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0" r:id="rId4"/>
    <p:sldId id="282" r:id="rId5"/>
    <p:sldId id="281" r:id="rId6"/>
    <p:sldId id="283" r:id="rId7"/>
    <p:sldId id="284" r:id="rId8"/>
    <p:sldId id="257" r:id="rId9"/>
    <p:sldId id="261" r:id="rId10"/>
    <p:sldId id="273" r:id="rId11"/>
    <p:sldId id="279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delaparra\Documents\2018\MIPG\MATRIZ%20DE%20INDICADORES%20DE%20GESTI&#211;N%2020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delaparra\Documents\2018\MIPG\MATRIZ%20DE%20INDICADORES%20DE%20GESTI&#211;N%2020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7E5-45C3-90C5-9EE7FAEA168B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7E5-45C3-90C5-9EE7FAEA16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7E5-45C3-90C5-9EE7FAEA168B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7E5-45C3-90C5-9EE7FAEA168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ANALISIS!$Q$4:$Q$7</c:f>
              <c:strCache>
                <c:ptCount val="4"/>
                <c:pt idx="0">
                  <c:v>Zona de Exceso:  </c:v>
                </c:pt>
                <c:pt idx="1">
                  <c:v>Zona de Cumplimiento: </c:v>
                </c:pt>
                <c:pt idx="2">
                  <c:v>Zona de Alerta :  </c:v>
                </c:pt>
                <c:pt idx="3">
                  <c:v>Zona de Peligro:</c:v>
                </c:pt>
              </c:strCache>
            </c:strRef>
          </c:cat>
          <c:val>
            <c:numRef>
              <c:f>ANALISIS!$R$4:$R$7</c:f>
              <c:numCache>
                <c:formatCode>General</c:formatCode>
                <c:ptCount val="4"/>
                <c:pt idx="0">
                  <c:v>11</c:v>
                </c:pt>
                <c:pt idx="1">
                  <c:v>14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7E5-45C3-90C5-9EE7FAEA16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1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4E-46F0-A38C-79C9435EA42D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4E-46F0-A38C-79C9435EA42D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4E-46F0-A38C-79C9435EA42D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4E-46F0-A38C-79C9435EA42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ANALISIS!$A$4:$A$7</c:f>
              <c:strCache>
                <c:ptCount val="4"/>
                <c:pt idx="0">
                  <c:v>Zona de Exceso:  </c:v>
                </c:pt>
                <c:pt idx="1">
                  <c:v>Zona de Cumplimiento: </c:v>
                </c:pt>
                <c:pt idx="2">
                  <c:v>Zona de Alerta :  </c:v>
                </c:pt>
                <c:pt idx="3">
                  <c:v>Zona de Peligro:</c:v>
                </c:pt>
              </c:strCache>
            </c:strRef>
          </c:cat>
          <c:val>
            <c:numRef>
              <c:f>ANALISIS!$B$4:$B$7</c:f>
              <c:numCache>
                <c:formatCode>General</c:formatCode>
                <c:ptCount val="4"/>
                <c:pt idx="0">
                  <c:v>8</c:v>
                </c:pt>
                <c:pt idx="1">
                  <c:v>12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94E-46F0-A38C-79C9435EA42D}"/>
            </c:ext>
          </c:extLst>
        </c:ser>
        <c:ser>
          <c:idx val="0"/>
          <c:order val="1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E94E-46F0-A38C-79C9435EA42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E94E-46F0-A38C-79C9435EA42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E94E-46F0-A38C-79C9435EA42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E94E-46F0-A38C-79C9435EA42D}"/>
              </c:ext>
            </c:extLst>
          </c:dPt>
          <c:cat>
            <c:strRef>
              <c:f>ANALISIS!$A$4:$A$7</c:f>
              <c:strCache>
                <c:ptCount val="4"/>
                <c:pt idx="0">
                  <c:v>Zona de Exceso:  </c:v>
                </c:pt>
                <c:pt idx="1">
                  <c:v>Zona de Cumplimiento: </c:v>
                </c:pt>
                <c:pt idx="2">
                  <c:v>Zona de Alerta :  </c:v>
                </c:pt>
                <c:pt idx="3">
                  <c:v>Zona de Peligro:</c:v>
                </c:pt>
              </c:strCache>
            </c:strRef>
          </c:cat>
          <c:val>
            <c:numRef>
              <c:f>ANALISIS!$F$4:$F$7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E94E-46F0-A38C-79C9435EA4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0472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69113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439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18504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0064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68910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61935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91293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87472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77096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412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C6114-3760-4BB7-82E6-36F00E107603}" type="datetimeFigureOut">
              <a:rPr lang="es-CO" smtClean="0"/>
              <a:t>1/11/2018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E1498-47EA-455F-9418-0976D0C3607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3846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invias.gov.co/index.php/anes-tacticos-201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chart" Target="../charts/char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2432752" y="12306"/>
            <a:ext cx="6954789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INDICADORES DE GESTIÓN 2017</a:t>
            </a:r>
            <a:endParaRPr lang="es-CO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5495" y="697430"/>
            <a:ext cx="6348256" cy="527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dirty="0"/>
              <a:t>El Plan de Acción 2017 incorporó </a:t>
            </a:r>
            <a:r>
              <a:rPr lang="es-CO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indicadores </a:t>
            </a:r>
            <a:r>
              <a:rPr lang="es-CO" sz="2000" dirty="0"/>
              <a:t>de gestión, </a:t>
            </a:r>
            <a:r>
              <a:rPr lang="es-CO" sz="2000" b="1" dirty="0">
                <a:solidFill>
                  <a:schemeClr val="accent2"/>
                </a:solidFill>
              </a:rPr>
              <a:t>24</a:t>
            </a:r>
            <a:r>
              <a:rPr lang="es-CO" sz="2000" b="1" dirty="0"/>
              <a:t> </a:t>
            </a:r>
            <a:r>
              <a:rPr lang="es-CO" sz="2000" dirty="0"/>
              <a:t>de ellos </a:t>
            </a:r>
            <a:r>
              <a:rPr lang="es-CO" sz="2000" dirty="0" smtClean="0"/>
              <a:t>asociados al </a:t>
            </a:r>
            <a:r>
              <a:rPr lang="es-CO" sz="2000" dirty="0"/>
              <a:t>proceso “</a:t>
            </a: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LA INFRAESTRUCTURA VIAL</a:t>
            </a:r>
            <a:r>
              <a:rPr lang="es-CO" sz="2000" dirty="0"/>
              <a:t>”, </a:t>
            </a:r>
            <a:r>
              <a:rPr lang="es-CO" sz="2000" b="1" dirty="0">
                <a:solidFill>
                  <a:schemeClr val="accent2"/>
                </a:solidFill>
              </a:rPr>
              <a:t>1</a:t>
            </a:r>
            <a:r>
              <a:rPr lang="es-CO" sz="2000" b="1" dirty="0"/>
              <a:t> </a:t>
            </a:r>
            <a:r>
              <a:rPr lang="es-CO" sz="2000" dirty="0"/>
              <a:t>del proceso </a:t>
            </a:r>
            <a:r>
              <a:rPr lang="es-CO" sz="2000" b="1" dirty="0"/>
              <a:t>“</a:t>
            </a: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DEL RIESGO EN LA INFRAESTRUCTURA DE TRANSPORTE A CARGO DEL INVIAS</a:t>
            </a:r>
            <a:r>
              <a:rPr lang="es-CO" sz="2000" b="1" dirty="0"/>
              <a:t>”, </a:t>
            </a:r>
            <a:r>
              <a:rPr lang="es-CO" sz="2000" b="1" dirty="0">
                <a:solidFill>
                  <a:schemeClr val="accent2"/>
                </a:solidFill>
              </a:rPr>
              <a:t>3</a:t>
            </a:r>
            <a:r>
              <a:rPr lang="es-CO" sz="2000" dirty="0"/>
              <a:t> pertenecientes al proceso “</a:t>
            </a: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FINANCIERO Y CONTABLE</a:t>
            </a:r>
            <a:r>
              <a:rPr lang="es-CO" sz="2000" dirty="0"/>
              <a:t>”, </a:t>
            </a:r>
            <a:r>
              <a:rPr lang="es-CO" sz="2000" b="1" dirty="0">
                <a:solidFill>
                  <a:schemeClr val="accent2"/>
                </a:solidFill>
              </a:rPr>
              <a:t>1</a:t>
            </a:r>
            <a:r>
              <a:rPr lang="es-CO" sz="2000" dirty="0"/>
              <a:t> empleados para monitorear el proceso “</a:t>
            </a: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INNOVACIÓN Y REGLAMENTACIÓN TÉCNICA DE LA INFRAESTRUCTURA</a:t>
            </a:r>
            <a:r>
              <a:rPr lang="es-CO" sz="2000" dirty="0"/>
              <a:t>”. Todos ellos relacionados con los productos del sistema de gestión y las metas misionales.</a:t>
            </a:r>
          </a:p>
          <a:p>
            <a:pPr algn="just"/>
            <a:endParaRPr lang="es-CO" dirty="0">
              <a:solidFill>
                <a:srgbClr val="000000"/>
              </a:solidFill>
            </a:endParaRPr>
          </a:p>
          <a:p>
            <a:pPr algn="just"/>
            <a:r>
              <a:rPr lang="es-CO" dirty="0">
                <a:solidFill>
                  <a:srgbClr val="000000"/>
                </a:solidFill>
              </a:rPr>
              <a:t>Cada medición fue reportada trimestralmente en el aplicativo SIPLAN y consolidada en el seguimiento trimestral al Plan de acción Anual. </a:t>
            </a:r>
          </a:p>
          <a:p>
            <a:pPr algn="just"/>
            <a:endParaRPr lang="es-CO" sz="1050" dirty="0">
              <a:solidFill>
                <a:srgbClr val="000000"/>
              </a:solidFill>
            </a:endParaRPr>
          </a:p>
          <a:p>
            <a:pPr algn="just"/>
            <a:r>
              <a:rPr lang="es-CO" dirty="0">
                <a:solidFill>
                  <a:srgbClr val="000000"/>
                </a:solidFill>
              </a:rPr>
              <a:t>El presente informe contempla la medición acumulada frente a la meta anual; los seguimientos trimestrales y su respectivo análisis se encuentran disponibles </a:t>
            </a:r>
            <a:r>
              <a:rPr lang="es-CO" dirty="0" smtClean="0">
                <a:solidFill>
                  <a:srgbClr val="000000"/>
                </a:solidFill>
              </a:rPr>
              <a:t>en </a:t>
            </a:r>
            <a:r>
              <a:rPr lang="es-CO" sz="800" dirty="0" smtClean="0">
                <a:solidFill>
                  <a:srgbClr val="000000"/>
                </a:solidFill>
                <a:latin typeface="Calibri" panose="020F0502020204030204" pitchFamily="34" charset="0"/>
                <a:hlinkClick r:id="rId2"/>
              </a:rPr>
              <a:t>https</a:t>
            </a:r>
            <a:r>
              <a:rPr lang="es-CO" sz="800" dirty="0">
                <a:solidFill>
                  <a:srgbClr val="000000"/>
                </a:solidFill>
                <a:latin typeface="Calibri" panose="020F0502020204030204" pitchFamily="34" charset="0"/>
                <a:hlinkClick r:id="rId2"/>
              </a:rPr>
              <a:t>://www.invias.gov.co/index.php/anes-tacticos-2013</a:t>
            </a:r>
            <a:r>
              <a:rPr lang="es-CO" sz="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s-CO" dirty="0"/>
          </a:p>
        </p:txBody>
      </p:sp>
      <p:sp>
        <p:nvSpPr>
          <p:cNvPr id="8" name="CuadroTexto 7"/>
          <p:cNvSpPr txBox="1"/>
          <p:nvPr/>
        </p:nvSpPr>
        <p:spPr>
          <a:xfrm>
            <a:off x="6639698" y="3603068"/>
            <a:ext cx="5296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200" b="1" i="1" dirty="0"/>
              <a:t>Nota</a:t>
            </a:r>
            <a:r>
              <a:rPr lang="es-CO" sz="1200" dirty="0"/>
              <a:t>: </a:t>
            </a:r>
            <a:r>
              <a:rPr lang="es-CO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Los indicadores de gestión están relacionados con los productos de los procesos misionales y el control financiero efectuado desde el proceso de apoyo CONTROL FINANCIERO Y CONTABLE. En el caso de los procesos de apoyo, estratégicos y de evaluación cuentan con indicadores de actividad.</a:t>
            </a:r>
            <a:endParaRPr lang="es-CO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25203" t="19940" r="25405" b="16396"/>
          <a:stretch/>
        </p:blipFill>
        <p:spPr>
          <a:xfrm>
            <a:off x="6639698" y="728743"/>
            <a:ext cx="5296929" cy="284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02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FINANCIERO Y CONTABLE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2258" t="88369" b="3561"/>
          <a:stretch/>
        </p:blipFill>
        <p:spPr>
          <a:xfrm>
            <a:off x="3534770" y="6197262"/>
            <a:ext cx="4437405" cy="229565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753720"/>
              </p:ext>
            </p:extLst>
          </p:nvPr>
        </p:nvGraphicFramePr>
        <p:xfrm>
          <a:off x="122830" y="1690688"/>
          <a:ext cx="11592331" cy="3324234"/>
        </p:xfrm>
        <a:graphic>
          <a:graphicData uri="http://schemas.openxmlformats.org/drawingml/2006/table">
            <a:tbl>
              <a:tblPr/>
              <a:tblGrid>
                <a:gridCol w="13910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47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38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35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791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0904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 2017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</a:t>
                      </a:r>
                    </a:p>
                  </a:txBody>
                  <a:tcPr marL="7007" marR="7007" marT="70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DESEMPEÑO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t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Recursos de inversión comprometidos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2.052.300.831.008,61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3.002.630.310.000,00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146,31%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Por adiciones presupuestales a finales de la vigencia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 el total de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apropiación del Instituto Nacional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vías según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reporte de ejecución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presupuestal con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corte a diciembre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31/2017 fue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$3,004,456,26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Si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avance se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calcula contra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valor inicialmente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programado $2,052,300,83 el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porcentaje de cumplimiento en el compromiso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recursos hubiese sido del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146%.</a:t>
                      </a:r>
                      <a:b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Pero si el avance se calcula en función de la apropiación final ( $3,004,4566,26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frente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 los recursos comprometidos( $3,002,630,31) el avance de la meta en el compromiso de los recursos es del 99,94%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t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Recursos de inversión obligados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1.843.055.556.689,35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2.281.909.710.000,00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123,81%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Por adiciones presupuestales a finales de la vigencia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 el total de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apropiación del Instituto Nacional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vías según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reporte de ejecución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presupuestal con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corte a diciembre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31/2017 fue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$3,004,456,26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Si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avance se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calcula contra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valor inicialmente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programado $1,843,055,55 el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porcentaje de cumplimiento en la obligación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recursos hubiese sido del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124%.</a:t>
                      </a:r>
                      <a:b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Pero si el avance se calcula en función de la apropiación final ( $3,004,4566,26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frente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 los recursos obligados ( $2,281,909,71) el avance de la meta en la obligación de los recursos seria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 es del 75,95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381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Recursos obligados de la reserva presupuestal 2016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380.204.398.647,67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375.501.390.000,00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98,76%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registra un cumplimiento del 99% de la meta al obligar recursos de la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reserva por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valor de $ 375.501.390.000.00 frente a los $ 380.204.398.647.67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256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327546" y="12306"/>
            <a:ext cx="11247419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INDICADORES CALIDAD – EFICIENCIA –ECONOMÍA 2017</a:t>
            </a:r>
            <a:endParaRPr lang="es-CO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020880"/>
              </p:ext>
            </p:extLst>
          </p:nvPr>
        </p:nvGraphicFramePr>
        <p:xfrm>
          <a:off x="136478" y="741468"/>
          <a:ext cx="11559653" cy="6035040"/>
        </p:xfrm>
        <a:graphic>
          <a:graphicData uri="http://schemas.openxmlformats.org/drawingml/2006/table">
            <a:tbl>
              <a:tblPr/>
              <a:tblGrid>
                <a:gridCol w="1829005">
                  <a:extLst>
                    <a:ext uri="{9D8B030D-6E8A-4147-A177-3AD203B41FA5}">
                      <a16:colId xmlns:a16="http://schemas.microsoft.com/office/drawing/2014/main" xmlns="" val="921963517"/>
                    </a:ext>
                  </a:extLst>
                </a:gridCol>
                <a:gridCol w="723094">
                  <a:extLst>
                    <a:ext uri="{9D8B030D-6E8A-4147-A177-3AD203B41FA5}">
                      <a16:colId xmlns:a16="http://schemas.microsoft.com/office/drawing/2014/main" xmlns="" val="3537164885"/>
                    </a:ext>
                  </a:extLst>
                </a:gridCol>
                <a:gridCol w="808165">
                  <a:extLst>
                    <a:ext uri="{9D8B030D-6E8A-4147-A177-3AD203B41FA5}">
                      <a16:colId xmlns:a16="http://schemas.microsoft.com/office/drawing/2014/main" xmlns="" val="1840856069"/>
                    </a:ext>
                  </a:extLst>
                </a:gridCol>
                <a:gridCol w="1380058">
                  <a:extLst>
                    <a:ext uri="{9D8B030D-6E8A-4147-A177-3AD203B41FA5}">
                      <a16:colId xmlns:a16="http://schemas.microsoft.com/office/drawing/2014/main" xmlns="" val="3589739439"/>
                    </a:ext>
                  </a:extLst>
                </a:gridCol>
                <a:gridCol w="855231">
                  <a:extLst>
                    <a:ext uri="{9D8B030D-6E8A-4147-A177-3AD203B41FA5}">
                      <a16:colId xmlns:a16="http://schemas.microsoft.com/office/drawing/2014/main" xmlns="" val="636793657"/>
                    </a:ext>
                  </a:extLst>
                </a:gridCol>
                <a:gridCol w="1200044">
                  <a:extLst>
                    <a:ext uri="{9D8B030D-6E8A-4147-A177-3AD203B41FA5}">
                      <a16:colId xmlns:a16="http://schemas.microsoft.com/office/drawing/2014/main" xmlns="" val="3808636307"/>
                    </a:ext>
                  </a:extLst>
                </a:gridCol>
                <a:gridCol w="12000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564012">
                  <a:extLst>
                    <a:ext uri="{9D8B030D-6E8A-4147-A177-3AD203B41FA5}">
                      <a16:colId xmlns:a16="http://schemas.microsoft.com/office/drawing/2014/main" xmlns="" val="636187628"/>
                    </a:ext>
                  </a:extLst>
                </a:gridCol>
              </a:tblGrid>
              <a:tr h="32095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PELIGRO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ALERTA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CUMPLIMIENTO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ANÁLISIS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74033099"/>
                  </a:ext>
                </a:extLst>
              </a:tr>
              <a:tr h="5314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COSTOS DE INTERVENTORÍA </a:t>
                      </a:r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(ECONOMÍA)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Superior al 3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Deficiente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el 2,01 y 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3</a:t>
                      </a:r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%: Aceptable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el 0,01% y el 2% 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Bueno.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Menor o igual a cero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Excelente.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i="0" u="none" strike="noStrike" dirty="0">
                          <a:effectLst/>
                          <a:latin typeface="+mn-lt"/>
                        </a:rPr>
                        <a:t>- 0,02%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Este indicador se encuentra en un nivel eficiente, en </a:t>
                      </a:r>
                      <a:r>
                        <a:rPr lang="es-CO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cuanto se </a:t>
                      </a:r>
                      <a:r>
                        <a:rPr lang="es-CO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realizó una adecuada gestión de los recursos.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50946747"/>
                  </a:ext>
                </a:extLst>
              </a:tr>
              <a:tr h="426189">
                <a:tc>
                  <a:txBody>
                    <a:bodyPr/>
                    <a:lstStyle/>
                    <a:p>
                      <a:pPr algn="ctr" fontAlgn="t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AGILIDAD EN PROCESOS CONTRACTUALES </a:t>
                      </a:r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(EFICIENCIA)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 de 110 días: 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Deficiente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 y </a:t>
                      </a:r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 días 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aceptable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81 </a:t>
                      </a:r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100 días: Bueno, 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Hasta 80 días : 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excelente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 días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 días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La entidad es eficiente en los procesos de contratación, pues logra desarrollar los procesos contractuales en un periodo no mayor a los 80 días. El cumplimiento del indicador se encuentra en el nivel excelente.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45233925"/>
                  </a:ext>
                </a:extLst>
              </a:tr>
              <a:tr h="636653">
                <a:tc>
                  <a:txBody>
                    <a:bodyPr/>
                    <a:lstStyle/>
                    <a:p>
                      <a:pPr algn="ctr" fontAlgn="t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CONTRATOS LIQUIDADOS DENTRO DEL TÉRMINO </a:t>
                      </a:r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(EFICIENCIA)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Menos del 60%: Deficiente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el 60 % y el 69%: Aceptable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el 70% y 89%: Bueno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el 90% y el 100% : Excelente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90,29%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Este indicador se encuentra en un nivel excelente, en cuanto </a:t>
                      </a:r>
                      <a:r>
                        <a:rPr lang="es-CO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se cumplió en alto porcentaje con la meta de liquidación de contratos en la vigencia (2707</a:t>
                      </a:r>
                      <a:r>
                        <a:rPr lang="es-CO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de </a:t>
                      </a:r>
                      <a:r>
                        <a:rPr lang="es-CO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2998)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593570000"/>
                  </a:ext>
                </a:extLst>
              </a:tr>
              <a:tr h="741885">
                <a:tc>
                  <a:txBody>
                    <a:bodyPr/>
                    <a:lstStyle/>
                    <a:p>
                      <a:pPr algn="ctr" fontAlgn="t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RESPUESTA A SOLICITUDES DE CIUDADANOS EN TÉRMINO </a:t>
                      </a:r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(EFICIENCIA)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Menos del 80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%: Deficiente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el 84% y el 80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%: Aceptable </a:t>
                      </a:r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el 89% y el 85%: Bueno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Mayor al 90%: Excelente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La entidad da respuesta oportuna a la solicitudes de los ciudadanos de acuerdo a los términos establecidos. El indicador se encuentra en el nivel de bueno y se deberá continuar mejorando el servicio a los ciudadanos (8536 de 9501)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127532593"/>
                  </a:ext>
                </a:extLst>
              </a:tr>
              <a:tr h="56563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AGILIDAD EN EL PAGO DE OBLIGACIONES FINANCIERAS </a:t>
                      </a:r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(EFICIENCIA)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Mayor a 45 días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Deficiente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31 y 45 días: Aceptable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21 y 30 días: 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Bueno </a:t>
                      </a:r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Menor o igual a 20 días : 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Excelente </a:t>
                      </a:r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11,99 días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8,23 </a:t>
                      </a:r>
                      <a:r>
                        <a:rPr lang="es-CO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días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La entidad presenta una excelente atención en el pago de las obligaciones financieras. El indicador se encuentra en el rango de excelente.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747462763"/>
                  </a:ext>
                </a:extLst>
              </a:tr>
              <a:tr h="5314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CALIDAD DE LOS PLIEGOS </a:t>
                      </a:r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(CALIDAD)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Mayor a 50%: Deficiente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41% a 50</a:t>
                      </a:r>
                      <a:r>
                        <a:rPr lang="pt-B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Regular</a:t>
                      </a:r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31% a 40% : Bueno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0 a 30%: Excelente</a:t>
                      </a:r>
                      <a:b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effectLst/>
                          <a:latin typeface="+mn-lt"/>
                        </a:rPr>
                        <a:t>9,1%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Los procesos de contratación en la entidad se planean adecuadamente. Este indicador se encuentra en el nivel de Excelente,</a:t>
                      </a:r>
                      <a:r>
                        <a:rPr lang="es-CO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ya que de los 132 </a:t>
                      </a:r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procesos de contratación </a:t>
                      </a:r>
                      <a:r>
                        <a:rPr lang="es-CO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adelantados solo 12 </a:t>
                      </a:r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tuvieron adendas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997327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22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1930768" y="56344"/>
            <a:ext cx="7886006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DESEMPEÑO DE LOS INDICADORES 2017</a:t>
            </a:r>
            <a:endParaRPr lang="es-C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85027" y="658688"/>
            <a:ext cx="11756719" cy="626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dirty="0"/>
              <a:t>Para analizar los indicadores, la Entidad compara la medición frente a la meta programada identificando el porcentaje de cumplimento y clasificando el desempeño en las siguientes zonas: </a:t>
            </a:r>
          </a:p>
          <a:p>
            <a:pPr algn="just"/>
            <a:endParaRPr lang="es-CO" sz="2000" dirty="0"/>
          </a:p>
          <a:p>
            <a:pPr algn="just"/>
            <a:endParaRPr lang="es-CO" sz="2000" dirty="0"/>
          </a:p>
          <a:p>
            <a:pPr algn="just"/>
            <a:endParaRPr lang="es-CO" sz="2000" dirty="0"/>
          </a:p>
          <a:p>
            <a:pPr algn="just"/>
            <a:r>
              <a:rPr lang="es-CO" sz="2000" dirty="0" smtClean="0"/>
              <a:t>De </a:t>
            </a:r>
            <a:r>
              <a:rPr lang="es-CO" sz="2000" dirty="0"/>
              <a:t>acuerdo con el porcentaje de cumplimiento de las metas programadas el desempeño 2017 fue el siguiente:</a:t>
            </a:r>
          </a:p>
          <a:p>
            <a:pPr algn="just"/>
            <a:endParaRPr lang="es-CO" sz="1600" dirty="0"/>
          </a:p>
          <a:p>
            <a:endParaRPr lang="es-CO" sz="2000" dirty="0">
              <a:solidFill>
                <a:srgbClr val="000000"/>
              </a:solidFill>
            </a:endParaRPr>
          </a:p>
          <a:p>
            <a:r>
              <a:rPr lang="es-CO" sz="2000" dirty="0">
                <a:solidFill>
                  <a:srgbClr val="000000"/>
                </a:solidFill>
              </a:rPr>
              <a:t>Zona de </a:t>
            </a:r>
            <a:r>
              <a:rPr lang="es-CO" sz="2000" b="1" dirty="0">
                <a:solidFill>
                  <a:srgbClr val="00B0F0"/>
                </a:solidFill>
              </a:rPr>
              <a:t>Exceso</a:t>
            </a:r>
            <a:r>
              <a:rPr lang="es-CO" sz="2000" dirty="0" smtClean="0">
                <a:solidFill>
                  <a:srgbClr val="000000"/>
                </a:solidFill>
              </a:rPr>
              <a:t>: </a:t>
            </a:r>
            <a:r>
              <a:rPr lang="es-CO" sz="2000" dirty="0">
                <a:solidFill>
                  <a:srgbClr val="000000"/>
                </a:solidFill>
              </a:rPr>
              <a:t>		</a:t>
            </a:r>
            <a:r>
              <a:rPr lang="es-CO" sz="2000" b="1" dirty="0">
                <a:solidFill>
                  <a:srgbClr val="7030A0"/>
                </a:solidFill>
              </a:rPr>
              <a:t>11 </a:t>
            </a:r>
          </a:p>
          <a:p>
            <a:r>
              <a:rPr lang="es-CO" sz="2000" dirty="0">
                <a:solidFill>
                  <a:srgbClr val="000000"/>
                </a:solidFill>
              </a:rPr>
              <a:t>Zona de </a:t>
            </a:r>
            <a:r>
              <a:rPr lang="es-CO" sz="2000" b="1" dirty="0">
                <a:solidFill>
                  <a:schemeClr val="accent6"/>
                </a:solidFill>
              </a:rPr>
              <a:t>Cumplimiento</a:t>
            </a:r>
            <a:r>
              <a:rPr lang="es-CO" sz="2000" dirty="0">
                <a:solidFill>
                  <a:srgbClr val="000000"/>
                </a:solidFill>
              </a:rPr>
              <a:t>: 	</a:t>
            </a:r>
            <a:r>
              <a:rPr lang="es-CO" sz="2000" b="1" dirty="0">
                <a:solidFill>
                  <a:srgbClr val="7030A0"/>
                </a:solidFill>
              </a:rPr>
              <a:t>14 </a:t>
            </a:r>
          </a:p>
          <a:p>
            <a:r>
              <a:rPr lang="es-CO" sz="2000" dirty="0">
                <a:solidFill>
                  <a:srgbClr val="000000"/>
                </a:solidFill>
              </a:rPr>
              <a:t>Zona de </a:t>
            </a:r>
            <a:r>
              <a:rPr lang="es-CO" sz="2000" b="1" dirty="0">
                <a:solidFill>
                  <a:srgbClr val="FFC000"/>
                </a:solidFill>
              </a:rPr>
              <a:t>Alerta </a:t>
            </a:r>
            <a:r>
              <a:rPr lang="es-CO" sz="2000" dirty="0" smtClean="0">
                <a:solidFill>
                  <a:srgbClr val="000000"/>
                </a:solidFill>
              </a:rPr>
              <a:t>: </a:t>
            </a:r>
            <a:r>
              <a:rPr lang="es-CO" sz="2000" dirty="0">
                <a:solidFill>
                  <a:srgbClr val="000000"/>
                </a:solidFill>
              </a:rPr>
              <a:t>		</a:t>
            </a:r>
            <a:r>
              <a:rPr lang="es-CO" sz="2000" b="1" dirty="0">
                <a:solidFill>
                  <a:srgbClr val="7030A0"/>
                </a:solidFill>
              </a:rPr>
              <a:t>1 </a:t>
            </a:r>
          </a:p>
          <a:p>
            <a:r>
              <a:rPr lang="es-CO" sz="2000" dirty="0">
                <a:solidFill>
                  <a:srgbClr val="000000"/>
                </a:solidFill>
              </a:rPr>
              <a:t>Zona de </a:t>
            </a:r>
            <a:r>
              <a:rPr lang="es-CO" sz="2000" b="1" dirty="0">
                <a:solidFill>
                  <a:srgbClr val="FF0000"/>
                </a:solidFill>
              </a:rPr>
              <a:t>Peligro</a:t>
            </a:r>
            <a:r>
              <a:rPr lang="es-CO" sz="2000" dirty="0">
                <a:solidFill>
                  <a:srgbClr val="000000"/>
                </a:solidFill>
              </a:rPr>
              <a:t>:		</a:t>
            </a:r>
            <a:r>
              <a:rPr lang="es-CO" sz="2000" b="1" dirty="0">
                <a:solidFill>
                  <a:srgbClr val="7030A0"/>
                </a:solidFill>
              </a:rPr>
              <a:t>3</a:t>
            </a:r>
          </a:p>
          <a:p>
            <a:pPr algn="just"/>
            <a:endParaRPr lang="es-CO" sz="2000" b="1" dirty="0">
              <a:solidFill>
                <a:srgbClr val="7030A0"/>
              </a:solidFill>
            </a:endParaRPr>
          </a:p>
          <a:p>
            <a:pPr algn="just"/>
            <a:endParaRPr lang="es-CO" sz="2000" b="1" dirty="0">
              <a:solidFill>
                <a:srgbClr val="7030A0"/>
              </a:solidFill>
            </a:endParaRPr>
          </a:p>
          <a:p>
            <a:endParaRPr lang="es-CO" sz="1400" dirty="0"/>
          </a:p>
          <a:p>
            <a:r>
              <a:rPr lang="es-CO" sz="2000" dirty="0"/>
              <a:t>Los indicadores con desempeño menor al 70% de la meta fueron “</a:t>
            </a:r>
            <a:r>
              <a:rPr lang="es-MX" sz="2000" i="1" dirty="0"/>
              <a:t>kilómetros de la red vial terciaria con placa huella”, "Kilómetros de Red Terciaria con mantenimiento periódico“ y </a:t>
            </a:r>
            <a:r>
              <a:rPr lang="es-MX" sz="2000" i="1" dirty="0" smtClean="0"/>
              <a:t>“Puentes </a:t>
            </a:r>
            <a:r>
              <a:rPr lang="es-MX" sz="2000" i="1" dirty="0"/>
              <a:t>en la red vial secundaria </a:t>
            </a:r>
            <a:r>
              <a:rPr lang="es-MX" sz="2000" i="1" dirty="0" smtClean="0"/>
              <a:t>construidos”.</a:t>
            </a:r>
            <a:endParaRPr lang="es-MX" sz="2000" i="1" dirty="0"/>
          </a:p>
          <a:p>
            <a:endParaRPr lang="es-CO" sz="1000" dirty="0"/>
          </a:p>
          <a:p>
            <a:endParaRPr lang="es-CO" sz="100" dirty="0"/>
          </a:p>
          <a:p>
            <a:r>
              <a:rPr lang="es-CO" sz="2000" dirty="0"/>
              <a:t>En la zona de alerta se ubicó el indicador “</a:t>
            </a:r>
            <a:r>
              <a:rPr lang="es-CO" sz="2000" i="1" dirty="0"/>
              <a:t>Obras fluviales construidas” </a:t>
            </a:r>
            <a:r>
              <a:rPr lang="es-CO" sz="2000" dirty="0"/>
              <a:t>mientras los restantes 25 indicadores se ubicaron en las zonas de cumplimiento y exceso.</a:t>
            </a: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501152"/>
              </p:ext>
            </p:extLst>
          </p:nvPr>
        </p:nvGraphicFramePr>
        <p:xfrm>
          <a:off x="2581011" y="1343812"/>
          <a:ext cx="7164749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1" name="Documento" r:id="rId3" imgW="5946933" imgH="998237" progId="Word.Document.12">
                  <p:embed/>
                </p:oleObj>
              </mc:Choice>
              <mc:Fallback>
                <p:oleObj name="Documento" r:id="rId3" imgW="5946933" imgH="998237" progId="Word.Document.12">
                  <p:embed/>
                  <p:pic>
                    <p:nvPicPr>
                      <p:cNvPr id="7" name="Objeto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1011" y="1343812"/>
                        <a:ext cx="7164749" cy="1150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384556"/>
              </p:ext>
            </p:extLst>
          </p:nvPr>
        </p:nvGraphicFramePr>
        <p:xfrm>
          <a:off x="3784242" y="2655805"/>
          <a:ext cx="4572000" cy="2456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353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709" y="-18039"/>
            <a:ext cx="10515600" cy="1325563"/>
          </a:xfrm>
        </p:spPr>
        <p:txBody>
          <a:bodyPr/>
          <a:lstStyle/>
          <a:p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LA INFRAESTRUCTURA VIAL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2258" t="88369" b="3561"/>
          <a:stretch/>
        </p:blipFill>
        <p:spPr>
          <a:xfrm>
            <a:off x="3134722" y="866392"/>
            <a:ext cx="4437405" cy="229565"/>
          </a:xfrm>
          <a:prstGeom prst="rect">
            <a:avLst/>
          </a:prstGeom>
        </p:spPr>
      </p:pic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270329"/>
              </p:ext>
            </p:extLst>
          </p:nvPr>
        </p:nvGraphicFramePr>
        <p:xfrm>
          <a:off x="3531448" y="1061597"/>
          <a:ext cx="3643952" cy="1753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760567"/>
              </p:ext>
            </p:extLst>
          </p:nvPr>
        </p:nvGraphicFramePr>
        <p:xfrm>
          <a:off x="132214" y="2711763"/>
          <a:ext cx="11592331" cy="3921447"/>
        </p:xfrm>
        <a:graphic>
          <a:graphicData uri="http://schemas.openxmlformats.org/drawingml/2006/table">
            <a:tbl>
              <a:tblPr/>
              <a:tblGrid>
                <a:gridCol w="24585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53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619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 2017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</a:t>
                      </a:r>
                    </a:p>
                  </a:txBody>
                  <a:tcPr marL="7007" marR="7007" marT="70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DESEMPEÑO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nuevas calzadas construidos (segundas calzadas construidos)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Grupo de Grandes Proyectos realizó 6,13 de segundas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calzadas correspondiente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los siguientes tramos: 3.5 en tramo 4 de Buga, 1,72 km en Cartagena Barranquilla, 0.61 km en Floridablanca Bucaramanga y 0,3 en tramo 4 fase 3.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de la Red Nacional de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Carreteras realizó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2,35 correspondientes a los tramos 0,78 Rumichaca- Ipiales y Aeropuerto el Edén y 1,57 Aeropuerto el Edén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Kilómetros de red vial nacional primaria rehabilitados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37,13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140,94%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reportaron 52, 33 Kilómetros, por parte del Grupo de Grandes Proyectos 3,5Km (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contrato 724/2012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y de la Subdirección Red Nacional de Carreteras 48,83Km . El exceso en el avance reportado corresponde a una mayor ejecución de los proyectos con ocasión a adiciones presupuestales durante la vigencia.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128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red vial nacional primaria intervenidos con mantenimiento periódico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171,59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191,05%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de la Red Nacional de Carreteras reportó 171,59Km. El exceso en el avance reportado corresponde a una mayor ejecución de los proyectos con ocasión a adiciones presupuestales durante la vigencia.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845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red vial nacional primaria con pavimento nuevo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59,36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132,06%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de la Red Nacional de Carreteras reportó 75,83 Km y el Grupo de Grandes Proyecto Reportó 2,56 Km. El exceso corresponde a una mejor ejecución con ocasión de las acción es adelantadas para reponer el déficit en años anteriores.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0952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709" y="-18039"/>
            <a:ext cx="10515600" cy="1325563"/>
          </a:xfrm>
        </p:spPr>
        <p:txBody>
          <a:bodyPr/>
          <a:lstStyle/>
          <a:p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LA INFRAESTRUCTURA VIAL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986287"/>
              </p:ext>
            </p:extLst>
          </p:nvPr>
        </p:nvGraphicFramePr>
        <p:xfrm>
          <a:off x="118566" y="1009935"/>
          <a:ext cx="11592331" cy="5887072"/>
        </p:xfrm>
        <a:graphic>
          <a:graphicData uri="http://schemas.openxmlformats.org/drawingml/2006/table">
            <a:tbl>
              <a:tblPr/>
              <a:tblGrid>
                <a:gridCol w="1833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61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34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18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9478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 2017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</a:t>
                      </a:r>
                    </a:p>
                  </a:txBody>
                  <a:tcPr marL="7007" marR="7007" marT="70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DESEMPEÑO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Obras de mantenimiento y profundización de canales de acceso a los puertos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Marítimo y Fluvial reportó 3 Canales: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Dragado Acceso a puerto de Barranquilla 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Dragado Acceso a Puerto de Buenaventura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Urgencia Manifiesta Dragado canal de Acceso al Puerto de Barranquilla. El exceso se debe a la realización de obras de emergencia que no estaba prevista.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la red vial terciaria con placa huella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38,29%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Red Terciaria y Férrea reportó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construcción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5,36 Km de placa huella.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Contrato Plan Tolima no se ejecutó 1 Km. programado por revisión de diseños por parte del Interventor de cto. Dan inicio a partir del 6-02-18. 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contrato Plan Santander. El contratista de obra presenta atraso considerable en la ejecución respecto a la programación aprobada.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red vial secundaria con pavimento nuevo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138,08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100,74%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Grupo Grandes Proyectos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reportó 54,8Km correspondiente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los siguientes sectores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Circuito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Turístico del Sur del Huila, Guatica- Puente Umbría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Astilleros-Tipo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Espinal,-La Chamba, Irra- </a:t>
                      </a:r>
                      <a:r>
                        <a:rPr lang="es-MX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Quinchia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Mayapo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Salamina-Fundación, Transversal Montes de María-Chinulito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Surata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California, Carretera K15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Granada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Carlos y Ataco-Planadas.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Red Terciaria y Férrea reportó 82 Km de pavimento en red secundaria correspondiente a los siguientes sectores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Villa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Leyva- Santa </a:t>
                      </a:r>
                      <a:r>
                        <a:rPr lang="es-MX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Sofia-Moniquira-Gachantiva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Vía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Sogamoso Tasco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Vía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desarrollo vial lago de Tota; Vía Buena vista -La Victoria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Vía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Puente Camacho-Garagoa-Las Juntas; Vía Movilidad ciudad de Sogamoso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Km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Vía Totoró - Silvia - Jambaló - Toribio - El Palo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vía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empate - San Bernardo - La Cruz – Higuerones, Vía Junín - Barbacoas; Corredor del Folclor y Bocadillo I, Corredor Agroforestal y Energético, Corredor estratégico, Corredor San Gil- Charalá- Límites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Vía Morales-Suárez-Timba-La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Balsa- Buenos Aires, Troncal Panam- Cumba-Guachucal, Tuluni Señoritas, Caloto-La placa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Adicionalmente la Dirección Operativa reportó 1 Km de la GRAN VÍA YUMA y la Subdirección de la Red Nacional de Carreteras reportó 1,3Km perimetral Mocoa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2305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709" y="-18039"/>
            <a:ext cx="10515600" cy="1325563"/>
          </a:xfrm>
        </p:spPr>
        <p:txBody>
          <a:bodyPr/>
          <a:lstStyle/>
          <a:p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LA INFRAESTRUCTURA VIAL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696313"/>
              </p:ext>
            </p:extLst>
          </p:nvPr>
        </p:nvGraphicFramePr>
        <p:xfrm>
          <a:off x="118566" y="1009935"/>
          <a:ext cx="11592331" cy="5434017"/>
        </p:xfrm>
        <a:graphic>
          <a:graphicData uri="http://schemas.openxmlformats.org/drawingml/2006/table">
            <a:tbl>
              <a:tblPr/>
              <a:tblGrid>
                <a:gridCol w="1833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61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08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327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94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 2017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</a:t>
                      </a:r>
                    </a:p>
                  </a:txBody>
                  <a:tcPr marL="7007" marR="7007" marT="70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DESEMPEÑO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02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red vial terciaria con pavimento nuevo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Red Terciaria y Férrea reportó el cumplimiento de la meta al realizar los 6,86km en el Corredor Vial Riosucio - Bajira - Caucheras (Ant)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4269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Red Terciaria con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mantenimiento periódico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Sin reporte de la Subdirección Red Terciaria y Férrea, esto debido a la disminución de asignación presupuestal en la vigencia para este programa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t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segundas calzadas</a:t>
                      </a:r>
                      <a:b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construidos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Grupo Grandes Proyectos reportó 3,35 km en el Aeropuerto Perales-Ibagué. La Subdirección de la Red Nacional de Carreteras reportó 1,23 Km para el mejoramiento de la interconexión vial segunda calzada avenida circunvalar de Barranquilla. El exceso en el avance se debe a una mejor ejecución del proyecto de circunvalar de Barranquilla.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7042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 de tercer carril en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147,61%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 Grupo Grandes Proyectos reportó 5,79km en Balsillas- Mosquera Sector Anapoima Mosquera y la Dirección Operativa reportó 1km Gran vía Yuma. El proyecto de la Gran Vía Yuma no estaba programado.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red vial secundaria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Grupo Grandes Proyectos reportó 30,63 Km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Espinal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Aeropuerto Perales, Guatica, K15, Tebaida- Pueblotapao - Montenegro y Facatativá el Rosal.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de la Red Nacional de Carreteras reportó 7,36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 Corredor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vial Chusacá- Sibaté y Coveñas-Sabaneta.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Red Terciaria y Férrea reportó 8,51Km en vía de desarrollo vial lago de Tota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Vía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puente Camacho - Garagoa - Las Juntas; Vía Coyaima - Ataco, Chaparral -Tuluni- Señoritas, Briceño - Tunungua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12258" t="88369" b="3561"/>
          <a:stretch/>
        </p:blipFill>
        <p:spPr>
          <a:xfrm>
            <a:off x="3571450" y="6573845"/>
            <a:ext cx="4437405" cy="2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32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709" y="-18039"/>
            <a:ext cx="10515600" cy="1325563"/>
          </a:xfrm>
        </p:spPr>
        <p:txBody>
          <a:bodyPr/>
          <a:lstStyle/>
          <a:p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LA INFRAESTRUCTURA VIAL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658473"/>
              </p:ext>
            </p:extLst>
          </p:nvPr>
        </p:nvGraphicFramePr>
        <p:xfrm>
          <a:off x="118566" y="1009935"/>
          <a:ext cx="11592331" cy="5611517"/>
        </p:xfrm>
        <a:graphic>
          <a:graphicData uri="http://schemas.openxmlformats.org/drawingml/2006/table">
            <a:tbl>
              <a:tblPr/>
              <a:tblGrid>
                <a:gridCol w="1833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61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08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327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94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 2017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</a:t>
                      </a:r>
                    </a:p>
                  </a:txBody>
                  <a:tcPr marL="7007" marR="7007" marT="70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DESEMPEÑO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020">
                <a:tc>
                  <a:txBody>
                    <a:bodyPr/>
                    <a:lstStyle/>
                    <a:p>
                      <a:pPr algn="l" fontAlgn="t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Túneles de red vial nacional</a:t>
                      </a:r>
                      <a:b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primaria terminados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Grupo Grandes Proyectos reportó el Tramo 4 de Buga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Buenaventura.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202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Puentes en la red vial secundaria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27,78%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 Grupo Grandes Proyectos reportó en las vías de el Circuito Turístico Huila </a:t>
                      </a:r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 Vía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Astilleros –Tibú y La Subdirección Red Terciaria y Férrea reportó Vía movilidad ciudad de Sogamoso. La meta no se cumplió debido a varios inconvenientes presentados.</a:t>
                      </a:r>
                      <a:b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1927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Puentes en la red vial terciaria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Red Terciaria y Férrea reportó el puente en Valle de San José - Santander, Jardín y Montería Pueblo Bujo. El exceso corresponde a que no se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previó que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puentes terminarían antes de finalizar la vigencia.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5653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Puentes en la red vial secundaria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Red Terciaria y Férrea reportó 5 puentes: Villa de Leyva, Puerto Tejada-La Sofía, Obando - Gachene-Crucero de Guali y puente en el corredor agroforestal y energético. El exceso corresponde a que no se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previó que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puentes terminarían antes de finalizar la vigencia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2084">
                <a:tc>
                  <a:txBody>
                    <a:bodyPr/>
                    <a:lstStyle/>
                    <a:p>
                      <a:pPr algn="l" fontAlgn="t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Obras fluviales construidas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77,78%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Marítimo y Fluvial reportó 7 obras: Obras de protección Rio Jiguamiando, Dragado acceso muelle la esmeralda, Mantenimiento muelle de Leticia, Mantenimiento del Ferry Piedras, Señalización rio Atrato, Mantenimiento muelle Puerto Ospina y Puerto Leguizamo y Mantenimiento del Ferry Caimito. La meta no se cumplió en su totalidad debido a factores de cambio climático que no fue posible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prever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Pasos a nivel de infraestructura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férrea operados, mantenidos y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señalizados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Marítimo y Fluvial realizó la operación de los 13 pasos a nivel.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12258" t="88369" b="3561"/>
          <a:stretch/>
        </p:blipFill>
        <p:spPr>
          <a:xfrm>
            <a:off x="3571450" y="6573845"/>
            <a:ext cx="4437405" cy="2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00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709" y="-18039"/>
            <a:ext cx="10515600" cy="1325563"/>
          </a:xfrm>
        </p:spPr>
        <p:txBody>
          <a:bodyPr/>
          <a:lstStyle/>
          <a:p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LA INFRAESTRUCTURA VIAL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3605"/>
              </p:ext>
            </p:extLst>
          </p:nvPr>
        </p:nvGraphicFramePr>
        <p:xfrm>
          <a:off x="118566" y="1009935"/>
          <a:ext cx="11592331" cy="4803462"/>
        </p:xfrm>
        <a:graphic>
          <a:graphicData uri="http://schemas.openxmlformats.org/drawingml/2006/table">
            <a:tbl>
              <a:tblPr/>
              <a:tblGrid>
                <a:gridCol w="1833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61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08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327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294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 2017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</a:t>
                      </a:r>
                    </a:p>
                  </a:txBody>
                  <a:tcPr marL="7007" marR="7007" marT="70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DESEMPEÑO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02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Estaciones férreas con Mantenimiento realizado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Marítimo y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Fluvial realizó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mantenimiento a la estación Férrea Pto. Wilches (con la ejecución del cto. 827-17)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202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Sedes y talleres férreos con Mantenimiento 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Marítimo y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Fluvial realizó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rutina de mantenimiento a las sedes de Pto. Salgar, Pto. Wilches, Barrancabermeja, Armero, Mariquita y Flandes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1927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mantenidos en la red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registro el cumplimiento con el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mantenimiento de los 20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Km. de red férrea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Meta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 cumplimiento satisfactorio en el primer trimestre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5653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red vial nacional primaria intervenidos con mantenimiento rutinario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8.852,00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8.852,00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Contratos de Administradores Viales- Microempresarios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2084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Puentes en la red </a:t>
                      </a: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vial primaria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construidos *(incluye viaductos)</a:t>
                      </a:r>
                      <a:b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84,62%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red Nacional de Carreteras reportó 5 puentes</a:t>
                      </a:r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: Cto1533-2015 </a:t>
                      </a: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(1); Cto 267-2009(2); Cto544-2016(1); Cto 570-2012(1). </a:t>
                      </a:r>
                      <a:b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GGP: 6 puentes: tramo 2-3 ALTOS DE ZARAGOZA - TRIANA - CISNEROS CORREDOR BUGA - BUENAVNETURA; TRAMO 4 FASE 3 CISNEROS -LOBOGUERRERO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Puentes en la red vial primaria rehabilitados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Subdirección red Nacional de Carreteras reportó 8; Cto938-2016 (2); Cto 995-2016(4); Cto952-2016(2)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12258" t="88369" b="3561"/>
          <a:stretch/>
        </p:blipFill>
        <p:spPr>
          <a:xfrm>
            <a:off x="3571450" y="6573845"/>
            <a:ext cx="4437405" cy="2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539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709" y="-1803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DEL RIESGO EN LA INFRAESTRUCTURA DE TRANSPORTE A CARGO DEL INVIA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2258" t="88369" b="3561"/>
          <a:stretch/>
        </p:blipFill>
        <p:spPr>
          <a:xfrm>
            <a:off x="3700292" y="6463158"/>
            <a:ext cx="4437405" cy="229565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678870"/>
              </p:ext>
            </p:extLst>
          </p:nvPr>
        </p:nvGraphicFramePr>
        <p:xfrm>
          <a:off x="122830" y="1690688"/>
          <a:ext cx="11592331" cy="1692932"/>
        </p:xfrm>
        <a:graphic>
          <a:graphicData uri="http://schemas.openxmlformats.org/drawingml/2006/table">
            <a:tbl>
              <a:tblPr/>
              <a:tblGrid>
                <a:gridCol w="13910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47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38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35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791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0904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 2017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</a:t>
                      </a:r>
                    </a:p>
                  </a:txBody>
                  <a:tcPr marL="7007" marR="7007" marT="70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DESEMPEÑO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t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Emergencias en la red vial nacional primaria atendidas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  <a:r>
                        <a:rPr lang="es-CO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atendieron las emergencias presentadas en los Departamentos de: Antioquia, Boyacá, Bolívar, Caldas, Caquetá, Casanare, Cauca, Cesar, Córdoba, Cundinamarca, Choco, Huila, Guajira, Magdalena, Meta, Nariño, Norte de Santander, Putumayo, Quindío, Risaralda, Santander, Sucre, Tolima, Valle. DTSUC 653/2017, DTPUT 932/2017, DTCUN 992/2017, DTANT 993/2017, DTNSA 1011/2017, DTCAL 1005/2017, DTNAR 1009/2017, DTTOL 1027/2017, DTMET 1034/2017, DTVAL 1072/2017, DTCOR 1077/2017, DTMET 1087/2017, DTCES 1145/2017, DTRIS 1153/2017, DTHUI 1013/2017, DTCAS 1117/2017, DTOCA 1222/2017, DTBOY 1176/2017, DTQUI 1215/2017, DTCAQ 505/2017, DTSAN 1211/2017, DTCAS 1216/2017, DTSAN 1284/2017 y DTCAU 1385/2017.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399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INNOVACIÓN Y REGLAMENTACIÓN TÉCNICA DE LA INFRAESTRUCTURA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12258" t="88369" b="3561"/>
          <a:stretch/>
        </p:blipFill>
        <p:spPr>
          <a:xfrm>
            <a:off x="3757961" y="6523463"/>
            <a:ext cx="4437405" cy="229565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428281"/>
              </p:ext>
            </p:extLst>
          </p:nvPr>
        </p:nvGraphicFramePr>
        <p:xfrm>
          <a:off x="122830" y="1690688"/>
          <a:ext cx="11592331" cy="1738652"/>
        </p:xfrm>
        <a:graphic>
          <a:graphicData uri="http://schemas.openxmlformats.org/drawingml/2006/table">
            <a:tbl>
              <a:tblPr/>
              <a:tblGrid>
                <a:gridCol w="13910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47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38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35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791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0904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 2017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MEDICIÓN </a:t>
                      </a:r>
                    </a:p>
                  </a:txBody>
                  <a:tcPr marL="7007" marR="7007" marT="70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DESEMPEÑO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7007" marR="7007" marT="7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1710">
                <a:tc>
                  <a:txBody>
                    <a:bodyPr/>
                    <a:lstStyle/>
                    <a:p>
                      <a:pPr algn="l" fontAlgn="t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Estudios y/o diseños de la red vial elaborados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133,33%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SMF: 14 Estudios</a:t>
                      </a:r>
                      <a:b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Dragado canal de acceso al puerto de Tumaco, Profundización Estero San Antonio, Muelle de pasajero de Leticia, Mantenimiento dragas Turbo, Señalización ríos Putumayo y Amazonas, Muelle Piñuña Negro, Monitoreo San Andres y Providencia, Construcción muelles Carmen del Darién y alto del Baudo y Obras de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estabilización Rio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 </a:t>
                      </a:r>
                      <a:b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SEI: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Estudio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Transito</a:t>
                      </a:r>
                      <a:b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SRN: 5 Perimetral Mocoa y Cabal Pombo en Buenaventura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Trocal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Central del Norte, Transversal Medellín-Quibdó-Paso Túquerres</a:t>
                      </a:r>
                      <a:b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SMA: Análisis de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información de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monitoreos a las estaciones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hidrometereológicas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SRT: Vía Totoró-Silvia-Jambaló. El exceso de cumplimiento se debe a una mejor ejecución 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79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12204</TotalTime>
  <Words>2168</Words>
  <Application>Microsoft Office PowerPoint</Application>
  <PresentationFormat>Panorámica</PresentationFormat>
  <Paragraphs>276</Paragraphs>
  <Slides>11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Times New Roman</vt:lpstr>
      <vt:lpstr>Tema de Office</vt:lpstr>
      <vt:lpstr>Documento</vt:lpstr>
      <vt:lpstr>Presentación de PowerPoint</vt:lpstr>
      <vt:lpstr>Presentación de PowerPoint</vt:lpstr>
      <vt:lpstr>GESTIÓN DE LA INFRAESTRUCTURA VIAL</vt:lpstr>
      <vt:lpstr>GESTIÓN DE LA INFRAESTRUCTURA VIAL</vt:lpstr>
      <vt:lpstr>GESTIÓN DE LA INFRAESTRUCTURA VIAL</vt:lpstr>
      <vt:lpstr>GESTIÓN DE LA INFRAESTRUCTURA VIAL</vt:lpstr>
      <vt:lpstr>GESTIÓN DE LA INFRAESTRUCTURA VIAL</vt:lpstr>
      <vt:lpstr>GESTIÓN DEL RIESGO EN LA INFRAESTRUCTURA DE TRANSPORTE A CARGO DEL INVIA</vt:lpstr>
      <vt:lpstr>GESTIÓN DE INNOVACIÓN Y REGLAMENTACIÓN TÉCNICA DE LA INFRAESTRUCTURA</vt:lpstr>
      <vt:lpstr>CONTROL FINANCIERO Y CONTABLE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Johana De la Parra Rivero</dc:creator>
  <cp:lastModifiedBy>Adriana Varela Montenegro</cp:lastModifiedBy>
  <cp:revision>133</cp:revision>
  <dcterms:created xsi:type="dcterms:W3CDTF">2016-05-30T14:41:16Z</dcterms:created>
  <dcterms:modified xsi:type="dcterms:W3CDTF">2018-11-01T16:51:32Z</dcterms:modified>
</cp:coreProperties>
</file>