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78" r:id="rId4"/>
    <p:sldId id="257" r:id="rId5"/>
    <p:sldId id="268" r:id="rId6"/>
    <p:sldId id="272" r:id="rId7"/>
    <p:sldId id="267" r:id="rId8"/>
    <p:sldId id="274" r:id="rId9"/>
    <p:sldId id="276" r:id="rId10"/>
    <p:sldId id="277" r:id="rId11"/>
    <p:sldId id="261" r:id="rId12"/>
    <p:sldId id="273" r:id="rId13"/>
    <p:sldId id="279" r:id="rId14"/>
    <p:sldId id="280" r:id="rId1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2" autoAdjust="0"/>
    <p:restoredTop sz="94660"/>
  </p:normalViewPr>
  <p:slideViewPr>
    <p:cSldViewPr snapToGrid="0">
      <p:cViewPr varScale="1">
        <p:scale>
          <a:sx n="113" d="100"/>
          <a:sy n="113" d="100"/>
        </p:scale>
        <p:origin x="42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delaparra\Documents\2017\MATRIZ%20INTEGRADA%20DE%20INDICADORES%20PAA%202011%20A%20%20201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delaparra\Documents\2017\MATRIZ%20INTEGRADA%20DE%20INDICADORES%20PAA%202011%20A%20%202016.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jdelaparra\Documents\2017\MATRIZ%20INTEGRADA%20DE%20INDICADORES%20PAA%202011%20A%20%202016.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jdelaparra\Documents\2017\MATRIZ%20INTEGRADA%20DE%20INDICADORES%20PAA%202011%20A%20%202016.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jdelaparra\Documents\2017\MATRIZ%20INTEGRADA%20DE%20INDICADORES%20PAA%202011%20A%20%202016.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jdelaparra\Documents\2017\MATRIZ%20INTEGRADA%20DE%20INDICADORES%20PAA%202011%20A%20%202016.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jdelaparra\Documents\2017\MATRIZ%20INTEGRADA%20DE%20INDICADORES%20PAA%202011%20A%20%20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s-CO"/>
              <a:t>Número</a:t>
            </a:r>
            <a:r>
              <a:rPr lang="es-CO" baseline="0"/>
              <a:t> de indicadores por proceso</a:t>
            </a:r>
            <a:endParaRPr lang="es-CO"/>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s-CO"/>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1.3119372688428566E-3"/>
          <c:y val="0.30263013680151218"/>
          <c:w val="0.56145396645363932"/>
          <c:h val="0.64527794641173142"/>
        </c:manualLayout>
      </c:layout>
      <c:pie3D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1-BACD-4CEB-8C9F-7D1EE2CCC7D4}"/>
              </c:ext>
            </c:extLst>
          </c:dPt>
          <c:dPt>
            <c:idx val="1"/>
            <c:bubble3D val="0"/>
            <c:spPr>
              <a:solidFill>
                <a:schemeClr val="accent2"/>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3-BACD-4CEB-8C9F-7D1EE2CCC7D4}"/>
              </c:ext>
            </c:extLst>
          </c:dPt>
          <c:dPt>
            <c:idx val="2"/>
            <c:bubble3D val="0"/>
            <c:spPr>
              <a:solidFill>
                <a:schemeClr val="accent3"/>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5-BACD-4CEB-8C9F-7D1EE2CCC7D4}"/>
              </c:ext>
            </c:extLst>
          </c:dPt>
          <c:dPt>
            <c:idx val="3"/>
            <c:bubble3D val="0"/>
            <c:spPr>
              <a:solidFill>
                <a:schemeClr val="accent4"/>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7-BACD-4CEB-8C9F-7D1EE2CCC7D4}"/>
              </c:ext>
            </c:extLst>
          </c:dPt>
          <c:dPt>
            <c:idx val="4"/>
            <c:bubble3D val="0"/>
            <c:spPr>
              <a:solidFill>
                <a:schemeClr val="accent5"/>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9-BACD-4CEB-8C9F-7D1EE2CCC7D4}"/>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s-CO"/>
              </a:p>
            </c:txP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xmlns:c16r2="http://schemas.microsoft.com/office/drawing/2015/06/chart">
              <c:ext xmlns:c15="http://schemas.microsoft.com/office/drawing/2012/chart" uri="{CE6537A1-D6FC-4f65-9D91-7224C49458BB}">
                <c15:layout/>
              </c:ext>
            </c:extLst>
          </c:dLbls>
          <c:cat>
            <c:strRef>
              <c:f>'ANALISIS 2016'!$B$2:$B$6</c:f>
              <c:strCache>
                <c:ptCount val="5"/>
                <c:pt idx="0">
                  <c:v>GESTIÓN DE LA INFRAESTRUCTURA VIAL</c:v>
                </c:pt>
                <c:pt idx="1">
                  <c:v>GESTIÓN DEL RIESGO VIAL</c:v>
                </c:pt>
                <c:pt idx="2">
                  <c:v>GESTIÓN SOCIAL Y AMBIENTAL EN PROYECTOS DE INFRAESTRUCTURA</c:v>
                </c:pt>
                <c:pt idx="3">
                  <c:v>GESTIÓN DE INNOVACIÓN Y REGLAMENTACIÓN TÉCNICA DE LA INFRAESTRUCTURA</c:v>
                </c:pt>
                <c:pt idx="4">
                  <c:v>CONTROL FINANCIERO Y CONTABLE</c:v>
                </c:pt>
              </c:strCache>
            </c:strRef>
          </c:cat>
          <c:val>
            <c:numRef>
              <c:f>'ANALISIS 2016'!$C$2:$C$6</c:f>
              <c:numCache>
                <c:formatCode>General</c:formatCode>
                <c:ptCount val="5"/>
                <c:pt idx="0">
                  <c:v>17</c:v>
                </c:pt>
                <c:pt idx="1">
                  <c:v>3</c:v>
                </c:pt>
                <c:pt idx="2">
                  <c:v>3</c:v>
                </c:pt>
                <c:pt idx="3">
                  <c:v>1</c:v>
                </c:pt>
                <c:pt idx="4">
                  <c:v>2</c:v>
                </c:pt>
              </c:numCache>
            </c:numRef>
          </c:val>
          <c:extLst xmlns:c16r2="http://schemas.microsoft.com/office/drawing/2015/06/chart">
            <c:ext xmlns:c16="http://schemas.microsoft.com/office/drawing/2014/chart" uri="{C3380CC4-5D6E-409C-BE32-E72D297353CC}">
              <c16:uniqueId val="{0000000A-BACD-4CEB-8C9F-7D1EE2CCC7D4}"/>
            </c:ext>
          </c:extLst>
        </c:ser>
        <c:dLbls>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47951156031359532"/>
          <c:y val="0.18172022885124164"/>
          <c:w val="0.50609189304386071"/>
          <c:h val="0.76491402902626937"/>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s-CO"/>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1468565598038708E-2"/>
          <c:y val="8.5464313095806377E-2"/>
          <c:w val="0.80890128220687485"/>
          <c:h val="0.74869627797306482"/>
        </c:manualLayout>
      </c:layout>
      <c:pie3DChart>
        <c:varyColors val="1"/>
        <c:ser>
          <c:idx val="0"/>
          <c:order val="0"/>
          <c:dPt>
            <c:idx val="0"/>
            <c:bubble3D val="0"/>
            <c:spPr>
              <a:solidFill>
                <a:srgbClr val="FF00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1-0C5E-447C-82DB-27E3560A795A}"/>
              </c:ext>
            </c:extLst>
          </c:dPt>
          <c:dPt>
            <c:idx val="1"/>
            <c:bubble3D val="0"/>
            <c:spPr>
              <a:solidFill>
                <a:srgbClr val="FFFF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0C5E-447C-82DB-27E3560A795A}"/>
              </c:ext>
            </c:extLst>
          </c:dPt>
          <c:dPt>
            <c:idx val="2"/>
            <c:bubble3D val="0"/>
            <c:spPr>
              <a:solidFill>
                <a:srgbClr val="92D05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5-0C5E-447C-82DB-27E3560A795A}"/>
              </c:ext>
            </c:extLst>
          </c:dPt>
          <c:dPt>
            <c:idx val="3"/>
            <c:bubble3D val="0"/>
            <c:spPr>
              <a:solidFill>
                <a:srgbClr val="00B0F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7-0C5E-447C-82DB-27E3560A795A}"/>
              </c:ext>
            </c:extLst>
          </c:dPt>
          <c:dLbls>
            <c:dLbl>
              <c:idx val="0"/>
              <c:layout>
                <c:manualLayout>
                  <c:x val="-3.0495558443334281E-2"/>
                  <c:y val="0.1173738590171997"/>
                </c:manualLayout>
              </c:layout>
              <c:tx>
                <c:rich>
                  <a:bodyPr/>
                  <a:lstStyle/>
                  <a:p>
                    <a:fld id="{78415A9B-6104-432F-AA71-1B0C2D134F4E}" type="VALUE">
                      <a:rPr lang="en-US" smtClean="0"/>
                      <a:pPr/>
                      <a:t>[VALOR]</a:t>
                    </a:fld>
                    <a:endParaRPr lang="es-CO"/>
                  </a:p>
                </c:rich>
              </c:tx>
              <c:showLegendKey val="0"/>
              <c:showVal val="1"/>
              <c:showCatName val="0"/>
              <c:showSerName val="0"/>
              <c:showPercent val="1"/>
              <c:showBubbleSize val="0"/>
              <c:extLst xmlns:c16r2="http://schemas.microsoft.com/office/drawing/2015/06/chart">
                <c:ext xmlns:c16="http://schemas.microsoft.com/office/drawing/2014/chart" uri="{C3380CC4-5D6E-409C-BE32-E72D297353CC}">
                  <c16:uniqueId val="{00000001-0C5E-447C-82DB-27E3560A795A}"/>
                </c:ext>
                <c:ext xmlns:c15="http://schemas.microsoft.com/office/drawing/2012/chart" uri="{CE6537A1-D6FC-4f65-9D91-7224C49458BB}">
                  <c15:dlblFieldTable/>
                  <c15:showDataLabelsRange val="0"/>
                </c:ext>
              </c:extLst>
            </c:dLbl>
            <c:dLbl>
              <c:idx val="1"/>
              <c:layout>
                <c:manualLayout>
                  <c:x val="-8.0761597621391387E-2"/>
                  <c:y val="0.15247761431526566"/>
                </c:manualLayout>
              </c:layout>
              <c:tx>
                <c:rich>
                  <a:bodyPr/>
                  <a:lstStyle/>
                  <a:p>
                    <a:fld id="{2785E477-3FF6-41D0-B48E-AE7EA11080B3}" type="VALUE">
                      <a:rPr lang="en-US" smtClean="0"/>
                      <a:pPr/>
                      <a:t>[VALOR]</a:t>
                    </a:fld>
                    <a:endParaRPr lang="es-CO"/>
                  </a:p>
                </c:rich>
              </c:tx>
              <c:showLegendKey val="0"/>
              <c:showVal val="1"/>
              <c:showCatName val="0"/>
              <c:showSerName val="0"/>
              <c:showPercent val="1"/>
              <c:showBubbleSize val="0"/>
              <c:extLst xmlns:c16r2="http://schemas.microsoft.com/office/drawing/2015/06/chart">
                <c:ext xmlns:c16="http://schemas.microsoft.com/office/drawing/2014/chart" uri="{C3380CC4-5D6E-409C-BE32-E72D297353CC}">
                  <c16:uniqueId val="{00000003-0C5E-447C-82DB-27E3560A795A}"/>
                </c:ext>
                <c:ext xmlns:c15="http://schemas.microsoft.com/office/drawing/2012/chart" uri="{CE6537A1-D6FC-4f65-9D91-7224C49458BB}">
                  <c15:dlblFieldTable/>
                  <c15:showDataLabelsRange val="0"/>
                </c:ext>
              </c:extLst>
            </c:dLbl>
            <c:dLbl>
              <c:idx val="2"/>
              <c:tx>
                <c:rich>
                  <a:bodyPr/>
                  <a:lstStyle/>
                  <a:p>
                    <a:fld id="{11BA6D03-9593-4FD6-9F7A-3F3FE7D258E3}" type="VALUE">
                      <a:rPr lang="en-US" smtClean="0"/>
                      <a:pPr/>
                      <a:t>[VALOR]</a:t>
                    </a:fld>
                    <a:endParaRPr lang="es-CO"/>
                  </a:p>
                </c:rich>
              </c:tx>
              <c:showLegendKey val="0"/>
              <c:showVal val="1"/>
              <c:showCatName val="0"/>
              <c:showSerName val="0"/>
              <c:showPercent val="1"/>
              <c:showBubbleSize val="0"/>
              <c:extLst xmlns:c16r2="http://schemas.microsoft.com/office/drawing/2015/06/chart">
                <c:ext xmlns:c16="http://schemas.microsoft.com/office/drawing/2014/chart" uri="{C3380CC4-5D6E-409C-BE32-E72D297353CC}">
                  <c16:uniqueId val="{00000005-0C5E-447C-82DB-27E3560A795A}"/>
                </c:ext>
                <c:ext xmlns:c15="http://schemas.microsoft.com/office/drawing/2012/chart" uri="{CE6537A1-D6FC-4f65-9D91-7224C49458BB}">
                  <c15:dlblFieldTable/>
                  <c15:showDataLabelsRange val="0"/>
                </c:ext>
              </c:extLst>
            </c:dLbl>
            <c:dLbl>
              <c:idx val="3"/>
              <c:tx>
                <c:rich>
                  <a:bodyPr/>
                  <a:lstStyle/>
                  <a:p>
                    <a:fld id="{C7DF8C4D-C1FB-468B-886C-7B5CEA682C81}" type="VALUE">
                      <a:rPr lang="en-US" smtClean="0"/>
                      <a:pPr/>
                      <a:t>[VALOR]</a:t>
                    </a:fld>
                    <a:endParaRPr lang="es-CO"/>
                  </a:p>
                </c:rich>
              </c:tx>
              <c:showLegendKey val="0"/>
              <c:showVal val="1"/>
              <c:showCatName val="0"/>
              <c:showSerName val="0"/>
              <c:showPercent val="1"/>
              <c:showBubbleSize val="0"/>
              <c:extLst xmlns:c16r2="http://schemas.microsoft.com/office/drawing/2015/06/chart">
                <c:ext xmlns:c16="http://schemas.microsoft.com/office/drawing/2014/chart" uri="{C3380CC4-5D6E-409C-BE32-E72D297353CC}">
                  <c16:uniqueId val="{00000007-0C5E-447C-82DB-27E3560A795A}"/>
                </c:ex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2016'!$D$1:$G$1</c:f>
              <c:strCache>
                <c:ptCount val="4"/>
                <c:pt idx="0">
                  <c:v>Peligro</c:v>
                </c:pt>
                <c:pt idx="1">
                  <c:v>Alerta</c:v>
                </c:pt>
                <c:pt idx="2">
                  <c:v>Cumplimiento</c:v>
                </c:pt>
                <c:pt idx="3">
                  <c:v>Exceso</c:v>
                </c:pt>
              </c:strCache>
            </c:strRef>
          </c:cat>
          <c:val>
            <c:numRef>
              <c:f>'ANALISIS 2016'!$D$7:$G$7</c:f>
              <c:numCache>
                <c:formatCode>General</c:formatCode>
                <c:ptCount val="4"/>
                <c:pt idx="0">
                  <c:v>1</c:v>
                </c:pt>
                <c:pt idx="1">
                  <c:v>2</c:v>
                </c:pt>
                <c:pt idx="2">
                  <c:v>14</c:v>
                </c:pt>
                <c:pt idx="3">
                  <c:v>9</c:v>
                </c:pt>
              </c:numCache>
            </c:numRef>
          </c:val>
          <c:extLst xmlns:c16r2="http://schemas.microsoft.com/office/drawing/2015/06/chart">
            <c:ext xmlns:c16="http://schemas.microsoft.com/office/drawing/2014/chart" uri="{C3380CC4-5D6E-409C-BE32-E72D297353CC}">
              <c16:uniqueId val="{00000008-0C5E-447C-82DB-27E3560A795A}"/>
            </c:ext>
          </c:extLst>
        </c:ser>
        <c:ser>
          <c:idx val="1"/>
          <c:order val="1"/>
          <c:dPt>
            <c:idx val="0"/>
            <c:bubble3D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A-0C5E-447C-82DB-27E3560A795A}"/>
              </c:ext>
            </c:extLst>
          </c:dPt>
          <c:dPt>
            <c:idx val="1"/>
            <c:bubble3D val="0"/>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C-0C5E-447C-82DB-27E3560A795A}"/>
              </c:ext>
            </c:extLst>
          </c:dPt>
          <c:dPt>
            <c:idx val="2"/>
            <c:bubble3D val="0"/>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E-0C5E-447C-82DB-27E3560A795A}"/>
              </c:ext>
            </c:extLst>
          </c:dPt>
          <c:dPt>
            <c:idx val="3"/>
            <c:bubble3D val="0"/>
            <c:spPr>
              <a:solidFill>
                <a:schemeClr val="accent4"/>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0-0C5E-447C-82DB-27E3560A795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2016'!$D$1:$G$1</c:f>
              <c:strCache>
                <c:ptCount val="4"/>
                <c:pt idx="0">
                  <c:v>Peligro</c:v>
                </c:pt>
                <c:pt idx="1">
                  <c:v>Alerta</c:v>
                </c:pt>
                <c:pt idx="2">
                  <c:v>Cumplimiento</c:v>
                </c:pt>
                <c:pt idx="3">
                  <c:v>Exceso</c:v>
                </c:pt>
              </c:strCache>
            </c:strRef>
          </c:cat>
          <c:val>
            <c:numRef>
              <c:f>'ANALISIS 2016'!$D$3:$G$3</c:f>
              <c:numCache>
                <c:formatCode>General</c:formatCode>
                <c:ptCount val="4"/>
                <c:pt idx="0">
                  <c:v>0</c:v>
                </c:pt>
                <c:pt idx="1">
                  <c:v>0</c:v>
                </c:pt>
                <c:pt idx="2">
                  <c:v>2</c:v>
                </c:pt>
                <c:pt idx="3">
                  <c:v>1</c:v>
                </c:pt>
              </c:numCache>
            </c:numRef>
          </c:val>
          <c:extLst xmlns:c16r2="http://schemas.microsoft.com/office/drawing/2015/06/chart">
            <c:ext xmlns:c16="http://schemas.microsoft.com/office/drawing/2014/chart" uri="{C3380CC4-5D6E-409C-BE32-E72D297353CC}">
              <c16:uniqueId val="{00000011-0C5E-447C-82DB-27E3560A795A}"/>
            </c:ext>
          </c:extLst>
        </c:ser>
        <c:ser>
          <c:idx val="2"/>
          <c:order val="2"/>
          <c:dPt>
            <c:idx val="0"/>
            <c:bubble3D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3-0C5E-447C-82DB-27E3560A795A}"/>
              </c:ext>
            </c:extLst>
          </c:dPt>
          <c:dPt>
            <c:idx val="1"/>
            <c:bubble3D val="0"/>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5-0C5E-447C-82DB-27E3560A795A}"/>
              </c:ext>
            </c:extLst>
          </c:dPt>
          <c:dPt>
            <c:idx val="2"/>
            <c:bubble3D val="0"/>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7-0C5E-447C-82DB-27E3560A795A}"/>
              </c:ext>
            </c:extLst>
          </c:dPt>
          <c:dPt>
            <c:idx val="3"/>
            <c:bubble3D val="0"/>
            <c:spPr>
              <a:solidFill>
                <a:schemeClr val="accent4"/>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9-0C5E-447C-82DB-27E3560A795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2016'!$D$1:$G$1</c:f>
              <c:strCache>
                <c:ptCount val="4"/>
                <c:pt idx="0">
                  <c:v>Peligro</c:v>
                </c:pt>
                <c:pt idx="1">
                  <c:v>Alerta</c:v>
                </c:pt>
                <c:pt idx="2">
                  <c:v>Cumplimiento</c:v>
                </c:pt>
                <c:pt idx="3">
                  <c:v>Exceso</c:v>
                </c:pt>
              </c:strCache>
            </c:strRef>
          </c:cat>
          <c:val>
            <c:numRef>
              <c:f>'ANALISIS 2016'!$D$4:$G$4</c:f>
              <c:numCache>
                <c:formatCode>General</c:formatCode>
                <c:ptCount val="4"/>
                <c:pt idx="0">
                  <c:v>0</c:v>
                </c:pt>
                <c:pt idx="1">
                  <c:v>0</c:v>
                </c:pt>
                <c:pt idx="2">
                  <c:v>2</c:v>
                </c:pt>
                <c:pt idx="3">
                  <c:v>1</c:v>
                </c:pt>
              </c:numCache>
            </c:numRef>
          </c:val>
          <c:extLst xmlns:c16r2="http://schemas.microsoft.com/office/drawing/2015/06/chart">
            <c:ext xmlns:c16="http://schemas.microsoft.com/office/drawing/2014/chart" uri="{C3380CC4-5D6E-409C-BE32-E72D297353CC}">
              <c16:uniqueId val="{0000001A-0C5E-447C-82DB-27E3560A795A}"/>
            </c:ext>
          </c:extLst>
        </c:ser>
        <c:ser>
          <c:idx val="3"/>
          <c:order val="3"/>
          <c:dPt>
            <c:idx val="0"/>
            <c:bubble3D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C-0C5E-447C-82DB-27E3560A795A}"/>
              </c:ext>
            </c:extLst>
          </c:dPt>
          <c:dPt>
            <c:idx val="1"/>
            <c:bubble3D val="0"/>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E-0C5E-447C-82DB-27E3560A795A}"/>
              </c:ext>
            </c:extLst>
          </c:dPt>
          <c:dPt>
            <c:idx val="2"/>
            <c:bubble3D val="0"/>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20-0C5E-447C-82DB-27E3560A795A}"/>
              </c:ext>
            </c:extLst>
          </c:dPt>
          <c:dPt>
            <c:idx val="3"/>
            <c:bubble3D val="0"/>
            <c:spPr>
              <a:solidFill>
                <a:schemeClr val="accent4"/>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22-0C5E-447C-82DB-27E3560A795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2016'!$D$1:$G$1</c:f>
              <c:strCache>
                <c:ptCount val="4"/>
                <c:pt idx="0">
                  <c:v>Peligro</c:v>
                </c:pt>
                <c:pt idx="1">
                  <c:v>Alerta</c:v>
                </c:pt>
                <c:pt idx="2">
                  <c:v>Cumplimiento</c:v>
                </c:pt>
                <c:pt idx="3">
                  <c:v>Exceso</c:v>
                </c:pt>
              </c:strCache>
            </c:strRef>
          </c:cat>
          <c:val>
            <c:numRef>
              <c:f>'ANALISIS 2016'!$D$5:$G$5</c:f>
              <c:numCache>
                <c:formatCode>General</c:formatCode>
                <c:ptCount val="4"/>
                <c:pt idx="0">
                  <c:v>0</c:v>
                </c:pt>
                <c:pt idx="1">
                  <c:v>0</c:v>
                </c:pt>
                <c:pt idx="2">
                  <c:v>0</c:v>
                </c:pt>
                <c:pt idx="3">
                  <c:v>1</c:v>
                </c:pt>
              </c:numCache>
            </c:numRef>
          </c:val>
          <c:extLst xmlns:c16r2="http://schemas.microsoft.com/office/drawing/2015/06/chart">
            <c:ext xmlns:c16="http://schemas.microsoft.com/office/drawing/2014/chart" uri="{C3380CC4-5D6E-409C-BE32-E72D297353CC}">
              <c16:uniqueId val="{00000023-0C5E-447C-82DB-27E3560A795A}"/>
            </c:ext>
          </c:extLst>
        </c:ser>
        <c:ser>
          <c:idx val="4"/>
          <c:order val="4"/>
          <c:dPt>
            <c:idx val="0"/>
            <c:bubble3D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25-0C5E-447C-82DB-27E3560A795A}"/>
              </c:ext>
            </c:extLst>
          </c:dPt>
          <c:dPt>
            <c:idx val="1"/>
            <c:bubble3D val="0"/>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27-0C5E-447C-82DB-27E3560A795A}"/>
              </c:ext>
            </c:extLst>
          </c:dPt>
          <c:dPt>
            <c:idx val="2"/>
            <c:bubble3D val="0"/>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29-0C5E-447C-82DB-27E3560A795A}"/>
              </c:ext>
            </c:extLst>
          </c:dPt>
          <c:dPt>
            <c:idx val="3"/>
            <c:bubble3D val="0"/>
            <c:spPr>
              <a:solidFill>
                <a:schemeClr val="accent4"/>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2B-0C5E-447C-82DB-27E3560A795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2016'!$D$1:$G$1</c:f>
              <c:strCache>
                <c:ptCount val="4"/>
                <c:pt idx="0">
                  <c:v>Peligro</c:v>
                </c:pt>
                <c:pt idx="1">
                  <c:v>Alerta</c:v>
                </c:pt>
                <c:pt idx="2">
                  <c:v>Cumplimiento</c:v>
                </c:pt>
                <c:pt idx="3">
                  <c:v>Exceso</c:v>
                </c:pt>
              </c:strCache>
            </c:strRef>
          </c:cat>
          <c:val>
            <c:numRef>
              <c:f>'ANALISIS 2016'!$D$6:$G$6</c:f>
              <c:numCache>
                <c:formatCode>General</c:formatCode>
                <c:ptCount val="4"/>
                <c:pt idx="0">
                  <c:v>0</c:v>
                </c:pt>
                <c:pt idx="1">
                  <c:v>0</c:v>
                </c:pt>
                <c:pt idx="2">
                  <c:v>2</c:v>
                </c:pt>
                <c:pt idx="3">
                  <c:v>0</c:v>
                </c:pt>
              </c:numCache>
            </c:numRef>
          </c:val>
          <c:extLst xmlns:c16r2="http://schemas.microsoft.com/office/drawing/2015/06/chart">
            <c:ext xmlns:c16="http://schemas.microsoft.com/office/drawing/2014/chart" uri="{C3380CC4-5D6E-409C-BE32-E72D297353CC}">
              <c16:uniqueId val="{0000002C-0C5E-447C-82DB-27E3560A795A}"/>
            </c:ext>
          </c:extLst>
        </c:ser>
        <c:dLbls>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a:t>Desempeño</a:t>
            </a:r>
            <a:r>
              <a:rPr lang="es-CO" baseline="0"/>
              <a:t> Indicadores de gestión GESTIÓN DE LA INFRAESTRUCTURA VIAL</a:t>
            </a:r>
            <a:endParaRPr lang="es-CO"/>
          </a:p>
        </c:rich>
      </c:tx>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4820187044980488E-2"/>
          <c:y val="0.19509875095400309"/>
          <c:w val="0.84488372218359764"/>
          <c:h val="0.68539646359994477"/>
        </c:manualLayout>
      </c:layout>
      <c:pie3DChart>
        <c:varyColors val="1"/>
        <c:ser>
          <c:idx val="1"/>
          <c:order val="0"/>
          <c:dPt>
            <c:idx val="0"/>
            <c:bubble3D val="0"/>
            <c:spPr>
              <a:solidFill>
                <a:srgbClr val="FF0000"/>
              </a:solidFill>
            </c:spPr>
            <c:extLst xmlns:c16r2="http://schemas.microsoft.com/office/drawing/2015/06/chart">
              <c:ext xmlns:c16="http://schemas.microsoft.com/office/drawing/2014/chart" uri="{C3380CC4-5D6E-409C-BE32-E72D297353CC}">
                <c16:uniqueId val="{00000001-4832-4778-A5B0-8BD618FF9B8F}"/>
              </c:ext>
            </c:extLst>
          </c:dPt>
          <c:dPt>
            <c:idx val="1"/>
            <c:bubble3D val="0"/>
            <c:spPr>
              <a:solidFill>
                <a:srgbClr val="FFFF00"/>
              </a:solidFill>
            </c:spPr>
            <c:extLst xmlns:c16r2="http://schemas.microsoft.com/office/drawing/2015/06/chart">
              <c:ext xmlns:c16="http://schemas.microsoft.com/office/drawing/2014/chart" uri="{C3380CC4-5D6E-409C-BE32-E72D297353CC}">
                <c16:uniqueId val="{00000003-4832-4778-A5B0-8BD618FF9B8F}"/>
              </c:ext>
            </c:extLst>
          </c:dPt>
          <c:dPt>
            <c:idx val="2"/>
            <c:bubble3D val="0"/>
            <c:spPr>
              <a:solidFill>
                <a:srgbClr val="92D050"/>
              </a:solidFill>
            </c:spPr>
            <c:extLst xmlns:c16r2="http://schemas.microsoft.com/office/drawing/2015/06/chart">
              <c:ext xmlns:c16="http://schemas.microsoft.com/office/drawing/2014/chart" uri="{C3380CC4-5D6E-409C-BE32-E72D297353CC}">
                <c16:uniqueId val="{00000005-4832-4778-A5B0-8BD618FF9B8F}"/>
              </c:ext>
            </c:extLst>
          </c:dPt>
          <c:dPt>
            <c:idx val="3"/>
            <c:bubble3D val="0"/>
            <c:spPr>
              <a:solidFill>
                <a:srgbClr val="00B0F0"/>
              </a:solidFill>
            </c:spPr>
            <c:extLst xmlns:c16r2="http://schemas.microsoft.com/office/drawing/2015/06/chart">
              <c:ext xmlns:c16="http://schemas.microsoft.com/office/drawing/2014/chart" uri="{C3380CC4-5D6E-409C-BE32-E72D297353CC}">
                <c16:uniqueId val="{00000007-4832-4778-A5B0-8BD618FF9B8F}"/>
              </c:ext>
            </c:extLst>
          </c:dPt>
          <c:dLbls>
            <c:spPr>
              <a:noFill/>
              <a:ln>
                <a:noFill/>
              </a:ln>
              <a:effectLst/>
            </c:spPr>
            <c:txPr>
              <a:bodyPr wrap="square" lIns="38100" tIns="19050" rIns="38100" bIns="19050" anchor="ctr">
                <a:spAutoFit/>
              </a:bodyPr>
              <a:lstStyle/>
              <a:p>
                <a:pPr>
                  <a:defRPr b="1"/>
                </a:pPr>
                <a:endParaRPr lang="es-CO"/>
              </a:p>
            </c:txPr>
            <c:showLegendKey val="0"/>
            <c:showVal val="1"/>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'ANALISIS 2016'!$B$18:$B$21</c:f>
              <c:strCache>
                <c:ptCount val="4"/>
                <c:pt idx="0">
                  <c:v>Peligro</c:v>
                </c:pt>
                <c:pt idx="1">
                  <c:v>Alerta</c:v>
                </c:pt>
                <c:pt idx="2">
                  <c:v>Cumplimiento</c:v>
                </c:pt>
                <c:pt idx="3">
                  <c:v>Exceso</c:v>
                </c:pt>
              </c:strCache>
            </c:strRef>
          </c:cat>
          <c:val>
            <c:numRef>
              <c:f>'ANALISIS 2016'!$C$18:$C$21</c:f>
              <c:numCache>
                <c:formatCode>General</c:formatCode>
                <c:ptCount val="4"/>
                <c:pt idx="0">
                  <c:v>1</c:v>
                </c:pt>
                <c:pt idx="1">
                  <c:v>2</c:v>
                </c:pt>
                <c:pt idx="2">
                  <c:v>8</c:v>
                </c:pt>
                <c:pt idx="3">
                  <c:v>6</c:v>
                </c:pt>
              </c:numCache>
            </c:numRef>
          </c:val>
          <c:extLst xmlns:c16r2="http://schemas.microsoft.com/office/drawing/2015/06/chart">
            <c:ext xmlns:c16="http://schemas.microsoft.com/office/drawing/2014/chart" uri="{C3380CC4-5D6E-409C-BE32-E72D297353CC}">
              <c16:uniqueId val="{00000008-4832-4778-A5B0-8BD618FF9B8F}"/>
            </c:ext>
          </c:extLst>
        </c:ser>
        <c:ser>
          <c:idx val="0"/>
          <c:order val="1"/>
          <c:dPt>
            <c:idx val="0"/>
            <c:bubble3D val="0"/>
            <c:spPr>
              <a:solidFill>
                <a:srgbClr val="FF00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A-4832-4778-A5B0-8BD618FF9B8F}"/>
              </c:ext>
            </c:extLst>
          </c:dPt>
          <c:dPt>
            <c:idx val="1"/>
            <c:bubble3D val="0"/>
            <c:spPr>
              <a:solidFill>
                <a:srgbClr val="FFFF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C-4832-4778-A5B0-8BD618FF9B8F}"/>
              </c:ext>
            </c:extLst>
          </c:dPt>
          <c:dPt>
            <c:idx val="2"/>
            <c:bubble3D val="0"/>
            <c:spPr>
              <a:solidFill>
                <a:srgbClr val="92D05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E-4832-4778-A5B0-8BD618FF9B8F}"/>
              </c:ext>
            </c:extLst>
          </c:dPt>
          <c:dPt>
            <c:idx val="3"/>
            <c:bubble3D val="0"/>
            <c:spPr>
              <a:solidFill>
                <a:srgbClr val="00B0F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0-4832-4778-A5B0-8BD618FF9B8F}"/>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s-CO"/>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2016'!$B$18:$B$21</c:f>
              <c:strCache>
                <c:ptCount val="4"/>
                <c:pt idx="0">
                  <c:v>Peligro</c:v>
                </c:pt>
                <c:pt idx="1">
                  <c:v>Alerta</c:v>
                </c:pt>
                <c:pt idx="2">
                  <c:v>Cumplimiento</c:v>
                </c:pt>
                <c:pt idx="3">
                  <c:v>Exceso</c:v>
                </c:pt>
              </c:strCache>
            </c:strRef>
          </c:cat>
          <c:val>
            <c:numRef>
              <c:f>'ANALISIS 2016'!$C$18:$C$21</c:f>
              <c:numCache>
                <c:formatCode>General</c:formatCode>
                <c:ptCount val="4"/>
                <c:pt idx="0">
                  <c:v>1</c:v>
                </c:pt>
                <c:pt idx="1">
                  <c:v>2</c:v>
                </c:pt>
                <c:pt idx="2">
                  <c:v>8</c:v>
                </c:pt>
                <c:pt idx="3">
                  <c:v>6</c:v>
                </c:pt>
              </c:numCache>
            </c:numRef>
          </c:val>
          <c:extLst xmlns:c16r2="http://schemas.microsoft.com/office/drawing/2015/06/chart">
            <c:ext xmlns:c16="http://schemas.microsoft.com/office/drawing/2014/chart" uri="{C3380CC4-5D6E-409C-BE32-E72D297353CC}">
              <c16:uniqueId val="{00000011-4832-4778-A5B0-8BD618FF9B8F}"/>
            </c:ext>
          </c:extLst>
        </c:ser>
        <c:dLbls>
          <c:showLegendKey val="0"/>
          <c:showVal val="0"/>
          <c:showCatName val="0"/>
          <c:showSerName val="0"/>
          <c:showPercent val="0"/>
          <c:showBubbleSize val="0"/>
          <c:showLeaderLines val="1"/>
        </c:dLbls>
      </c:pie3DChart>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txPr>
    <a:bodyPr/>
    <a:lstStyle/>
    <a:p>
      <a:pPr>
        <a:defRPr/>
      </a:pPr>
      <a:endParaRPr lang="es-CO"/>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a:t>Desempeño</a:t>
            </a:r>
            <a:r>
              <a:rPr lang="es-CO" baseline="0"/>
              <a:t> Indicadores de gestión GESTIÓN DEL RIESGO VIAL</a:t>
            </a:r>
            <a:endParaRPr lang="es-CO"/>
          </a:p>
        </c:rich>
      </c:tx>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4820187044980488E-2"/>
          <c:y val="0.19509875095400309"/>
          <c:w val="0.84488372218359764"/>
          <c:h val="0.68539646359994477"/>
        </c:manualLayout>
      </c:layout>
      <c:pie3DChart>
        <c:varyColors val="1"/>
        <c:ser>
          <c:idx val="1"/>
          <c:order val="0"/>
          <c:explosion val="1"/>
          <c:dPt>
            <c:idx val="0"/>
            <c:bubble3D val="0"/>
            <c:spPr>
              <a:solidFill>
                <a:srgbClr val="FF0000"/>
              </a:solidFill>
            </c:spPr>
            <c:extLst xmlns:c16r2="http://schemas.microsoft.com/office/drawing/2015/06/chart">
              <c:ext xmlns:c16="http://schemas.microsoft.com/office/drawing/2014/chart" uri="{C3380CC4-5D6E-409C-BE32-E72D297353CC}">
                <c16:uniqueId val="{00000001-F7F3-418A-AEFC-EAB78FF2A53F}"/>
              </c:ext>
            </c:extLst>
          </c:dPt>
          <c:dPt>
            <c:idx val="1"/>
            <c:bubble3D val="0"/>
            <c:spPr>
              <a:solidFill>
                <a:srgbClr val="FFFF00"/>
              </a:solidFill>
            </c:spPr>
            <c:extLst xmlns:c16r2="http://schemas.microsoft.com/office/drawing/2015/06/chart">
              <c:ext xmlns:c16="http://schemas.microsoft.com/office/drawing/2014/chart" uri="{C3380CC4-5D6E-409C-BE32-E72D297353CC}">
                <c16:uniqueId val="{00000003-F7F3-418A-AEFC-EAB78FF2A53F}"/>
              </c:ext>
            </c:extLst>
          </c:dPt>
          <c:dPt>
            <c:idx val="2"/>
            <c:bubble3D val="0"/>
            <c:spPr>
              <a:solidFill>
                <a:srgbClr val="92D050"/>
              </a:solidFill>
            </c:spPr>
            <c:extLst xmlns:c16r2="http://schemas.microsoft.com/office/drawing/2015/06/chart">
              <c:ext xmlns:c16="http://schemas.microsoft.com/office/drawing/2014/chart" uri="{C3380CC4-5D6E-409C-BE32-E72D297353CC}">
                <c16:uniqueId val="{00000005-F7F3-418A-AEFC-EAB78FF2A53F}"/>
              </c:ext>
            </c:extLst>
          </c:dPt>
          <c:dPt>
            <c:idx val="3"/>
            <c:bubble3D val="0"/>
            <c:spPr>
              <a:solidFill>
                <a:srgbClr val="00B0F0"/>
              </a:solidFill>
            </c:spPr>
            <c:extLst xmlns:c16r2="http://schemas.microsoft.com/office/drawing/2015/06/chart">
              <c:ext xmlns:c16="http://schemas.microsoft.com/office/drawing/2014/chart" uri="{C3380CC4-5D6E-409C-BE32-E72D297353CC}">
                <c16:uniqueId val="{00000007-F7F3-418A-AEFC-EAB78FF2A53F}"/>
              </c:ext>
            </c:extLst>
          </c:dPt>
          <c:dLbls>
            <c:dLbl>
              <c:idx val="0"/>
              <c:delete val="1"/>
              <c:extLst xmlns:c16r2="http://schemas.microsoft.com/office/drawing/2015/06/chart">
                <c:ext xmlns:c16="http://schemas.microsoft.com/office/drawing/2014/chart" uri="{C3380CC4-5D6E-409C-BE32-E72D297353CC}">
                  <c16:uniqueId val="{00000001-F7F3-418A-AEFC-EAB78FF2A53F}"/>
                </c:ext>
                <c:ext xmlns:c15="http://schemas.microsoft.com/office/drawing/2012/chart" uri="{CE6537A1-D6FC-4f65-9D91-7224C49458BB}"/>
              </c:extLst>
            </c:dLbl>
            <c:dLbl>
              <c:idx val="1"/>
              <c:delete val="1"/>
              <c:extLst xmlns:c16r2="http://schemas.microsoft.com/office/drawing/2015/06/chart">
                <c:ext xmlns:c16="http://schemas.microsoft.com/office/drawing/2014/chart" uri="{C3380CC4-5D6E-409C-BE32-E72D297353CC}">
                  <c16:uniqueId val="{00000003-F7F3-418A-AEFC-EAB78FF2A53F}"/>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b="1"/>
                </a:pPr>
                <a:endParaRPr lang="es-CO"/>
              </a:p>
            </c:txPr>
            <c:showLegendKey val="0"/>
            <c:showVal val="1"/>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'ANALISIS 2016'!$B$25:$B$28</c:f>
              <c:strCache>
                <c:ptCount val="4"/>
                <c:pt idx="0">
                  <c:v>Peligro</c:v>
                </c:pt>
                <c:pt idx="1">
                  <c:v>Alerta</c:v>
                </c:pt>
                <c:pt idx="2">
                  <c:v>Cumplimiento</c:v>
                </c:pt>
                <c:pt idx="3">
                  <c:v>Exceso</c:v>
                </c:pt>
              </c:strCache>
            </c:strRef>
          </c:cat>
          <c:val>
            <c:numRef>
              <c:f>'ANALISIS 2016'!$C$25:$C$28</c:f>
              <c:numCache>
                <c:formatCode>General</c:formatCode>
                <c:ptCount val="4"/>
                <c:pt idx="0">
                  <c:v>0</c:v>
                </c:pt>
                <c:pt idx="1">
                  <c:v>0</c:v>
                </c:pt>
                <c:pt idx="2">
                  <c:v>2</c:v>
                </c:pt>
                <c:pt idx="3">
                  <c:v>1</c:v>
                </c:pt>
              </c:numCache>
            </c:numRef>
          </c:val>
          <c:extLst xmlns:c16r2="http://schemas.microsoft.com/office/drawing/2015/06/chart">
            <c:ext xmlns:c16="http://schemas.microsoft.com/office/drawing/2014/chart" uri="{C3380CC4-5D6E-409C-BE32-E72D297353CC}">
              <c16:uniqueId val="{00000008-F7F3-418A-AEFC-EAB78FF2A53F}"/>
            </c:ext>
          </c:extLst>
        </c:ser>
        <c:ser>
          <c:idx val="0"/>
          <c:order val="1"/>
          <c:dPt>
            <c:idx val="0"/>
            <c:bubble3D val="0"/>
            <c:spPr>
              <a:solidFill>
                <a:srgbClr val="FF00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A-F7F3-418A-AEFC-EAB78FF2A53F}"/>
              </c:ext>
            </c:extLst>
          </c:dPt>
          <c:dPt>
            <c:idx val="1"/>
            <c:bubble3D val="0"/>
            <c:spPr>
              <a:solidFill>
                <a:srgbClr val="FFFF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C-F7F3-418A-AEFC-EAB78FF2A53F}"/>
              </c:ext>
            </c:extLst>
          </c:dPt>
          <c:dPt>
            <c:idx val="2"/>
            <c:bubble3D val="0"/>
            <c:spPr>
              <a:solidFill>
                <a:srgbClr val="92D05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E-F7F3-418A-AEFC-EAB78FF2A53F}"/>
              </c:ext>
            </c:extLst>
          </c:dPt>
          <c:dPt>
            <c:idx val="3"/>
            <c:bubble3D val="0"/>
            <c:spPr>
              <a:solidFill>
                <a:srgbClr val="00B0F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0-F7F3-418A-AEFC-EAB78FF2A53F}"/>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s-CO"/>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2016'!$B$25:$B$28</c:f>
              <c:strCache>
                <c:ptCount val="4"/>
                <c:pt idx="0">
                  <c:v>Peligro</c:v>
                </c:pt>
                <c:pt idx="1">
                  <c:v>Alerta</c:v>
                </c:pt>
                <c:pt idx="2">
                  <c:v>Cumplimiento</c:v>
                </c:pt>
                <c:pt idx="3">
                  <c:v>Exceso</c:v>
                </c:pt>
              </c:strCache>
            </c:strRef>
          </c:cat>
          <c:val>
            <c:numRef>
              <c:f>'ANALISIS 2016'!$C$18:$C$21</c:f>
              <c:numCache>
                <c:formatCode>General</c:formatCode>
                <c:ptCount val="4"/>
                <c:pt idx="0">
                  <c:v>1</c:v>
                </c:pt>
                <c:pt idx="1">
                  <c:v>2</c:v>
                </c:pt>
                <c:pt idx="2">
                  <c:v>8</c:v>
                </c:pt>
                <c:pt idx="3">
                  <c:v>6</c:v>
                </c:pt>
              </c:numCache>
            </c:numRef>
          </c:val>
          <c:extLst xmlns:c16r2="http://schemas.microsoft.com/office/drawing/2015/06/chart">
            <c:ext xmlns:c16="http://schemas.microsoft.com/office/drawing/2014/chart" uri="{C3380CC4-5D6E-409C-BE32-E72D297353CC}">
              <c16:uniqueId val="{00000011-F7F3-418A-AEFC-EAB78FF2A53F}"/>
            </c:ext>
          </c:extLst>
        </c:ser>
        <c:dLbls>
          <c:showLegendKey val="0"/>
          <c:showVal val="0"/>
          <c:showCatName val="0"/>
          <c:showSerName val="0"/>
          <c:showPercent val="0"/>
          <c:showBubbleSize val="0"/>
          <c:showLeaderLines val="1"/>
        </c:dLbls>
      </c:pie3DChart>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txPr>
    <a:bodyPr/>
    <a:lstStyle/>
    <a:p>
      <a:pPr>
        <a:defRPr/>
      </a:pPr>
      <a:endParaRPr lang="es-CO"/>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a:t>Desempeño</a:t>
            </a:r>
            <a:r>
              <a:rPr lang="es-CO" baseline="0"/>
              <a:t> Indicadores de gestión GESTIÓN SOCIAL Y AMBIENTAL EN PROYECTOS DE INFRAESTRUCTURA</a:t>
            </a:r>
            <a:endParaRPr lang="es-CO"/>
          </a:p>
        </c:rich>
      </c:tx>
      <c:layout>
        <c:manualLayout>
          <c:xMode val="edge"/>
          <c:yMode val="edge"/>
          <c:x val="0.18823824640392381"/>
          <c:y val="3.7825059101654845E-2"/>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4820187044980488E-2"/>
          <c:y val="0.2991176634835539"/>
          <c:w val="0.71480237463086915"/>
          <c:h val="0.58137748738854456"/>
        </c:manualLayout>
      </c:layout>
      <c:pie3DChart>
        <c:varyColors val="1"/>
        <c:ser>
          <c:idx val="1"/>
          <c:order val="0"/>
          <c:dPt>
            <c:idx val="0"/>
            <c:bubble3D val="0"/>
            <c:spPr>
              <a:solidFill>
                <a:srgbClr val="FF0000"/>
              </a:solidFill>
            </c:spPr>
            <c:extLst xmlns:c16r2="http://schemas.microsoft.com/office/drawing/2015/06/chart">
              <c:ext xmlns:c16="http://schemas.microsoft.com/office/drawing/2014/chart" uri="{C3380CC4-5D6E-409C-BE32-E72D297353CC}">
                <c16:uniqueId val="{00000001-CB66-47EA-B503-09B5AADB66F2}"/>
              </c:ext>
            </c:extLst>
          </c:dPt>
          <c:dPt>
            <c:idx val="1"/>
            <c:bubble3D val="0"/>
            <c:spPr>
              <a:solidFill>
                <a:srgbClr val="FFFF00"/>
              </a:solidFill>
            </c:spPr>
            <c:extLst xmlns:c16r2="http://schemas.microsoft.com/office/drawing/2015/06/chart">
              <c:ext xmlns:c16="http://schemas.microsoft.com/office/drawing/2014/chart" uri="{C3380CC4-5D6E-409C-BE32-E72D297353CC}">
                <c16:uniqueId val="{00000003-CB66-47EA-B503-09B5AADB66F2}"/>
              </c:ext>
            </c:extLst>
          </c:dPt>
          <c:dPt>
            <c:idx val="2"/>
            <c:bubble3D val="0"/>
            <c:spPr>
              <a:solidFill>
                <a:srgbClr val="92D050"/>
              </a:solidFill>
            </c:spPr>
            <c:extLst xmlns:c16r2="http://schemas.microsoft.com/office/drawing/2015/06/chart">
              <c:ext xmlns:c16="http://schemas.microsoft.com/office/drawing/2014/chart" uri="{C3380CC4-5D6E-409C-BE32-E72D297353CC}">
                <c16:uniqueId val="{00000005-CB66-47EA-B503-09B5AADB66F2}"/>
              </c:ext>
            </c:extLst>
          </c:dPt>
          <c:dPt>
            <c:idx val="3"/>
            <c:bubble3D val="0"/>
            <c:spPr>
              <a:solidFill>
                <a:srgbClr val="00B0F0"/>
              </a:solidFill>
            </c:spPr>
            <c:extLst xmlns:c16r2="http://schemas.microsoft.com/office/drawing/2015/06/chart">
              <c:ext xmlns:c16="http://schemas.microsoft.com/office/drawing/2014/chart" uri="{C3380CC4-5D6E-409C-BE32-E72D297353CC}">
                <c16:uniqueId val="{00000007-CB66-47EA-B503-09B5AADB66F2}"/>
              </c:ext>
            </c:extLst>
          </c:dPt>
          <c:dLbls>
            <c:dLbl>
              <c:idx val="0"/>
              <c:delete val="1"/>
              <c:extLst xmlns:c16r2="http://schemas.microsoft.com/office/drawing/2015/06/chart">
                <c:ext xmlns:c16="http://schemas.microsoft.com/office/drawing/2014/chart" uri="{C3380CC4-5D6E-409C-BE32-E72D297353CC}">
                  <c16:uniqueId val="{00000001-CB66-47EA-B503-09B5AADB66F2}"/>
                </c:ext>
                <c:ext xmlns:c15="http://schemas.microsoft.com/office/drawing/2012/chart" uri="{CE6537A1-D6FC-4f65-9D91-7224C49458BB}"/>
              </c:extLst>
            </c:dLbl>
            <c:dLbl>
              <c:idx val="1"/>
              <c:delete val="1"/>
              <c:extLst xmlns:c16r2="http://schemas.microsoft.com/office/drawing/2015/06/chart">
                <c:ext xmlns:c16="http://schemas.microsoft.com/office/drawing/2014/chart" uri="{C3380CC4-5D6E-409C-BE32-E72D297353CC}">
                  <c16:uniqueId val="{00000003-CB66-47EA-B503-09B5AADB66F2}"/>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b="1"/>
                </a:pPr>
                <a:endParaRPr lang="es-CO"/>
              </a:p>
            </c:txPr>
            <c:showLegendKey val="0"/>
            <c:showVal val="1"/>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'ANALISIS 2016'!$B$37:$B$40</c:f>
              <c:strCache>
                <c:ptCount val="4"/>
                <c:pt idx="0">
                  <c:v>Peligro</c:v>
                </c:pt>
                <c:pt idx="1">
                  <c:v>Alerta</c:v>
                </c:pt>
                <c:pt idx="2">
                  <c:v>Cumplimiento</c:v>
                </c:pt>
                <c:pt idx="3">
                  <c:v>Exceso</c:v>
                </c:pt>
              </c:strCache>
            </c:strRef>
          </c:cat>
          <c:val>
            <c:numRef>
              <c:f>'ANALISIS 2016'!$C$37:$C$40</c:f>
              <c:numCache>
                <c:formatCode>General</c:formatCode>
                <c:ptCount val="4"/>
                <c:pt idx="0">
                  <c:v>0</c:v>
                </c:pt>
                <c:pt idx="1">
                  <c:v>0</c:v>
                </c:pt>
                <c:pt idx="2">
                  <c:v>2</c:v>
                </c:pt>
                <c:pt idx="3">
                  <c:v>1</c:v>
                </c:pt>
              </c:numCache>
            </c:numRef>
          </c:val>
          <c:extLst xmlns:c16r2="http://schemas.microsoft.com/office/drawing/2015/06/chart">
            <c:ext xmlns:c16="http://schemas.microsoft.com/office/drawing/2014/chart" uri="{C3380CC4-5D6E-409C-BE32-E72D297353CC}">
              <c16:uniqueId val="{00000008-CB66-47EA-B503-09B5AADB66F2}"/>
            </c:ext>
          </c:extLst>
        </c:ser>
        <c:ser>
          <c:idx val="0"/>
          <c:order val="1"/>
          <c:dPt>
            <c:idx val="0"/>
            <c:bubble3D val="0"/>
            <c:spPr>
              <a:solidFill>
                <a:srgbClr val="FF00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A-CB66-47EA-B503-09B5AADB66F2}"/>
              </c:ext>
            </c:extLst>
          </c:dPt>
          <c:dPt>
            <c:idx val="1"/>
            <c:bubble3D val="0"/>
            <c:spPr>
              <a:solidFill>
                <a:srgbClr val="FFFF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C-CB66-47EA-B503-09B5AADB66F2}"/>
              </c:ext>
            </c:extLst>
          </c:dPt>
          <c:dPt>
            <c:idx val="2"/>
            <c:bubble3D val="0"/>
            <c:spPr>
              <a:solidFill>
                <a:srgbClr val="92D05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E-CB66-47EA-B503-09B5AADB66F2}"/>
              </c:ext>
            </c:extLst>
          </c:dPt>
          <c:dPt>
            <c:idx val="3"/>
            <c:bubble3D val="0"/>
            <c:spPr>
              <a:solidFill>
                <a:srgbClr val="00B0F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0-CB66-47EA-B503-09B5AADB66F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s-CO"/>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2016'!$B$37:$B$40</c:f>
              <c:strCache>
                <c:ptCount val="4"/>
                <c:pt idx="0">
                  <c:v>Peligro</c:v>
                </c:pt>
                <c:pt idx="1">
                  <c:v>Alerta</c:v>
                </c:pt>
                <c:pt idx="2">
                  <c:v>Cumplimiento</c:v>
                </c:pt>
                <c:pt idx="3">
                  <c:v>Exceso</c:v>
                </c:pt>
              </c:strCache>
            </c:strRef>
          </c:cat>
          <c:val>
            <c:numRef>
              <c:f>'ANALISIS 2016'!$C$18:$C$21</c:f>
              <c:numCache>
                <c:formatCode>General</c:formatCode>
                <c:ptCount val="4"/>
                <c:pt idx="0">
                  <c:v>1</c:v>
                </c:pt>
                <c:pt idx="1">
                  <c:v>2</c:v>
                </c:pt>
                <c:pt idx="2">
                  <c:v>8</c:v>
                </c:pt>
                <c:pt idx="3">
                  <c:v>6</c:v>
                </c:pt>
              </c:numCache>
            </c:numRef>
          </c:val>
          <c:extLst xmlns:c16r2="http://schemas.microsoft.com/office/drawing/2015/06/chart">
            <c:ext xmlns:c16="http://schemas.microsoft.com/office/drawing/2014/chart" uri="{C3380CC4-5D6E-409C-BE32-E72D297353CC}">
              <c16:uniqueId val="{00000011-CB66-47EA-B503-09B5AADB66F2}"/>
            </c:ext>
          </c:extLst>
        </c:ser>
        <c:dLbls>
          <c:showLegendKey val="0"/>
          <c:showVal val="0"/>
          <c:showCatName val="0"/>
          <c:showSerName val="0"/>
          <c:showPercent val="0"/>
          <c:showBubbleSize val="0"/>
          <c:showLeaderLines val="1"/>
        </c:dLbls>
      </c:pie3DChart>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txPr>
    <a:bodyPr/>
    <a:lstStyle/>
    <a:p>
      <a:pPr>
        <a:defRPr/>
      </a:pPr>
      <a:endParaRPr lang="es-CO"/>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a:t>Desempeño</a:t>
            </a:r>
            <a:r>
              <a:rPr lang="es-CO" baseline="0"/>
              <a:t> Indicadores de gestión GESTIÓN DE INNOVACIÓN Y REGLAMENTACIÓN TÉCNICA DE LA INFRAESTRUCTURA</a:t>
            </a:r>
            <a:endParaRPr lang="es-CO"/>
          </a:p>
        </c:rich>
      </c:tx>
      <c:layout>
        <c:manualLayout>
          <c:xMode val="edge"/>
          <c:yMode val="edge"/>
          <c:x val="0.18823824640392381"/>
          <c:y val="3.7825059101654845E-2"/>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4295803620573144"/>
          <c:y val="0.34167085497291555"/>
          <c:w val="0.71480237463086915"/>
          <c:h val="0.58137748738854456"/>
        </c:manualLayout>
      </c:layout>
      <c:pie3DChart>
        <c:varyColors val="1"/>
        <c:ser>
          <c:idx val="1"/>
          <c:order val="0"/>
          <c:dPt>
            <c:idx val="0"/>
            <c:bubble3D val="0"/>
            <c:spPr>
              <a:solidFill>
                <a:srgbClr val="FF0000"/>
              </a:solidFill>
            </c:spPr>
            <c:extLst xmlns:c16r2="http://schemas.microsoft.com/office/drawing/2015/06/chart">
              <c:ext xmlns:c16="http://schemas.microsoft.com/office/drawing/2014/chart" uri="{C3380CC4-5D6E-409C-BE32-E72D297353CC}">
                <c16:uniqueId val="{00000001-7FE2-4C0B-9FAD-B75B58FCE55B}"/>
              </c:ext>
            </c:extLst>
          </c:dPt>
          <c:dPt>
            <c:idx val="1"/>
            <c:bubble3D val="0"/>
            <c:spPr>
              <a:solidFill>
                <a:srgbClr val="FFFF00"/>
              </a:solidFill>
            </c:spPr>
            <c:extLst xmlns:c16r2="http://schemas.microsoft.com/office/drawing/2015/06/chart">
              <c:ext xmlns:c16="http://schemas.microsoft.com/office/drawing/2014/chart" uri="{C3380CC4-5D6E-409C-BE32-E72D297353CC}">
                <c16:uniqueId val="{00000003-7FE2-4C0B-9FAD-B75B58FCE55B}"/>
              </c:ext>
            </c:extLst>
          </c:dPt>
          <c:dPt>
            <c:idx val="2"/>
            <c:bubble3D val="0"/>
            <c:spPr>
              <a:solidFill>
                <a:srgbClr val="92D050"/>
              </a:solidFill>
            </c:spPr>
            <c:extLst xmlns:c16r2="http://schemas.microsoft.com/office/drawing/2015/06/chart">
              <c:ext xmlns:c16="http://schemas.microsoft.com/office/drawing/2014/chart" uri="{C3380CC4-5D6E-409C-BE32-E72D297353CC}">
                <c16:uniqueId val="{00000005-7FE2-4C0B-9FAD-B75B58FCE55B}"/>
              </c:ext>
            </c:extLst>
          </c:dPt>
          <c:dPt>
            <c:idx val="3"/>
            <c:bubble3D val="0"/>
            <c:spPr>
              <a:solidFill>
                <a:srgbClr val="00B0F0"/>
              </a:solidFill>
            </c:spPr>
            <c:extLst xmlns:c16r2="http://schemas.microsoft.com/office/drawing/2015/06/chart">
              <c:ext xmlns:c16="http://schemas.microsoft.com/office/drawing/2014/chart" uri="{C3380CC4-5D6E-409C-BE32-E72D297353CC}">
                <c16:uniqueId val="{00000007-7FE2-4C0B-9FAD-B75B58FCE55B}"/>
              </c:ext>
            </c:extLst>
          </c:dPt>
          <c:dLbls>
            <c:dLbl>
              <c:idx val="0"/>
              <c:delete val="1"/>
              <c:extLst xmlns:c16r2="http://schemas.microsoft.com/office/drawing/2015/06/chart">
                <c:ext xmlns:c16="http://schemas.microsoft.com/office/drawing/2014/chart" uri="{C3380CC4-5D6E-409C-BE32-E72D297353CC}">
                  <c16:uniqueId val="{00000001-7FE2-4C0B-9FAD-B75B58FCE55B}"/>
                </c:ext>
                <c:ext xmlns:c15="http://schemas.microsoft.com/office/drawing/2012/chart" uri="{CE6537A1-D6FC-4f65-9D91-7224C49458BB}"/>
              </c:extLst>
            </c:dLbl>
            <c:dLbl>
              <c:idx val="1"/>
              <c:delete val="1"/>
              <c:extLst xmlns:c16r2="http://schemas.microsoft.com/office/drawing/2015/06/chart">
                <c:ext xmlns:c16="http://schemas.microsoft.com/office/drawing/2014/chart" uri="{C3380CC4-5D6E-409C-BE32-E72D297353CC}">
                  <c16:uniqueId val="{00000003-7FE2-4C0B-9FAD-B75B58FCE55B}"/>
                </c:ext>
                <c:ext xmlns:c15="http://schemas.microsoft.com/office/drawing/2012/chart" uri="{CE6537A1-D6FC-4f65-9D91-7224C49458BB}"/>
              </c:extLst>
            </c:dLbl>
            <c:dLbl>
              <c:idx val="2"/>
              <c:delete val="1"/>
              <c:extLst xmlns:c16r2="http://schemas.microsoft.com/office/drawing/2015/06/chart">
                <c:ext xmlns:c16="http://schemas.microsoft.com/office/drawing/2014/chart" uri="{C3380CC4-5D6E-409C-BE32-E72D297353CC}">
                  <c16:uniqueId val="{00000005-7FE2-4C0B-9FAD-B75B58FCE55B}"/>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b="1"/>
                </a:pPr>
                <a:endParaRPr lang="es-CO"/>
              </a:p>
            </c:txPr>
            <c:showLegendKey val="0"/>
            <c:showVal val="1"/>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'ANALISIS 2016'!$B$49:$B$52</c:f>
              <c:strCache>
                <c:ptCount val="4"/>
                <c:pt idx="0">
                  <c:v>Peligro</c:v>
                </c:pt>
                <c:pt idx="1">
                  <c:v>Alerta</c:v>
                </c:pt>
                <c:pt idx="2">
                  <c:v>Cumplimiento</c:v>
                </c:pt>
                <c:pt idx="3">
                  <c:v>Exceso</c:v>
                </c:pt>
              </c:strCache>
            </c:strRef>
          </c:cat>
          <c:val>
            <c:numRef>
              <c:f>'ANALISIS 2016'!$C$49:$C$52</c:f>
              <c:numCache>
                <c:formatCode>General</c:formatCode>
                <c:ptCount val="4"/>
                <c:pt idx="0">
                  <c:v>0</c:v>
                </c:pt>
                <c:pt idx="1">
                  <c:v>0</c:v>
                </c:pt>
                <c:pt idx="2">
                  <c:v>0</c:v>
                </c:pt>
                <c:pt idx="3">
                  <c:v>1</c:v>
                </c:pt>
              </c:numCache>
            </c:numRef>
          </c:val>
          <c:extLst xmlns:c16r2="http://schemas.microsoft.com/office/drawing/2015/06/chart">
            <c:ext xmlns:c16="http://schemas.microsoft.com/office/drawing/2014/chart" uri="{C3380CC4-5D6E-409C-BE32-E72D297353CC}">
              <c16:uniqueId val="{00000008-7FE2-4C0B-9FAD-B75B58FCE55B}"/>
            </c:ext>
          </c:extLst>
        </c:ser>
        <c:ser>
          <c:idx val="0"/>
          <c:order val="1"/>
          <c:dPt>
            <c:idx val="0"/>
            <c:bubble3D val="0"/>
            <c:spPr>
              <a:solidFill>
                <a:srgbClr val="FF00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A-7FE2-4C0B-9FAD-B75B58FCE55B}"/>
              </c:ext>
            </c:extLst>
          </c:dPt>
          <c:dPt>
            <c:idx val="1"/>
            <c:bubble3D val="0"/>
            <c:spPr>
              <a:solidFill>
                <a:srgbClr val="FFFF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C-7FE2-4C0B-9FAD-B75B58FCE55B}"/>
              </c:ext>
            </c:extLst>
          </c:dPt>
          <c:dPt>
            <c:idx val="2"/>
            <c:bubble3D val="0"/>
            <c:spPr>
              <a:solidFill>
                <a:srgbClr val="92D05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E-7FE2-4C0B-9FAD-B75B58FCE55B}"/>
              </c:ext>
            </c:extLst>
          </c:dPt>
          <c:dPt>
            <c:idx val="3"/>
            <c:bubble3D val="0"/>
            <c:spPr>
              <a:solidFill>
                <a:srgbClr val="00B0F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0-7FE2-4C0B-9FAD-B75B58FCE55B}"/>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s-CO"/>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2016'!$B$49:$B$52</c:f>
              <c:strCache>
                <c:ptCount val="4"/>
                <c:pt idx="0">
                  <c:v>Peligro</c:v>
                </c:pt>
                <c:pt idx="1">
                  <c:v>Alerta</c:v>
                </c:pt>
                <c:pt idx="2">
                  <c:v>Cumplimiento</c:v>
                </c:pt>
                <c:pt idx="3">
                  <c:v>Exceso</c:v>
                </c:pt>
              </c:strCache>
            </c:strRef>
          </c:cat>
          <c:val>
            <c:numRef>
              <c:f>'ANALISIS 2016'!$C$18:$C$21</c:f>
              <c:numCache>
                <c:formatCode>General</c:formatCode>
                <c:ptCount val="4"/>
                <c:pt idx="0">
                  <c:v>1</c:v>
                </c:pt>
                <c:pt idx="1">
                  <c:v>2</c:v>
                </c:pt>
                <c:pt idx="2">
                  <c:v>8</c:v>
                </c:pt>
                <c:pt idx="3">
                  <c:v>6</c:v>
                </c:pt>
              </c:numCache>
            </c:numRef>
          </c:val>
          <c:extLst xmlns:c16r2="http://schemas.microsoft.com/office/drawing/2015/06/chart">
            <c:ext xmlns:c16="http://schemas.microsoft.com/office/drawing/2014/chart" uri="{C3380CC4-5D6E-409C-BE32-E72D297353CC}">
              <c16:uniqueId val="{00000011-7FE2-4C0B-9FAD-B75B58FCE55B}"/>
            </c:ext>
          </c:extLst>
        </c:ser>
        <c:dLbls>
          <c:showLegendKey val="0"/>
          <c:showVal val="0"/>
          <c:showCatName val="0"/>
          <c:showSerName val="0"/>
          <c:showPercent val="0"/>
          <c:showBubbleSize val="0"/>
          <c:showLeaderLines val="1"/>
        </c:dLbls>
      </c:pie3DChart>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txPr>
    <a:bodyPr/>
    <a:lstStyle/>
    <a:p>
      <a:pPr>
        <a:defRPr/>
      </a:pPr>
      <a:endParaRPr lang="es-CO"/>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a:t>Desempeño</a:t>
            </a:r>
            <a:r>
              <a:rPr lang="es-CO" baseline="0"/>
              <a:t> Indicadores de gestión CONTROL FINANCIERO Y CONTABLE</a:t>
            </a:r>
            <a:endParaRPr lang="es-CO"/>
          </a:p>
        </c:rich>
      </c:tx>
      <c:layout>
        <c:manualLayout>
          <c:xMode val="edge"/>
          <c:yMode val="edge"/>
          <c:x val="0.17584954655651455"/>
          <c:y val="3.7825059101654845E-2"/>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4295803620573144"/>
          <c:y val="0.34167085497291555"/>
          <c:w val="0.71480237463086915"/>
          <c:h val="0.58137748738854456"/>
        </c:manualLayout>
      </c:layout>
      <c:pie3DChart>
        <c:varyColors val="1"/>
        <c:ser>
          <c:idx val="1"/>
          <c:order val="0"/>
          <c:dPt>
            <c:idx val="0"/>
            <c:bubble3D val="0"/>
            <c:spPr>
              <a:solidFill>
                <a:srgbClr val="FF0000"/>
              </a:solidFill>
            </c:spPr>
            <c:extLst xmlns:c16r2="http://schemas.microsoft.com/office/drawing/2015/06/chart">
              <c:ext xmlns:c16="http://schemas.microsoft.com/office/drawing/2014/chart" uri="{C3380CC4-5D6E-409C-BE32-E72D297353CC}">
                <c16:uniqueId val="{00000001-48B2-48CE-A803-3802928B5EE9}"/>
              </c:ext>
            </c:extLst>
          </c:dPt>
          <c:dPt>
            <c:idx val="1"/>
            <c:bubble3D val="0"/>
            <c:spPr>
              <a:solidFill>
                <a:srgbClr val="FFFF00"/>
              </a:solidFill>
            </c:spPr>
            <c:extLst xmlns:c16r2="http://schemas.microsoft.com/office/drawing/2015/06/chart">
              <c:ext xmlns:c16="http://schemas.microsoft.com/office/drawing/2014/chart" uri="{C3380CC4-5D6E-409C-BE32-E72D297353CC}">
                <c16:uniqueId val="{00000003-48B2-48CE-A803-3802928B5EE9}"/>
              </c:ext>
            </c:extLst>
          </c:dPt>
          <c:dPt>
            <c:idx val="2"/>
            <c:bubble3D val="0"/>
            <c:spPr>
              <a:solidFill>
                <a:srgbClr val="92D050"/>
              </a:solidFill>
            </c:spPr>
            <c:extLst xmlns:c16r2="http://schemas.microsoft.com/office/drawing/2015/06/chart">
              <c:ext xmlns:c16="http://schemas.microsoft.com/office/drawing/2014/chart" uri="{C3380CC4-5D6E-409C-BE32-E72D297353CC}">
                <c16:uniqueId val="{00000005-48B2-48CE-A803-3802928B5EE9}"/>
              </c:ext>
            </c:extLst>
          </c:dPt>
          <c:dPt>
            <c:idx val="3"/>
            <c:bubble3D val="0"/>
            <c:spPr>
              <a:solidFill>
                <a:srgbClr val="00B0F0"/>
              </a:solidFill>
            </c:spPr>
            <c:extLst xmlns:c16r2="http://schemas.microsoft.com/office/drawing/2015/06/chart">
              <c:ext xmlns:c16="http://schemas.microsoft.com/office/drawing/2014/chart" uri="{C3380CC4-5D6E-409C-BE32-E72D297353CC}">
                <c16:uniqueId val="{00000007-48B2-48CE-A803-3802928B5EE9}"/>
              </c:ext>
            </c:extLst>
          </c:dPt>
          <c:dLbls>
            <c:dLbl>
              <c:idx val="0"/>
              <c:delete val="1"/>
              <c:extLst xmlns:c16r2="http://schemas.microsoft.com/office/drawing/2015/06/chart">
                <c:ext xmlns:c16="http://schemas.microsoft.com/office/drawing/2014/chart" uri="{C3380CC4-5D6E-409C-BE32-E72D297353CC}">
                  <c16:uniqueId val="{00000001-48B2-48CE-A803-3802928B5EE9}"/>
                </c:ext>
                <c:ext xmlns:c15="http://schemas.microsoft.com/office/drawing/2012/chart" uri="{CE6537A1-D6FC-4f65-9D91-7224C49458BB}"/>
              </c:extLst>
            </c:dLbl>
            <c:dLbl>
              <c:idx val="1"/>
              <c:delete val="1"/>
              <c:extLst xmlns:c16r2="http://schemas.microsoft.com/office/drawing/2015/06/chart">
                <c:ext xmlns:c16="http://schemas.microsoft.com/office/drawing/2014/chart" uri="{C3380CC4-5D6E-409C-BE32-E72D297353CC}">
                  <c16:uniqueId val="{00000003-48B2-48CE-A803-3802928B5EE9}"/>
                </c:ext>
                <c:ext xmlns:c15="http://schemas.microsoft.com/office/drawing/2012/chart" uri="{CE6537A1-D6FC-4f65-9D91-7224C49458BB}"/>
              </c:extLst>
            </c:dLbl>
            <c:dLbl>
              <c:idx val="2"/>
              <c:layout>
                <c:manualLayout>
                  <c:x val="1.3383697787909791E-2"/>
                  <c:y val="-0.21180432233204893"/>
                </c:manualLayout>
              </c:layout>
              <c:showLegendKey val="0"/>
              <c:showVal val="1"/>
              <c:showCatName val="0"/>
              <c:showSerName val="0"/>
              <c:showPercent val="1"/>
              <c:showBubbleSize val="0"/>
              <c:extLst xmlns:c16r2="http://schemas.microsoft.com/office/drawing/2015/06/chart">
                <c:ext xmlns:c16="http://schemas.microsoft.com/office/drawing/2014/chart" uri="{C3380CC4-5D6E-409C-BE32-E72D297353CC}">
                  <c16:uniqueId val="{00000005-48B2-48CE-A803-3802928B5EE9}"/>
                </c:ext>
                <c:ext xmlns:c15="http://schemas.microsoft.com/office/drawing/2012/chart" uri="{CE6537A1-D6FC-4f65-9D91-7224C49458BB}"/>
              </c:extLst>
            </c:dLbl>
            <c:dLbl>
              <c:idx val="3"/>
              <c:delete val="1"/>
              <c:extLst xmlns:c16r2="http://schemas.microsoft.com/office/drawing/2015/06/chart">
                <c:ext xmlns:c16="http://schemas.microsoft.com/office/drawing/2014/chart" uri="{C3380CC4-5D6E-409C-BE32-E72D297353CC}">
                  <c16:uniqueId val="{00000007-48B2-48CE-A803-3802928B5EE9}"/>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b="1"/>
                </a:pPr>
                <a:endParaRPr lang="es-CO"/>
              </a:p>
            </c:txPr>
            <c:showLegendKey val="0"/>
            <c:showVal val="1"/>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'ANALISIS 2016'!$B$61:$B$64</c:f>
              <c:strCache>
                <c:ptCount val="4"/>
                <c:pt idx="0">
                  <c:v>Peligro</c:v>
                </c:pt>
                <c:pt idx="1">
                  <c:v>Alerta</c:v>
                </c:pt>
                <c:pt idx="2">
                  <c:v>Cumplimiento</c:v>
                </c:pt>
                <c:pt idx="3">
                  <c:v>Exceso</c:v>
                </c:pt>
              </c:strCache>
            </c:strRef>
          </c:cat>
          <c:val>
            <c:numRef>
              <c:f>'ANALISIS 2016'!$C$61:$C$64</c:f>
              <c:numCache>
                <c:formatCode>General</c:formatCode>
                <c:ptCount val="4"/>
                <c:pt idx="0">
                  <c:v>0</c:v>
                </c:pt>
                <c:pt idx="1">
                  <c:v>0</c:v>
                </c:pt>
                <c:pt idx="2">
                  <c:v>2</c:v>
                </c:pt>
                <c:pt idx="3">
                  <c:v>0</c:v>
                </c:pt>
              </c:numCache>
            </c:numRef>
          </c:val>
          <c:extLst xmlns:c16r2="http://schemas.microsoft.com/office/drawing/2015/06/chart">
            <c:ext xmlns:c16="http://schemas.microsoft.com/office/drawing/2014/chart" uri="{C3380CC4-5D6E-409C-BE32-E72D297353CC}">
              <c16:uniqueId val="{00000008-48B2-48CE-A803-3802928B5EE9}"/>
            </c:ext>
          </c:extLst>
        </c:ser>
        <c:ser>
          <c:idx val="0"/>
          <c:order val="1"/>
          <c:dPt>
            <c:idx val="0"/>
            <c:bubble3D val="0"/>
            <c:spPr>
              <a:solidFill>
                <a:srgbClr val="FF00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A-48B2-48CE-A803-3802928B5EE9}"/>
              </c:ext>
            </c:extLst>
          </c:dPt>
          <c:dPt>
            <c:idx val="1"/>
            <c:bubble3D val="0"/>
            <c:spPr>
              <a:solidFill>
                <a:srgbClr val="FFFF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C-48B2-48CE-A803-3802928B5EE9}"/>
              </c:ext>
            </c:extLst>
          </c:dPt>
          <c:dPt>
            <c:idx val="2"/>
            <c:bubble3D val="0"/>
            <c:spPr>
              <a:solidFill>
                <a:srgbClr val="92D05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E-48B2-48CE-A803-3802928B5EE9}"/>
              </c:ext>
            </c:extLst>
          </c:dPt>
          <c:dPt>
            <c:idx val="3"/>
            <c:bubble3D val="0"/>
            <c:spPr>
              <a:solidFill>
                <a:srgbClr val="00B0F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0-48B2-48CE-A803-3802928B5EE9}"/>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s-CO"/>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2016'!$B$61:$B$64</c:f>
              <c:strCache>
                <c:ptCount val="4"/>
                <c:pt idx="0">
                  <c:v>Peligro</c:v>
                </c:pt>
                <c:pt idx="1">
                  <c:v>Alerta</c:v>
                </c:pt>
                <c:pt idx="2">
                  <c:v>Cumplimiento</c:v>
                </c:pt>
                <c:pt idx="3">
                  <c:v>Exceso</c:v>
                </c:pt>
              </c:strCache>
            </c:strRef>
          </c:cat>
          <c:val>
            <c:numRef>
              <c:f>'ANALISIS 2016'!$C$18:$C$21</c:f>
              <c:numCache>
                <c:formatCode>General</c:formatCode>
                <c:ptCount val="4"/>
                <c:pt idx="0">
                  <c:v>1</c:v>
                </c:pt>
                <c:pt idx="1">
                  <c:v>2</c:v>
                </c:pt>
                <c:pt idx="2">
                  <c:v>8</c:v>
                </c:pt>
                <c:pt idx="3">
                  <c:v>6</c:v>
                </c:pt>
              </c:numCache>
            </c:numRef>
          </c:val>
          <c:extLst xmlns:c16r2="http://schemas.microsoft.com/office/drawing/2015/06/chart">
            <c:ext xmlns:c16="http://schemas.microsoft.com/office/drawing/2014/chart" uri="{C3380CC4-5D6E-409C-BE32-E72D297353CC}">
              <c16:uniqueId val="{00000011-48B2-48CE-A803-3802928B5EE9}"/>
            </c:ext>
          </c:extLst>
        </c:ser>
        <c:dLbls>
          <c:showLegendKey val="0"/>
          <c:showVal val="0"/>
          <c:showCatName val="0"/>
          <c:showSerName val="0"/>
          <c:showPercent val="0"/>
          <c:showBubbleSize val="0"/>
          <c:showLeaderLines val="1"/>
        </c:dLbls>
      </c:pie3DChart>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txPr>
    <a:bodyPr/>
    <a:lstStyle/>
    <a:p>
      <a:pPr>
        <a:defRPr/>
      </a:pPr>
      <a:endParaRPr lang="es-CO"/>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804729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669113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714399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41850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3300643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613C6114-3760-4BB7-82E6-36F00E107603}" type="datetimeFigureOut">
              <a:rPr lang="es-CO" smtClean="0"/>
              <a:t>3/04/2018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368910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613C6114-3760-4BB7-82E6-36F00E107603}" type="datetimeFigureOut">
              <a:rPr lang="es-CO" smtClean="0"/>
              <a:t>3/04/2018</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361935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613C6114-3760-4BB7-82E6-36F00E107603}" type="datetimeFigureOut">
              <a:rPr lang="es-CO" smtClean="0"/>
              <a:t>3/04/2018</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3591293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13C6114-3760-4BB7-82E6-36F00E107603}" type="datetimeFigureOut">
              <a:rPr lang="es-CO" smtClean="0"/>
              <a:t>3/04/2018</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387472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613C6114-3760-4BB7-82E6-36F00E107603}" type="datetimeFigureOut">
              <a:rPr lang="es-CO" smtClean="0"/>
              <a:t>3/04/2018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1277096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613C6114-3760-4BB7-82E6-36F00E107603}" type="datetimeFigureOut">
              <a:rPr lang="es-CO" smtClean="0"/>
              <a:t>3/04/2018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157412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3C6114-3760-4BB7-82E6-36F00E107603}" type="datetimeFigureOut">
              <a:rPr lang="es-CO" smtClean="0"/>
              <a:t>3/04/2018</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EE1498-47EA-455F-9418-0976D0C3607B}" type="slidenum">
              <a:rPr lang="es-CO" smtClean="0"/>
              <a:t>‹Nº›</a:t>
            </a:fld>
            <a:endParaRPr lang="es-CO"/>
          </a:p>
        </p:txBody>
      </p:sp>
    </p:spTree>
    <p:extLst>
      <p:ext uri="{BB962C8B-B14F-4D97-AF65-F5344CB8AC3E}">
        <p14:creationId xmlns:p14="http://schemas.microsoft.com/office/powerpoint/2010/main" val="938468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invias.gov.co/index.php/informacion-institucional/hechos-de-transparencia/planeacion-gestion-y-control/anes-tacticos-2013" TargetMode="Externa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chart" Target="../charts/chart2.xml"/><Relationship Id="rId5" Type="http://schemas.openxmlformats.org/officeDocument/2006/relationships/image" Target="../media/image2.emf"/><Relationship Id="rId4" Type="http://schemas.openxmlformats.org/officeDocument/2006/relationships/package" Target="../embeddings/Documento_de_Microsoft_Word1.docx"/></Relationships>
</file>

<file path=ppt/slides/_rels/slide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432752" y="12306"/>
            <a:ext cx="6954789" cy="685124"/>
          </a:xfrm>
          <a:prstGeom prst="rect">
            <a:avLst/>
          </a:prstGeom>
        </p:spPr>
        <p:txBody>
          <a:bodyPr wrap="square">
            <a:spAutoFit/>
          </a:bodyPr>
          <a:lstStyle/>
          <a:p>
            <a:pPr algn="ctr">
              <a:lnSpc>
                <a:spcPct val="107000"/>
              </a:lnSpc>
              <a:spcAft>
                <a:spcPts val="800"/>
              </a:spcAft>
            </a:pPr>
            <a:r>
              <a:rPr lang="es-CO" sz="3600" b="1" dirty="0">
                <a:solidFill>
                  <a:schemeClr val="accent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INDICADORES DE GESTIÓN 2016</a:t>
            </a:r>
            <a:endParaRPr lang="es-CO" sz="2400" dirty="0">
              <a:solidFill>
                <a:schemeClr val="accent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uadroTexto 2"/>
          <p:cNvSpPr txBox="1"/>
          <p:nvPr/>
        </p:nvSpPr>
        <p:spPr>
          <a:xfrm>
            <a:off x="85495" y="697430"/>
            <a:ext cx="5936164" cy="6040115"/>
          </a:xfrm>
          <a:prstGeom prst="rect">
            <a:avLst/>
          </a:prstGeom>
          <a:noFill/>
        </p:spPr>
        <p:txBody>
          <a:bodyPr wrap="square" rtlCol="0">
            <a:spAutoFit/>
          </a:bodyPr>
          <a:lstStyle/>
          <a:p>
            <a:pPr algn="just"/>
            <a:r>
              <a:rPr lang="es-CO" sz="2000" dirty="0"/>
              <a:t>El Plan de Acción 2016 incorporó </a:t>
            </a:r>
            <a:r>
              <a:rPr lang="es-CO" sz="2000" b="1" dirty="0">
                <a:solidFill>
                  <a:schemeClr val="accent2"/>
                </a:solidFill>
                <a:effectLst>
                  <a:outerShdw blurRad="38100" dist="38100" dir="2700000" algn="tl">
                    <a:srgbClr val="000000">
                      <a:alpha val="43137"/>
                    </a:srgbClr>
                  </a:outerShdw>
                </a:effectLst>
              </a:rPr>
              <a:t>26</a:t>
            </a:r>
            <a:r>
              <a:rPr lang="es-CO" sz="2000" b="1" dirty="0">
                <a:effectLst>
                  <a:outerShdw blurRad="38100" dist="38100" dir="2700000" algn="tl">
                    <a:srgbClr val="000000">
                      <a:alpha val="43137"/>
                    </a:srgbClr>
                  </a:outerShdw>
                </a:effectLst>
              </a:rPr>
              <a:t> indicadores </a:t>
            </a:r>
            <a:r>
              <a:rPr lang="es-CO" sz="2000" dirty="0"/>
              <a:t>de gestión, </a:t>
            </a:r>
            <a:r>
              <a:rPr lang="es-CO" sz="2000" b="1" dirty="0"/>
              <a:t>17 </a:t>
            </a:r>
            <a:r>
              <a:rPr lang="es-CO" sz="2000" dirty="0"/>
              <a:t>de ellos asociados  al proceso “</a:t>
            </a:r>
            <a:r>
              <a:rPr lang="es-CO" sz="2000" b="1" dirty="0">
                <a:effectLst>
                  <a:outerShdw blurRad="38100" dist="38100" dir="2700000" algn="tl">
                    <a:srgbClr val="000000">
                      <a:alpha val="43137"/>
                    </a:srgbClr>
                  </a:outerShdw>
                </a:effectLst>
              </a:rPr>
              <a:t>GESTIÓN DE LA INFRAESTRUCTURA VIAL</a:t>
            </a:r>
            <a:r>
              <a:rPr lang="es-CO" sz="2000" dirty="0"/>
              <a:t>”, </a:t>
            </a:r>
            <a:r>
              <a:rPr lang="es-CO" sz="2000" b="1" dirty="0"/>
              <a:t>3 </a:t>
            </a:r>
            <a:r>
              <a:rPr lang="es-CO" sz="2000" dirty="0"/>
              <a:t>del proceso </a:t>
            </a:r>
            <a:r>
              <a:rPr lang="es-CO" sz="2000" b="1" dirty="0"/>
              <a:t>“</a:t>
            </a:r>
            <a:r>
              <a:rPr lang="es-CO" sz="2000" b="1" dirty="0">
                <a:effectLst>
                  <a:outerShdw blurRad="38100" dist="38100" dir="2700000" algn="tl">
                    <a:srgbClr val="000000">
                      <a:alpha val="43137"/>
                    </a:srgbClr>
                  </a:outerShdw>
                </a:effectLst>
              </a:rPr>
              <a:t>GESTIÓN DEL RIESGO VIAL</a:t>
            </a:r>
            <a:r>
              <a:rPr lang="es-CO" sz="2000" b="1" dirty="0"/>
              <a:t>”, 2</a:t>
            </a:r>
            <a:r>
              <a:rPr lang="es-CO" sz="2000" dirty="0"/>
              <a:t> pertenecientes al proceso “</a:t>
            </a:r>
            <a:r>
              <a:rPr lang="es-CO" sz="2000" b="1" dirty="0">
                <a:effectLst>
                  <a:outerShdw blurRad="38100" dist="38100" dir="2700000" algn="tl">
                    <a:srgbClr val="000000">
                      <a:alpha val="43137"/>
                    </a:srgbClr>
                  </a:outerShdw>
                </a:effectLst>
              </a:rPr>
              <a:t>CONTROL FINANCIERO Y CONTABLE</a:t>
            </a:r>
            <a:r>
              <a:rPr lang="es-CO" sz="2000" dirty="0"/>
              <a:t>”, </a:t>
            </a:r>
            <a:r>
              <a:rPr lang="es-CO" sz="2000" b="1" dirty="0"/>
              <a:t>3</a:t>
            </a:r>
            <a:r>
              <a:rPr lang="es-CO" sz="2000" dirty="0"/>
              <a:t> empleados para monitorear el proceso “</a:t>
            </a:r>
            <a:r>
              <a:rPr lang="es-CO" sz="2000" b="1" dirty="0">
                <a:effectLst>
                  <a:outerShdw blurRad="38100" dist="38100" dir="2700000" algn="tl">
                    <a:srgbClr val="000000">
                      <a:alpha val="43137"/>
                    </a:srgbClr>
                  </a:outerShdw>
                </a:effectLst>
              </a:rPr>
              <a:t>GESTIÓN SOCIAL Y AMBIENTAL EN PROYECTOS DE INFRAESTRUCTURA</a:t>
            </a:r>
            <a:r>
              <a:rPr lang="es-CO" sz="2000" dirty="0"/>
              <a:t>” y el restante del proceso “</a:t>
            </a:r>
            <a:r>
              <a:rPr lang="es-CO" sz="2000" b="1" dirty="0">
                <a:effectLst>
                  <a:outerShdw blurRad="38100" dist="38100" dir="2700000" algn="tl">
                    <a:srgbClr val="000000">
                      <a:alpha val="43137"/>
                    </a:srgbClr>
                  </a:outerShdw>
                </a:effectLst>
              </a:rPr>
              <a:t>GESTIÓN DE INNOVACIÓN Y REGLAMENTACIÓN TÉCNICA DE LA INFRAESTRUCTURA</a:t>
            </a:r>
            <a:r>
              <a:rPr lang="es-CO" sz="2000" dirty="0"/>
              <a:t>”. Todos ellos relacionados con los productos del sistema de gestión y las metas misionales.</a:t>
            </a:r>
          </a:p>
          <a:p>
            <a:pPr algn="just"/>
            <a:endParaRPr lang="es-CO" sz="2000" dirty="0">
              <a:solidFill>
                <a:srgbClr val="000000"/>
              </a:solidFill>
            </a:endParaRPr>
          </a:p>
          <a:p>
            <a:pPr algn="just"/>
            <a:r>
              <a:rPr lang="es-CO" dirty="0">
                <a:solidFill>
                  <a:srgbClr val="000000"/>
                </a:solidFill>
              </a:rPr>
              <a:t>Cada medición fue reportada trimestralmente en el aplicativo SIPLAN y consolidada en el seguimiento trimestral al Plan de acción Anual. </a:t>
            </a:r>
          </a:p>
          <a:p>
            <a:pPr algn="just"/>
            <a:endParaRPr lang="es-CO" sz="1050" dirty="0">
              <a:solidFill>
                <a:srgbClr val="000000"/>
              </a:solidFill>
            </a:endParaRPr>
          </a:p>
          <a:p>
            <a:pPr algn="just"/>
            <a:r>
              <a:rPr lang="es-CO" dirty="0">
                <a:solidFill>
                  <a:srgbClr val="000000"/>
                </a:solidFill>
              </a:rPr>
              <a:t>El presente informe contempla la medición acumulada frente a la meta anual; los seguimientos trimestrales y su respectivo análisis se encuentran disponibles en  </a:t>
            </a:r>
            <a:r>
              <a:rPr lang="es-CO" sz="800" dirty="0">
                <a:solidFill>
                  <a:srgbClr val="000000"/>
                </a:solidFill>
                <a:latin typeface="Calibri" panose="020F0502020204030204" pitchFamily="34" charset="0"/>
                <a:hlinkClick r:id="rId2"/>
              </a:rPr>
              <a:t>http://www.invias.gov.co/index.php/informacion-institucional/hechos-de-transparencia/planeacion-gestion-y-control/anes-tacticos-2013</a:t>
            </a:r>
            <a:r>
              <a:rPr lang="es-CO" sz="800" dirty="0">
                <a:solidFill>
                  <a:srgbClr val="000000"/>
                </a:solidFill>
                <a:latin typeface="Calibri" panose="020F0502020204030204" pitchFamily="34" charset="0"/>
              </a:rPr>
              <a:t> </a:t>
            </a:r>
            <a:endParaRPr lang="es-CO" dirty="0"/>
          </a:p>
        </p:txBody>
      </p:sp>
      <p:sp>
        <p:nvSpPr>
          <p:cNvPr id="8" name="CuadroTexto 7"/>
          <p:cNvSpPr txBox="1"/>
          <p:nvPr/>
        </p:nvSpPr>
        <p:spPr>
          <a:xfrm>
            <a:off x="6471247" y="3654807"/>
            <a:ext cx="5389756" cy="830997"/>
          </a:xfrm>
          <a:prstGeom prst="rect">
            <a:avLst/>
          </a:prstGeom>
          <a:noFill/>
        </p:spPr>
        <p:txBody>
          <a:bodyPr wrap="square" rtlCol="0">
            <a:spAutoFit/>
          </a:bodyPr>
          <a:lstStyle/>
          <a:p>
            <a:pPr algn="just"/>
            <a:r>
              <a:rPr lang="es-CO" sz="1200" b="1" i="1" dirty="0"/>
              <a:t>Nota</a:t>
            </a:r>
            <a:r>
              <a:rPr lang="es-CO" sz="1200" dirty="0"/>
              <a:t>: </a:t>
            </a:r>
            <a:r>
              <a:rPr lang="es-CO" sz="1200" dirty="0">
                <a:solidFill>
                  <a:schemeClr val="tx1">
                    <a:lumMod val="50000"/>
                    <a:lumOff val="50000"/>
                  </a:schemeClr>
                </a:solidFill>
              </a:rPr>
              <a:t>Los indicadores de gestión están relacionados con los productos de los procesos misionales y el control financiero efectuado desde el proceso de apoyo CONTROL FINANCIERO Y CONTABLE. En el caso de los procesos de apoyo, estratégicos y de evaluación cuentan con indicadores de actividad.</a:t>
            </a:r>
            <a:endParaRPr lang="es-CO" sz="1100" dirty="0">
              <a:solidFill>
                <a:schemeClr val="tx1">
                  <a:lumMod val="50000"/>
                  <a:lumOff val="50000"/>
                </a:schemeClr>
              </a:solidFill>
            </a:endParaRPr>
          </a:p>
        </p:txBody>
      </p:sp>
      <p:pic>
        <p:nvPicPr>
          <p:cNvPr id="4" name="Imagen 3"/>
          <p:cNvPicPr>
            <a:picLocks noChangeAspect="1"/>
          </p:cNvPicPr>
          <p:nvPr/>
        </p:nvPicPr>
        <p:blipFill rotWithShape="1">
          <a:blip r:embed="rId3"/>
          <a:srcRect l="24016" t="31195" r="31876" b="22466"/>
          <a:stretch/>
        </p:blipFill>
        <p:spPr>
          <a:xfrm>
            <a:off x="6568067" y="697430"/>
            <a:ext cx="5006898" cy="2957377"/>
          </a:xfrm>
          <a:prstGeom prst="rect">
            <a:avLst/>
          </a:prstGeom>
        </p:spPr>
      </p:pic>
      <p:graphicFrame>
        <p:nvGraphicFramePr>
          <p:cNvPr id="7" name="Gráfico 6">
            <a:extLst/>
          </p:cNvPr>
          <p:cNvGraphicFramePr>
            <a:graphicFrameLocks/>
          </p:cNvGraphicFramePr>
          <p:nvPr>
            <p:extLst>
              <p:ext uri="{D42A27DB-BD31-4B8C-83A1-F6EECF244321}">
                <p14:modId xmlns:p14="http://schemas.microsoft.com/office/powerpoint/2010/main" val="3763360567"/>
              </p:ext>
            </p:extLst>
          </p:nvPr>
        </p:nvGraphicFramePr>
        <p:xfrm>
          <a:off x="6568067" y="4485805"/>
          <a:ext cx="5292936" cy="237219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50802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b="1" dirty="0">
                <a:effectLst>
                  <a:outerShdw blurRad="38100" dist="38100" dir="2700000" algn="tl">
                    <a:srgbClr val="000000">
                      <a:alpha val="43137"/>
                    </a:srgbClr>
                  </a:outerShdw>
                </a:effectLst>
              </a:rPr>
              <a:t>GESTIÓN SOCIAL Y AMBIENTAL EN PROYECTOS DE INFRAESTRUCTURA</a:t>
            </a:r>
          </a:p>
        </p:txBody>
      </p:sp>
      <p:graphicFrame>
        <p:nvGraphicFramePr>
          <p:cNvPr id="4" name="Tabla 3"/>
          <p:cNvGraphicFramePr>
            <a:graphicFrameLocks noGrp="1"/>
          </p:cNvGraphicFramePr>
          <p:nvPr>
            <p:extLst>
              <p:ext uri="{D42A27DB-BD31-4B8C-83A1-F6EECF244321}">
                <p14:modId xmlns:p14="http://schemas.microsoft.com/office/powerpoint/2010/main" val="2691445590"/>
              </p:ext>
            </p:extLst>
          </p:nvPr>
        </p:nvGraphicFramePr>
        <p:xfrm>
          <a:off x="417094" y="1652339"/>
          <a:ext cx="11470106" cy="2467352"/>
        </p:xfrm>
        <a:graphic>
          <a:graphicData uri="http://schemas.openxmlformats.org/drawingml/2006/table">
            <a:tbl>
              <a:tblPr/>
              <a:tblGrid>
                <a:gridCol w="1619524">
                  <a:extLst>
                    <a:ext uri="{9D8B030D-6E8A-4147-A177-3AD203B41FA5}">
                      <a16:colId xmlns="" xmlns:a16="http://schemas.microsoft.com/office/drawing/2014/main" val="20000"/>
                    </a:ext>
                  </a:extLst>
                </a:gridCol>
                <a:gridCol w="817418">
                  <a:extLst>
                    <a:ext uri="{9D8B030D-6E8A-4147-A177-3AD203B41FA5}">
                      <a16:colId xmlns="" xmlns:a16="http://schemas.microsoft.com/office/drawing/2014/main" val="20001"/>
                    </a:ext>
                  </a:extLst>
                </a:gridCol>
                <a:gridCol w="1025237">
                  <a:extLst>
                    <a:ext uri="{9D8B030D-6E8A-4147-A177-3AD203B41FA5}">
                      <a16:colId xmlns="" xmlns:a16="http://schemas.microsoft.com/office/drawing/2014/main" val="20002"/>
                    </a:ext>
                  </a:extLst>
                </a:gridCol>
                <a:gridCol w="1385454">
                  <a:extLst>
                    <a:ext uri="{9D8B030D-6E8A-4147-A177-3AD203B41FA5}">
                      <a16:colId xmlns="" xmlns:a16="http://schemas.microsoft.com/office/drawing/2014/main" val="20003"/>
                    </a:ext>
                  </a:extLst>
                </a:gridCol>
                <a:gridCol w="6622473">
                  <a:extLst>
                    <a:ext uri="{9D8B030D-6E8A-4147-A177-3AD203B41FA5}">
                      <a16:colId xmlns="" xmlns:a16="http://schemas.microsoft.com/office/drawing/2014/main" val="20004"/>
                    </a:ext>
                  </a:extLst>
                </a:gridCol>
              </a:tblGrid>
              <a:tr h="486916">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486916">
                <a:tc>
                  <a:txBody>
                    <a:bodyPr/>
                    <a:lstStyle/>
                    <a:p>
                      <a:pPr algn="l" fontAlgn="ctr"/>
                      <a:r>
                        <a:rPr lang="es-CO" sz="1400" b="0" i="0" u="none" strike="noStrike" kern="1200" dirty="0">
                          <a:solidFill>
                            <a:schemeClr val="tx1"/>
                          </a:solidFill>
                          <a:effectLst/>
                          <a:latin typeface="+mn-lt"/>
                          <a:ea typeface="+mn-ea"/>
                          <a:cs typeface="+mn-cs"/>
                        </a:rPr>
                        <a:t>Obras de mitigación ambiental realizadas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CO" sz="1400" b="1" i="0" u="none" strike="noStrike" kern="1200" dirty="0">
                          <a:solidFill>
                            <a:schemeClr val="tx1"/>
                          </a:solidFill>
                          <a:effectLst/>
                          <a:latin typeface="+mn-lt"/>
                          <a:ea typeface="+mn-ea"/>
                          <a:cs typeface="+mn-cs"/>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1" i="0" u="none" strike="noStrike" kern="1200" dirty="0">
                          <a:solidFill>
                            <a:schemeClr val="tx1"/>
                          </a:solidFill>
                          <a:effectLst/>
                          <a:latin typeface="+mn-lt"/>
                          <a:ea typeface="+mn-ea"/>
                          <a:cs typeface="+mn-cs"/>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400" b="1" i="0" u="none" strike="noStrike" kern="1200" dirty="0">
                          <a:solidFill>
                            <a:schemeClr val="tx1"/>
                          </a:solidFill>
                          <a:effectLst/>
                          <a:latin typeface="+mn-lt"/>
                          <a:ea typeface="+mn-ea"/>
                          <a:cs typeface="+mn-cs"/>
                        </a:rPr>
                        <a:t>100,00%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Evidencia en el Seguimiento de interventorías a contratistas y gestores a </a:t>
                      </a:r>
                      <a:r>
                        <a:rPr lang="es-CO" sz="1400" b="0" i="0" u="none" strike="noStrike" kern="1200" dirty="0" err="1">
                          <a:solidFill>
                            <a:schemeClr val="tx1"/>
                          </a:solidFill>
                          <a:effectLst/>
                          <a:latin typeface="+mn-lt"/>
                          <a:ea typeface="+mn-ea"/>
                          <a:cs typeface="+mn-cs"/>
                        </a:rPr>
                        <a:t>ctos</a:t>
                      </a:r>
                      <a:r>
                        <a:rPr lang="es-CO" sz="1400" b="0" i="0" u="none" strike="noStrike" kern="1200" dirty="0">
                          <a:solidFill>
                            <a:schemeClr val="tx1"/>
                          </a:solidFill>
                          <a:effectLst/>
                          <a:latin typeface="+mn-lt"/>
                          <a:ea typeface="+mn-ea"/>
                          <a:cs typeface="+mn-cs"/>
                        </a:rPr>
                        <a:t> de interventoría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486916">
                <a:tc>
                  <a:txBody>
                    <a:bodyPr/>
                    <a:lstStyle/>
                    <a:p>
                      <a:pPr algn="l" fontAlgn="ctr"/>
                      <a:r>
                        <a:rPr lang="es-CO" sz="1400" b="0" i="0" u="none" strike="noStrike" kern="1200">
                          <a:solidFill>
                            <a:schemeClr val="tx1"/>
                          </a:solidFill>
                          <a:effectLst/>
                          <a:latin typeface="+mn-lt"/>
                          <a:ea typeface="+mn-ea"/>
                          <a:cs typeface="+mn-cs"/>
                        </a:rPr>
                        <a:t>Predios adquiridos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1" i="0" u="none" strike="noStrike" kern="1200" dirty="0">
                          <a:solidFill>
                            <a:schemeClr val="tx1"/>
                          </a:solidFill>
                          <a:effectLst/>
                          <a:latin typeface="+mn-lt"/>
                          <a:ea typeface="+mn-ea"/>
                          <a:cs typeface="+mn-cs"/>
                        </a:rPr>
                        <a:t>173,00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kern="1200" dirty="0">
                          <a:solidFill>
                            <a:schemeClr val="tx1"/>
                          </a:solidFill>
                          <a:effectLst/>
                          <a:latin typeface="+mn-lt"/>
                          <a:ea typeface="+mn-ea"/>
                          <a:cs typeface="+mn-cs"/>
                        </a:rPr>
                        <a:t>532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CO" sz="1400" b="1" i="0" u="none" strike="noStrike" kern="1200" dirty="0">
                          <a:solidFill>
                            <a:schemeClr val="tx1"/>
                          </a:solidFill>
                          <a:effectLst/>
                          <a:latin typeface="+mn-lt"/>
                          <a:ea typeface="+mn-ea"/>
                          <a:cs typeface="+mn-cs"/>
                        </a:rPr>
                        <a:t>307,51%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chemeClr val="tx1"/>
                          </a:solidFill>
                          <a:effectLst/>
                          <a:latin typeface="+mn-lt"/>
                          <a:ea typeface="+mn-ea"/>
                          <a:cs typeface="+mn-cs"/>
                        </a:rPr>
                        <a:t>Grupo de Grandes Proyectos adquirió 65 predios en el tramo II y III de Buga Buenaventura. </a:t>
                      </a:r>
                      <a:br>
                        <a:rPr lang="es-CO" sz="1400" b="0" i="0" u="none" strike="noStrike" kern="1200" dirty="0">
                          <a:solidFill>
                            <a:schemeClr val="tx1"/>
                          </a:solidFill>
                          <a:effectLst/>
                          <a:latin typeface="+mn-lt"/>
                          <a:ea typeface="+mn-ea"/>
                          <a:cs typeface="+mn-cs"/>
                        </a:rPr>
                      </a:br>
                      <a:r>
                        <a:rPr lang="es-CO" sz="1400" b="0" i="0" u="none" strike="noStrike" kern="1200" dirty="0">
                          <a:solidFill>
                            <a:schemeClr val="tx1"/>
                          </a:solidFill>
                          <a:effectLst/>
                          <a:latin typeface="+mn-lt"/>
                          <a:ea typeface="+mn-ea"/>
                          <a:cs typeface="+mn-cs"/>
                        </a:rPr>
                        <a:t>SRN adquirió 437 predios 780-2009(12); 563-2012(90); 532-2012(50); 3260-2013(2); 1513/2015(1); 1433-2011(279); 1647-2015(3) </a:t>
                      </a:r>
                      <a:br>
                        <a:rPr lang="es-CO" sz="1400" b="0" i="0" u="none" strike="noStrike" kern="1200" dirty="0">
                          <a:solidFill>
                            <a:schemeClr val="tx1"/>
                          </a:solidFill>
                          <a:effectLst/>
                          <a:latin typeface="+mn-lt"/>
                          <a:ea typeface="+mn-ea"/>
                          <a:cs typeface="+mn-cs"/>
                        </a:rPr>
                      </a:br>
                      <a:r>
                        <a:rPr lang="es-CO" sz="1400" b="0" i="0" u="none" strike="noStrike" kern="1200" dirty="0">
                          <a:solidFill>
                            <a:schemeClr val="tx1"/>
                          </a:solidFill>
                          <a:effectLst/>
                          <a:latin typeface="+mn-lt"/>
                          <a:ea typeface="+mn-ea"/>
                          <a:cs typeface="+mn-cs"/>
                        </a:rPr>
                        <a:t>SMA adquirió 30 predios que no se </a:t>
                      </a:r>
                      <a:r>
                        <a:rPr lang="es-CO" sz="1400" b="0" i="0" u="none" strike="noStrike" kern="1200" dirty="0" err="1">
                          <a:solidFill>
                            <a:schemeClr val="tx1"/>
                          </a:solidFill>
                          <a:effectLst/>
                          <a:latin typeface="+mn-lt"/>
                          <a:ea typeface="+mn-ea"/>
                          <a:cs typeface="+mn-cs"/>
                        </a:rPr>
                        <a:t>habian</a:t>
                      </a:r>
                      <a:r>
                        <a:rPr lang="es-CO" sz="1400" b="0" i="0" u="none" strike="noStrike" kern="1200" dirty="0">
                          <a:solidFill>
                            <a:schemeClr val="tx1"/>
                          </a:solidFill>
                          <a:effectLst/>
                          <a:latin typeface="+mn-lt"/>
                          <a:ea typeface="+mn-ea"/>
                          <a:cs typeface="+mn-cs"/>
                        </a:rPr>
                        <a:t> programado.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4718894"/>
                  </a:ext>
                </a:extLst>
              </a:tr>
              <a:tr h="486916">
                <a:tc>
                  <a:txBody>
                    <a:bodyPr/>
                    <a:lstStyle/>
                    <a:p>
                      <a:pPr algn="l" fontAlgn="ctr"/>
                      <a:r>
                        <a:rPr lang="es-CO" sz="1400" b="0" i="0" u="none" strike="noStrike" kern="1200">
                          <a:solidFill>
                            <a:schemeClr val="tx1"/>
                          </a:solidFill>
                          <a:effectLst/>
                          <a:latin typeface="+mn-lt"/>
                          <a:ea typeface="+mn-ea"/>
                          <a:cs typeface="+mn-cs"/>
                        </a:rPr>
                        <a:t>Factores de compensación social reconocidos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CO" sz="1400" b="1" i="0" u="none" strike="noStrike" kern="1200" dirty="0">
                          <a:solidFill>
                            <a:schemeClr val="tx1"/>
                          </a:solidFill>
                          <a:effectLst/>
                          <a:latin typeface="+mn-lt"/>
                          <a:ea typeface="+mn-ea"/>
                          <a:cs typeface="+mn-cs"/>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kern="1200" dirty="0">
                          <a:solidFill>
                            <a:schemeClr val="tx1"/>
                          </a:solidFill>
                          <a:effectLst/>
                          <a:latin typeface="+mn-lt"/>
                          <a:ea typeface="+mn-ea"/>
                          <a:cs typeface="+mn-cs"/>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400" b="1" i="0" u="none" strike="noStrike" kern="1200" dirty="0">
                          <a:solidFill>
                            <a:schemeClr val="tx1"/>
                          </a:solidFill>
                          <a:effectLst/>
                          <a:latin typeface="+mn-lt"/>
                          <a:ea typeface="+mn-ea"/>
                          <a:cs typeface="+mn-cs"/>
                        </a:rPr>
                        <a:t>100,00%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chemeClr val="tx1"/>
                          </a:solidFill>
                          <a:effectLst/>
                          <a:latin typeface="+mn-lt"/>
                          <a:ea typeface="+mn-ea"/>
                          <a:cs typeface="+mn-cs"/>
                        </a:rPr>
                        <a:t>Se cumplió con los reconocimientos de factores de compensación social (FCS) requeridos.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222252374"/>
                  </a:ext>
                </a:extLst>
              </a:tr>
            </a:tbl>
          </a:graphicData>
        </a:graphic>
      </p:graphicFrame>
      <p:pic>
        <p:nvPicPr>
          <p:cNvPr id="8" name="Imagen 7"/>
          <p:cNvPicPr>
            <a:picLocks noChangeAspect="1"/>
          </p:cNvPicPr>
          <p:nvPr/>
        </p:nvPicPr>
        <p:blipFill rotWithShape="1">
          <a:blip r:embed="rId2"/>
          <a:srcRect l="12258" t="88369" b="3561"/>
          <a:stretch/>
        </p:blipFill>
        <p:spPr>
          <a:xfrm>
            <a:off x="3757961" y="6523463"/>
            <a:ext cx="4437405" cy="229565"/>
          </a:xfrm>
          <a:prstGeom prst="rect">
            <a:avLst/>
          </a:prstGeom>
        </p:spPr>
      </p:pic>
    </p:spTree>
    <p:extLst>
      <p:ext uri="{BB962C8B-B14F-4D97-AF65-F5344CB8AC3E}">
        <p14:creationId xmlns:p14="http://schemas.microsoft.com/office/powerpoint/2010/main" val="1164118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b="1" dirty="0">
                <a:effectLst>
                  <a:outerShdw blurRad="38100" dist="38100" dir="2700000" algn="tl">
                    <a:srgbClr val="000000">
                      <a:alpha val="43137"/>
                    </a:srgbClr>
                  </a:outerShdw>
                </a:effectLst>
              </a:rPr>
              <a:t>GESTIÓN DE INNOVACIÓN Y REGLAMENTACIÓN TÉCNICA DE LA INFRAESTRUCTURA</a:t>
            </a:r>
          </a:p>
        </p:txBody>
      </p:sp>
      <p:graphicFrame>
        <p:nvGraphicFramePr>
          <p:cNvPr id="4" name="Tabla 3"/>
          <p:cNvGraphicFramePr>
            <a:graphicFrameLocks noGrp="1"/>
          </p:cNvGraphicFramePr>
          <p:nvPr>
            <p:extLst>
              <p:ext uri="{D42A27DB-BD31-4B8C-83A1-F6EECF244321}">
                <p14:modId xmlns:p14="http://schemas.microsoft.com/office/powerpoint/2010/main" val="2972723683"/>
              </p:ext>
            </p:extLst>
          </p:nvPr>
        </p:nvGraphicFramePr>
        <p:xfrm>
          <a:off x="417094" y="1652339"/>
          <a:ext cx="11470106" cy="2833876"/>
        </p:xfrm>
        <a:graphic>
          <a:graphicData uri="http://schemas.openxmlformats.org/drawingml/2006/table">
            <a:tbl>
              <a:tblPr/>
              <a:tblGrid>
                <a:gridCol w="2571433">
                  <a:extLst>
                    <a:ext uri="{9D8B030D-6E8A-4147-A177-3AD203B41FA5}">
                      <a16:colId xmlns="" xmlns:a16="http://schemas.microsoft.com/office/drawing/2014/main" val="20000"/>
                    </a:ext>
                  </a:extLst>
                </a:gridCol>
                <a:gridCol w="1081668">
                  <a:extLst>
                    <a:ext uri="{9D8B030D-6E8A-4147-A177-3AD203B41FA5}">
                      <a16:colId xmlns="" xmlns:a16="http://schemas.microsoft.com/office/drawing/2014/main" val="20001"/>
                    </a:ext>
                  </a:extLst>
                </a:gridCol>
                <a:gridCol w="814039">
                  <a:extLst>
                    <a:ext uri="{9D8B030D-6E8A-4147-A177-3AD203B41FA5}">
                      <a16:colId xmlns="" xmlns:a16="http://schemas.microsoft.com/office/drawing/2014/main" val="20002"/>
                    </a:ext>
                  </a:extLst>
                </a:gridCol>
                <a:gridCol w="1438507">
                  <a:extLst>
                    <a:ext uri="{9D8B030D-6E8A-4147-A177-3AD203B41FA5}">
                      <a16:colId xmlns="" xmlns:a16="http://schemas.microsoft.com/office/drawing/2014/main" val="20003"/>
                    </a:ext>
                  </a:extLst>
                </a:gridCol>
                <a:gridCol w="5564459">
                  <a:extLst>
                    <a:ext uri="{9D8B030D-6E8A-4147-A177-3AD203B41FA5}">
                      <a16:colId xmlns="" xmlns:a16="http://schemas.microsoft.com/office/drawing/2014/main" val="20004"/>
                    </a:ext>
                  </a:extLst>
                </a:gridCol>
              </a:tblGrid>
              <a:tr h="486916">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486916">
                <a:tc>
                  <a:txBody>
                    <a:bodyPr/>
                    <a:lstStyle/>
                    <a:p>
                      <a:pPr algn="ctr" fontAlgn="ctr"/>
                      <a:r>
                        <a:rPr lang="es-CO" sz="1400" b="0" i="0" u="none" strike="noStrike" kern="1200" dirty="0">
                          <a:solidFill>
                            <a:schemeClr val="tx1"/>
                          </a:solidFill>
                          <a:effectLst/>
                          <a:latin typeface="+mn-lt"/>
                          <a:ea typeface="+mn-ea"/>
                          <a:cs typeface="+mn-cs"/>
                        </a:rPr>
                        <a:t>Estudios y/o diseños de la red vial elaborados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kern="1200" dirty="0">
                          <a:solidFill>
                            <a:schemeClr val="tx1"/>
                          </a:solidFill>
                          <a:effectLst/>
                          <a:latin typeface="+mn-lt"/>
                          <a:ea typeface="+mn-ea"/>
                          <a:cs typeface="+mn-cs"/>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a:solidFill>
                            <a:schemeClr val="tx1"/>
                          </a:solidFill>
                          <a:effectLst/>
                          <a:latin typeface="+mn-lt"/>
                          <a:ea typeface="+mn-ea"/>
                          <a:cs typeface="+mn-cs"/>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CO" sz="1400" b="0" i="0" u="none" strike="noStrike" kern="1200" dirty="0">
                          <a:solidFill>
                            <a:schemeClr val="tx1"/>
                          </a:solidFill>
                          <a:effectLst/>
                          <a:latin typeface="+mn-lt"/>
                          <a:ea typeface="+mn-ea"/>
                          <a:cs typeface="+mn-cs"/>
                        </a:rPr>
                        <a:t>143,48%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La SRN realizó 6 estudios y/o diseños con los siguientes contratos1598/2015(1) 1559/2015(1)1508/2015(1)1696/2015(1)1542/2015(1)1529/2015(1) </a:t>
                      </a:r>
                      <a:br>
                        <a:rPr lang="es-CO" sz="1400" b="0" i="0" u="none" strike="noStrike" kern="1200" dirty="0">
                          <a:solidFill>
                            <a:schemeClr val="tx1"/>
                          </a:solidFill>
                          <a:effectLst/>
                          <a:latin typeface="+mn-lt"/>
                          <a:ea typeface="+mn-ea"/>
                          <a:cs typeface="+mn-cs"/>
                        </a:rPr>
                      </a:br>
                      <a:r>
                        <a:rPr lang="es-CO" sz="1400" b="0" i="0" u="none" strike="noStrike" kern="1200" dirty="0">
                          <a:solidFill>
                            <a:schemeClr val="tx1"/>
                          </a:solidFill>
                          <a:effectLst/>
                          <a:latin typeface="+mn-lt"/>
                          <a:ea typeface="+mn-ea"/>
                          <a:cs typeface="+mn-cs"/>
                        </a:rPr>
                        <a:t>El GGP realizó 4 estudios y/o diseños con los siguientes contratos 2335-2013(1); 1562-2015(1); 1647-2015(1); 1674-2015(1);</a:t>
                      </a:r>
                      <a:br>
                        <a:rPr lang="es-CO" sz="1400" b="0" i="0" u="none" strike="noStrike" kern="1200" dirty="0">
                          <a:solidFill>
                            <a:schemeClr val="tx1"/>
                          </a:solidFill>
                          <a:effectLst/>
                          <a:latin typeface="+mn-lt"/>
                          <a:ea typeface="+mn-ea"/>
                          <a:cs typeface="+mn-cs"/>
                        </a:rPr>
                      </a:br>
                      <a:r>
                        <a:rPr lang="es-CO" sz="1400" b="0" i="0" u="none" strike="noStrike" kern="1200" dirty="0">
                          <a:solidFill>
                            <a:schemeClr val="tx1"/>
                          </a:solidFill>
                          <a:effectLst/>
                          <a:latin typeface="+mn-lt"/>
                          <a:ea typeface="+mn-ea"/>
                          <a:cs typeface="+mn-cs"/>
                        </a:rPr>
                        <a:t>SEI realizó 20 estudios y/o diseños con los siguientes contratos 0775-2015(1); 1792-2015(1); 1122-2016(4); 1127-2016(3);  1125-2016(3); 1132-2016(4); 1128-2016(2); 1081-2016(1); 1211-2016(1) </a:t>
                      </a:r>
                      <a:br>
                        <a:rPr lang="es-CO" sz="1400" b="0" i="0" u="none" strike="noStrike" kern="1200" dirty="0">
                          <a:solidFill>
                            <a:schemeClr val="tx1"/>
                          </a:solidFill>
                          <a:effectLst/>
                          <a:latin typeface="+mn-lt"/>
                          <a:ea typeface="+mn-ea"/>
                          <a:cs typeface="+mn-cs"/>
                        </a:rPr>
                      </a:br>
                      <a:r>
                        <a:rPr lang="es-CO" sz="1400" b="0" i="0" u="none" strike="noStrike" kern="1200" dirty="0">
                          <a:solidFill>
                            <a:schemeClr val="tx1"/>
                          </a:solidFill>
                          <a:effectLst/>
                          <a:latin typeface="+mn-lt"/>
                          <a:ea typeface="+mn-ea"/>
                          <a:cs typeface="+mn-cs"/>
                        </a:rPr>
                        <a:t>SMF  realizó 3 estudios y/o diseños con los siguientes contratos 0406-2016(1); 0462-2016(1); 1670-2015 (1)</a:t>
                      </a:r>
                      <a:br>
                        <a:rPr lang="es-CO" sz="1400" b="0" i="0" u="none" strike="noStrike" kern="1200" dirty="0">
                          <a:solidFill>
                            <a:schemeClr val="tx1"/>
                          </a:solidFill>
                          <a:effectLst/>
                          <a:latin typeface="+mn-lt"/>
                          <a:ea typeface="+mn-ea"/>
                          <a:cs typeface="+mn-cs"/>
                        </a:rPr>
                      </a:br>
                      <a:endParaRPr lang="es-CO" sz="1400" b="0" i="0" u="none" strike="noStrike" kern="1200" dirty="0">
                        <a:solidFill>
                          <a:schemeClr val="tx1"/>
                        </a:solidFill>
                        <a:effectLst/>
                        <a:latin typeface="+mn-lt"/>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bl>
          </a:graphicData>
        </a:graphic>
      </p:graphicFrame>
      <p:sp>
        <p:nvSpPr>
          <p:cNvPr id="3" name="Rectángulo 2"/>
          <p:cNvSpPr/>
          <p:nvPr/>
        </p:nvSpPr>
        <p:spPr>
          <a:xfrm>
            <a:off x="1620253" y="6015830"/>
            <a:ext cx="6096000" cy="369332"/>
          </a:xfrm>
          <a:prstGeom prst="rect">
            <a:avLst/>
          </a:prstGeom>
        </p:spPr>
        <p:txBody>
          <a:bodyPr>
            <a:spAutoFit/>
          </a:bodyPr>
          <a:lstStyle/>
          <a:p>
            <a:r>
              <a:rPr lang="es-CO" b="0" i="0" u="none" strike="noStrike" dirty="0">
                <a:solidFill>
                  <a:srgbClr val="000000"/>
                </a:solidFill>
                <a:effectLst/>
                <a:latin typeface="Calibri" panose="020F0502020204030204" pitchFamily="34" charset="0"/>
              </a:rPr>
              <a:t>3</a:t>
            </a:r>
            <a:r>
              <a:rPr lang="es-CO" dirty="0"/>
              <a:t> </a:t>
            </a:r>
            <a:r>
              <a:rPr lang="es-CO" b="0" i="0" u="none" strike="noStrike" dirty="0">
                <a:solidFill>
                  <a:srgbClr val="000000"/>
                </a:solidFill>
                <a:effectLst/>
                <a:latin typeface="Calibri" panose="020F0502020204030204" pitchFamily="34" charset="0"/>
              </a:rPr>
              <a:t>3</a:t>
            </a:r>
            <a:r>
              <a:rPr lang="es-CO" dirty="0"/>
              <a:t> </a:t>
            </a:r>
            <a:r>
              <a:rPr lang="es-CO" b="0" i="0" u="none" strike="noStrike" dirty="0">
                <a:solidFill>
                  <a:srgbClr val="000000"/>
                </a:solidFill>
                <a:effectLst/>
                <a:latin typeface="Calibri" panose="020F0502020204030204" pitchFamily="34" charset="0"/>
              </a:rPr>
              <a:t>100%</a:t>
            </a:r>
            <a:endParaRPr lang="es-CO" dirty="0"/>
          </a:p>
        </p:txBody>
      </p:sp>
      <p:pic>
        <p:nvPicPr>
          <p:cNvPr id="8" name="Imagen 7"/>
          <p:cNvPicPr>
            <a:picLocks noChangeAspect="1"/>
          </p:cNvPicPr>
          <p:nvPr/>
        </p:nvPicPr>
        <p:blipFill rotWithShape="1">
          <a:blip r:embed="rId2"/>
          <a:srcRect l="12258" t="88369" b="3561"/>
          <a:stretch/>
        </p:blipFill>
        <p:spPr>
          <a:xfrm>
            <a:off x="3757961" y="6523463"/>
            <a:ext cx="4437405" cy="229565"/>
          </a:xfrm>
          <a:prstGeom prst="rect">
            <a:avLst/>
          </a:prstGeom>
        </p:spPr>
      </p:pic>
    </p:spTree>
    <p:extLst>
      <p:ext uri="{BB962C8B-B14F-4D97-AF65-F5344CB8AC3E}">
        <p14:creationId xmlns:p14="http://schemas.microsoft.com/office/powerpoint/2010/main" val="34717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effectLst>
                  <a:outerShdw blurRad="38100" dist="38100" dir="2700000" algn="tl">
                    <a:srgbClr val="000000">
                      <a:alpha val="43137"/>
                    </a:srgbClr>
                  </a:outerShdw>
                </a:effectLst>
              </a:rPr>
              <a:t>CONTROL FINANCIERO Y CONTABLE</a:t>
            </a:r>
          </a:p>
        </p:txBody>
      </p:sp>
      <p:graphicFrame>
        <p:nvGraphicFramePr>
          <p:cNvPr id="4" name="Tabla 3"/>
          <p:cNvGraphicFramePr>
            <a:graphicFrameLocks noGrp="1"/>
          </p:cNvGraphicFramePr>
          <p:nvPr>
            <p:extLst>
              <p:ext uri="{D42A27DB-BD31-4B8C-83A1-F6EECF244321}">
                <p14:modId xmlns:p14="http://schemas.microsoft.com/office/powerpoint/2010/main" val="1348321829"/>
              </p:ext>
            </p:extLst>
          </p:nvPr>
        </p:nvGraphicFramePr>
        <p:xfrm>
          <a:off x="417094" y="1941095"/>
          <a:ext cx="11470106" cy="3047236"/>
        </p:xfrm>
        <a:graphic>
          <a:graphicData uri="http://schemas.openxmlformats.org/drawingml/2006/table">
            <a:tbl>
              <a:tblPr/>
              <a:tblGrid>
                <a:gridCol w="2919664">
                  <a:extLst>
                    <a:ext uri="{9D8B030D-6E8A-4147-A177-3AD203B41FA5}">
                      <a16:colId xmlns="" xmlns:a16="http://schemas.microsoft.com/office/drawing/2014/main" val="20000"/>
                    </a:ext>
                  </a:extLst>
                </a:gridCol>
                <a:gridCol w="2326105">
                  <a:extLst>
                    <a:ext uri="{9D8B030D-6E8A-4147-A177-3AD203B41FA5}">
                      <a16:colId xmlns="" xmlns:a16="http://schemas.microsoft.com/office/drawing/2014/main" val="20001"/>
                    </a:ext>
                  </a:extLst>
                </a:gridCol>
                <a:gridCol w="930442">
                  <a:extLst>
                    <a:ext uri="{9D8B030D-6E8A-4147-A177-3AD203B41FA5}">
                      <a16:colId xmlns="" xmlns:a16="http://schemas.microsoft.com/office/drawing/2014/main" val="20002"/>
                    </a:ext>
                  </a:extLst>
                </a:gridCol>
                <a:gridCol w="1491916">
                  <a:extLst>
                    <a:ext uri="{9D8B030D-6E8A-4147-A177-3AD203B41FA5}">
                      <a16:colId xmlns="" xmlns:a16="http://schemas.microsoft.com/office/drawing/2014/main" val="20003"/>
                    </a:ext>
                  </a:extLst>
                </a:gridCol>
                <a:gridCol w="3801979">
                  <a:extLst>
                    <a:ext uri="{9D8B030D-6E8A-4147-A177-3AD203B41FA5}">
                      <a16:colId xmlns="" xmlns:a16="http://schemas.microsoft.com/office/drawing/2014/main" val="20004"/>
                    </a:ext>
                  </a:extLst>
                </a:gridCol>
              </a:tblGrid>
              <a:tr h="486916">
                <a:tc>
                  <a:txBody>
                    <a:bodyPr/>
                    <a:lstStyle/>
                    <a:p>
                      <a:pPr algn="ctr" fontAlgn="ctr"/>
                      <a:r>
                        <a:rPr lang="es-CO" sz="1400" b="1" i="0" u="none" strike="noStrike" dirty="0">
                          <a:solidFill>
                            <a:srgbClr val="000000"/>
                          </a:solidFill>
                          <a:effectLst/>
                          <a:latin typeface="Calibri" panose="020F0502020204030204" pitchFamily="34" charset="0"/>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Calibri" panose="020F0502020204030204" pitchFamily="34" charset="0"/>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MEDICIÓN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Calibri" panose="020F0502020204030204" pitchFamily="34" charset="0"/>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Calibri" panose="020F0502020204030204" pitchFamily="34" charset="0"/>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486916">
                <a:tc>
                  <a:txBody>
                    <a:bodyPr/>
                    <a:lstStyle/>
                    <a:p>
                      <a:pPr algn="ctr" fontAlgn="ctr"/>
                      <a:r>
                        <a:rPr lang="es-CO" sz="1400" b="0" i="0" u="none" strike="noStrike" kern="1200" dirty="0">
                          <a:solidFill>
                            <a:schemeClr val="tx1"/>
                          </a:solidFill>
                          <a:effectLst/>
                          <a:latin typeface="+mn-lt"/>
                          <a:ea typeface="+mn-ea"/>
                          <a:cs typeface="+mn-cs"/>
                        </a:rPr>
                        <a:t>Recursos de inversión comprometidos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1" i="0" u="none" strike="noStrike" kern="1200" dirty="0">
                          <a:solidFill>
                            <a:schemeClr val="tx1"/>
                          </a:solidFill>
                          <a:effectLst/>
                          <a:latin typeface="+mn-lt"/>
                          <a:ea typeface="+mn-ea"/>
                          <a:cs typeface="+mn-cs"/>
                        </a:rPr>
                        <a:t>99,22%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400" b="0" i="0" u="none" strike="noStrike" kern="1200" dirty="0">
                          <a:solidFill>
                            <a:schemeClr val="tx1"/>
                          </a:solidFill>
                          <a:effectLst/>
                          <a:latin typeface="+mn-lt"/>
                          <a:ea typeface="+mn-ea"/>
                          <a:cs typeface="+mn-cs"/>
                        </a:rPr>
                        <a:t>98,00%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400" b="0" i="0" u="none" strike="noStrike" kern="1200" dirty="0">
                          <a:solidFill>
                            <a:schemeClr val="tx1"/>
                          </a:solidFill>
                          <a:effectLst/>
                          <a:latin typeface="+mn-lt"/>
                          <a:ea typeface="+mn-ea"/>
                          <a:cs typeface="+mn-cs"/>
                        </a:rPr>
                        <a:t>98,77%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Total apropiación del instituto según reporte de ejecución presupuestal con corte a diciembre 31/2016 fue de $2,379,119,18. Si el avance se calcula contra este valor el porcentaje de cumplimiento en la obligación de los recursos  seria del 99,7%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867890">
                <a:tc>
                  <a:txBody>
                    <a:bodyPr/>
                    <a:lstStyle/>
                    <a:p>
                      <a:pPr algn="ctr" fontAlgn="ctr"/>
                      <a:r>
                        <a:rPr lang="es-CO" sz="1400" b="0" i="0" u="none" strike="noStrike" kern="1200" dirty="0">
                          <a:solidFill>
                            <a:schemeClr val="tx1"/>
                          </a:solidFill>
                          <a:effectLst/>
                          <a:latin typeface="+mn-lt"/>
                          <a:ea typeface="+mn-ea"/>
                          <a:cs typeface="+mn-cs"/>
                        </a:rPr>
                        <a:t>Recursos de inversión obligados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1" i="0" u="none" strike="noStrike" kern="1200" dirty="0">
                          <a:solidFill>
                            <a:schemeClr val="tx1"/>
                          </a:solidFill>
                          <a:effectLst/>
                          <a:latin typeface="+mn-lt"/>
                          <a:ea typeface="+mn-ea"/>
                          <a:cs typeface="+mn-cs"/>
                        </a:rPr>
                        <a:t>90,11%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400" b="1" i="0" u="none" strike="noStrike">
                          <a:solidFill>
                            <a:srgbClr val="000000"/>
                          </a:solidFill>
                          <a:effectLst/>
                          <a:latin typeface="Calibri" panose="020F0502020204030204" pitchFamily="34" charset="0"/>
                        </a:rPr>
                        <a:t>90,00%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100" b="1" i="0" u="none" strike="noStrike" dirty="0">
                          <a:solidFill>
                            <a:srgbClr val="000000"/>
                          </a:solidFill>
                          <a:effectLst/>
                          <a:latin typeface="Calibri" panose="020F0502020204030204" pitchFamily="34" charset="0"/>
                        </a:rPr>
                        <a:t>99,88%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Total apropiación del instituto según reporte de ejecución presupuestal con corte a diciembre 31/2016 fue de $2,379,119,18. Si el avance se calcula contra este valor el porcentaje de cumplimiento en la obligación de los recursos  seria del 83,79%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pic>
        <p:nvPicPr>
          <p:cNvPr id="5" name="Imagen 4"/>
          <p:cNvPicPr>
            <a:picLocks noChangeAspect="1"/>
          </p:cNvPicPr>
          <p:nvPr/>
        </p:nvPicPr>
        <p:blipFill rotWithShape="1">
          <a:blip r:embed="rId2"/>
          <a:srcRect l="12258" t="88369" b="3561"/>
          <a:stretch/>
        </p:blipFill>
        <p:spPr>
          <a:xfrm>
            <a:off x="3757961" y="6523463"/>
            <a:ext cx="4437405" cy="229565"/>
          </a:xfrm>
          <a:prstGeom prst="rect">
            <a:avLst/>
          </a:prstGeom>
        </p:spPr>
      </p:pic>
    </p:spTree>
    <p:extLst>
      <p:ext uri="{BB962C8B-B14F-4D97-AF65-F5344CB8AC3E}">
        <p14:creationId xmlns:p14="http://schemas.microsoft.com/office/powerpoint/2010/main" val="2580256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327546" y="12306"/>
            <a:ext cx="11247419" cy="685124"/>
          </a:xfrm>
          <a:prstGeom prst="rect">
            <a:avLst/>
          </a:prstGeom>
        </p:spPr>
        <p:txBody>
          <a:bodyPr wrap="square">
            <a:spAutoFit/>
          </a:bodyPr>
          <a:lstStyle/>
          <a:p>
            <a:pPr algn="ctr">
              <a:lnSpc>
                <a:spcPct val="107000"/>
              </a:lnSpc>
              <a:spcAft>
                <a:spcPts val="800"/>
              </a:spcAft>
            </a:pPr>
            <a:r>
              <a:rPr lang="es-CO" sz="3600" b="1" dirty="0">
                <a:solidFill>
                  <a:schemeClr val="accent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INDICADORES CALIDAD – EFICIENCIA –ECONOMÍA 2016</a:t>
            </a:r>
            <a:endParaRPr lang="es-CO" sz="2400" dirty="0">
              <a:solidFill>
                <a:schemeClr val="accent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uadroTexto 2"/>
          <p:cNvSpPr txBox="1"/>
          <p:nvPr/>
        </p:nvSpPr>
        <p:spPr>
          <a:xfrm>
            <a:off x="85494" y="697430"/>
            <a:ext cx="11596989" cy="3477875"/>
          </a:xfrm>
          <a:prstGeom prst="rect">
            <a:avLst/>
          </a:prstGeom>
          <a:noFill/>
        </p:spPr>
        <p:txBody>
          <a:bodyPr wrap="square" rtlCol="0">
            <a:spAutoFit/>
          </a:bodyPr>
          <a:lstStyle/>
          <a:p>
            <a:pPr algn="just"/>
            <a:r>
              <a:rPr lang="es-CO" sz="2400" dirty="0"/>
              <a:t>El Plan de Acción 2016 incorporó </a:t>
            </a:r>
            <a:r>
              <a:rPr lang="es-CO" sz="2400" b="1" dirty="0">
                <a:solidFill>
                  <a:schemeClr val="accent2"/>
                </a:solidFill>
                <a:effectLst>
                  <a:outerShdw blurRad="38100" dist="38100" dir="2700000" algn="tl">
                    <a:srgbClr val="000000">
                      <a:alpha val="43137"/>
                    </a:srgbClr>
                  </a:outerShdw>
                </a:effectLst>
              </a:rPr>
              <a:t>6</a:t>
            </a:r>
            <a:r>
              <a:rPr lang="es-CO" sz="2400" b="1" dirty="0">
                <a:effectLst>
                  <a:outerShdw blurRad="38100" dist="38100" dir="2700000" algn="tl">
                    <a:srgbClr val="000000">
                      <a:alpha val="43137"/>
                    </a:srgbClr>
                  </a:outerShdw>
                </a:effectLst>
              </a:rPr>
              <a:t> indicadores </a:t>
            </a:r>
            <a:r>
              <a:rPr lang="es-CO" sz="2400" dirty="0"/>
              <a:t>de CALIDAD – EFICIENCIA –ECONOMÍA  asociados a los siguientes procesos:</a:t>
            </a:r>
          </a:p>
          <a:p>
            <a:pPr algn="just"/>
            <a:endParaRPr lang="es-CO" sz="1600" dirty="0"/>
          </a:p>
          <a:p>
            <a:pPr marL="285750" indent="-285750" algn="just">
              <a:buFont typeface="Arial" panose="020B0604020202020204" pitchFamily="34" charset="0"/>
              <a:buChar char="•"/>
            </a:pPr>
            <a:r>
              <a:rPr lang="es-CO" sz="2000" dirty="0"/>
              <a:t>GESTION DE LA INFRAESTRUCTURA VIAL: Costos de Interventoría (ECONOMÍA)</a:t>
            </a:r>
          </a:p>
          <a:p>
            <a:pPr marL="285750" indent="-285750" algn="just">
              <a:buFont typeface="Arial" panose="020B0604020202020204" pitchFamily="34" charset="0"/>
              <a:buChar char="•"/>
            </a:pPr>
            <a:r>
              <a:rPr lang="es-CO" sz="2000" dirty="0"/>
              <a:t>GESTION CONTRACTUAL: Agilidad en Procesos Contractuales (EFICIENCIA), Contratos Liquidados dentro del Término (EFICIENCIA) y Calidad de los Pliegos (CALIDAD)</a:t>
            </a:r>
          </a:p>
          <a:p>
            <a:pPr marL="285750" indent="-285750" algn="just">
              <a:buFont typeface="Arial" panose="020B0604020202020204" pitchFamily="34" charset="0"/>
              <a:buChar char="•"/>
            </a:pPr>
            <a:r>
              <a:rPr lang="es-CO" sz="2000" dirty="0"/>
              <a:t>EVALUACION Y SEGUIMIENTO: Respuesta a Solicitudes se Ciudadanos en Término (EFICIENCIA)</a:t>
            </a:r>
          </a:p>
          <a:p>
            <a:pPr marL="285750" indent="-285750" algn="just">
              <a:buFont typeface="Arial" panose="020B0604020202020204" pitchFamily="34" charset="0"/>
              <a:buChar char="•"/>
            </a:pPr>
            <a:r>
              <a:rPr lang="es-CO" sz="2000" dirty="0"/>
              <a:t>CONTROL FINANCIERO Y CONTABLE: Agilidad en el Pago de Obligaciones Financieras (EFICIENCIA)</a:t>
            </a:r>
          </a:p>
          <a:p>
            <a:pPr marL="342900" indent="-342900" algn="just">
              <a:buFont typeface="Arial" panose="020B0604020202020204" pitchFamily="34" charset="0"/>
              <a:buChar char="•"/>
            </a:pPr>
            <a:endParaRPr lang="es-CO" sz="2400" dirty="0">
              <a:solidFill>
                <a:srgbClr val="000000"/>
              </a:solidFill>
            </a:endParaRPr>
          </a:p>
          <a:p>
            <a:pPr algn="just"/>
            <a:endParaRPr lang="es-CO" sz="2400" dirty="0">
              <a:solidFill>
                <a:srgbClr val="000000"/>
              </a:solidFill>
            </a:endParaRPr>
          </a:p>
        </p:txBody>
      </p:sp>
      <p:pic>
        <p:nvPicPr>
          <p:cNvPr id="4" name="Imagen 3"/>
          <p:cNvPicPr>
            <a:picLocks noChangeAspect="1"/>
          </p:cNvPicPr>
          <p:nvPr/>
        </p:nvPicPr>
        <p:blipFill rotWithShape="1">
          <a:blip r:embed="rId2"/>
          <a:srcRect l="24016" t="31195" r="31876" b="22466"/>
          <a:stretch/>
        </p:blipFill>
        <p:spPr>
          <a:xfrm>
            <a:off x="2842228" y="3272558"/>
            <a:ext cx="5851396" cy="3456189"/>
          </a:xfrm>
          <a:prstGeom prst="rect">
            <a:avLst/>
          </a:prstGeom>
        </p:spPr>
      </p:pic>
    </p:spTree>
    <p:extLst>
      <p:ext uri="{BB962C8B-B14F-4D97-AF65-F5344CB8AC3E}">
        <p14:creationId xmlns:p14="http://schemas.microsoft.com/office/powerpoint/2010/main" val="5722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1930768" y="56344"/>
            <a:ext cx="7886006" cy="685124"/>
          </a:xfrm>
          <a:prstGeom prst="rect">
            <a:avLst/>
          </a:prstGeom>
        </p:spPr>
        <p:txBody>
          <a:bodyPr wrap="none">
            <a:spAutoFit/>
          </a:bodyPr>
          <a:lstStyle/>
          <a:p>
            <a:pPr algn="ctr">
              <a:lnSpc>
                <a:spcPct val="107000"/>
              </a:lnSpc>
              <a:spcAft>
                <a:spcPts val="800"/>
              </a:spcAft>
            </a:pPr>
            <a:r>
              <a:rPr lang="es-CO" sz="3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DESEMPEÑO DE LOS INDICADORES 2016</a:t>
            </a:r>
            <a:endParaRPr lang="es-CO" sz="2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a 3"/>
          <p:cNvGraphicFramePr>
            <a:graphicFrameLocks noGrp="1"/>
          </p:cNvGraphicFramePr>
          <p:nvPr>
            <p:extLst>
              <p:ext uri="{D42A27DB-BD31-4B8C-83A1-F6EECF244321}">
                <p14:modId xmlns:p14="http://schemas.microsoft.com/office/powerpoint/2010/main" val="2606552923"/>
              </p:ext>
            </p:extLst>
          </p:nvPr>
        </p:nvGraphicFramePr>
        <p:xfrm>
          <a:off x="136478" y="741468"/>
          <a:ext cx="11559652" cy="5547360"/>
        </p:xfrm>
        <a:graphic>
          <a:graphicData uri="http://schemas.openxmlformats.org/drawingml/2006/table">
            <a:tbl>
              <a:tblPr/>
              <a:tblGrid>
                <a:gridCol w="2040874">
                  <a:extLst>
                    <a:ext uri="{9D8B030D-6E8A-4147-A177-3AD203B41FA5}">
                      <a16:colId xmlns="" xmlns:a16="http://schemas.microsoft.com/office/drawing/2014/main" val="921963517"/>
                    </a:ext>
                  </a:extLst>
                </a:gridCol>
                <a:gridCol w="806856">
                  <a:extLst>
                    <a:ext uri="{9D8B030D-6E8A-4147-A177-3AD203B41FA5}">
                      <a16:colId xmlns="" xmlns:a16="http://schemas.microsoft.com/office/drawing/2014/main" val="3537164885"/>
                    </a:ext>
                  </a:extLst>
                </a:gridCol>
                <a:gridCol w="901782">
                  <a:extLst>
                    <a:ext uri="{9D8B030D-6E8A-4147-A177-3AD203B41FA5}">
                      <a16:colId xmlns="" xmlns:a16="http://schemas.microsoft.com/office/drawing/2014/main" val="1840856069"/>
                    </a:ext>
                  </a:extLst>
                </a:gridCol>
                <a:gridCol w="1528857">
                  <a:extLst>
                    <a:ext uri="{9D8B030D-6E8A-4147-A177-3AD203B41FA5}">
                      <a16:colId xmlns="" xmlns:a16="http://schemas.microsoft.com/office/drawing/2014/main" val="3589739439"/>
                    </a:ext>
                  </a:extLst>
                </a:gridCol>
                <a:gridCol w="965365">
                  <a:extLst>
                    <a:ext uri="{9D8B030D-6E8A-4147-A177-3AD203B41FA5}">
                      <a16:colId xmlns="" xmlns:a16="http://schemas.microsoft.com/office/drawing/2014/main" val="636793657"/>
                    </a:ext>
                  </a:extLst>
                </a:gridCol>
                <a:gridCol w="1339055">
                  <a:extLst>
                    <a:ext uri="{9D8B030D-6E8A-4147-A177-3AD203B41FA5}">
                      <a16:colId xmlns="" xmlns:a16="http://schemas.microsoft.com/office/drawing/2014/main" val="3808636307"/>
                    </a:ext>
                  </a:extLst>
                </a:gridCol>
                <a:gridCol w="3976863">
                  <a:extLst>
                    <a:ext uri="{9D8B030D-6E8A-4147-A177-3AD203B41FA5}">
                      <a16:colId xmlns="" xmlns:a16="http://schemas.microsoft.com/office/drawing/2014/main" val="636187628"/>
                    </a:ext>
                  </a:extLst>
                </a:gridCol>
              </a:tblGrid>
              <a:tr h="320957">
                <a:tc>
                  <a:txBody>
                    <a:bodyPr/>
                    <a:lstStyle/>
                    <a:p>
                      <a:pPr algn="ctr" fontAlgn="ctr"/>
                      <a:r>
                        <a:rPr lang="es-CO" sz="1600" b="1" i="0" u="none" strike="noStrike">
                          <a:solidFill>
                            <a:srgbClr val="000000"/>
                          </a:solidFill>
                          <a:effectLst/>
                          <a:latin typeface="Calibri" panose="020F0502020204030204" pitchFamily="34" charset="0"/>
                        </a:rPr>
                        <a:t>INDICADOR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s-CO" sz="1600" b="0" i="0" u="none" strike="noStrike">
                          <a:solidFill>
                            <a:srgbClr val="000000"/>
                          </a:solidFill>
                          <a:effectLst/>
                          <a:latin typeface="Calibri" panose="020F0502020204030204" pitchFamily="34" charset="0"/>
                        </a:rPr>
                        <a:t>PELIGO</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s-CO" sz="1600" b="0" i="0" u="none" strike="noStrike">
                          <a:solidFill>
                            <a:srgbClr val="000000"/>
                          </a:solidFill>
                          <a:effectLst/>
                          <a:latin typeface="Calibri" panose="020F0502020204030204" pitchFamily="34" charset="0"/>
                        </a:rPr>
                        <a:t>ALERTA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s-CO" sz="1600" b="0" i="0" u="none" strike="noStrike">
                          <a:solidFill>
                            <a:srgbClr val="000000"/>
                          </a:solidFill>
                          <a:effectLst/>
                          <a:latin typeface="Calibri" panose="020F0502020204030204" pitchFamily="34" charset="0"/>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r>
                        <a:rPr lang="es-CO" sz="1600" b="0" i="0" u="none" strike="noStrike">
                          <a:solidFill>
                            <a:srgbClr val="000000"/>
                          </a:solidFill>
                          <a:effectLst/>
                          <a:latin typeface="Calibri" panose="020F0502020204030204" pitchFamily="34" charset="0"/>
                        </a:rPr>
                        <a:t>EXCESO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s-CO" sz="1600" b="1" i="0" u="none" strike="noStrike">
                          <a:solidFill>
                            <a:srgbClr val="000000"/>
                          </a:solidFill>
                          <a:effectLst/>
                          <a:latin typeface="Calibri" panose="020F0502020204030204" pitchFamily="34" charset="0"/>
                        </a:rPr>
                        <a:t>MEDICIÓN ACUMULADA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s-CO" sz="1600" b="1" i="0" u="none" strike="noStrike" dirty="0">
                          <a:solidFill>
                            <a:srgbClr val="000000"/>
                          </a:solidFill>
                          <a:effectLst/>
                          <a:latin typeface="Calibri" panose="020F0502020204030204" pitchFamily="34" charset="0"/>
                        </a:rPr>
                        <a:t>ANÁLISIS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974033099"/>
                  </a:ext>
                </a:extLst>
              </a:tr>
              <a:tr h="531421">
                <a:tc>
                  <a:txBody>
                    <a:bodyPr/>
                    <a:lstStyle/>
                    <a:p>
                      <a:pPr algn="ctr" fontAlgn="t"/>
                      <a:r>
                        <a:rPr lang="es-CO" sz="1400" b="1" i="0" u="none" strike="noStrike" dirty="0">
                          <a:solidFill>
                            <a:srgbClr val="000000"/>
                          </a:solidFill>
                          <a:effectLst/>
                          <a:latin typeface="Calibri" panose="020F0502020204030204" pitchFamily="34" charset="0"/>
                        </a:rPr>
                        <a:t>COSTOS DE INTERVENTORÍA </a:t>
                      </a:r>
                      <a:r>
                        <a:rPr lang="es-CO" sz="1400" b="0" i="0" u="none" strike="noStrike" dirty="0">
                          <a:solidFill>
                            <a:srgbClr val="000000"/>
                          </a:solidFill>
                          <a:effectLst/>
                          <a:latin typeface="Calibri" panose="020F0502020204030204" pitchFamily="34" charset="0"/>
                        </a:rPr>
                        <a:t>(ECONOMÍA)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t"/>
                      <a:r>
                        <a:rPr lang="es-CO" sz="1200" b="0" i="0" u="none" strike="noStrike" dirty="0">
                          <a:solidFill>
                            <a:srgbClr val="000000"/>
                          </a:solidFill>
                          <a:effectLst/>
                          <a:latin typeface="Calibri" panose="020F0502020204030204" pitchFamily="34" charset="0"/>
                        </a:rPr>
                        <a:t> Superior al 3%  Deficiente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Entre el 2,01 y el  3%: Aceptable</a:t>
                      </a:r>
                      <a:br>
                        <a:rPr lang="es-CO" sz="1200" b="0" i="0" u="none" strike="noStrike" dirty="0">
                          <a:solidFill>
                            <a:srgbClr val="000000"/>
                          </a:solidFill>
                          <a:effectLst/>
                          <a:latin typeface="Calibri" panose="020F0502020204030204" pitchFamily="34" charset="0"/>
                        </a:rPr>
                      </a:br>
                      <a:endParaRPr lang="es-CO" sz="1200" b="0" i="0" u="none" strike="noStrike" dirty="0">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a:solidFill>
                            <a:srgbClr val="000000"/>
                          </a:solidFill>
                          <a:effectLst/>
                          <a:latin typeface="Calibri" panose="020F0502020204030204" pitchFamily="34" charset="0"/>
                        </a:rPr>
                        <a:t>Entre el 0,01% y el 2% :  Bueno.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a:solidFill>
                            <a:srgbClr val="000000"/>
                          </a:solidFill>
                          <a:effectLst/>
                          <a:latin typeface="Calibri" panose="020F0502020204030204" pitchFamily="34" charset="0"/>
                        </a:rPr>
                        <a:t>Menor o igual a cero:  Excelente.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s-CO" sz="1400" b="1" i="0" u="none" strike="noStrike" kern="1200" dirty="0">
                          <a:solidFill>
                            <a:srgbClr val="000000"/>
                          </a:solidFill>
                          <a:effectLst/>
                          <a:latin typeface="Calibri" panose="020F0502020204030204" pitchFamily="34" charset="0"/>
                          <a:ea typeface="+mn-ea"/>
                          <a:cs typeface="+mn-cs"/>
                        </a:rPr>
                        <a:t>0.0010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fontAlgn="ctr"/>
                      <a:r>
                        <a:rPr lang="es-CO" sz="1400" b="0" i="0" u="none" strike="noStrike" kern="1200" dirty="0">
                          <a:solidFill>
                            <a:srgbClr val="000000"/>
                          </a:solidFill>
                          <a:effectLst/>
                          <a:latin typeface="Calibri" panose="020F0502020204030204" pitchFamily="34" charset="0"/>
                          <a:ea typeface="+mn-ea"/>
                          <a:cs typeface="+mn-cs"/>
                        </a:rPr>
                        <a:t>Este indicador se encuentra en un nivel eficiente, en cuanto  se realizó una adecuada gestión de los recursos.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4050946747"/>
                  </a:ext>
                </a:extLst>
              </a:tr>
              <a:tr h="426189">
                <a:tc>
                  <a:txBody>
                    <a:bodyPr/>
                    <a:lstStyle/>
                    <a:p>
                      <a:pPr algn="ctr" fontAlgn="t"/>
                      <a:r>
                        <a:rPr lang="es-CO" sz="1400" b="1" i="0" u="none" strike="noStrike" dirty="0">
                          <a:solidFill>
                            <a:srgbClr val="000000"/>
                          </a:solidFill>
                          <a:effectLst/>
                          <a:latin typeface="Calibri" panose="020F0502020204030204" pitchFamily="34" charset="0"/>
                        </a:rPr>
                        <a:t>AGILIDAD EN PROCESOS CONTRACTUALES </a:t>
                      </a:r>
                      <a:r>
                        <a:rPr lang="es-CO" sz="1400" b="0" i="0" u="none" strike="noStrike" dirty="0">
                          <a:solidFill>
                            <a:srgbClr val="000000"/>
                          </a:solidFill>
                          <a:effectLst/>
                          <a:latin typeface="Calibri" panose="020F0502020204030204" pitchFamily="34" charset="0"/>
                        </a:rPr>
                        <a:t>(EFICIENCIA)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t"/>
                      <a:r>
                        <a:rPr lang="es-CO" sz="1200" b="0" i="0" u="none" strike="noStrike" dirty="0">
                          <a:solidFill>
                            <a:srgbClr val="000000"/>
                          </a:solidFill>
                          <a:effectLst/>
                          <a:latin typeface="Calibri" panose="020F0502020204030204" pitchFamily="34" charset="0"/>
                        </a:rPr>
                        <a:t>Mas de 110 días: Deficiente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Entre 101  y 110 días aceptable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a:solidFill>
                            <a:srgbClr val="000000"/>
                          </a:solidFill>
                          <a:effectLst/>
                          <a:latin typeface="Calibri" panose="020F0502020204030204" pitchFamily="34" charset="0"/>
                        </a:rPr>
                        <a:t>entre  81 y 100 días: Bueno, </a:t>
                      </a:r>
                      <a:br>
                        <a:rPr lang="es-CO" sz="1200" b="0" i="0" u="none" strike="noStrike">
                          <a:solidFill>
                            <a:srgbClr val="000000"/>
                          </a:solidFill>
                          <a:effectLst/>
                          <a:latin typeface="Calibri" panose="020F0502020204030204" pitchFamily="34" charset="0"/>
                        </a:rPr>
                      </a:br>
                      <a:endParaRPr lang="es-CO" sz="1200" b="0" i="0" u="none" strike="noStrike">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a:solidFill>
                            <a:srgbClr val="000000"/>
                          </a:solidFill>
                          <a:effectLst/>
                          <a:latin typeface="Calibri" panose="020F0502020204030204" pitchFamily="34" charset="0"/>
                        </a:rPr>
                        <a:t> Hasta 80 días : excelente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s-CO" sz="1400" b="1" i="0" u="none" strike="noStrike" kern="1200" dirty="0">
                          <a:solidFill>
                            <a:srgbClr val="000000"/>
                          </a:solidFill>
                          <a:effectLst/>
                          <a:latin typeface="Calibri" panose="020F0502020204030204" pitchFamily="34" charset="0"/>
                          <a:ea typeface="+mn-ea"/>
                          <a:cs typeface="+mn-cs"/>
                        </a:rPr>
                        <a:t>38 días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fontAlgn="ctr"/>
                      <a:r>
                        <a:rPr lang="es-CO" sz="1400" b="0" i="0" u="none" strike="noStrike" kern="1200" dirty="0">
                          <a:solidFill>
                            <a:srgbClr val="000000"/>
                          </a:solidFill>
                          <a:effectLst/>
                          <a:latin typeface="Calibri" panose="020F0502020204030204" pitchFamily="34" charset="0"/>
                          <a:ea typeface="+mn-ea"/>
                          <a:cs typeface="+mn-cs"/>
                        </a:rPr>
                        <a:t>La entidad es eficiente en los procesos de contratación, pues logra desarrollar los procesos contractuales en un periodo no mayor a los 80 días. El cumplimiento del indicador se encuentra en el nivel excelente.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445233925"/>
                  </a:ext>
                </a:extLst>
              </a:tr>
              <a:tr h="636653">
                <a:tc>
                  <a:txBody>
                    <a:bodyPr/>
                    <a:lstStyle/>
                    <a:p>
                      <a:pPr algn="ctr" fontAlgn="t"/>
                      <a:r>
                        <a:rPr lang="es-CO" sz="1400" b="1" i="0" u="none" strike="noStrike" dirty="0">
                          <a:solidFill>
                            <a:srgbClr val="000000"/>
                          </a:solidFill>
                          <a:effectLst/>
                          <a:latin typeface="Calibri" panose="020F0502020204030204" pitchFamily="34" charset="0"/>
                        </a:rPr>
                        <a:t>CONTRATOS LIQUIDADOS DENTRO DEL TÉRMINO </a:t>
                      </a:r>
                      <a:r>
                        <a:rPr lang="es-CO" sz="1400" b="0" i="0" u="none" strike="noStrike" dirty="0">
                          <a:solidFill>
                            <a:srgbClr val="000000"/>
                          </a:solidFill>
                          <a:effectLst/>
                          <a:latin typeface="Calibri" panose="020F0502020204030204" pitchFamily="34" charset="0"/>
                        </a:rPr>
                        <a:t>(EFICIENCIA)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t"/>
                      <a:r>
                        <a:rPr lang="es-CO" sz="1200" b="0" i="0" u="none" strike="noStrike" dirty="0">
                          <a:solidFill>
                            <a:srgbClr val="000000"/>
                          </a:solidFill>
                          <a:effectLst/>
                          <a:latin typeface="Calibri" panose="020F0502020204030204" pitchFamily="34" charset="0"/>
                        </a:rPr>
                        <a:t>Menos del 60%: Deficiente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Entre el 60 % y el 69%: Aceptable</a:t>
                      </a:r>
                      <a:br>
                        <a:rPr lang="es-CO" sz="1200" b="0" i="0" u="none" strike="noStrike" dirty="0">
                          <a:solidFill>
                            <a:srgbClr val="000000"/>
                          </a:solidFill>
                          <a:effectLst/>
                          <a:latin typeface="Calibri" panose="020F0502020204030204" pitchFamily="34" charset="0"/>
                        </a:rPr>
                      </a:br>
                      <a:endParaRPr lang="es-CO" sz="1200" b="0" i="0" u="none" strike="noStrike" dirty="0">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a:solidFill>
                            <a:srgbClr val="000000"/>
                          </a:solidFill>
                          <a:effectLst/>
                          <a:latin typeface="Calibri" panose="020F0502020204030204" pitchFamily="34" charset="0"/>
                        </a:rPr>
                        <a:t>Entre el 70% y 89%: Bueno</a:t>
                      </a:r>
                      <a:br>
                        <a:rPr lang="es-CO" sz="1200" b="0" i="0" u="none" strike="noStrike">
                          <a:solidFill>
                            <a:srgbClr val="000000"/>
                          </a:solidFill>
                          <a:effectLst/>
                          <a:latin typeface="Calibri" panose="020F0502020204030204" pitchFamily="34" charset="0"/>
                        </a:rPr>
                      </a:br>
                      <a:endParaRPr lang="es-CO" sz="1200" b="0" i="0" u="none" strike="noStrike">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a:solidFill>
                            <a:srgbClr val="000000"/>
                          </a:solidFill>
                          <a:effectLst/>
                          <a:latin typeface="Calibri" panose="020F0502020204030204" pitchFamily="34" charset="0"/>
                        </a:rPr>
                        <a:t>Entre el 90% y el 100% : Excelente</a:t>
                      </a:r>
                      <a:br>
                        <a:rPr lang="es-CO" sz="1200" b="0" i="0" u="none" strike="noStrike">
                          <a:solidFill>
                            <a:srgbClr val="000000"/>
                          </a:solidFill>
                          <a:effectLst/>
                          <a:latin typeface="Calibri" panose="020F0502020204030204" pitchFamily="34" charset="0"/>
                        </a:rPr>
                      </a:br>
                      <a:endParaRPr lang="es-CO" sz="1200" b="0" i="0" u="none" strike="noStrike">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s-CO" sz="1400" b="1" i="0" u="none" strike="noStrike" kern="1200" dirty="0">
                          <a:solidFill>
                            <a:srgbClr val="000000"/>
                          </a:solidFill>
                          <a:effectLst/>
                          <a:latin typeface="Calibri" panose="020F0502020204030204" pitchFamily="34" charset="0"/>
                          <a:ea typeface="+mn-ea"/>
                          <a:cs typeface="+mn-cs"/>
                        </a:rPr>
                        <a:t>77%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fontAlgn="ctr"/>
                      <a:r>
                        <a:rPr lang="es-CO" sz="1400" b="0" i="0" u="none" strike="noStrike" kern="1200" dirty="0">
                          <a:solidFill>
                            <a:srgbClr val="000000"/>
                          </a:solidFill>
                          <a:effectLst/>
                          <a:latin typeface="Calibri" panose="020F0502020204030204" pitchFamily="34" charset="0"/>
                          <a:ea typeface="+mn-ea"/>
                          <a:cs typeface="+mn-cs"/>
                        </a:rPr>
                        <a:t>Este indicador se encuentra en un nivel bueno, en cuanto se cumplió en alto porcentaje con la meta de liquidación de contratos en la vigencia.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593570000"/>
                  </a:ext>
                </a:extLst>
              </a:tr>
              <a:tr h="741885">
                <a:tc>
                  <a:txBody>
                    <a:bodyPr/>
                    <a:lstStyle/>
                    <a:p>
                      <a:pPr algn="ctr" fontAlgn="t"/>
                      <a:r>
                        <a:rPr lang="es-CO" sz="1400" b="1" i="0" u="none" strike="noStrike" dirty="0">
                          <a:solidFill>
                            <a:srgbClr val="000000"/>
                          </a:solidFill>
                          <a:effectLst/>
                          <a:latin typeface="Calibri" panose="020F0502020204030204" pitchFamily="34" charset="0"/>
                        </a:rPr>
                        <a:t>RESPUESTA A SOLICITUDES DE CIUDADANOS EN TÉRMINO </a:t>
                      </a:r>
                      <a:r>
                        <a:rPr lang="es-CO" sz="1400" b="0" i="0" u="none" strike="noStrike" dirty="0">
                          <a:solidFill>
                            <a:srgbClr val="000000"/>
                          </a:solidFill>
                          <a:effectLst/>
                          <a:latin typeface="Calibri" panose="020F0502020204030204" pitchFamily="34" charset="0"/>
                        </a:rPr>
                        <a:t>(EFICIENCIA)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t"/>
                      <a:r>
                        <a:rPr lang="es-CO" sz="1200" b="0" i="0" u="none" strike="noStrike" dirty="0">
                          <a:solidFill>
                            <a:srgbClr val="000000"/>
                          </a:solidFill>
                          <a:effectLst/>
                          <a:latin typeface="Calibri" panose="020F0502020204030204" pitchFamily="34" charset="0"/>
                        </a:rPr>
                        <a:t>Menos del 80%:   Deficiente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Entre el 84% y el 80%:   Aceptable </a:t>
                      </a:r>
                      <a:br>
                        <a:rPr lang="es-CO" sz="1200" b="0" i="0" u="none" strike="noStrike" dirty="0">
                          <a:solidFill>
                            <a:srgbClr val="000000"/>
                          </a:solidFill>
                          <a:effectLst/>
                          <a:latin typeface="Calibri" panose="020F0502020204030204" pitchFamily="34" charset="0"/>
                        </a:rPr>
                      </a:br>
                      <a:endParaRPr lang="es-CO" sz="1200" b="0" i="0" u="none" strike="noStrike" dirty="0">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Entre el 89% y el 85%: Bueno</a:t>
                      </a:r>
                      <a:br>
                        <a:rPr lang="es-CO" sz="1200" b="0" i="0" u="none" strike="noStrike" dirty="0">
                          <a:solidFill>
                            <a:srgbClr val="000000"/>
                          </a:solidFill>
                          <a:effectLst/>
                          <a:latin typeface="Calibri" panose="020F0502020204030204" pitchFamily="34" charset="0"/>
                        </a:rPr>
                      </a:br>
                      <a:endParaRPr lang="es-CO" sz="1200" b="0" i="0" u="none" strike="noStrike" dirty="0">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Mayor al 90%: Excelente</a:t>
                      </a:r>
                      <a:br>
                        <a:rPr lang="es-CO" sz="1200" b="0" i="0" u="none" strike="noStrike" dirty="0">
                          <a:solidFill>
                            <a:srgbClr val="000000"/>
                          </a:solidFill>
                          <a:effectLst/>
                          <a:latin typeface="Calibri" panose="020F0502020204030204" pitchFamily="34" charset="0"/>
                        </a:rPr>
                      </a:br>
                      <a:endParaRPr lang="es-CO" sz="1200" b="0" i="0" u="none" strike="noStrike" dirty="0">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s-CO" sz="1400" b="1" i="0" u="none" strike="noStrike" kern="1200" dirty="0">
                          <a:solidFill>
                            <a:srgbClr val="000000"/>
                          </a:solidFill>
                          <a:effectLst/>
                          <a:latin typeface="Calibri" panose="020F0502020204030204" pitchFamily="34" charset="0"/>
                          <a:ea typeface="+mn-ea"/>
                          <a:cs typeface="+mn-cs"/>
                        </a:rPr>
                        <a:t>89%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l" fontAlgn="ctr"/>
                      <a:r>
                        <a:rPr lang="es-CO" sz="1400" b="0" i="0" u="none" strike="noStrike" kern="1200" dirty="0">
                          <a:solidFill>
                            <a:srgbClr val="000000"/>
                          </a:solidFill>
                          <a:effectLst/>
                          <a:latin typeface="Calibri" panose="020F0502020204030204" pitchFamily="34" charset="0"/>
                          <a:ea typeface="+mn-ea"/>
                          <a:cs typeface="+mn-cs"/>
                        </a:rPr>
                        <a:t>La entidad da respuesta oportuna a la solicitudes de los ciudadanos de acuerdo a los términos establecidos. El indicador se encuentra en el nivel de bueno y se deberá continuar mejorando el servicio a los ciudadanos.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127532593"/>
                  </a:ext>
                </a:extLst>
              </a:tr>
              <a:tr h="565631">
                <a:tc>
                  <a:txBody>
                    <a:bodyPr/>
                    <a:lstStyle/>
                    <a:p>
                      <a:pPr algn="ctr" fontAlgn="t"/>
                      <a:r>
                        <a:rPr lang="es-CO" sz="1400" b="1" i="0" u="none" strike="noStrike" dirty="0">
                          <a:solidFill>
                            <a:srgbClr val="000000"/>
                          </a:solidFill>
                          <a:effectLst/>
                          <a:latin typeface="Calibri" panose="020F0502020204030204" pitchFamily="34" charset="0"/>
                        </a:rPr>
                        <a:t>AGILIDAD EN EL PAGO DE OBLIGACIONES FINANCIERAS </a:t>
                      </a:r>
                      <a:r>
                        <a:rPr lang="es-CO" sz="1400" b="0" i="0" u="none" strike="noStrike" dirty="0">
                          <a:solidFill>
                            <a:srgbClr val="000000"/>
                          </a:solidFill>
                          <a:effectLst/>
                          <a:latin typeface="Calibri" panose="020F0502020204030204" pitchFamily="34" charset="0"/>
                        </a:rPr>
                        <a:t>(EFICIENCIA)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t"/>
                      <a:r>
                        <a:rPr lang="es-CO" sz="1200" b="0" i="0" u="none" strike="noStrike" dirty="0">
                          <a:solidFill>
                            <a:srgbClr val="000000"/>
                          </a:solidFill>
                          <a:effectLst/>
                          <a:latin typeface="Calibri" panose="020F0502020204030204" pitchFamily="34" charset="0"/>
                        </a:rPr>
                        <a:t>Mayor a 45 días:  Deficiente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Entre 31 y 45 días: Aceptable</a:t>
                      </a:r>
                      <a:br>
                        <a:rPr lang="es-CO" sz="1200" b="0" i="0" u="none" strike="noStrike" dirty="0">
                          <a:solidFill>
                            <a:srgbClr val="000000"/>
                          </a:solidFill>
                          <a:effectLst/>
                          <a:latin typeface="Calibri" panose="020F0502020204030204" pitchFamily="34" charset="0"/>
                        </a:rPr>
                      </a:br>
                      <a:r>
                        <a:rPr lang="es-CO" sz="1200" b="0" i="0" u="none" strike="noStrike" dirty="0">
                          <a:solidFill>
                            <a:srgbClr val="000000"/>
                          </a:solidFill>
                          <a:effectLst/>
                          <a:latin typeface="Calibri" panose="020F0502020204030204" pitchFamily="34" charset="0"/>
                        </a:rPr>
                        <a: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Entre 21 y 30 días: Bueno  </a:t>
                      </a:r>
                      <a:br>
                        <a:rPr lang="es-CO" sz="1200" b="0" i="0" u="none" strike="noStrike" dirty="0">
                          <a:solidFill>
                            <a:srgbClr val="000000"/>
                          </a:solidFill>
                          <a:effectLst/>
                          <a:latin typeface="Calibri" panose="020F0502020204030204" pitchFamily="34" charset="0"/>
                        </a:rPr>
                      </a:br>
                      <a:r>
                        <a:rPr lang="es-CO" sz="1200" b="0" i="0" u="none" strike="noStrike" dirty="0">
                          <a:solidFill>
                            <a:srgbClr val="000000"/>
                          </a:solidFill>
                          <a:effectLst/>
                          <a:latin typeface="Calibri" panose="020F0502020204030204" pitchFamily="34" charset="0"/>
                        </a:rPr>
                        <a: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Menor o igual a 20 días : Excelente  </a:t>
                      </a:r>
                      <a:br>
                        <a:rPr lang="es-CO" sz="1200" b="0" i="0" u="none" strike="noStrike" dirty="0">
                          <a:solidFill>
                            <a:srgbClr val="000000"/>
                          </a:solidFill>
                          <a:effectLst/>
                          <a:latin typeface="Calibri" panose="020F0502020204030204" pitchFamily="34" charset="0"/>
                        </a:rPr>
                      </a:br>
                      <a:endParaRPr lang="es-CO" sz="1200" b="0" i="0" u="none" strike="noStrike" dirty="0">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s-CO" sz="1400" b="1" i="0" u="none" strike="noStrike" kern="1200" dirty="0">
                          <a:solidFill>
                            <a:srgbClr val="000000"/>
                          </a:solidFill>
                          <a:effectLst/>
                          <a:latin typeface="Calibri" panose="020F0502020204030204" pitchFamily="34" charset="0"/>
                          <a:ea typeface="+mn-ea"/>
                          <a:cs typeface="+mn-cs"/>
                        </a:rPr>
                        <a:t>11,99 días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fontAlgn="ctr"/>
                      <a:r>
                        <a:rPr lang="es-CO" sz="1400" b="0" i="0" u="none" strike="noStrike" kern="1200" dirty="0">
                          <a:solidFill>
                            <a:srgbClr val="000000"/>
                          </a:solidFill>
                          <a:effectLst/>
                          <a:latin typeface="Calibri" panose="020F0502020204030204" pitchFamily="34" charset="0"/>
                          <a:ea typeface="+mn-ea"/>
                          <a:cs typeface="+mn-cs"/>
                        </a:rPr>
                        <a:t>La entidad presenta una excelente atención en el pago de las obligaciones financieras. El indicador se encuentra en el rango de excelente.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747462763"/>
                  </a:ext>
                </a:extLst>
              </a:tr>
              <a:tr h="531421">
                <a:tc>
                  <a:txBody>
                    <a:bodyPr/>
                    <a:lstStyle/>
                    <a:p>
                      <a:pPr algn="ctr" fontAlgn="t"/>
                      <a:r>
                        <a:rPr lang="es-CO" sz="1400" b="1" i="0" u="none" strike="noStrike" dirty="0">
                          <a:solidFill>
                            <a:srgbClr val="000000"/>
                          </a:solidFill>
                          <a:effectLst/>
                          <a:latin typeface="Calibri" panose="020F0502020204030204" pitchFamily="34" charset="0"/>
                        </a:rPr>
                        <a:t>CALIDAD DE LOS PLIEGOS </a:t>
                      </a:r>
                      <a:r>
                        <a:rPr lang="es-CO" sz="1400" b="0" i="0" u="none" strike="noStrike" dirty="0">
                          <a:solidFill>
                            <a:srgbClr val="000000"/>
                          </a:solidFill>
                          <a:effectLst/>
                          <a:latin typeface="Calibri" panose="020F0502020204030204" pitchFamily="34" charset="0"/>
                        </a:rPr>
                        <a:t>(CALIDAD)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t"/>
                      <a:r>
                        <a:rPr lang="es-CO" sz="1200" b="0" i="0" u="none" strike="noStrike" dirty="0">
                          <a:solidFill>
                            <a:srgbClr val="000000"/>
                          </a:solidFill>
                          <a:effectLst/>
                          <a:latin typeface="Calibri" panose="020F0502020204030204" pitchFamily="34" charset="0"/>
                        </a:rPr>
                        <a:t>Mayor a 50%: Deficiente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pt-BR" sz="1200" b="0" i="0" u="none" strike="noStrike" dirty="0">
                          <a:solidFill>
                            <a:srgbClr val="000000"/>
                          </a:solidFill>
                          <a:effectLst/>
                          <a:latin typeface="Calibri" panose="020F0502020204030204" pitchFamily="34" charset="0"/>
                        </a:rPr>
                        <a:t>De 41% a 50%  Regular</a:t>
                      </a:r>
                      <a:br>
                        <a:rPr lang="pt-BR" sz="1200" b="0" i="0" u="none" strike="noStrike" dirty="0">
                          <a:solidFill>
                            <a:srgbClr val="000000"/>
                          </a:solidFill>
                          <a:effectLst/>
                          <a:latin typeface="Calibri" panose="020F0502020204030204" pitchFamily="34" charset="0"/>
                        </a:rPr>
                      </a:br>
                      <a:r>
                        <a:rPr lang="pt-BR" sz="1200" b="0" i="0" u="none" strike="noStrike" dirty="0">
                          <a:solidFill>
                            <a:srgbClr val="000000"/>
                          </a:solidFill>
                          <a:effectLst/>
                          <a:latin typeface="Calibri" panose="020F0502020204030204" pitchFamily="34" charset="0"/>
                        </a:rPr>
                        <a:t/>
                      </a:r>
                      <a:br>
                        <a:rPr lang="pt-BR" sz="1200" b="0" i="0" u="none" strike="noStrike" dirty="0">
                          <a:solidFill>
                            <a:srgbClr val="000000"/>
                          </a:solidFill>
                          <a:effectLst/>
                          <a:latin typeface="Calibri" panose="020F0502020204030204" pitchFamily="34" charset="0"/>
                        </a:rPr>
                      </a:br>
                      <a:endParaRPr lang="pt-BR" sz="1200" b="0" i="0" u="none" strike="noStrike" dirty="0">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a:solidFill>
                            <a:srgbClr val="000000"/>
                          </a:solidFill>
                          <a:effectLst/>
                          <a:latin typeface="Calibri" panose="020F0502020204030204" pitchFamily="34" charset="0"/>
                        </a:rPr>
                        <a:t>De 31% a 40% : Bueno</a:t>
                      </a:r>
                      <a:br>
                        <a:rPr lang="es-CO" sz="1200" b="0" i="0" u="none" strike="noStrike">
                          <a:solidFill>
                            <a:srgbClr val="000000"/>
                          </a:solidFill>
                          <a:effectLst/>
                          <a:latin typeface="Calibri" panose="020F0502020204030204" pitchFamily="34" charset="0"/>
                        </a:rPr>
                      </a:br>
                      <a:endParaRPr lang="es-CO" sz="1200" b="0" i="0" u="none" strike="noStrike">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s-CO" sz="1200" b="0" i="0" u="none" strike="noStrike" dirty="0">
                          <a:solidFill>
                            <a:srgbClr val="000000"/>
                          </a:solidFill>
                          <a:effectLst/>
                          <a:latin typeface="Calibri" panose="020F0502020204030204" pitchFamily="34" charset="0"/>
                        </a:rPr>
                        <a:t>De 0 a 30%: Excelente</a:t>
                      </a:r>
                      <a:br>
                        <a:rPr lang="es-CO" sz="1200" b="0" i="0" u="none" strike="noStrike" dirty="0">
                          <a:solidFill>
                            <a:srgbClr val="000000"/>
                          </a:solidFill>
                          <a:effectLst/>
                          <a:latin typeface="Calibri" panose="020F0502020204030204" pitchFamily="34" charset="0"/>
                        </a:rPr>
                      </a:br>
                      <a:endParaRPr lang="es-CO" sz="1200" b="0" i="0" u="none" strike="noStrike" dirty="0">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s-CO" sz="1400" b="1" i="0" u="none" strike="noStrike" kern="1200" dirty="0">
                          <a:solidFill>
                            <a:srgbClr val="000000"/>
                          </a:solidFill>
                          <a:effectLst/>
                          <a:latin typeface="Calibri" panose="020F0502020204030204" pitchFamily="34" charset="0"/>
                          <a:ea typeface="+mn-ea"/>
                          <a:cs typeface="+mn-cs"/>
                        </a:rPr>
                        <a:t>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fontAlgn="ctr"/>
                      <a:r>
                        <a:rPr lang="es-CO" sz="1400" b="0" i="0" u="none" strike="noStrike" kern="1200" dirty="0">
                          <a:solidFill>
                            <a:srgbClr val="000000"/>
                          </a:solidFill>
                          <a:effectLst/>
                          <a:latin typeface="Calibri" panose="020F0502020204030204" pitchFamily="34" charset="0"/>
                          <a:ea typeface="+mn-ea"/>
                          <a:cs typeface="+mn-cs"/>
                        </a:rPr>
                        <a:t>Los procesos de contratación en la entidad se planean adecuadamente. Este indicador se encuentra en el nivel de Excelente.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997327141"/>
                  </a:ext>
                </a:extLst>
              </a:tr>
            </a:tbl>
          </a:graphicData>
        </a:graphic>
      </p:graphicFrame>
    </p:spTree>
    <p:extLst>
      <p:ext uri="{BB962C8B-B14F-4D97-AF65-F5344CB8AC3E}">
        <p14:creationId xmlns:p14="http://schemas.microsoft.com/office/powerpoint/2010/main" val="3000824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1930768" y="56344"/>
            <a:ext cx="7886006" cy="685124"/>
          </a:xfrm>
          <a:prstGeom prst="rect">
            <a:avLst/>
          </a:prstGeom>
        </p:spPr>
        <p:txBody>
          <a:bodyPr wrap="none">
            <a:spAutoFit/>
          </a:bodyPr>
          <a:lstStyle/>
          <a:p>
            <a:pPr algn="ctr">
              <a:lnSpc>
                <a:spcPct val="107000"/>
              </a:lnSpc>
              <a:spcAft>
                <a:spcPts val="800"/>
              </a:spcAft>
            </a:pPr>
            <a:r>
              <a:rPr lang="es-CO" sz="3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DESEMPEÑO DE LOS INDICADORES 2016</a:t>
            </a:r>
            <a:endParaRPr lang="es-CO" sz="2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uadroTexto 2"/>
          <p:cNvSpPr txBox="1"/>
          <p:nvPr/>
        </p:nvSpPr>
        <p:spPr>
          <a:xfrm>
            <a:off x="385010" y="788985"/>
            <a:ext cx="11570429" cy="6109365"/>
          </a:xfrm>
          <a:prstGeom prst="rect">
            <a:avLst/>
          </a:prstGeom>
          <a:noFill/>
        </p:spPr>
        <p:txBody>
          <a:bodyPr wrap="square" rtlCol="0">
            <a:spAutoFit/>
          </a:bodyPr>
          <a:lstStyle/>
          <a:p>
            <a:pPr algn="just"/>
            <a:r>
              <a:rPr lang="es-CO" sz="2000" dirty="0"/>
              <a:t>Para analizar los indicadores la Entidad compara la medición frente a la meta programada identificando el porcentaje de cumplimento y clasificando en desempeño en las siguientes zonas: </a:t>
            </a:r>
          </a:p>
          <a:p>
            <a:pPr algn="just"/>
            <a:endParaRPr lang="es-CO" sz="2000" dirty="0"/>
          </a:p>
          <a:p>
            <a:pPr algn="just"/>
            <a:endParaRPr lang="es-CO" sz="2000" dirty="0"/>
          </a:p>
          <a:p>
            <a:pPr algn="just"/>
            <a:endParaRPr lang="es-CO" sz="2000" dirty="0"/>
          </a:p>
          <a:p>
            <a:pPr algn="just"/>
            <a:r>
              <a:rPr lang="es-CO" sz="2000" dirty="0"/>
              <a:t>De acuerdo con el porcentaje de cumplimiento de las metas programadas el desempeño 2016 fue el siguiente:</a:t>
            </a:r>
          </a:p>
          <a:p>
            <a:pPr algn="just"/>
            <a:endParaRPr lang="es-CO" sz="1600" dirty="0"/>
          </a:p>
          <a:p>
            <a:r>
              <a:rPr lang="es-CO" sz="2000" dirty="0">
                <a:solidFill>
                  <a:srgbClr val="000000"/>
                </a:solidFill>
              </a:rPr>
              <a:t>Zona de </a:t>
            </a:r>
            <a:r>
              <a:rPr lang="es-CO" sz="2000" b="1" dirty="0">
                <a:solidFill>
                  <a:srgbClr val="00B0F0"/>
                </a:solidFill>
              </a:rPr>
              <a:t>Exceso</a:t>
            </a:r>
            <a:r>
              <a:rPr lang="es-CO" sz="2000" dirty="0">
                <a:solidFill>
                  <a:srgbClr val="000000"/>
                </a:solidFill>
              </a:rPr>
              <a:t>:  		</a:t>
            </a:r>
            <a:r>
              <a:rPr lang="es-CO" sz="2000" b="1" dirty="0">
                <a:solidFill>
                  <a:srgbClr val="7030A0"/>
                </a:solidFill>
              </a:rPr>
              <a:t>34,62% </a:t>
            </a:r>
          </a:p>
          <a:p>
            <a:r>
              <a:rPr lang="es-CO" sz="2000" dirty="0">
                <a:solidFill>
                  <a:srgbClr val="000000"/>
                </a:solidFill>
              </a:rPr>
              <a:t>Zona de </a:t>
            </a:r>
            <a:r>
              <a:rPr lang="es-CO" sz="2000" b="1" dirty="0">
                <a:solidFill>
                  <a:schemeClr val="accent6"/>
                </a:solidFill>
              </a:rPr>
              <a:t>Cumplimiento</a:t>
            </a:r>
            <a:r>
              <a:rPr lang="es-CO" sz="2000" dirty="0">
                <a:solidFill>
                  <a:srgbClr val="000000"/>
                </a:solidFill>
              </a:rPr>
              <a:t>: 	</a:t>
            </a:r>
            <a:r>
              <a:rPr lang="es-CO" sz="2000" b="1" dirty="0">
                <a:solidFill>
                  <a:srgbClr val="7030A0"/>
                </a:solidFill>
              </a:rPr>
              <a:t>53,85% </a:t>
            </a:r>
          </a:p>
          <a:p>
            <a:r>
              <a:rPr lang="es-CO" sz="2000" dirty="0">
                <a:solidFill>
                  <a:srgbClr val="000000"/>
                </a:solidFill>
              </a:rPr>
              <a:t>Zona de </a:t>
            </a:r>
            <a:r>
              <a:rPr lang="es-CO" sz="2000" b="1" dirty="0">
                <a:solidFill>
                  <a:srgbClr val="FFC000"/>
                </a:solidFill>
              </a:rPr>
              <a:t>Alerta </a:t>
            </a:r>
            <a:r>
              <a:rPr lang="es-CO" sz="2000" dirty="0">
                <a:solidFill>
                  <a:srgbClr val="000000"/>
                </a:solidFill>
              </a:rPr>
              <a:t>:  		</a:t>
            </a:r>
            <a:r>
              <a:rPr lang="es-CO" sz="2000" b="1" dirty="0">
                <a:solidFill>
                  <a:srgbClr val="7030A0"/>
                </a:solidFill>
              </a:rPr>
              <a:t>7,69% </a:t>
            </a:r>
          </a:p>
          <a:p>
            <a:r>
              <a:rPr lang="es-CO" sz="2000" dirty="0">
                <a:solidFill>
                  <a:srgbClr val="000000"/>
                </a:solidFill>
              </a:rPr>
              <a:t>Zona de </a:t>
            </a:r>
            <a:r>
              <a:rPr lang="es-CO" sz="2000" b="1" dirty="0">
                <a:solidFill>
                  <a:srgbClr val="FF0000"/>
                </a:solidFill>
              </a:rPr>
              <a:t>Peligro</a:t>
            </a:r>
            <a:r>
              <a:rPr lang="es-CO" sz="2000" dirty="0">
                <a:solidFill>
                  <a:srgbClr val="000000"/>
                </a:solidFill>
              </a:rPr>
              <a:t>:		 </a:t>
            </a:r>
            <a:r>
              <a:rPr lang="es-CO" sz="2000" b="1" dirty="0">
                <a:solidFill>
                  <a:srgbClr val="7030A0"/>
                </a:solidFill>
              </a:rPr>
              <a:t>3,58%</a:t>
            </a:r>
          </a:p>
          <a:p>
            <a:pPr algn="just"/>
            <a:endParaRPr lang="es-CO" sz="2000" b="1" dirty="0">
              <a:solidFill>
                <a:srgbClr val="7030A0"/>
              </a:solidFill>
            </a:endParaRPr>
          </a:p>
          <a:p>
            <a:r>
              <a:rPr lang="es-CO" sz="2000" dirty="0"/>
              <a:t>Es de señalar que el </a:t>
            </a:r>
            <a:r>
              <a:rPr lang="es-CO" sz="2000" b="1" dirty="0">
                <a:solidFill>
                  <a:srgbClr val="7030A0"/>
                </a:solidFill>
              </a:rPr>
              <a:t>88,46 % </a:t>
            </a:r>
            <a:r>
              <a:rPr lang="es-CO" sz="2000" dirty="0"/>
              <a:t>se encuentran en las zonas de cumplimiento.</a:t>
            </a:r>
          </a:p>
          <a:p>
            <a:endParaRPr lang="es-CO" sz="1400" dirty="0"/>
          </a:p>
          <a:p>
            <a:r>
              <a:rPr lang="es-CO" sz="2000" dirty="0"/>
              <a:t>El indicador con desempeño del 50% ubicado en la zona de peligro fue “</a:t>
            </a:r>
            <a:r>
              <a:rPr lang="es-CO" sz="2000" i="1" dirty="0"/>
              <a:t>Puentes rehabilitados en la red terciaria</a:t>
            </a:r>
            <a:r>
              <a:rPr lang="es-CO" sz="2000" dirty="0"/>
              <a:t>” debido a que en la vigencia se culmino “</a:t>
            </a:r>
            <a:r>
              <a:rPr lang="es-CO" sz="2000" i="1" dirty="0"/>
              <a:t>CORREDOR  SAN GIL - CHARALA - LIMITES</a:t>
            </a:r>
            <a:r>
              <a:rPr lang="es-CO" sz="2000" dirty="0"/>
              <a:t>” y “</a:t>
            </a:r>
            <a:r>
              <a:rPr lang="es-CO" sz="2000" i="1" dirty="0"/>
              <a:t>VIA TIPACOQUE - EL ESPINO</a:t>
            </a:r>
            <a:r>
              <a:rPr lang="es-CO" sz="2000" dirty="0"/>
              <a:t>” reportó el 45% de ejecución.</a:t>
            </a:r>
          </a:p>
          <a:p>
            <a:endParaRPr lang="es-CO" sz="1000" dirty="0"/>
          </a:p>
          <a:p>
            <a:endParaRPr lang="es-CO" sz="100" dirty="0"/>
          </a:p>
          <a:p>
            <a:r>
              <a:rPr lang="es-CO" sz="2000" dirty="0"/>
              <a:t>En la zona de alerta se encuentran los indicadores "</a:t>
            </a:r>
            <a:r>
              <a:rPr lang="es-CO" sz="2000" i="1" dirty="0"/>
              <a:t>kilómetros de segundas calzadas construidos</a:t>
            </a:r>
            <a:r>
              <a:rPr lang="es-CO" sz="2000" dirty="0"/>
              <a:t>” y “</a:t>
            </a:r>
            <a:r>
              <a:rPr lang="es-CO" sz="2000" i="1" dirty="0"/>
              <a:t>Kilómetros de red vial nacional primaria rehabilitados</a:t>
            </a:r>
            <a:r>
              <a:rPr lang="es-CO" sz="2000" dirty="0"/>
              <a:t>“.</a:t>
            </a:r>
          </a:p>
        </p:txBody>
      </p:sp>
      <p:graphicFrame>
        <p:nvGraphicFramePr>
          <p:cNvPr id="7" name="Objeto 6"/>
          <p:cNvGraphicFramePr>
            <a:graphicFrameLocks noChangeAspect="1"/>
          </p:cNvGraphicFramePr>
          <p:nvPr>
            <p:extLst>
              <p:ext uri="{D42A27DB-BD31-4B8C-83A1-F6EECF244321}">
                <p14:modId xmlns:p14="http://schemas.microsoft.com/office/powerpoint/2010/main" val="2622241187"/>
              </p:ext>
            </p:extLst>
          </p:nvPr>
        </p:nvGraphicFramePr>
        <p:xfrm>
          <a:off x="2587849" y="1504868"/>
          <a:ext cx="7164749" cy="1150937"/>
        </p:xfrm>
        <a:graphic>
          <a:graphicData uri="http://schemas.openxmlformats.org/presentationml/2006/ole">
            <mc:AlternateContent xmlns:mc="http://schemas.openxmlformats.org/markup-compatibility/2006">
              <mc:Choice xmlns:v="urn:schemas-microsoft-com:vml" Requires="v">
                <p:oleObj spid="_x0000_s4122" name="Documento" r:id="rId4" imgW="5946933" imgH="998237" progId="Word.Document.12">
                  <p:embed/>
                </p:oleObj>
              </mc:Choice>
              <mc:Fallback>
                <p:oleObj name="Documento" r:id="rId4" imgW="5946933" imgH="998237" progId="Word.Document.12">
                  <p:embed/>
                  <p:pic>
                    <p:nvPicPr>
                      <p:cNvPr id="7" name="Objeto 6"/>
                      <p:cNvPicPr/>
                      <p:nvPr/>
                    </p:nvPicPr>
                    <p:blipFill>
                      <a:blip r:embed="rId5"/>
                      <a:stretch>
                        <a:fillRect/>
                      </a:stretch>
                    </p:blipFill>
                    <p:spPr>
                      <a:xfrm>
                        <a:off x="2587849" y="1504868"/>
                        <a:ext cx="7164749" cy="1150937"/>
                      </a:xfrm>
                      <a:prstGeom prst="rect">
                        <a:avLst/>
                      </a:prstGeom>
                    </p:spPr>
                  </p:pic>
                </p:oleObj>
              </mc:Fallback>
            </mc:AlternateContent>
          </a:graphicData>
        </a:graphic>
      </p:graphicFrame>
      <p:graphicFrame>
        <p:nvGraphicFramePr>
          <p:cNvPr id="9" name="Gráfico 8">
            <a:extLst>
              <a:ext uri="{FF2B5EF4-FFF2-40B4-BE49-F238E27FC236}">
                <a16:creationId xmlns="" xmlns:a16="http://schemas.microsoft.com/office/drawing/2014/main" id="{7DF16A9E-A6F6-4E09-8FCE-E56874142421}"/>
              </a:ext>
            </a:extLst>
          </p:cNvPr>
          <p:cNvGraphicFramePr>
            <a:graphicFrameLocks/>
          </p:cNvGraphicFramePr>
          <p:nvPr>
            <p:extLst>
              <p:ext uri="{D42A27DB-BD31-4B8C-83A1-F6EECF244321}">
                <p14:modId xmlns:p14="http://schemas.microsoft.com/office/powerpoint/2010/main" val="1610457735"/>
              </p:ext>
            </p:extLst>
          </p:nvPr>
        </p:nvGraphicFramePr>
        <p:xfrm>
          <a:off x="3760266" y="2551302"/>
          <a:ext cx="4227009" cy="2212128"/>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83535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1930768" y="56344"/>
            <a:ext cx="7886006" cy="685124"/>
          </a:xfrm>
          <a:prstGeom prst="rect">
            <a:avLst/>
          </a:prstGeom>
        </p:spPr>
        <p:txBody>
          <a:bodyPr wrap="none">
            <a:spAutoFit/>
          </a:bodyPr>
          <a:lstStyle/>
          <a:p>
            <a:pPr algn="ctr">
              <a:lnSpc>
                <a:spcPct val="107000"/>
              </a:lnSpc>
              <a:spcAft>
                <a:spcPts val="800"/>
              </a:spcAft>
            </a:pPr>
            <a:r>
              <a:rPr lang="es-CO" sz="3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DESEMPEÑO DE LOS INDICADORES 2016</a:t>
            </a:r>
            <a:endParaRPr lang="es-CO" sz="2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Gráfico 4">
            <a:extLst>
              <a:ext uri="{FF2B5EF4-FFF2-40B4-BE49-F238E27FC236}">
                <a16:creationId xmlns="" xmlns:a16="http://schemas.microsoft.com/office/drawing/2014/main" id="{00000000-0008-0000-0800-000003000000}"/>
              </a:ext>
            </a:extLst>
          </p:cNvPr>
          <p:cNvGraphicFramePr>
            <a:graphicFrameLocks/>
          </p:cNvGraphicFramePr>
          <p:nvPr>
            <p:extLst>
              <p:ext uri="{D42A27DB-BD31-4B8C-83A1-F6EECF244321}">
                <p14:modId xmlns:p14="http://schemas.microsoft.com/office/powerpoint/2010/main" val="124986654"/>
              </p:ext>
            </p:extLst>
          </p:nvPr>
        </p:nvGraphicFramePr>
        <p:xfrm>
          <a:off x="122830" y="1026710"/>
          <a:ext cx="4100511" cy="26987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áfico 5">
            <a:extLst>
              <a:ext uri="{FF2B5EF4-FFF2-40B4-BE49-F238E27FC236}">
                <a16:creationId xmlns="" xmlns:a16="http://schemas.microsoft.com/office/drawing/2014/main" id="{DCB5C5DB-4CE8-4DFC-BC4C-6ACCD066BE7F}"/>
              </a:ext>
            </a:extLst>
          </p:cNvPr>
          <p:cNvGraphicFramePr>
            <a:graphicFrameLocks/>
          </p:cNvGraphicFramePr>
          <p:nvPr>
            <p:extLst>
              <p:ext uri="{D42A27DB-BD31-4B8C-83A1-F6EECF244321}">
                <p14:modId xmlns:p14="http://schemas.microsoft.com/office/powerpoint/2010/main" val="3562943598"/>
              </p:ext>
            </p:extLst>
          </p:nvPr>
        </p:nvGraphicFramePr>
        <p:xfrm>
          <a:off x="3754202" y="1037230"/>
          <a:ext cx="4100511" cy="27241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áfico 6">
            <a:extLst>
              <a:ext uri="{FF2B5EF4-FFF2-40B4-BE49-F238E27FC236}">
                <a16:creationId xmlns="" xmlns:a16="http://schemas.microsoft.com/office/drawing/2014/main" id="{DC2BB496-BB54-4F8D-9493-4B02015C8F2C}"/>
              </a:ext>
            </a:extLst>
          </p:cNvPr>
          <p:cNvGraphicFramePr>
            <a:graphicFrameLocks/>
          </p:cNvGraphicFramePr>
          <p:nvPr>
            <p:extLst>
              <p:ext uri="{D42A27DB-BD31-4B8C-83A1-F6EECF244321}">
                <p14:modId xmlns:p14="http://schemas.microsoft.com/office/powerpoint/2010/main" val="3450840811"/>
              </p:ext>
            </p:extLst>
          </p:nvPr>
        </p:nvGraphicFramePr>
        <p:xfrm>
          <a:off x="7854713" y="996619"/>
          <a:ext cx="4100511" cy="27241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Gráfico 8">
            <a:extLst>
              <a:ext uri="{FF2B5EF4-FFF2-40B4-BE49-F238E27FC236}">
                <a16:creationId xmlns="" xmlns:a16="http://schemas.microsoft.com/office/drawing/2014/main" id="{2F29BF87-00AF-41D9-9B19-18089CCAA98E}"/>
              </a:ext>
            </a:extLst>
          </p:cNvPr>
          <p:cNvGraphicFramePr>
            <a:graphicFrameLocks/>
          </p:cNvGraphicFramePr>
          <p:nvPr>
            <p:extLst>
              <p:ext uri="{D42A27DB-BD31-4B8C-83A1-F6EECF244321}">
                <p14:modId xmlns:p14="http://schemas.microsoft.com/office/powerpoint/2010/main" val="2783870986"/>
              </p:ext>
            </p:extLst>
          </p:nvPr>
        </p:nvGraphicFramePr>
        <p:xfrm>
          <a:off x="1640540" y="3866073"/>
          <a:ext cx="4100511" cy="274955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Gráfico 9">
            <a:extLst>
              <a:ext uri="{FF2B5EF4-FFF2-40B4-BE49-F238E27FC236}">
                <a16:creationId xmlns="" xmlns:a16="http://schemas.microsoft.com/office/drawing/2014/main" id="{6A43AFE4-5AED-484A-9DAE-A1E3A7FB0BCF}"/>
              </a:ext>
            </a:extLst>
          </p:cNvPr>
          <p:cNvGraphicFramePr>
            <a:graphicFrameLocks/>
          </p:cNvGraphicFramePr>
          <p:nvPr>
            <p:extLst>
              <p:ext uri="{D42A27DB-BD31-4B8C-83A1-F6EECF244321}">
                <p14:modId xmlns:p14="http://schemas.microsoft.com/office/powerpoint/2010/main" val="51198666"/>
              </p:ext>
            </p:extLst>
          </p:nvPr>
        </p:nvGraphicFramePr>
        <p:xfrm>
          <a:off x="5741051" y="3861382"/>
          <a:ext cx="4100511" cy="26987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393891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6709" y="-18039"/>
            <a:ext cx="10515600" cy="1325563"/>
          </a:xfrm>
        </p:spPr>
        <p:txBody>
          <a:bodyPr/>
          <a:lstStyle/>
          <a:p>
            <a:r>
              <a:rPr lang="es-CO" b="1" dirty="0">
                <a:effectLst>
                  <a:outerShdw blurRad="38100" dist="38100" dir="2700000" algn="tl">
                    <a:srgbClr val="000000">
                      <a:alpha val="43137"/>
                    </a:srgbClr>
                  </a:outerShdw>
                </a:effectLst>
              </a:rPr>
              <a:t>GESTIÓN DE LA INFRAESTRUCTURA VIAL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831563097"/>
              </p:ext>
            </p:extLst>
          </p:nvPr>
        </p:nvGraphicFramePr>
        <p:xfrm>
          <a:off x="241608" y="1023783"/>
          <a:ext cx="11725802" cy="5120640"/>
        </p:xfrm>
        <a:graphic>
          <a:graphicData uri="http://schemas.openxmlformats.org/drawingml/2006/table">
            <a:tbl>
              <a:tblPr/>
              <a:tblGrid>
                <a:gridCol w="1570648">
                  <a:extLst>
                    <a:ext uri="{9D8B030D-6E8A-4147-A177-3AD203B41FA5}">
                      <a16:colId xmlns="" xmlns:a16="http://schemas.microsoft.com/office/drawing/2014/main" val="20000"/>
                    </a:ext>
                  </a:extLst>
                </a:gridCol>
                <a:gridCol w="937510">
                  <a:extLst>
                    <a:ext uri="{9D8B030D-6E8A-4147-A177-3AD203B41FA5}">
                      <a16:colId xmlns="" xmlns:a16="http://schemas.microsoft.com/office/drawing/2014/main" val="20001"/>
                    </a:ext>
                  </a:extLst>
                </a:gridCol>
                <a:gridCol w="934784">
                  <a:extLst>
                    <a:ext uri="{9D8B030D-6E8A-4147-A177-3AD203B41FA5}">
                      <a16:colId xmlns="" xmlns:a16="http://schemas.microsoft.com/office/drawing/2014/main" val="20002"/>
                    </a:ext>
                  </a:extLst>
                </a:gridCol>
                <a:gridCol w="1328377">
                  <a:extLst>
                    <a:ext uri="{9D8B030D-6E8A-4147-A177-3AD203B41FA5}">
                      <a16:colId xmlns="" xmlns:a16="http://schemas.microsoft.com/office/drawing/2014/main" val="20003"/>
                    </a:ext>
                  </a:extLst>
                </a:gridCol>
                <a:gridCol w="6954483">
                  <a:extLst>
                    <a:ext uri="{9D8B030D-6E8A-4147-A177-3AD203B41FA5}">
                      <a16:colId xmlns="" xmlns:a16="http://schemas.microsoft.com/office/drawing/2014/main" val="20004"/>
                    </a:ext>
                  </a:extLst>
                </a:gridCol>
              </a:tblGrid>
              <a:tr h="205358">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90692">
                <a:tc>
                  <a:txBody>
                    <a:bodyPr/>
                    <a:lstStyle/>
                    <a:p>
                      <a:pPr algn="ctr" fontAlgn="ctr"/>
                      <a:r>
                        <a:rPr lang="es-CO" sz="1400" b="0" i="0" u="none" strike="noStrike" dirty="0">
                          <a:solidFill>
                            <a:schemeClr val="tx1"/>
                          </a:solidFill>
                          <a:effectLst/>
                          <a:latin typeface="+mn-lt"/>
                        </a:rPr>
                        <a:t>kilómetros de segundas calzadas construidos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9,13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400" b="1" i="0" u="none" strike="noStrike" dirty="0">
                          <a:solidFill>
                            <a:schemeClr val="tx1"/>
                          </a:solidFill>
                          <a:effectLst/>
                          <a:latin typeface="+mn-lt"/>
                        </a:rPr>
                        <a:t>73,63</a:t>
                      </a:r>
                      <a:r>
                        <a:rPr lang="es-CO" sz="1400" b="1" i="0" u="none" strike="noStrike" baseline="0" dirty="0">
                          <a:solidFill>
                            <a:schemeClr val="tx1"/>
                          </a:solidFill>
                          <a:effectLst/>
                          <a:latin typeface="+mn-lt"/>
                        </a:rPr>
                        <a:t> </a:t>
                      </a:r>
                      <a:r>
                        <a:rPr lang="es-CO" sz="1400" b="1" i="0" u="none" strike="noStrike" dirty="0">
                          <a:solidFill>
                            <a:schemeClr val="tx1"/>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1400" b="0" i="0" u="none" strike="noStrike" dirty="0">
                          <a:solidFill>
                            <a:srgbClr val="000000"/>
                          </a:solidFill>
                          <a:effectLst/>
                          <a:latin typeface="+mn-lt"/>
                        </a:rPr>
                        <a:t>Ejecución en los</a:t>
                      </a:r>
                      <a:r>
                        <a:rPr lang="it-IT" sz="1400" b="0" i="0" u="none" strike="noStrike" baseline="0" dirty="0">
                          <a:solidFill>
                            <a:srgbClr val="000000"/>
                          </a:solidFill>
                          <a:effectLst/>
                          <a:latin typeface="+mn-lt"/>
                        </a:rPr>
                        <a:t> Departamentos: </a:t>
                      </a:r>
                      <a:r>
                        <a:rPr lang="it-IT" sz="1400" b="0" i="0" u="none" strike="noStrike" dirty="0">
                          <a:solidFill>
                            <a:srgbClr val="000000"/>
                          </a:solidFill>
                          <a:effectLst/>
                          <a:latin typeface="+mn-lt"/>
                        </a:rPr>
                        <a:t>Valle del Cauca, Caldas, Quindio,</a:t>
                      </a:r>
                      <a:r>
                        <a:rPr lang="it-IT" sz="1400" b="0" i="0" u="none" strike="noStrike" baseline="0" dirty="0">
                          <a:solidFill>
                            <a:srgbClr val="000000"/>
                          </a:solidFill>
                          <a:effectLst/>
                          <a:latin typeface="+mn-lt"/>
                        </a:rPr>
                        <a:t> </a:t>
                      </a:r>
                      <a:r>
                        <a:rPr lang="it-IT" sz="1400" b="0" i="0" u="none" strike="noStrike" dirty="0">
                          <a:solidFill>
                            <a:srgbClr val="000000"/>
                          </a:solidFill>
                          <a:effectLst/>
                          <a:latin typeface="+mn-lt"/>
                        </a:rPr>
                        <a:t>Antioquia,</a:t>
                      </a:r>
                      <a:r>
                        <a:rPr lang="it-IT" sz="1400" b="0" i="0" u="none" strike="noStrike" baseline="0" dirty="0">
                          <a:solidFill>
                            <a:srgbClr val="000000"/>
                          </a:solidFill>
                          <a:effectLst/>
                          <a:latin typeface="+mn-lt"/>
                        </a:rPr>
                        <a:t> </a:t>
                      </a:r>
                      <a:r>
                        <a:rPr lang="it-IT" sz="1400" b="0" i="0" u="none" strike="noStrike" dirty="0">
                          <a:solidFill>
                            <a:srgbClr val="000000"/>
                          </a:solidFill>
                          <a:effectLst/>
                          <a:latin typeface="+mn-lt"/>
                        </a:rPr>
                        <a:t>Atlantico y Nariño.</a:t>
                      </a:r>
                    </a:p>
                    <a:p>
                      <a:pPr algn="l" fontAlgn="ctr"/>
                      <a:endParaRPr lang="it-IT" sz="1400" b="0" i="0" u="none" strike="noStrike" dirty="0">
                        <a:solidFill>
                          <a:srgbClr val="000000"/>
                        </a:solidFill>
                        <a:effectLst/>
                        <a:latin typeface="+mn-lt"/>
                      </a:endParaRPr>
                    </a:p>
                    <a:p>
                      <a:pPr algn="l" fontAlgn="ctr"/>
                      <a:r>
                        <a:rPr lang="it-IT" sz="1400" b="0" i="0" u="none" strike="noStrike" dirty="0">
                          <a:solidFill>
                            <a:srgbClr val="000000"/>
                          </a:solidFill>
                          <a:effectLst/>
                          <a:latin typeface="+mn-lt"/>
                        </a:rPr>
                        <a:t>La</a:t>
                      </a:r>
                      <a:r>
                        <a:rPr lang="it-IT" sz="1400" b="0" i="0" u="none" strike="noStrike" baseline="0" dirty="0">
                          <a:solidFill>
                            <a:srgbClr val="000000"/>
                          </a:solidFill>
                          <a:effectLst/>
                          <a:latin typeface="+mn-lt"/>
                        </a:rPr>
                        <a:t> construcción de los </a:t>
                      </a:r>
                      <a:r>
                        <a:rPr lang="it-IT" sz="1400" b="0" i="0" u="none" strike="noStrike" dirty="0">
                          <a:solidFill>
                            <a:srgbClr val="000000"/>
                          </a:solidFill>
                          <a:effectLst/>
                          <a:latin typeface="+mn-lt"/>
                        </a:rPr>
                        <a:t>kilometros</a:t>
                      </a:r>
                      <a:r>
                        <a:rPr lang="it-IT" sz="1400" b="0" i="0" u="none" strike="noStrike" baseline="0" dirty="0">
                          <a:solidFill>
                            <a:srgbClr val="000000"/>
                          </a:solidFill>
                          <a:effectLst/>
                          <a:latin typeface="+mn-lt"/>
                        </a:rPr>
                        <a:t> restantes obedecen a retrazos en el proyecto  Cruce de la Cordillera Central. La Entidad ha realizado gestiones de tipo contractual y jurídico.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190692">
                <a:tc>
                  <a:txBody>
                    <a:bodyPr/>
                    <a:lstStyle/>
                    <a:p>
                      <a:pPr algn="ctr" fontAlgn="ctr"/>
                      <a:r>
                        <a:rPr lang="es-CO" sz="1400" b="0" i="0" u="none" strike="noStrike" dirty="0">
                          <a:solidFill>
                            <a:schemeClr val="tx1"/>
                          </a:solidFill>
                          <a:effectLst/>
                          <a:latin typeface="+mn-lt"/>
                        </a:rPr>
                        <a:t>Kilómetros de red vial nacional primaria rehabilitados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48,9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38,58</a:t>
                      </a:r>
                      <a:br>
                        <a:rPr lang="es-CO" sz="1400" b="1" i="0" u="none" strike="noStrike" dirty="0">
                          <a:solidFill>
                            <a:schemeClr val="tx1"/>
                          </a:solidFill>
                          <a:effectLst/>
                          <a:latin typeface="+mn-lt"/>
                        </a:rPr>
                      </a:br>
                      <a:endParaRPr lang="es-CO" sz="1400" b="1" i="0" u="none" strike="noStrike" dirty="0">
                        <a:solidFill>
                          <a:schemeClr val="tx1"/>
                        </a:solidFill>
                        <a:effectLst/>
                        <a:latin typeface="+mn-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s-CO" sz="1400" b="1" i="0" u="none" strike="noStrike" dirty="0">
                          <a:solidFill>
                            <a:schemeClr val="tx1"/>
                          </a:solidFill>
                          <a:effectLst/>
                          <a:latin typeface="+mn-lt"/>
                        </a:rPr>
                        <a:t>78,89 %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1400" b="0" i="0" u="none" strike="noStrike" dirty="0">
                          <a:solidFill>
                            <a:srgbClr val="000000"/>
                          </a:solidFill>
                          <a:effectLst/>
                          <a:latin typeface="+mn-lt"/>
                        </a:rPr>
                        <a:t>Ejecución en los</a:t>
                      </a:r>
                      <a:r>
                        <a:rPr lang="it-IT" sz="1400" b="0" i="0" u="none" strike="noStrike" baseline="0" dirty="0">
                          <a:solidFill>
                            <a:srgbClr val="000000"/>
                          </a:solidFill>
                          <a:effectLst/>
                          <a:latin typeface="+mn-lt"/>
                        </a:rPr>
                        <a:t> Departamentos: </a:t>
                      </a:r>
                      <a:r>
                        <a:rPr lang="es-CO" sz="1400" b="0" i="0" u="none" strike="noStrike" dirty="0">
                          <a:solidFill>
                            <a:srgbClr val="000000"/>
                          </a:solidFill>
                          <a:effectLst/>
                          <a:latin typeface="+mn-lt"/>
                        </a:rPr>
                        <a:t>Putumayo, Valle del Cauca, Casanare, Huila, Arauca, </a:t>
                      </a:r>
                      <a:r>
                        <a:rPr lang="es-CO" sz="1400" b="0" i="0" u="none" strike="noStrike" dirty="0" err="1">
                          <a:solidFill>
                            <a:srgbClr val="000000"/>
                          </a:solidFill>
                          <a:effectLst/>
                          <a:latin typeface="+mn-lt"/>
                        </a:rPr>
                        <a:t>Boyaca</a:t>
                      </a:r>
                      <a:r>
                        <a:rPr lang="es-CO" sz="1400" b="0" i="0" u="none" strike="noStrike" dirty="0">
                          <a:solidFill>
                            <a:srgbClr val="000000"/>
                          </a:solidFill>
                          <a:effectLst/>
                          <a:latin typeface="+mn-lt"/>
                        </a:rPr>
                        <a:t>, Nariño, Santander,</a:t>
                      </a:r>
                      <a:r>
                        <a:rPr lang="es-CO" sz="1400" b="0" i="0" u="none" strike="noStrike" baseline="0" dirty="0">
                          <a:solidFill>
                            <a:srgbClr val="000000"/>
                          </a:solidFill>
                          <a:effectLst/>
                          <a:latin typeface="+mn-lt"/>
                        </a:rPr>
                        <a:t> </a:t>
                      </a:r>
                      <a:r>
                        <a:rPr lang="es-CO" sz="1400" b="0" i="0" u="none" strike="noStrike" dirty="0">
                          <a:solidFill>
                            <a:srgbClr val="000000"/>
                          </a:solidFill>
                          <a:effectLst/>
                          <a:latin typeface="+mn-lt"/>
                        </a:rPr>
                        <a:t>San Andres y Providencia, Caldas y Nariño</a:t>
                      </a:r>
                    </a:p>
                    <a:p>
                      <a:pPr algn="l" fontAlgn="ctr"/>
                      <a:endParaRPr lang="es-CO" sz="1400" b="0" i="0" u="none" strike="noStrike" dirty="0">
                        <a:solidFill>
                          <a:srgbClr val="000000"/>
                        </a:solidFill>
                        <a:effectLst/>
                        <a:latin typeface="+mn-lt"/>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es-CO" sz="1400" b="0" i="0" u="none" strike="noStrike" dirty="0">
                          <a:solidFill>
                            <a:srgbClr val="000000"/>
                          </a:solidFill>
                          <a:effectLst/>
                          <a:latin typeface="+mn-lt"/>
                        </a:rPr>
                        <a:t>Incumplimiento de meta contrato Plan Santander (San Gil - </a:t>
                      </a:r>
                      <a:r>
                        <a:rPr lang="es-CO" sz="1400" b="0" i="0" u="none" strike="noStrike" dirty="0" err="1">
                          <a:solidFill>
                            <a:srgbClr val="000000"/>
                          </a:solidFill>
                          <a:effectLst/>
                          <a:latin typeface="+mn-lt"/>
                        </a:rPr>
                        <a:t>Charala</a:t>
                      </a:r>
                      <a:r>
                        <a:rPr lang="es-CO" sz="1400" b="0" i="0" u="none" strike="noStrike" dirty="0">
                          <a:solidFill>
                            <a:srgbClr val="000000"/>
                          </a:solidFill>
                          <a:effectLst/>
                          <a:latin typeface="+mn-lt"/>
                        </a:rPr>
                        <a:t>), </a:t>
                      </a:r>
                      <a:r>
                        <a:rPr lang="es-ES" sz="1400" b="0" i="0" u="none" strike="noStrike" kern="1200" dirty="0">
                          <a:solidFill>
                            <a:srgbClr val="000000"/>
                          </a:solidFill>
                          <a:effectLst/>
                          <a:latin typeface="+mn-lt"/>
                          <a:ea typeface="+mn-ea"/>
                          <a:cs typeface="+mn-cs"/>
                        </a:rPr>
                        <a:t>Se han presentado mayores cantidades de obra en actividades para la estabilización en los sectores de Sombrerillos, Tres chorros, Limones, Paraguas, Cementerio y Triana, no contempladas dentro del proyecto y necesarias para dar continuidad a las obras, implicando reducción de meta física.</a:t>
                      </a:r>
                      <a:r>
                        <a:rPr lang="es-ES" sz="1400" b="0" i="0" u="none" strike="noStrike" kern="1200" baseline="0" dirty="0">
                          <a:solidFill>
                            <a:srgbClr val="000000"/>
                          </a:solidFill>
                          <a:effectLst/>
                          <a:latin typeface="+mn-lt"/>
                          <a:ea typeface="+mn-ea"/>
                          <a:cs typeface="+mn-cs"/>
                        </a:rPr>
                        <a:t> La Entidad ha adelantado acciones como la actualización del manual de interventoría, incrementando los controles a las obras.</a:t>
                      </a:r>
                      <a:endParaRPr lang="es-CO" sz="1400" b="0" i="0" u="none" strike="noStrike" dirty="0">
                        <a:solidFill>
                          <a:srgbClr val="000000"/>
                        </a:solidFill>
                        <a:effectLst/>
                        <a:latin typeface="+mn-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20591942"/>
                  </a:ext>
                </a:extLst>
              </a:tr>
              <a:tr h="190692">
                <a:tc>
                  <a:txBody>
                    <a:bodyPr/>
                    <a:lstStyle/>
                    <a:p>
                      <a:pPr algn="ctr" fontAlgn="ctr"/>
                      <a:r>
                        <a:rPr lang="es-CO" sz="1400" b="0" i="0" u="none" strike="noStrike">
                          <a:solidFill>
                            <a:schemeClr val="tx1"/>
                          </a:solidFill>
                          <a:effectLst/>
                          <a:latin typeface="+mn-lt"/>
                        </a:rPr>
                        <a:t>Kilómetros de red vial nacional primaria intervenidos con mantenimiento periódico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chemeClr val="tx1"/>
                          </a:solidFill>
                          <a:effectLst/>
                          <a:latin typeface="+mn-lt"/>
                        </a:rPr>
                        <a:t>91,30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171,83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CO" sz="1400" b="1" i="0" u="none" strike="noStrike" dirty="0">
                          <a:solidFill>
                            <a:schemeClr val="tx1"/>
                          </a:solidFill>
                          <a:effectLst/>
                          <a:latin typeface="+mn-lt"/>
                        </a:rPr>
                        <a:t>188,20 %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1400" b="0" i="0" u="none" strike="noStrike" dirty="0">
                          <a:solidFill>
                            <a:srgbClr val="000000"/>
                          </a:solidFill>
                          <a:effectLst/>
                          <a:latin typeface="+mn-lt"/>
                        </a:rPr>
                        <a:t>Ejecución en los</a:t>
                      </a:r>
                      <a:r>
                        <a:rPr lang="it-IT" sz="1400" b="0" i="0" u="none" strike="noStrike" baseline="0" dirty="0">
                          <a:solidFill>
                            <a:srgbClr val="000000"/>
                          </a:solidFill>
                          <a:effectLst/>
                          <a:latin typeface="+mn-lt"/>
                        </a:rPr>
                        <a:t> Departamentos: </a:t>
                      </a:r>
                      <a:r>
                        <a:rPr lang="es-CO" sz="1400" b="0" i="0" u="none" strike="noStrike" dirty="0">
                          <a:solidFill>
                            <a:srgbClr val="000000"/>
                          </a:solidFill>
                          <a:effectLst/>
                          <a:latin typeface="+mn-lt"/>
                        </a:rPr>
                        <a:t>Amazonas, Antioquia, Arauca, </a:t>
                      </a:r>
                      <a:r>
                        <a:rPr lang="es-CO" sz="1400" b="0" i="0" u="none" strike="noStrike" dirty="0" err="1">
                          <a:solidFill>
                            <a:srgbClr val="000000"/>
                          </a:solidFill>
                          <a:effectLst/>
                          <a:latin typeface="+mn-lt"/>
                        </a:rPr>
                        <a:t>Boyaca</a:t>
                      </a:r>
                      <a:r>
                        <a:rPr lang="es-CO" sz="1400" b="0" i="0" u="none" strike="noStrike" dirty="0">
                          <a:solidFill>
                            <a:srgbClr val="000000"/>
                          </a:solidFill>
                          <a:effectLst/>
                          <a:latin typeface="+mn-lt"/>
                        </a:rPr>
                        <a:t>, Caldas, </a:t>
                      </a:r>
                      <a:r>
                        <a:rPr lang="es-CO" sz="1400" b="0" i="0" u="none" strike="noStrike" dirty="0" err="1">
                          <a:solidFill>
                            <a:srgbClr val="000000"/>
                          </a:solidFill>
                          <a:effectLst/>
                          <a:latin typeface="+mn-lt"/>
                        </a:rPr>
                        <a:t>Caqueta</a:t>
                      </a:r>
                      <a:r>
                        <a:rPr lang="es-CO" sz="1400" b="0" i="0" u="none" strike="noStrike" dirty="0">
                          <a:solidFill>
                            <a:srgbClr val="000000"/>
                          </a:solidFill>
                          <a:effectLst/>
                          <a:latin typeface="+mn-lt"/>
                        </a:rPr>
                        <a:t>, Casanare, Cauca, </a:t>
                      </a:r>
                      <a:r>
                        <a:rPr lang="es-CO" sz="1400" b="0" i="0" u="none" strike="noStrike" dirty="0" err="1">
                          <a:solidFill>
                            <a:srgbClr val="000000"/>
                          </a:solidFill>
                          <a:effectLst/>
                          <a:latin typeface="+mn-lt"/>
                        </a:rPr>
                        <a:t>Cordoba</a:t>
                      </a:r>
                      <a:r>
                        <a:rPr lang="es-CO" sz="1400" b="0" i="0" u="none" strike="noStrike" dirty="0">
                          <a:solidFill>
                            <a:srgbClr val="000000"/>
                          </a:solidFill>
                          <a:effectLst/>
                          <a:latin typeface="+mn-lt"/>
                        </a:rPr>
                        <a:t>, Cundinamarca, Guajira, Guaviare, Huila, Meta, Nariño, Norte De Santander, </a:t>
                      </a:r>
                      <a:r>
                        <a:rPr lang="es-CO" sz="1400" b="0" i="0" u="none" strike="noStrike" dirty="0" err="1">
                          <a:solidFill>
                            <a:srgbClr val="000000"/>
                          </a:solidFill>
                          <a:effectLst/>
                          <a:latin typeface="+mn-lt"/>
                        </a:rPr>
                        <a:t>Quindio</a:t>
                      </a:r>
                      <a:r>
                        <a:rPr lang="es-CO" sz="1400" b="0" i="0" u="none" strike="noStrike" dirty="0">
                          <a:solidFill>
                            <a:srgbClr val="000000"/>
                          </a:solidFill>
                          <a:effectLst/>
                          <a:latin typeface="+mn-lt"/>
                        </a:rPr>
                        <a:t>, San Andres y Providencia, Santander, Tolima y Valle del Cauca</a:t>
                      </a:r>
                    </a:p>
                    <a:p>
                      <a:pPr algn="l" fontAlgn="ctr"/>
                      <a:endParaRPr lang="es-CO" sz="1400" b="0" i="0" u="none" strike="noStrike" dirty="0">
                        <a:solidFill>
                          <a:srgbClr val="000000"/>
                        </a:solidFill>
                        <a:effectLst/>
                        <a:latin typeface="+mn-lt"/>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i="0" u="none" strike="noStrike" kern="1200" dirty="0">
                          <a:solidFill>
                            <a:srgbClr val="000000"/>
                          </a:solidFill>
                          <a:effectLst/>
                          <a:latin typeface="+mn-lt"/>
                          <a:ea typeface="+mn-ea"/>
                          <a:cs typeface="+mn-cs"/>
                        </a:rPr>
                        <a:t>Fue necesario adicionar contratos de mantenimiento que venían en ejecución  con los recursos disponibles para la estructuración del programa de Mantenimiento Sostenible. Lo que posibilitó que las inversiones se realizaran antes de lo previsto, representándose en mayor número de kilómetros intervenidos.</a:t>
                      </a:r>
                    </a:p>
                    <a:p>
                      <a:pPr marL="0" marR="0" lvl="0" indent="0" algn="l" defTabSz="914400" rtl="0" eaLnBrk="1" fontAlgn="ctr" latinLnBrk="0" hangingPunct="1">
                        <a:lnSpc>
                          <a:spcPct val="100000"/>
                        </a:lnSpc>
                        <a:spcBef>
                          <a:spcPts val="0"/>
                        </a:spcBef>
                        <a:spcAft>
                          <a:spcPts val="0"/>
                        </a:spcAft>
                        <a:buClrTx/>
                        <a:buSzTx/>
                        <a:buFontTx/>
                        <a:buNone/>
                        <a:tabLst/>
                        <a:defRPr/>
                      </a:pPr>
                      <a:endParaRPr lang="es-CO" sz="1400" b="0" i="0" u="none" strike="noStrike" dirty="0">
                        <a:solidFill>
                          <a:srgbClr val="000000"/>
                        </a:solidFill>
                        <a:effectLst/>
                        <a:latin typeface="+mn-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897617292"/>
                  </a:ext>
                </a:extLst>
              </a:tr>
            </a:tbl>
          </a:graphicData>
        </a:graphic>
      </p:graphicFrame>
      <p:pic>
        <p:nvPicPr>
          <p:cNvPr id="3" name="Imagen 2"/>
          <p:cNvPicPr>
            <a:picLocks noChangeAspect="1"/>
          </p:cNvPicPr>
          <p:nvPr/>
        </p:nvPicPr>
        <p:blipFill rotWithShape="1">
          <a:blip r:embed="rId2"/>
          <a:srcRect l="12258" t="88369" b="3561"/>
          <a:stretch/>
        </p:blipFill>
        <p:spPr>
          <a:xfrm>
            <a:off x="3757961" y="6523463"/>
            <a:ext cx="4437405" cy="229565"/>
          </a:xfrm>
          <a:prstGeom prst="rect">
            <a:avLst/>
          </a:prstGeom>
        </p:spPr>
      </p:pic>
    </p:spTree>
    <p:extLst>
      <p:ext uri="{BB962C8B-B14F-4D97-AF65-F5344CB8AC3E}">
        <p14:creationId xmlns:p14="http://schemas.microsoft.com/office/powerpoint/2010/main" val="674399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effectLst>
                  <a:outerShdw blurRad="38100" dist="38100" dir="2700000" algn="tl">
                    <a:srgbClr val="000000">
                      <a:alpha val="43137"/>
                    </a:srgbClr>
                  </a:outerShdw>
                </a:effectLst>
              </a:rPr>
              <a:t>GESTIÓN DE LA INFRAESTRUCTURA VIAL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593747184"/>
              </p:ext>
            </p:extLst>
          </p:nvPr>
        </p:nvGraphicFramePr>
        <p:xfrm>
          <a:off x="417093" y="1287882"/>
          <a:ext cx="11470106" cy="4805322"/>
        </p:xfrm>
        <a:graphic>
          <a:graphicData uri="http://schemas.openxmlformats.org/drawingml/2006/table">
            <a:tbl>
              <a:tblPr/>
              <a:tblGrid>
                <a:gridCol w="1411707">
                  <a:extLst>
                    <a:ext uri="{9D8B030D-6E8A-4147-A177-3AD203B41FA5}">
                      <a16:colId xmlns="" xmlns:a16="http://schemas.microsoft.com/office/drawing/2014/main" val="20000"/>
                    </a:ext>
                  </a:extLst>
                </a:gridCol>
                <a:gridCol w="1042737">
                  <a:extLst>
                    <a:ext uri="{9D8B030D-6E8A-4147-A177-3AD203B41FA5}">
                      <a16:colId xmlns="" xmlns:a16="http://schemas.microsoft.com/office/drawing/2014/main" val="20001"/>
                    </a:ext>
                  </a:extLst>
                </a:gridCol>
                <a:gridCol w="1251284">
                  <a:extLst>
                    <a:ext uri="{9D8B030D-6E8A-4147-A177-3AD203B41FA5}">
                      <a16:colId xmlns="" xmlns:a16="http://schemas.microsoft.com/office/drawing/2014/main" val="20002"/>
                    </a:ext>
                  </a:extLst>
                </a:gridCol>
                <a:gridCol w="1443790">
                  <a:extLst>
                    <a:ext uri="{9D8B030D-6E8A-4147-A177-3AD203B41FA5}">
                      <a16:colId xmlns="" xmlns:a16="http://schemas.microsoft.com/office/drawing/2014/main" val="20003"/>
                    </a:ext>
                  </a:extLst>
                </a:gridCol>
                <a:gridCol w="6320588">
                  <a:extLst>
                    <a:ext uri="{9D8B030D-6E8A-4147-A177-3AD203B41FA5}">
                      <a16:colId xmlns="" xmlns:a16="http://schemas.microsoft.com/office/drawing/2014/main" val="20004"/>
                    </a:ext>
                  </a:extLst>
                </a:gridCol>
              </a:tblGrid>
              <a:tr h="72567">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90692">
                <a:tc>
                  <a:txBody>
                    <a:bodyPr/>
                    <a:lstStyle/>
                    <a:p>
                      <a:pPr algn="ctr" fontAlgn="ctr"/>
                      <a:r>
                        <a:rPr lang="es-CO" sz="1400" b="0" i="0" u="none" strike="noStrike" dirty="0">
                          <a:solidFill>
                            <a:schemeClr val="tx1"/>
                          </a:solidFill>
                          <a:effectLst/>
                          <a:latin typeface="+mn-lt"/>
                        </a:rPr>
                        <a:t>kilómetros de red vial nacional primaria con pavimento nuevo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73,1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64,98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ctr"/>
                      <a:r>
                        <a:rPr lang="es-CO" sz="1400" b="1" i="0" u="none" strike="noStrike" dirty="0">
                          <a:solidFill>
                            <a:schemeClr val="tx1"/>
                          </a:solidFill>
                          <a:effectLst/>
                          <a:latin typeface="+mn-lt"/>
                        </a:rPr>
                        <a:t>88.</a:t>
                      </a:r>
                      <a:r>
                        <a:rPr lang="es-CO" sz="1400" b="1" i="0" u="none" strike="noStrike" baseline="0" dirty="0">
                          <a:solidFill>
                            <a:schemeClr val="tx1"/>
                          </a:solidFill>
                          <a:effectLst/>
                          <a:latin typeface="+mn-lt"/>
                        </a:rPr>
                        <a:t>89 </a:t>
                      </a:r>
                      <a:r>
                        <a:rPr lang="es-CO" sz="1400" b="1" i="0" u="none" strike="noStrike" dirty="0">
                          <a:solidFill>
                            <a:schemeClr val="tx1"/>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1400" b="0" i="0" u="none" strike="noStrike" dirty="0">
                          <a:solidFill>
                            <a:srgbClr val="000000"/>
                          </a:solidFill>
                          <a:effectLst/>
                          <a:latin typeface="+mn-lt"/>
                        </a:rPr>
                        <a:t>Ejecución en los</a:t>
                      </a:r>
                      <a:r>
                        <a:rPr lang="it-IT" sz="1400" b="0" i="0" u="none" strike="noStrike" baseline="0" dirty="0">
                          <a:solidFill>
                            <a:srgbClr val="000000"/>
                          </a:solidFill>
                          <a:effectLst/>
                          <a:latin typeface="+mn-lt"/>
                        </a:rPr>
                        <a:t> Departamentos: </a:t>
                      </a:r>
                      <a:r>
                        <a:rPr lang="es-CO" sz="1400" b="0" i="0" u="none" strike="noStrike" dirty="0">
                          <a:solidFill>
                            <a:srgbClr val="000000"/>
                          </a:solidFill>
                          <a:effectLst/>
                          <a:latin typeface="+mn-lt"/>
                        </a:rPr>
                        <a:t>Atlántico, Boyacá, Caldas, Caquetá, Cauca, Choco, Córdoba, Guaviare, Huila, Meta, Nariño, Norte De Santander, Putumayo, Risaralda y Santander.</a:t>
                      </a:r>
                    </a:p>
                    <a:p>
                      <a:r>
                        <a:rPr lang="es-ES" sz="1400" b="0" i="0" u="none" strike="noStrike" kern="1200" dirty="0">
                          <a:solidFill>
                            <a:srgbClr val="000000"/>
                          </a:solidFill>
                          <a:effectLst/>
                          <a:latin typeface="+mn-lt"/>
                          <a:ea typeface="+mn-ea"/>
                          <a:cs typeface="+mn-cs"/>
                        </a:rPr>
                        <a:t>No</a:t>
                      </a:r>
                      <a:r>
                        <a:rPr lang="es-ES" sz="1400" b="0" i="0" u="none" strike="noStrike" kern="1200" baseline="0" dirty="0">
                          <a:solidFill>
                            <a:srgbClr val="000000"/>
                          </a:solidFill>
                          <a:effectLst/>
                          <a:latin typeface="+mn-lt"/>
                          <a:ea typeface="+mn-ea"/>
                          <a:cs typeface="+mn-cs"/>
                        </a:rPr>
                        <a:t> se alcanzó el 100% de la meta </a:t>
                      </a:r>
                      <a:r>
                        <a:rPr lang="es-ES" sz="1400" b="0" i="0" u="none" strike="noStrike" kern="1200" dirty="0">
                          <a:solidFill>
                            <a:srgbClr val="000000"/>
                          </a:solidFill>
                          <a:effectLst/>
                          <a:latin typeface="+mn-lt"/>
                          <a:ea typeface="+mn-ea"/>
                          <a:cs typeface="+mn-cs"/>
                        </a:rPr>
                        <a:t>en razón a retrasos presentados en el proyecto Guáimaro – Palermo en el departamento del Magdalena,  con ocasión de la suspensión provisional del contrato de obra ordenada por la Corte Constitucional a partir del 15 de enero de 2014 y hasta 29 de diciembre de 2014. La suspensión del contrato afectó el cronograma de obra hacia</a:t>
                      </a:r>
                      <a:r>
                        <a:rPr lang="es-ES" sz="1400" b="0" i="0" u="none" strike="noStrike" kern="1200" baseline="0" dirty="0">
                          <a:solidFill>
                            <a:srgbClr val="000000"/>
                          </a:solidFill>
                          <a:effectLst/>
                          <a:latin typeface="+mn-lt"/>
                          <a:ea typeface="+mn-ea"/>
                          <a:cs typeface="+mn-cs"/>
                        </a:rPr>
                        <a:t> los siguientes años</a:t>
                      </a:r>
                      <a:r>
                        <a:rPr lang="es-ES" sz="1400" b="0" i="0" u="none" strike="noStrike" kern="1200" dirty="0">
                          <a:solidFill>
                            <a:srgbClr val="000000"/>
                          </a:solidFill>
                          <a:effectLst/>
                          <a:latin typeface="+mn-lt"/>
                          <a:ea typeface="+mn-ea"/>
                          <a:cs typeface="+mn-cs"/>
                        </a:rPr>
                        <a:t>.</a:t>
                      </a:r>
                    </a:p>
                    <a:p>
                      <a:r>
                        <a:rPr lang="es-ES" sz="1400" b="0" i="0" u="none" strike="noStrike" kern="1200" dirty="0">
                          <a:solidFill>
                            <a:srgbClr val="000000"/>
                          </a:solidFill>
                          <a:effectLst/>
                          <a:latin typeface="+mn-lt"/>
                          <a:ea typeface="+mn-ea"/>
                          <a:cs typeface="+mn-cs"/>
                        </a:rPr>
                        <a:t> </a:t>
                      </a:r>
                    </a:p>
                    <a:p>
                      <a:r>
                        <a:rPr lang="es-ES" sz="1400" b="0" i="0" u="none" strike="noStrike" kern="1200" dirty="0">
                          <a:solidFill>
                            <a:srgbClr val="000000"/>
                          </a:solidFill>
                          <a:effectLst/>
                          <a:latin typeface="+mn-lt"/>
                          <a:ea typeface="+mn-ea"/>
                          <a:cs typeface="+mn-cs"/>
                        </a:rPr>
                        <a:t>Adicionalmente, las actividades constructivas  de las obras de algunos sectores de los Corredores de Prosperidad que aún continúan en ejecución, presentaron menor ritmo de avance físico con respecto al programado. Aunado a actividades de ajuste de estudios y diseños de sectores a los que se les dio continuidad con el programa de Vías para la Equidad.</a:t>
                      </a:r>
                    </a:p>
                    <a:p>
                      <a:pPr algn="l" fontAlgn="ctr"/>
                      <a:r>
                        <a:rPr lang="es-CO" sz="1400" b="0" i="0" u="none" strike="noStrike" dirty="0">
                          <a:solidFill>
                            <a:srgbClr val="000000"/>
                          </a:solidFill>
                          <a:effectLst/>
                          <a:latin typeface="+mn-lt"/>
                        </a:rPr>
                        <a:t>Se realizó Comité Institucional de Desarrollo Administrativo para ajustar meta, no obstante el logro estuvo por debajo del 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1178202">
                <a:tc>
                  <a:txBody>
                    <a:bodyPr/>
                    <a:lstStyle/>
                    <a:p>
                      <a:pPr algn="ctr" fontAlgn="ctr"/>
                      <a:r>
                        <a:rPr lang="es-CO" sz="1400" b="0" i="0" u="none" strike="noStrike" dirty="0">
                          <a:solidFill>
                            <a:schemeClr val="tx1"/>
                          </a:solidFill>
                          <a:effectLst/>
                          <a:latin typeface="+mn-lt"/>
                        </a:rPr>
                        <a:t>Obras fluviales construidas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ctr"/>
                      <a:r>
                        <a:rPr lang="es-CO" sz="1400" b="1" i="0" u="none" strike="noStrike" dirty="0">
                          <a:solidFill>
                            <a:schemeClr val="tx1"/>
                          </a:solidFill>
                          <a:effectLst/>
                          <a:latin typeface="+mn-lt"/>
                        </a:rPr>
                        <a:t>83,33%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just"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s-CO" sz="1400" b="0" i="0" u="none" strike="noStrike" dirty="0">
                          <a:solidFill>
                            <a:schemeClr val="tx1"/>
                          </a:solidFill>
                          <a:effectLst/>
                          <a:latin typeface="+mn-lt"/>
                        </a:rPr>
                        <a:t>Aunque se</a:t>
                      </a:r>
                      <a:r>
                        <a:rPr lang="es-CO" sz="1400" b="0" i="0" u="none" strike="noStrike" baseline="0" dirty="0">
                          <a:solidFill>
                            <a:schemeClr val="tx1"/>
                          </a:solidFill>
                          <a:effectLst/>
                          <a:latin typeface="+mn-lt"/>
                        </a:rPr>
                        <a:t> cumplió en gran medida la meta que fue incrementada durante la vigencia, no se alcanzó a culminar el mantenimiento del muelle la Esmeralda en Puerto Asís y   mantenimiento del muelle de Leticia en Amazonas, ya que en ambos casos se requirió tramitar recursos de vigencias futuras.</a:t>
                      </a:r>
                      <a:endParaRPr lang="es-CO" sz="1400" b="0" i="0" u="none" strike="noStrike" dirty="0">
                        <a:solidFill>
                          <a:schemeClr val="tx1"/>
                        </a:solidFill>
                        <a:effectLst/>
                        <a:latin typeface="+mn-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bl>
          </a:graphicData>
        </a:graphic>
      </p:graphicFrame>
      <p:pic>
        <p:nvPicPr>
          <p:cNvPr id="3" name="Imagen 2"/>
          <p:cNvPicPr>
            <a:picLocks noChangeAspect="1"/>
          </p:cNvPicPr>
          <p:nvPr/>
        </p:nvPicPr>
        <p:blipFill rotWithShape="1">
          <a:blip r:embed="rId2"/>
          <a:srcRect l="12258" t="88369" b="3561"/>
          <a:stretch/>
        </p:blipFill>
        <p:spPr>
          <a:xfrm>
            <a:off x="3757961" y="6523463"/>
            <a:ext cx="4437405" cy="229565"/>
          </a:xfrm>
          <a:prstGeom prst="rect">
            <a:avLst/>
          </a:prstGeom>
        </p:spPr>
      </p:pic>
    </p:spTree>
    <p:extLst>
      <p:ext uri="{BB962C8B-B14F-4D97-AF65-F5344CB8AC3E}">
        <p14:creationId xmlns:p14="http://schemas.microsoft.com/office/powerpoint/2010/main" val="3266642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effectLst>
                  <a:outerShdw blurRad="38100" dist="38100" dir="2700000" algn="tl">
                    <a:srgbClr val="000000">
                      <a:alpha val="43137"/>
                    </a:srgbClr>
                  </a:outerShdw>
                </a:effectLst>
              </a:rPr>
              <a:t>GESTIÓN DE LA INFRAESTRUCTURA VIAL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954618278"/>
              </p:ext>
            </p:extLst>
          </p:nvPr>
        </p:nvGraphicFramePr>
        <p:xfrm>
          <a:off x="417093" y="1287882"/>
          <a:ext cx="11470106" cy="4513648"/>
        </p:xfrm>
        <a:graphic>
          <a:graphicData uri="http://schemas.openxmlformats.org/drawingml/2006/table">
            <a:tbl>
              <a:tblPr/>
              <a:tblGrid>
                <a:gridCol w="2928273">
                  <a:extLst>
                    <a:ext uri="{9D8B030D-6E8A-4147-A177-3AD203B41FA5}">
                      <a16:colId xmlns="" xmlns:a16="http://schemas.microsoft.com/office/drawing/2014/main" val="20000"/>
                    </a:ext>
                  </a:extLst>
                </a:gridCol>
                <a:gridCol w="1182029">
                  <a:extLst>
                    <a:ext uri="{9D8B030D-6E8A-4147-A177-3AD203B41FA5}">
                      <a16:colId xmlns="" xmlns:a16="http://schemas.microsoft.com/office/drawing/2014/main" val="20001"/>
                    </a:ext>
                  </a:extLst>
                </a:gridCol>
                <a:gridCol w="1025912">
                  <a:extLst>
                    <a:ext uri="{9D8B030D-6E8A-4147-A177-3AD203B41FA5}">
                      <a16:colId xmlns="" xmlns:a16="http://schemas.microsoft.com/office/drawing/2014/main" val="20002"/>
                    </a:ext>
                  </a:extLst>
                </a:gridCol>
                <a:gridCol w="1405054">
                  <a:extLst>
                    <a:ext uri="{9D8B030D-6E8A-4147-A177-3AD203B41FA5}">
                      <a16:colId xmlns="" xmlns:a16="http://schemas.microsoft.com/office/drawing/2014/main" val="20003"/>
                    </a:ext>
                  </a:extLst>
                </a:gridCol>
                <a:gridCol w="4928838">
                  <a:extLst>
                    <a:ext uri="{9D8B030D-6E8A-4147-A177-3AD203B41FA5}">
                      <a16:colId xmlns="" xmlns:a16="http://schemas.microsoft.com/office/drawing/2014/main" val="20004"/>
                    </a:ext>
                  </a:extLst>
                </a:gridCol>
              </a:tblGrid>
              <a:tr h="72567">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90692">
                <a:tc>
                  <a:txBody>
                    <a:bodyPr/>
                    <a:lstStyle/>
                    <a:p>
                      <a:pPr algn="ctr" fontAlgn="ctr"/>
                      <a:r>
                        <a:rPr lang="es-CO" sz="1400" b="0" i="0" u="none" strike="noStrike" dirty="0">
                          <a:solidFill>
                            <a:schemeClr val="tx1"/>
                          </a:solidFill>
                          <a:effectLst/>
                          <a:latin typeface="+mn-lt"/>
                        </a:rPr>
                        <a:t>Obras de mantenimiento y profundización de canales de acceso a los puertos realizadas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CO" sz="1400" b="1" i="0" u="none" strike="noStrike" dirty="0">
                          <a:solidFill>
                            <a:schemeClr val="tx1"/>
                          </a:solidFill>
                          <a:effectLst/>
                          <a:latin typeface="+mn-lt"/>
                        </a:rPr>
                        <a:t>200 %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Se tenia programado el mantenimiento del cana de acceso al puerto de Buenaventura y también se alcanzó a terminar la intervención al puerto de Barranquilla.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648352">
                <a:tc>
                  <a:txBody>
                    <a:bodyPr/>
                    <a:lstStyle/>
                    <a:p>
                      <a:pPr algn="ctr" fontAlgn="ctr"/>
                      <a:r>
                        <a:rPr lang="es-CO" sz="1400" b="0" i="0" u="none" strike="noStrike" dirty="0">
                          <a:solidFill>
                            <a:schemeClr val="tx1"/>
                          </a:solidFill>
                          <a:effectLst/>
                          <a:latin typeface="+mn-lt"/>
                        </a:rPr>
                        <a:t>kilómetros de la red vial terciaria con placa huella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198,80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184,20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ctr"/>
                      <a:r>
                        <a:rPr lang="es-CO" sz="1400" b="1" i="0" u="none" strike="noStrike" dirty="0">
                          <a:solidFill>
                            <a:schemeClr val="tx1"/>
                          </a:solidFill>
                          <a:effectLst/>
                          <a:latin typeface="+mn-lt"/>
                        </a:rPr>
                        <a:t>92,66 %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rgbClr val="000000"/>
                          </a:solidFill>
                          <a:effectLst/>
                          <a:latin typeface="+mn-lt"/>
                          <a:ea typeface="+mn-ea"/>
                          <a:cs typeface="+mn-cs"/>
                        </a:rPr>
                        <a:t>A pesar de la deficiente asignación de recursos se logró el </a:t>
                      </a:r>
                      <a:r>
                        <a:rPr lang="es-CO" sz="1400" b="1" i="0" u="none" strike="noStrike" dirty="0">
                          <a:solidFill>
                            <a:schemeClr val="tx1"/>
                          </a:solidFill>
                          <a:effectLst/>
                          <a:latin typeface="+mn-lt"/>
                        </a:rPr>
                        <a:t>92,66</a:t>
                      </a:r>
                      <a:r>
                        <a:rPr lang="es-CO" sz="1400" b="0" i="0" u="none" strike="noStrike" kern="1200" dirty="0">
                          <a:solidFill>
                            <a:srgbClr val="000000"/>
                          </a:solidFill>
                          <a:effectLst/>
                          <a:latin typeface="+mn-lt"/>
                          <a:ea typeface="+mn-ea"/>
                          <a:cs typeface="+mn-cs"/>
                        </a:rPr>
                        <a:t>% de la meta prevista. ( hubo aplazamiento de recursos presupuestales)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648352">
                <a:tc>
                  <a:txBody>
                    <a:bodyPr/>
                    <a:lstStyle/>
                    <a:p>
                      <a:pPr algn="ctr" fontAlgn="ctr"/>
                      <a:r>
                        <a:rPr lang="es-CO" sz="1400" b="0" i="0" u="none" strike="noStrike" dirty="0">
                          <a:solidFill>
                            <a:schemeClr val="tx1"/>
                          </a:solidFill>
                          <a:effectLst/>
                          <a:latin typeface="+mn-lt"/>
                        </a:rPr>
                        <a:t>kilómetros de red vial secundaria con pavimento nuevo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chemeClr val="tx1"/>
                          </a:solidFill>
                          <a:effectLst/>
                          <a:latin typeface="+mn-lt"/>
                        </a:rPr>
                        <a:t>129,40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kern="1200" dirty="0">
                          <a:solidFill>
                            <a:schemeClr val="tx1"/>
                          </a:solidFill>
                          <a:effectLst/>
                          <a:latin typeface="+mn-lt"/>
                          <a:ea typeface="+mn-ea"/>
                          <a:cs typeface="+mn-cs"/>
                        </a:rPr>
                        <a:t>259,34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CO" sz="1400" b="1" i="0" u="none" strike="noStrike" kern="1200" dirty="0">
                          <a:solidFill>
                            <a:schemeClr val="tx1"/>
                          </a:solidFill>
                          <a:effectLst/>
                          <a:latin typeface="+mn-lt"/>
                          <a:ea typeface="+mn-ea"/>
                          <a:cs typeface="+mn-cs"/>
                        </a:rPr>
                        <a:t>200,42%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rgbClr val="000000"/>
                          </a:solidFill>
                          <a:effectLst/>
                          <a:latin typeface="+mn-lt"/>
                          <a:ea typeface="+mn-ea"/>
                          <a:cs typeface="+mn-cs"/>
                        </a:rPr>
                        <a:t>Se supera la meta, esto debido a que se reportaron Km de pavimento que se habían realizado en vigencias anteriores a cargo de los convenios con Entidades Territoriales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564967418"/>
                  </a:ext>
                </a:extLst>
              </a:tr>
              <a:tr h="454587">
                <a:tc>
                  <a:txBody>
                    <a:bodyPr/>
                    <a:lstStyle/>
                    <a:p>
                      <a:pPr algn="ctr" fontAlgn="ctr"/>
                      <a:r>
                        <a:rPr lang="es-CO" sz="1400" b="0" i="0" u="none" strike="noStrike" dirty="0">
                          <a:solidFill>
                            <a:schemeClr val="tx1"/>
                          </a:solidFill>
                          <a:effectLst/>
                          <a:latin typeface="+mn-lt"/>
                        </a:rPr>
                        <a:t>Kilómetros de red vial secundaria rehabilitados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kern="1200" dirty="0">
                          <a:solidFill>
                            <a:schemeClr val="tx1"/>
                          </a:solidFill>
                          <a:effectLst/>
                          <a:latin typeface="+mn-lt"/>
                          <a:ea typeface="+mn-ea"/>
                          <a:cs typeface="+mn-cs"/>
                        </a:rPr>
                        <a:t>14,6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kern="1200" dirty="0">
                          <a:solidFill>
                            <a:schemeClr val="tx1"/>
                          </a:solidFill>
                          <a:effectLst/>
                          <a:latin typeface="+mn-lt"/>
                          <a:ea typeface="+mn-ea"/>
                          <a:cs typeface="+mn-cs"/>
                        </a:rPr>
                        <a:t>67,39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CO" sz="1400" b="1" i="0" u="none" strike="noStrike" kern="1200" dirty="0">
                          <a:solidFill>
                            <a:schemeClr val="tx1"/>
                          </a:solidFill>
                          <a:effectLst/>
                          <a:latin typeface="+mn-lt"/>
                          <a:ea typeface="+mn-ea"/>
                          <a:cs typeface="+mn-cs"/>
                        </a:rPr>
                        <a:t>461,58%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rgbClr val="000000"/>
                          </a:solidFill>
                          <a:effectLst/>
                          <a:latin typeface="+mn-lt"/>
                          <a:ea typeface="+mn-ea"/>
                          <a:cs typeface="+mn-cs"/>
                        </a:rPr>
                        <a:t>Se reportó ejecución de los siguientes contratos: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3158-2013 (1);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1580-2015 (0.9);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1222-2014 (20.5);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1344-2014 (13.3);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2270-2014 (0.3);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1388-2015 (4.26);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1388-2015 (0.4);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1407-2015 (0.5);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1536-2015 (1.52);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1552-2015 (0.4);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1387-2015 (7.8);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1413-2015 (0.8); y </a:t>
                      </a:r>
                      <a:r>
                        <a:rPr lang="es-CO" sz="1400" b="0" i="0" u="none" strike="noStrike" kern="1200" dirty="0" err="1">
                          <a:solidFill>
                            <a:srgbClr val="000000"/>
                          </a:solidFill>
                          <a:effectLst/>
                          <a:latin typeface="+mn-lt"/>
                          <a:ea typeface="+mn-ea"/>
                          <a:cs typeface="+mn-cs"/>
                        </a:rPr>
                        <a:t>Cto</a:t>
                      </a:r>
                      <a:r>
                        <a:rPr lang="es-CO" sz="1400" b="0" i="0" u="none" strike="noStrike" kern="1200" dirty="0">
                          <a:solidFill>
                            <a:srgbClr val="000000"/>
                          </a:solidFill>
                          <a:effectLst/>
                          <a:latin typeface="+mn-lt"/>
                          <a:ea typeface="+mn-ea"/>
                          <a:cs typeface="+mn-cs"/>
                        </a:rPr>
                        <a:t> 2879-2013 (15.71)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577862436"/>
                  </a:ext>
                </a:extLst>
              </a:tr>
              <a:tr h="648352">
                <a:tc>
                  <a:txBody>
                    <a:bodyPr/>
                    <a:lstStyle/>
                    <a:p>
                      <a:pPr algn="ctr" fontAlgn="ctr"/>
                      <a:r>
                        <a:rPr lang="es-CO" sz="1400" b="0" i="0" u="none" strike="noStrike" dirty="0">
                          <a:solidFill>
                            <a:schemeClr val="tx1"/>
                          </a:solidFill>
                          <a:effectLst/>
                          <a:latin typeface="+mn-lt"/>
                        </a:rPr>
                        <a:t>  Túneles de red vial nacional primaria terminados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chemeClr val="tx1"/>
                          </a:solidFill>
                          <a:effectLst/>
                          <a:latin typeface="+mn-lt"/>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ctr"/>
                      <a:r>
                        <a:rPr lang="es-CO" sz="1400" b="1" i="0" u="none" strike="noStrike" dirty="0">
                          <a:solidFill>
                            <a:schemeClr val="tx1"/>
                          </a:solidFill>
                          <a:effectLst/>
                          <a:latin typeface="+mn-lt"/>
                        </a:rPr>
                        <a:t>112,5</a:t>
                      </a:r>
                      <a:r>
                        <a:rPr lang="es-CO" sz="1400" b="1" i="0" u="none" strike="noStrike" baseline="0" dirty="0">
                          <a:solidFill>
                            <a:schemeClr val="tx1"/>
                          </a:solidFill>
                          <a:effectLst/>
                          <a:latin typeface="+mn-lt"/>
                        </a:rPr>
                        <a:t> </a:t>
                      </a:r>
                      <a:r>
                        <a:rPr lang="es-CO" sz="1400" b="1" i="0" u="none" strike="noStrike" dirty="0">
                          <a:solidFill>
                            <a:schemeClr val="tx1"/>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1400" b="0" i="0" u="none" strike="noStrike" kern="1200" dirty="0">
                          <a:solidFill>
                            <a:srgbClr val="000000"/>
                          </a:solidFill>
                          <a:effectLst/>
                          <a:latin typeface="+mn-lt"/>
                          <a:ea typeface="+mn-ea"/>
                          <a:cs typeface="+mn-cs"/>
                        </a:rPr>
                        <a:t>2 túneles en la carretera Buga – Buenaventura, 2 en el poyecto Primavera – Camilo C ( Antioquia), 5 túneles cortos en el proyecto Cruce de la Cordillera Central</a:t>
                      </a:r>
                      <a:endParaRPr lang="es-CO" sz="1400" b="0" i="0" u="none" strike="noStrike" kern="1200" dirty="0">
                        <a:solidFill>
                          <a:srgbClr val="000000"/>
                        </a:solidFill>
                        <a:effectLst/>
                        <a:latin typeface="+mn-lt"/>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4166338579"/>
                  </a:ext>
                </a:extLst>
              </a:tr>
              <a:tr h="648352">
                <a:tc>
                  <a:txBody>
                    <a:bodyPr/>
                    <a:lstStyle/>
                    <a:p>
                      <a:pPr algn="ctr" fontAlgn="ctr"/>
                      <a:r>
                        <a:rPr lang="es-CO" sz="1400" b="0" i="0" u="none" strike="noStrike" dirty="0">
                          <a:solidFill>
                            <a:schemeClr val="tx1"/>
                          </a:solidFill>
                          <a:effectLst/>
                          <a:latin typeface="+mn-lt"/>
                        </a:rPr>
                        <a:t>Puentes rehabilitados en la red terciaria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CO" sz="1400" b="1" i="0" u="none" strike="noStrike" dirty="0">
                          <a:solidFill>
                            <a:schemeClr val="tx1"/>
                          </a:solidFill>
                          <a:effectLst/>
                          <a:latin typeface="+mn-lt"/>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rgbClr val="000000"/>
                          </a:solidFill>
                          <a:effectLst/>
                          <a:latin typeface="+mn-lt"/>
                          <a:ea typeface="+mn-ea"/>
                          <a:cs typeface="+mn-cs"/>
                        </a:rPr>
                        <a:t>Se culmino “CORREDOR  SAN GIL - CHARALA - LIMITES” Y “VIA TIPACOQUE - EL ESPINO” reporta el 45% de ejecución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659715194"/>
                  </a:ext>
                </a:extLst>
              </a:tr>
            </a:tbl>
          </a:graphicData>
        </a:graphic>
      </p:graphicFrame>
      <p:pic>
        <p:nvPicPr>
          <p:cNvPr id="3" name="Imagen 2"/>
          <p:cNvPicPr>
            <a:picLocks noChangeAspect="1"/>
          </p:cNvPicPr>
          <p:nvPr/>
        </p:nvPicPr>
        <p:blipFill rotWithShape="1">
          <a:blip r:embed="rId2"/>
          <a:srcRect l="12258" t="88369" b="3561"/>
          <a:stretch/>
        </p:blipFill>
        <p:spPr>
          <a:xfrm>
            <a:off x="3757961" y="6523463"/>
            <a:ext cx="4437405" cy="229565"/>
          </a:xfrm>
          <a:prstGeom prst="rect">
            <a:avLst/>
          </a:prstGeom>
        </p:spPr>
      </p:pic>
    </p:spTree>
    <p:extLst>
      <p:ext uri="{BB962C8B-B14F-4D97-AF65-F5344CB8AC3E}">
        <p14:creationId xmlns:p14="http://schemas.microsoft.com/office/powerpoint/2010/main" val="2308370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8863" y="-176462"/>
            <a:ext cx="10515600" cy="1325563"/>
          </a:xfrm>
        </p:spPr>
        <p:txBody>
          <a:bodyPr/>
          <a:lstStyle/>
          <a:p>
            <a:r>
              <a:rPr lang="es-CO" b="1" dirty="0">
                <a:effectLst>
                  <a:outerShdw blurRad="38100" dist="38100" dir="2700000" algn="tl">
                    <a:srgbClr val="000000">
                      <a:alpha val="43137"/>
                    </a:srgbClr>
                  </a:outerShdw>
                </a:effectLst>
              </a:rPr>
              <a:t>GESTIÓN DE LA INFRAESTRUCTURA VIAL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641153559"/>
              </p:ext>
            </p:extLst>
          </p:nvPr>
        </p:nvGraphicFramePr>
        <p:xfrm>
          <a:off x="241609" y="787668"/>
          <a:ext cx="11757885" cy="5334000"/>
        </p:xfrm>
        <a:graphic>
          <a:graphicData uri="http://schemas.openxmlformats.org/drawingml/2006/table">
            <a:tbl>
              <a:tblPr/>
              <a:tblGrid>
                <a:gridCol w="2113664">
                  <a:extLst>
                    <a:ext uri="{9D8B030D-6E8A-4147-A177-3AD203B41FA5}">
                      <a16:colId xmlns="" xmlns:a16="http://schemas.microsoft.com/office/drawing/2014/main" val="20000"/>
                    </a:ext>
                  </a:extLst>
                </a:gridCol>
                <a:gridCol w="637309">
                  <a:extLst>
                    <a:ext uri="{9D8B030D-6E8A-4147-A177-3AD203B41FA5}">
                      <a16:colId xmlns="" xmlns:a16="http://schemas.microsoft.com/office/drawing/2014/main" val="20001"/>
                    </a:ext>
                  </a:extLst>
                </a:gridCol>
                <a:gridCol w="900545">
                  <a:extLst>
                    <a:ext uri="{9D8B030D-6E8A-4147-A177-3AD203B41FA5}">
                      <a16:colId xmlns="" xmlns:a16="http://schemas.microsoft.com/office/drawing/2014/main" val="20002"/>
                    </a:ext>
                  </a:extLst>
                </a:gridCol>
                <a:gridCol w="1413164">
                  <a:extLst>
                    <a:ext uri="{9D8B030D-6E8A-4147-A177-3AD203B41FA5}">
                      <a16:colId xmlns="" xmlns:a16="http://schemas.microsoft.com/office/drawing/2014/main" val="20003"/>
                    </a:ext>
                  </a:extLst>
                </a:gridCol>
                <a:gridCol w="6693203">
                  <a:extLst>
                    <a:ext uri="{9D8B030D-6E8A-4147-A177-3AD203B41FA5}">
                      <a16:colId xmlns="" xmlns:a16="http://schemas.microsoft.com/office/drawing/2014/main" val="20004"/>
                    </a:ext>
                  </a:extLst>
                </a:gridCol>
              </a:tblGrid>
              <a:tr h="228684">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90692">
                <a:tc>
                  <a:txBody>
                    <a:bodyPr/>
                    <a:lstStyle/>
                    <a:p>
                      <a:pPr algn="ctr" fontAlgn="ctr"/>
                      <a:r>
                        <a:rPr lang="es-CO" sz="1400" b="0" i="0" u="none" strike="noStrike" dirty="0">
                          <a:solidFill>
                            <a:schemeClr val="tx1"/>
                          </a:solidFill>
                          <a:effectLst/>
                          <a:latin typeface="+mn-lt"/>
                        </a:rPr>
                        <a:t>Puentes construidos en la red terciaria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ctr"/>
                      <a:r>
                        <a:rPr lang="es-CO" sz="1400" b="1" i="0" u="none" strike="noStrike" dirty="0">
                          <a:solidFill>
                            <a:schemeClr val="tx1"/>
                          </a:solidFill>
                          <a:effectLst/>
                          <a:latin typeface="+mn-lt"/>
                        </a:rPr>
                        <a:t>91,67 %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chemeClr val="tx1"/>
                          </a:solidFill>
                          <a:effectLst/>
                          <a:latin typeface="+mn-lt"/>
                          <a:ea typeface="+mn-ea"/>
                          <a:cs typeface="+mn-cs"/>
                        </a:rPr>
                        <a:t>Las obras fueron:</a:t>
                      </a:r>
                    </a:p>
                    <a:p>
                      <a:pPr marL="285750" indent="-285750" algn="l" fontAlgn="ctr">
                        <a:buFont typeface="Arial" panose="020B0604020202020204" pitchFamily="34" charset="0"/>
                        <a:buChar char="•"/>
                      </a:pPr>
                      <a:r>
                        <a:rPr lang="es-CO" sz="1400" b="0" i="0" u="none" strike="noStrike" kern="1200" dirty="0">
                          <a:solidFill>
                            <a:schemeClr val="tx1"/>
                          </a:solidFill>
                          <a:effectLst/>
                          <a:latin typeface="+mn-lt"/>
                          <a:ea typeface="+mn-ea"/>
                          <a:cs typeface="+mn-cs"/>
                        </a:rPr>
                        <a:t>CONV 1604-10  CONSTRUCCION DEL PUENTE EN EL VALLE DE SAN JUAN. VALLE DE SAN JUAN. TOLIMA.</a:t>
                      </a:r>
                    </a:p>
                    <a:p>
                      <a:pPr marL="285750" indent="-285750" algn="l" fontAlgn="ctr">
                        <a:buFont typeface="Arial" panose="020B0604020202020204" pitchFamily="34" charset="0"/>
                        <a:buChar char="•"/>
                      </a:pPr>
                      <a:r>
                        <a:rPr lang="es-CO" sz="1400" b="0" i="0" u="none" strike="noStrike" kern="1200" dirty="0">
                          <a:solidFill>
                            <a:schemeClr val="tx1"/>
                          </a:solidFill>
                          <a:effectLst/>
                          <a:latin typeface="+mn-lt"/>
                          <a:ea typeface="+mn-ea"/>
                          <a:cs typeface="+mn-cs"/>
                        </a:rPr>
                        <a:t>CONV CONSTRUCCIÓN PUENTE K0+500 VÍA MARIPI  -  CHICHIPI,  MARIPI - BOYACA VF</a:t>
                      </a:r>
                    </a:p>
                    <a:p>
                      <a:pPr marL="285750" indent="-285750" algn="l" fontAlgn="ctr">
                        <a:buFont typeface="Arial" panose="020B0604020202020204" pitchFamily="34" charset="0"/>
                        <a:buChar char="•"/>
                      </a:pPr>
                      <a:r>
                        <a:rPr lang="es-CO" sz="1400" b="0" i="0" u="none" strike="noStrike" kern="1200" dirty="0">
                          <a:solidFill>
                            <a:schemeClr val="tx1"/>
                          </a:solidFill>
                          <a:effectLst/>
                          <a:latin typeface="+mn-lt"/>
                          <a:ea typeface="+mn-ea"/>
                          <a:cs typeface="+mn-cs"/>
                        </a:rPr>
                        <a:t>CONV CONSTRUCCION PTE.LOCALIZADO EN LA VIA CARACOLI - SAN CARLOS - BAJO GRANDE - EL JOBO . CARMEN DE BOLIVAR, BOLIVAR VF</a:t>
                      </a:r>
                    </a:p>
                    <a:p>
                      <a:pPr marL="285750" indent="-285750" algn="l" fontAlgn="ctr">
                        <a:buFont typeface="Arial" panose="020B0604020202020204" pitchFamily="34" charset="0"/>
                        <a:buChar char="•"/>
                      </a:pPr>
                      <a:r>
                        <a:rPr lang="es-CO" sz="1400" b="0" i="0" u="none" strike="noStrike" kern="1200" dirty="0">
                          <a:solidFill>
                            <a:schemeClr val="tx1"/>
                          </a:solidFill>
                          <a:effectLst/>
                          <a:latin typeface="+mn-lt"/>
                          <a:ea typeface="+mn-ea"/>
                          <a:cs typeface="+mn-cs"/>
                        </a:rPr>
                        <a:t>CONV  CONSTRUCCIÓN PUENTE ARROYO EL ROSARIO VÍA PLANETA RICA - CENTRO ALEGRE - PICA </a:t>
                      </a:r>
                      <a:r>
                        <a:rPr lang="es-CO" sz="1400" b="0" i="0" u="none" strike="noStrike" kern="1200" dirty="0" err="1">
                          <a:solidFill>
                            <a:schemeClr val="tx1"/>
                          </a:solidFill>
                          <a:effectLst/>
                          <a:latin typeface="+mn-lt"/>
                          <a:ea typeface="+mn-ea"/>
                          <a:cs typeface="+mn-cs"/>
                        </a:rPr>
                        <a:t>PICA</a:t>
                      </a:r>
                      <a:r>
                        <a:rPr lang="es-CO" sz="1400" b="0" i="0" u="none" strike="noStrike" kern="1200" dirty="0">
                          <a:solidFill>
                            <a:schemeClr val="tx1"/>
                          </a:solidFill>
                          <a:effectLst/>
                          <a:latin typeface="+mn-lt"/>
                          <a:ea typeface="+mn-ea"/>
                          <a:cs typeface="+mn-cs"/>
                        </a:rPr>
                        <a:t>,  PLANETA RICA, CORDOBA VF </a:t>
                      </a:r>
                    </a:p>
                    <a:p>
                      <a:pPr marL="285750" indent="-285750" algn="l" fontAlgn="ctr">
                        <a:buFont typeface="Arial" panose="020B0604020202020204" pitchFamily="34" charset="0"/>
                        <a:buChar char="•"/>
                      </a:pPr>
                      <a:r>
                        <a:rPr lang="es-CO" sz="1400" b="0" i="0" u="none" strike="noStrike" kern="1200" dirty="0">
                          <a:solidFill>
                            <a:schemeClr val="tx1"/>
                          </a:solidFill>
                          <a:effectLst/>
                          <a:latin typeface="+mn-lt"/>
                          <a:ea typeface="+mn-ea"/>
                          <a:cs typeface="+mn-cs"/>
                        </a:rPr>
                        <a:t>CONV  CONSTRUCCIÓN PUENTE VÍA PUERTO PARRA  -  K4 VIA LAS MONTOYAS. PUERTO PARRA, SANTANDER VF  </a:t>
                      </a:r>
                    </a:p>
                    <a:p>
                      <a:pPr marL="285750" indent="-285750" algn="l" fontAlgn="ctr">
                        <a:buFont typeface="Arial" panose="020B0604020202020204" pitchFamily="34" charset="0"/>
                        <a:buChar char="•"/>
                      </a:pPr>
                      <a:r>
                        <a:rPr lang="es-CO" sz="1400" b="0" i="0" u="none" strike="noStrike" kern="1200" dirty="0">
                          <a:solidFill>
                            <a:schemeClr val="tx1"/>
                          </a:solidFill>
                          <a:effectLst/>
                          <a:latin typeface="+mn-lt"/>
                          <a:ea typeface="+mn-ea"/>
                          <a:cs typeface="+mn-cs"/>
                        </a:rPr>
                        <a:t>CONVENIO VIAS AGUAS VIVAS - VILLA LATA, PIOJO,  LAPEÑA - AGUADA DE PABLO, SABANALARGA, SANTA LUCIA - LA ISLA - SUAN, SANTA LUCIA Y SUAN. ATLANTICO VF</a:t>
                      </a:r>
                    </a:p>
                    <a:p>
                      <a:pPr marL="285750" indent="-285750" algn="l" fontAlgn="ctr">
                        <a:buFont typeface="Arial" panose="020B0604020202020204" pitchFamily="34" charset="0"/>
                        <a:buChar char="•"/>
                      </a:pPr>
                      <a:r>
                        <a:rPr lang="es-CO" sz="1400" b="0" i="0" u="none" strike="noStrike" kern="1200" dirty="0">
                          <a:solidFill>
                            <a:schemeClr val="tx1"/>
                          </a:solidFill>
                          <a:effectLst/>
                          <a:latin typeface="+mn-lt"/>
                          <a:ea typeface="+mn-ea"/>
                          <a:cs typeface="+mn-cs"/>
                        </a:rPr>
                        <a:t>VIA INIRIDA - GUAMAL. GUAINIA</a:t>
                      </a:r>
                    </a:p>
                    <a:p>
                      <a:pPr marL="285750" indent="-285750" algn="l" fontAlgn="ctr">
                        <a:buFont typeface="Arial" panose="020B0604020202020204" pitchFamily="34" charset="0"/>
                        <a:buChar char="•"/>
                      </a:pPr>
                      <a:r>
                        <a:rPr lang="es-CO" sz="1400" b="0" i="0" u="none" strike="noStrike" kern="1200" dirty="0">
                          <a:solidFill>
                            <a:schemeClr val="tx1"/>
                          </a:solidFill>
                          <a:effectLst/>
                          <a:latin typeface="+mn-lt"/>
                          <a:ea typeface="+mn-ea"/>
                          <a:cs typeface="+mn-cs"/>
                        </a:rPr>
                        <a:t>CORREDOR ESTRATEGICO</a:t>
                      </a:r>
                    </a:p>
                    <a:p>
                      <a:pPr marL="285750" indent="-285750" algn="l" fontAlgn="ctr">
                        <a:buFont typeface="Arial" panose="020B0604020202020204" pitchFamily="34" charset="0"/>
                        <a:buChar char="•"/>
                      </a:pPr>
                      <a:r>
                        <a:rPr lang="es-CO" sz="1400" b="0" i="0" u="none" strike="noStrike" kern="1200" dirty="0">
                          <a:solidFill>
                            <a:schemeClr val="tx1"/>
                          </a:solidFill>
                          <a:effectLst/>
                          <a:latin typeface="+mn-lt"/>
                          <a:ea typeface="+mn-ea"/>
                          <a:cs typeface="+mn-cs"/>
                        </a:rPr>
                        <a:t>CORREDOR AGROFORESTAL Y ENERGETICO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417511">
                <a:tc>
                  <a:txBody>
                    <a:bodyPr/>
                    <a:lstStyle/>
                    <a:p>
                      <a:pPr algn="ctr" fontAlgn="ctr"/>
                      <a:r>
                        <a:rPr lang="es-CO" sz="1400" b="0" i="0" u="none" strike="noStrike" dirty="0">
                          <a:solidFill>
                            <a:schemeClr val="tx1"/>
                          </a:solidFill>
                          <a:effectLst/>
                          <a:latin typeface="+mn-lt"/>
                        </a:rPr>
                        <a:t>Pasos a nivel de infraestructura férrea operados, mantenidos y señalizados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1" u="none" strike="noStrike">
                          <a:solidFill>
                            <a:schemeClr val="tx1"/>
                          </a:solidFill>
                          <a:effectLst/>
                          <a:latin typeface="+mn-lt"/>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b"/>
                      <a:r>
                        <a:rPr lang="es-CO" sz="1400" b="0" i="0" u="none" strike="noStrike" kern="1200" dirty="0">
                          <a:solidFill>
                            <a:schemeClr val="tx1"/>
                          </a:solidFill>
                          <a:effectLst/>
                          <a:latin typeface="+mn-lt"/>
                          <a:ea typeface="+mn-ea"/>
                          <a:cs typeface="+mn-cs"/>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chemeClr val="tx1"/>
                          </a:solidFill>
                          <a:effectLst/>
                          <a:latin typeface="+mn-lt"/>
                          <a:ea typeface="+mn-ea"/>
                          <a:cs typeface="+mn-cs"/>
                        </a:rPr>
                        <a:t>13 pasos a nivel  operados mantenidos y señalizados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614440448"/>
                  </a:ext>
                </a:extLst>
              </a:tr>
              <a:tr h="190692">
                <a:tc>
                  <a:txBody>
                    <a:bodyPr/>
                    <a:lstStyle/>
                    <a:p>
                      <a:pPr algn="ctr" fontAlgn="ctr"/>
                      <a:r>
                        <a:rPr lang="es-CO" sz="1400" b="0" i="0" u="none" strike="noStrike">
                          <a:solidFill>
                            <a:schemeClr val="tx1"/>
                          </a:solidFill>
                          <a:effectLst/>
                          <a:latin typeface="+mn-lt"/>
                        </a:rPr>
                        <a:t>Estaciones férreas con Mantenimiento realizado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b"/>
                      <a:r>
                        <a:rPr lang="es-CO" sz="1400" b="0" i="0" u="none" strike="noStrike" kern="1200" dirty="0">
                          <a:solidFill>
                            <a:schemeClr val="tx1"/>
                          </a:solidFill>
                          <a:effectLst/>
                          <a:latin typeface="+mn-lt"/>
                          <a:ea typeface="+mn-ea"/>
                          <a:cs typeface="+mn-cs"/>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chemeClr val="tx1"/>
                          </a:solidFill>
                          <a:effectLst/>
                          <a:latin typeface="+mn-lt"/>
                          <a:ea typeface="+mn-ea"/>
                          <a:cs typeface="+mn-cs"/>
                        </a:rPr>
                        <a:t>Estación de </a:t>
                      </a:r>
                      <a:r>
                        <a:rPr lang="es-CO" sz="1400" b="0" i="0" u="none" strike="noStrike" kern="1200" dirty="0" err="1">
                          <a:solidFill>
                            <a:schemeClr val="tx1"/>
                          </a:solidFill>
                          <a:effectLst/>
                          <a:latin typeface="+mn-lt"/>
                          <a:ea typeface="+mn-ea"/>
                          <a:cs typeface="+mn-cs"/>
                        </a:rPr>
                        <a:t>Tibasosa</a:t>
                      </a:r>
                      <a:endParaRPr lang="es-CO" sz="1400" b="0" i="0" u="none" strike="noStrike" kern="1200" dirty="0">
                        <a:solidFill>
                          <a:schemeClr val="tx1"/>
                        </a:solidFill>
                        <a:effectLst/>
                        <a:latin typeface="+mn-lt"/>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954733442"/>
                  </a:ext>
                </a:extLst>
              </a:tr>
              <a:tr h="190692">
                <a:tc>
                  <a:txBody>
                    <a:bodyPr/>
                    <a:lstStyle/>
                    <a:p>
                      <a:pPr algn="ctr" fontAlgn="ctr"/>
                      <a:r>
                        <a:rPr lang="es-CO" sz="1400" b="0" i="0" u="none" strike="noStrike" dirty="0">
                          <a:solidFill>
                            <a:schemeClr val="tx1"/>
                          </a:solidFill>
                          <a:effectLst/>
                          <a:latin typeface="+mn-lt"/>
                        </a:rPr>
                        <a:t> Kilómetros de línea férrea localizada y/o inventariada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193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CO" sz="1400" b="0" i="0" u="none" strike="noStrike" kern="1200" dirty="0">
                          <a:solidFill>
                            <a:schemeClr val="tx1"/>
                          </a:solidFill>
                          <a:effectLst/>
                          <a:latin typeface="+mn-lt"/>
                          <a:ea typeface="+mn-ea"/>
                          <a:cs typeface="+mn-cs"/>
                        </a:rPr>
                        <a:t>301.53 %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kern="1200" dirty="0">
                          <a:solidFill>
                            <a:schemeClr val="tx1"/>
                          </a:solidFill>
                          <a:effectLst/>
                          <a:latin typeface="+mn-lt"/>
                          <a:ea typeface="+mn-ea"/>
                          <a:cs typeface="+mn-cs"/>
                        </a:rPr>
                        <a:t>Se reportó ejecución en los contratos: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1574/215 (18);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577/2016 (70);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1539/2015 (33);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1540/2015(13);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576/2016 (59)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124585006"/>
                  </a:ext>
                </a:extLst>
              </a:tr>
            </a:tbl>
          </a:graphicData>
        </a:graphic>
      </p:graphicFrame>
      <p:pic>
        <p:nvPicPr>
          <p:cNvPr id="3" name="Imagen 2"/>
          <p:cNvPicPr>
            <a:picLocks noChangeAspect="1"/>
          </p:cNvPicPr>
          <p:nvPr/>
        </p:nvPicPr>
        <p:blipFill rotWithShape="1">
          <a:blip r:embed="rId2"/>
          <a:srcRect l="12258" t="88369" b="3561"/>
          <a:stretch/>
        </p:blipFill>
        <p:spPr>
          <a:xfrm>
            <a:off x="3757961" y="6523463"/>
            <a:ext cx="4437405" cy="229565"/>
          </a:xfrm>
          <a:prstGeom prst="rect">
            <a:avLst/>
          </a:prstGeom>
        </p:spPr>
      </p:pic>
    </p:spTree>
    <p:extLst>
      <p:ext uri="{BB962C8B-B14F-4D97-AF65-F5344CB8AC3E}">
        <p14:creationId xmlns:p14="http://schemas.microsoft.com/office/powerpoint/2010/main" val="1846357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effectLst>
                  <a:outerShdw blurRad="38100" dist="38100" dir="2700000" algn="tl">
                    <a:srgbClr val="000000">
                      <a:alpha val="43137"/>
                    </a:srgbClr>
                  </a:outerShdw>
                </a:effectLst>
              </a:rPr>
              <a:t>GESTIÓN DE LA INFRAESTRUCTURA VIAL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428061552"/>
              </p:ext>
            </p:extLst>
          </p:nvPr>
        </p:nvGraphicFramePr>
        <p:xfrm>
          <a:off x="417093" y="1287882"/>
          <a:ext cx="11470106" cy="3413760"/>
        </p:xfrm>
        <a:graphic>
          <a:graphicData uri="http://schemas.openxmlformats.org/drawingml/2006/table">
            <a:tbl>
              <a:tblPr/>
              <a:tblGrid>
                <a:gridCol w="2036175">
                  <a:extLst>
                    <a:ext uri="{9D8B030D-6E8A-4147-A177-3AD203B41FA5}">
                      <a16:colId xmlns="" xmlns:a16="http://schemas.microsoft.com/office/drawing/2014/main" val="20000"/>
                    </a:ext>
                  </a:extLst>
                </a:gridCol>
                <a:gridCol w="814039">
                  <a:extLst>
                    <a:ext uri="{9D8B030D-6E8A-4147-A177-3AD203B41FA5}">
                      <a16:colId xmlns="" xmlns:a16="http://schemas.microsoft.com/office/drawing/2014/main" val="20001"/>
                    </a:ext>
                  </a:extLst>
                </a:gridCol>
                <a:gridCol w="2386361">
                  <a:extLst>
                    <a:ext uri="{9D8B030D-6E8A-4147-A177-3AD203B41FA5}">
                      <a16:colId xmlns="" xmlns:a16="http://schemas.microsoft.com/office/drawing/2014/main" val="20002"/>
                    </a:ext>
                  </a:extLst>
                </a:gridCol>
                <a:gridCol w="1427356">
                  <a:extLst>
                    <a:ext uri="{9D8B030D-6E8A-4147-A177-3AD203B41FA5}">
                      <a16:colId xmlns="" xmlns:a16="http://schemas.microsoft.com/office/drawing/2014/main" val="20003"/>
                    </a:ext>
                  </a:extLst>
                </a:gridCol>
                <a:gridCol w="4806175">
                  <a:extLst>
                    <a:ext uri="{9D8B030D-6E8A-4147-A177-3AD203B41FA5}">
                      <a16:colId xmlns="" xmlns:a16="http://schemas.microsoft.com/office/drawing/2014/main" val="20004"/>
                    </a:ext>
                  </a:extLst>
                </a:gridCol>
              </a:tblGrid>
              <a:tr h="228684">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90692">
                <a:tc>
                  <a:txBody>
                    <a:bodyPr/>
                    <a:lstStyle/>
                    <a:p>
                      <a:pPr algn="ctr" fontAlgn="ctr"/>
                      <a:r>
                        <a:rPr lang="es-CO" sz="1400" b="0" i="0" u="none" strike="noStrike" dirty="0" err="1">
                          <a:solidFill>
                            <a:schemeClr val="tx1"/>
                          </a:solidFill>
                          <a:effectLst/>
                          <a:latin typeface="+mn-lt"/>
                        </a:rPr>
                        <a:t>Kms</a:t>
                      </a:r>
                      <a:r>
                        <a:rPr lang="es-CO" sz="1400" b="0" i="0" u="none" strike="noStrike" dirty="0">
                          <a:solidFill>
                            <a:schemeClr val="tx1"/>
                          </a:solidFill>
                          <a:effectLst/>
                          <a:latin typeface="+mn-lt"/>
                        </a:rPr>
                        <a:t> de Red Vial Nacional Primaria Intervenida con Mantenimiento Rutinario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9.005,70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9.016,0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solidFill>
                  </a:tcPr>
                </a:tc>
                <a:tc>
                  <a:txBody>
                    <a:bodyPr/>
                    <a:lstStyle/>
                    <a:p>
                      <a:pPr algn="ctr" fontAlgn="ctr"/>
                      <a:r>
                        <a:rPr lang="es-CO" sz="1400" b="1" i="0" u="none" strike="noStrike" dirty="0">
                          <a:solidFill>
                            <a:schemeClr val="tx1"/>
                          </a:solidFill>
                          <a:effectLst/>
                          <a:latin typeface="+mn-lt"/>
                        </a:rPr>
                        <a:t>100,11%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chemeClr val="tx1"/>
                          </a:solidFill>
                          <a:effectLst/>
                          <a:latin typeface="+mn-lt"/>
                        </a:rPr>
                        <a:t>Actividad realizada en 29 departamentos:</a:t>
                      </a:r>
                    </a:p>
                    <a:p>
                      <a:pPr algn="l" fontAlgn="ctr"/>
                      <a:r>
                        <a:rPr lang="es-CO" sz="1400" b="0" i="0" u="none" strike="noStrike" dirty="0">
                          <a:solidFill>
                            <a:schemeClr val="tx1"/>
                          </a:solidFill>
                          <a:effectLst/>
                          <a:latin typeface="+mn-lt"/>
                        </a:rPr>
                        <a:t>ANTIOQUIA, ARAUCA, ATLANTICO, BOLIVAR, BOYACA, CALDAS, CAQUETA, CASANARE, CAUCA, CESAR, CHOCO, CORDOBA, CUNDINAMARCA, GUAJIRA, GUAVIARE, HUILA, MAGDALENA, META, NARIÑO, NORTE DE SANTANDER, PUTUMAYO, QUINDIO, RISARALDA, SAN ANDRES Y PROVIDENCIA, SANTANDER, SUCRE, TOLIMA, VALLE DEL CAUCA y VICHADA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889899975"/>
                  </a:ext>
                </a:extLst>
              </a:tr>
              <a:tr h="190692">
                <a:tc>
                  <a:txBody>
                    <a:bodyPr/>
                    <a:lstStyle/>
                    <a:p>
                      <a:pPr algn="ctr" fontAlgn="ctr"/>
                      <a:r>
                        <a:rPr lang="es-CO" sz="1400" b="0" i="0" u="none" strike="noStrike">
                          <a:solidFill>
                            <a:schemeClr val="tx1"/>
                          </a:solidFill>
                          <a:effectLst/>
                          <a:latin typeface="+mn-lt"/>
                        </a:rPr>
                        <a:t>Puentes en la red vial primaria construidos *(incluye viaductos)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chemeClr val="tx1"/>
                          </a:solidFill>
                          <a:effectLst/>
                          <a:latin typeface="+mn-lt"/>
                        </a:rPr>
                        <a:t>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CO" sz="1400" b="1" i="0" u="none" strike="noStrike" dirty="0">
                          <a:solidFill>
                            <a:schemeClr val="tx1"/>
                          </a:solidFill>
                          <a:effectLst/>
                          <a:latin typeface="+mn-lt"/>
                        </a:rPr>
                        <a:t>266%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400" b="0" i="0" u="none" strike="noStrike" kern="1200" dirty="0">
                          <a:solidFill>
                            <a:schemeClr val="tx1"/>
                          </a:solidFill>
                          <a:effectLst/>
                          <a:latin typeface="+mn-lt"/>
                          <a:ea typeface="+mn-ea"/>
                          <a:cs typeface="+mn-cs"/>
                        </a:rPr>
                        <a:t>En mejoramiento de vías se construyeron puentes adicionales a los previstos en el proyecto global de puentes.</a:t>
                      </a:r>
                    </a:p>
                    <a:p>
                      <a:r>
                        <a:rPr lang="es-CO" sz="1400" b="0" i="0" u="none" strike="noStrike" kern="1200" dirty="0">
                          <a:solidFill>
                            <a:schemeClr val="tx1"/>
                          </a:solidFill>
                          <a:effectLst/>
                          <a:latin typeface="+mn-lt"/>
                          <a:ea typeface="+mn-ea"/>
                          <a:cs typeface="+mn-cs"/>
                        </a:rPr>
                        <a:t>Se reportó ejecución en los contactos: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0267-2009 (2);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0407-2010 (2);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0724-2012 (3);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0544-2012 (1);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0563-2012 (14);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3762-2013 (1);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541-2012 (1);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1222-2014 (3);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0517-2015 (1);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1214-2014 (1);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1253-2015 (1);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2175-2014 (2); y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1104-2014 (3)</a:t>
                      </a:r>
                      <a:endParaRPr lang="es-CO" sz="1400" b="0" i="0" u="none" strike="noStrike" dirty="0">
                        <a:solidFill>
                          <a:srgbClr val="FF0000"/>
                        </a:solidFill>
                        <a:effectLst/>
                        <a:latin typeface="+mn-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701307590"/>
                  </a:ext>
                </a:extLst>
              </a:tr>
            </a:tbl>
          </a:graphicData>
        </a:graphic>
      </p:graphicFrame>
      <p:pic>
        <p:nvPicPr>
          <p:cNvPr id="3" name="Imagen 2"/>
          <p:cNvPicPr>
            <a:picLocks noChangeAspect="1"/>
          </p:cNvPicPr>
          <p:nvPr/>
        </p:nvPicPr>
        <p:blipFill rotWithShape="1">
          <a:blip r:embed="rId2"/>
          <a:srcRect l="12258" t="88369" b="3561"/>
          <a:stretch/>
        </p:blipFill>
        <p:spPr>
          <a:xfrm>
            <a:off x="3757961" y="6523463"/>
            <a:ext cx="4437405" cy="229565"/>
          </a:xfrm>
          <a:prstGeom prst="rect">
            <a:avLst/>
          </a:prstGeom>
        </p:spPr>
      </p:pic>
    </p:spTree>
    <p:extLst>
      <p:ext uri="{BB962C8B-B14F-4D97-AF65-F5344CB8AC3E}">
        <p14:creationId xmlns:p14="http://schemas.microsoft.com/office/powerpoint/2010/main" val="339034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b="1" dirty="0">
                <a:effectLst>
                  <a:outerShdw blurRad="38100" dist="38100" dir="2700000" algn="tl">
                    <a:srgbClr val="000000">
                      <a:alpha val="43137"/>
                    </a:srgbClr>
                  </a:outerShdw>
                </a:effectLst>
              </a:rPr>
              <a:t>GESTIÓN DEL RIESGO VIAL</a:t>
            </a:r>
          </a:p>
        </p:txBody>
      </p:sp>
      <p:graphicFrame>
        <p:nvGraphicFramePr>
          <p:cNvPr id="4" name="Tabla 3"/>
          <p:cNvGraphicFramePr>
            <a:graphicFrameLocks noGrp="1"/>
          </p:cNvGraphicFramePr>
          <p:nvPr>
            <p:extLst>
              <p:ext uri="{D42A27DB-BD31-4B8C-83A1-F6EECF244321}">
                <p14:modId xmlns:p14="http://schemas.microsoft.com/office/powerpoint/2010/main" val="396282143"/>
              </p:ext>
            </p:extLst>
          </p:nvPr>
        </p:nvGraphicFramePr>
        <p:xfrm>
          <a:off x="417094" y="1652339"/>
          <a:ext cx="11470106" cy="4540756"/>
        </p:xfrm>
        <a:graphic>
          <a:graphicData uri="http://schemas.openxmlformats.org/drawingml/2006/table">
            <a:tbl>
              <a:tblPr/>
              <a:tblGrid>
                <a:gridCol w="1619524">
                  <a:extLst>
                    <a:ext uri="{9D8B030D-6E8A-4147-A177-3AD203B41FA5}">
                      <a16:colId xmlns="" xmlns:a16="http://schemas.microsoft.com/office/drawing/2014/main" val="20000"/>
                    </a:ext>
                  </a:extLst>
                </a:gridCol>
                <a:gridCol w="817418">
                  <a:extLst>
                    <a:ext uri="{9D8B030D-6E8A-4147-A177-3AD203B41FA5}">
                      <a16:colId xmlns="" xmlns:a16="http://schemas.microsoft.com/office/drawing/2014/main" val="20001"/>
                    </a:ext>
                  </a:extLst>
                </a:gridCol>
                <a:gridCol w="1025237">
                  <a:extLst>
                    <a:ext uri="{9D8B030D-6E8A-4147-A177-3AD203B41FA5}">
                      <a16:colId xmlns="" xmlns:a16="http://schemas.microsoft.com/office/drawing/2014/main" val="20002"/>
                    </a:ext>
                  </a:extLst>
                </a:gridCol>
                <a:gridCol w="1385454">
                  <a:extLst>
                    <a:ext uri="{9D8B030D-6E8A-4147-A177-3AD203B41FA5}">
                      <a16:colId xmlns="" xmlns:a16="http://schemas.microsoft.com/office/drawing/2014/main" val="20003"/>
                    </a:ext>
                  </a:extLst>
                </a:gridCol>
                <a:gridCol w="6622473">
                  <a:extLst>
                    <a:ext uri="{9D8B030D-6E8A-4147-A177-3AD203B41FA5}">
                      <a16:colId xmlns="" xmlns:a16="http://schemas.microsoft.com/office/drawing/2014/main" val="20004"/>
                    </a:ext>
                  </a:extLst>
                </a:gridCol>
              </a:tblGrid>
              <a:tr h="486916">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486916">
                <a:tc>
                  <a:txBody>
                    <a:bodyPr/>
                    <a:lstStyle/>
                    <a:p>
                      <a:pPr algn="ctr" fontAlgn="ctr"/>
                      <a:r>
                        <a:rPr lang="es-CO" sz="1400" b="0" i="0" u="none" strike="noStrike" kern="1200" dirty="0">
                          <a:solidFill>
                            <a:schemeClr val="tx1"/>
                          </a:solidFill>
                          <a:effectLst/>
                          <a:latin typeface="+mn-lt"/>
                          <a:ea typeface="+mn-ea"/>
                          <a:cs typeface="+mn-cs"/>
                        </a:rPr>
                        <a:t>Sitios críticos atendidos en la red vial nacional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kern="1200" dirty="0">
                          <a:solidFill>
                            <a:schemeClr val="tx1"/>
                          </a:solidFill>
                          <a:effectLst/>
                          <a:latin typeface="+mn-lt"/>
                          <a:ea typeface="+mn-ea"/>
                          <a:cs typeface="+mn-cs"/>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62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CO" sz="1400" b="0" i="0" u="none" strike="noStrike" kern="1200">
                          <a:solidFill>
                            <a:schemeClr val="tx1"/>
                          </a:solidFill>
                          <a:effectLst/>
                          <a:latin typeface="+mn-lt"/>
                          <a:ea typeface="+mn-ea"/>
                          <a:cs typeface="+mn-cs"/>
                        </a:rPr>
                        <a:t>248,00%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La SRN da un cumplimiento que supera ampliamente la meta inicialmente programada, se atendieron 62 sitios críticos frente a los 24 programados. Mediante los siguientes Contratos: </a:t>
                      </a:r>
                      <a:br>
                        <a:rPr lang="es-CO" sz="1400" b="0" i="0" u="none" strike="noStrike" kern="1200" dirty="0">
                          <a:solidFill>
                            <a:schemeClr val="tx1"/>
                          </a:solidFill>
                          <a:effectLst/>
                          <a:latin typeface="+mn-lt"/>
                          <a:ea typeface="+mn-ea"/>
                          <a:cs typeface="+mn-cs"/>
                        </a:rPr>
                      </a:br>
                      <a:r>
                        <a:rPr lang="es-CO" sz="1400" b="0" i="0" u="none" strike="noStrike" kern="1200" dirty="0">
                          <a:solidFill>
                            <a:schemeClr val="tx1"/>
                          </a:solidFill>
                          <a:effectLst/>
                          <a:latin typeface="+mn-lt"/>
                          <a:ea typeface="+mn-ea"/>
                          <a:cs typeface="+mn-cs"/>
                        </a:rPr>
                        <a:t> 1819-2012(3); 1055-2015(2); 1728-2012(2); 1278-2015(2); 1788-2012(1); 1408-2015(2); 1513-2015(1); 0987-2016(2); 0927-2016(3); 0643-2016(2); 0619-2016(3); 0961-2016(5); 1041-2016(8); 0623-2016(3); 0580-2016(3); 0631-2016(2); 0659-2016(1); 0957-2016(7); 0618-2016(2); 0976-2016(6); 0624-2016(1)  </a:t>
                      </a:r>
                      <a:br>
                        <a:rPr lang="es-CO" sz="1400" b="0" i="0" u="none" strike="noStrike" kern="1200" dirty="0">
                          <a:solidFill>
                            <a:schemeClr val="tx1"/>
                          </a:solidFill>
                          <a:effectLst/>
                          <a:latin typeface="+mn-lt"/>
                          <a:ea typeface="+mn-ea"/>
                          <a:cs typeface="+mn-cs"/>
                        </a:rPr>
                      </a:br>
                      <a:r>
                        <a:rPr lang="es-CO" sz="1400" b="0" i="0" u="none" strike="noStrike" kern="1200" dirty="0">
                          <a:solidFill>
                            <a:schemeClr val="tx1"/>
                          </a:solidFill>
                          <a:effectLst/>
                          <a:latin typeface="+mn-lt"/>
                          <a:ea typeface="+mn-ea"/>
                          <a:cs typeface="+mn-cs"/>
                        </a:rPr>
                        <a:t> y la SAE atendió 1 sitio critico </a:t>
                      </a:r>
                      <a:r>
                        <a:rPr lang="es-CO" sz="1400" b="0" i="0" u="none" strike="noStrike" kern="1200" dirty="0" err="1">
                          <a:solidFill>
                            <a:schemeClr val="tx1"/>
                          </a:solidFill>
                          <a:effectLst/>
                          <a:latin typeface="+mn-lt"/>
                          <a:ea typeface="+mn-ea"/>
                          <a:cs typeface="+mn-cs"/>
                        </a:rPr>
                        <a:t>cto</a:t>
                      </a:r>
                      <a:r>
                        <a:rPr lang="es-CO" sz="1400" b="0" i="0" u="none" strike="noStrike" kern="1200" dirty="0">
                          <a:solidFill>
                            <a:schemeClr val="tx1"/>
                          </a:solidFill>
                          <a:effectLst/>
                          <a:latin typeface="+mn-lt"/>
                          <a:ea typeface="+mn-ea"/>
                          <a:cs typeface="+mn-cs"/>
                        </a:rPr>
                        <a:t> 1496-2014(1);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486916">
                <a:tc>
                  <a:txBody>
                    <a:bodyPr/>
                    <a:lstStyle/>
                    <a:p>
                      <a:pPr algn="ctr" fontAlgn="ctr"/>
                      <a:r>
                        <a:rPr lang="es-CO" sz="1400" b="0" i="0" u="none" strike="noStrike" kern="1200" dirty="0">
                          <a:solidFill>
                            <a:schemeClr val="tx1"/>
                          </a:solidFill>
                          <a:effectLst/>
                          <a:latin typeface="+mn-lt"/>
                          <a:ea typeface="+mn-ea"/>
                          <a:cs typeface="+mn-cs"/>
                        </a:rPr>
                        <a:t>Sitios críticos atendidos en la red terciaria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kern="1200" dirty="0">
                          <a:solidFill>
                            <a:schemeClr val="tx1"/>
                          </a:solidFill>
                          <a:effectLst/>
                          <a:latin typeface="+mn-lt"/>
                          <a:ea typeface="+mn-ea"/>
                          <a:cs typeface="+mn-cs"/>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a:solidFill>
                            <a:schemeClr val="tx1"/>
                          </a:solidFill>
                          <a:effectLst/>
                          <a:latin typeface="+mn-lt"/>
                          <a:ea typeface="+mn-ea"/>
                          <a:cs typeface="+mn-cs"/>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CO" sz="1400" b="0" i="0" u="none" strike="noStrike" kern="1200">
                          <a:solidFill>
                            <a:schemeClr val="tx1"/>
                          </a:solidFill>
                          <a:effectLst/>
                          <a:latin typeface="+mn-lt"/>
                          <a:ea typeface="+mn-ea"/>
                          <a:cs typeface="+mn-cs"/>
                        </a:rPr>
                        <a:t>166,67%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a:solidFill>
                            <a:schemeClr val="tx1"/>
                          </a:solidFill>
                          <a:effectLst/>
                          <a:latin typeface="+mn-lt"/>
                          <a:ea typeface="+mn-ea"/>
                          <a:cs typeface="+mn-cs"/>
                        </a:rPr>
                        <a:t>Se atendieron 9 sitios críticos en los Departamentos de Caquetá. Huila y Caldas por medio de los contratos 2084-2014, 2158-2014, 2057-2014 y 2058-2014. Los sitios críticos restantes se ejecutaron en trimestres anteriores y eran meta rezago no programada.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4718894"/>
                  </a:ext>
                </a:extLst>
              </a:tr>
              <a:tr h="486916">
                <a:tc>
                  <a:txBody>
                    <a:bodyPr/>
                    <a:lstStyle/>
                    <a:p>
                      <a:pPr algn="ctr" fontAlgn="ctr"/>
                      <a:r>
                        <a:rPr lang="es-CO" sz="1400" b="0" i="0" u="none" strike="noStrike" kern="1200" dirty="0">
                          <a:solidFill>
                            <a:schemeClr val="tx1"/>
                          </a:solidFill>
                          <a:effectLst/>
                          <a:latin typeface="+mn-lt"/>
                          <a:ea typeface="+mn-ea"/>
                          <a:cs typeface="+mn-cs"/>
                        </a:rPr>
                        <a:t>Emergencias en la red vial nacional primaria atendidas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kern="1200" dirty="0">
                          <a:solidFill>
                            <a:schemeClr val="tx1"/>
                          </a:solidFill>
                          <a:effectLst/>
                          <a:latin typeface="+mn-lt"/>
                          <a:ea typeface="+mn-ea"/>
                          <a:cs typeface="+mn-cs"/>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400" b="0" i="0" u="none" strike="noStrike" kern="1200" dirty="0">
                          <a:solidFill>
                            <a:schemeClr val="tx1"/>
                          </a:solidFill>
                          <a:effectLst/>
                          <a:latin typeface="+mn-lt"/>
                          <a:ea typeface="+mn-ea"/>
                          <a:cs typeface="+mn-cs"/>
                        </a:rPr>
                        <a:t>100,00%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kern="1200" dirty="0">
                          <a:solidFill>
                            <a:schemeClr val="tx1"/>
                          </a:solidFill>
                          <a:effectLst/>
                          <a:latin typeface="+mn-lt"/>
                          <a:ea typeface="+mn-ea"/>
                          <a:cs typeface="+mn-cs"/>
                        </a:rPr>
                        <a:t>Se atendieron las emergencias presentadas en los Deptos.: Antioquia, Boyacá, Bolívar, Caldas, Caquetá, Casanare, Cauca, Cesar, Chocó, Córdoba, Cundinamarca, Guajira, Huila, Magdalena, Meta, Nariño, Norte de Santander, Putumayo, Quindío, Risaralda, Santander, Sucre, Tolima y Valle; con los contratos: DTANT492 y 1871, DTBOY517, DTBOL393, DTCAL573, DTCAQ568, DTCAS560 y 1603, DTCAU551, DTCES375, DTCHO401, DTCOR379 y 1499, DTCUN522 y 1114, DTGUA480, DTHUI578, DTMAG400, DTMET542, DTNAR548, DTNSA 585 y 1438, DTOCA549, DTPUT566, DTQUI562, DTRIS498, DTSAN547, DTSUC408, DTTOL524, DTVAL616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222252374"/>
                  </a:ext>
                </a:extLst>
              </a:tr>
            </a:tbl>
          </a:graphicData>
        </a:graphic>
      </p:graphicFrame>
      <p:pic>
        <p:nvPicPr>
          <p:cNvPr id="8" name="Imagen 7"/>
          <p:cNvPicPr>
            <a:picLocks noChangeAspect="1"/>
          </p:cNvPicPr>
          <p:nvPr/>
        </p:nvPicPr>
        <p:blipFill rotWithShape="1">
          <a:blip r:embed="rId2"/>
          <a:srcRect l="12258" t="88369" b="3561"/>
          <a:stretch/>
        </p:blipFill>
        <p:spPr>
          <a:xfrm>
            <a:off x="3757961" y="6523463"/>
            <a:ext cx="4437405" cy="229565"/>
          </a:xfrm>
          <a:prstGeom prst="rect">
            <a:avLst/>
          </a:prstGeom>
        </p:spPr>
      </p:pic>
    </p:spTree>
    <p:extLst>
      <p:ext uri="{BB962C8B-B14F-4D97-AF65-F5344CB8AC3E}">
        <p14:creationId xmlns:p14="http://schemas.microsoft.com/office/powerpoint/2010/main" val="305379168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11358</TotalTime>
  <Words>2494</Words>
  <Application>Microsoft Office PowerPoint</Application>
  <PresentationFormat>Panorámica</PresentationFormat>
  <Paragraphs>299</Paragraphs>
  <Slides>14</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14</vt:i4>
      </vt:variant>
    </vt:vector>
  </HeadingPairs>
  <TitlesOfParts>
    <vt:vector size="20" baseType="lpstr">
      <vt:lpstr>Arial</vt:lpstr>
      <vt:lpstr>Calibri</vt:lpstr>
      <vt:lpstr>Calibri Light</vt:lpstr>
      <vt:lpstr>Times New Roman</vt:lpstr>
      <vt:lpstr>Tema de Office</vt:lpstr>
      <vt:lpstr>Documento</vt:lpstr>
      <vt:lpstr>Presentación de PowerPoint</vt:lpstr>
      <vt:lpstr>Presentación de PowerPoint</vt:lpstr>
      <vt:lpstr>Presentación de PowerPoint</vt:lpstr>
      <vt:lpstr>GESTIÓN DE LA INFRAESTRUCTURA VIAL</vt:lpstr>
      <vt:lpstr>GESTIÓN DE LA INFRAESTRUCTURA VIAL</vt:lpstr>
      <vt:lpstr>GESTIÓN DE LA INFRAESTRUCTURA VIAL</vt:lpstr>
      <vt:lpstr>GESTIÓN DE LA INFRAESTRUCTURA VIAL</vt:lpstr>
      <vt:lpstr>GESTIÓN DE LA INFRAESTRUCTURA VIAL</vt:lpstr>
      <vt:lpstr>GESTIÓN DEL RIESGO VIAL</vt:lpstr>
      <vt:lpstr>GESTIÓN SOCIAL Y AMBIENTAL EN PROYECTOS DE INFRAESTRUCTURA</vt:lpstr>
      <vt:lpstr>GESTIÓN DE INNOVACIÓN Y REGLAMENTACIÓN TÉCNICA DE LA INFRAESTRUCTURA</vt:lpstr>
      <vt:lpstr>CONTROL FINANCIERO Y CONTABLE</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Johana De la Parra Rivero</dc:creator>
  <cp:lastModifiedBy>Adriana Varela Montenegro</cp:lastModifiedBy>
  <cp:revision>97</cp:revision>
  <dcterms:created xsi:type="dcterms:W3CDTF">2016-05-30T14:41:16Z</dcterms:created>
  <dcterms:modified xsi:type="dcterms:W3CDTF">2018-04-03T13:59:36Z</dcterms:modified>
</cp:coreProperties>
</file>