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4" r:id="rId1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113" d="100"/>
          <a:sy n="113" d="100"/>
        </p:scale>
        <p:origin x="4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delaparra\Documents\2015\ENTREGABLES\MATRIZ%20INTEGRADA%20DE%20INDICADORES%20PAA%202011%20A%20%20201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cat>
            <c:strRef>
              <c:f>'ANALISIS 2015'!$C$54:$C$57</c:f>
              <c:strCache>
                <c:ptCount val="4"/>
                <c:pt idx="0">
                  <c:v>Excelente</c:v>
                </c:pt>
                <c:pt idx="1">
                  <c:v>Bueno</c:v>
                </c:pt>
                <c:pt idx="2">
                  <c:v>Aceptable</c:v>
                </c:pt>
                <c:pt idx="3">
                  <c:v>Deficiente</c:v>
                </c:pt>
              </c:strCache>
            </c:strRef>
          </c:cat>
          <c:val>
            <c:numRef>
              <c:f>'ANALISIS 2015'!$D$54:$D$57</c:f>
            </c:numRef>
          </c:val>
          <c:extLst xmlns:c16r2="http://schemas.microsoft.com/office/drawing/2015/06/chart">
            <c:ext xmlns:c16="http://schemas.microsoft.com/office/drawing/2014/chart" uri="{C3380CC4-5D6E-409C-BE32-E72D297353CC}">
              <c16:uniqueId val="{00000000-6257-4DAB-9A12-AC1FD35050EC}"/>
            </c:ext>
          </c:extLst>
        </c:ser>
        <c:ser>
          <c:idx val="1"/>
          <c:order val="1"/>
          <c:cat>
            <c:strRef>
              <c:f>'ANALISIS 2015'!$C$54:$C$57</c:f>
              <c:strCache>
                <c:ptCount val="4"/>
                <c:pt idx="0">
                  <c:v>Excelente</c:v>
                </c:pt>
                <c:pt idx="1">
                  <c:v>Bueno</c:v>
                </c:pt>
                <c:pt idx="2">
                  <c:v>Aceptable</c:v>
                </c:pt>
                <c:pt idx="3">
                  <c:v>Deficiente</c:v>
                </c:pt>
              </c:strCache>
            </c:strRef>
          </c:cat>
          <c:val>
            <c:numRef>
              <c:f>'ANALISIS 2015'!$E$54:$E$57</c:f>
            </c:numRef>
          </c:val>
          <c:extLst xmlns:c16r2="http://schemas.microsoft.com/office/drawing/2015/06/chart">
            <c:ext xmlns:c16="http://schemas.microsoft.com/office/drawing/2014/chart" uri="{C3380CC4-5D6E-409C-BE32-E72D297353CC}">
              <c16:uniqueId val="{00000001-6257-4DAB-9A12-AC1FD35050EC}"/>
            </c:ext>
          </c:extLst>
        </c:ser>
        <c:ser>
          <c:idx val="2"/>
          <c:order val="2"/>
          <c:dPt>
            <c:idx val="0"/>
            <c:bubble3D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6257-4DAB-9A12-AC1FD35050EC}"/>
              </c:ext>
            </c:extLst>
          </c:dPt>
          <c:dPt>
            <c:idx val="1"/>
            <c:bubble3D val="0"/>
            <c:spPr>
              <a:solidFill>
                <a:srgbClr val="92D05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6257-4DAB-9A12-AC1FD35050EC}"/>
              </c:ext>
            </c:extLst>
          </c:dPt>
          <c:dPt>
            <c:idx val="2"/>
            <c:bubble3D val="0"/>
            <c:spPr>
              <a:solidFill>
                <a:srgbClr val="FFFF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6257-4DAB-9A12-AC1FD35050EC}"/>
              </c:ext>
            </c:extLst>
          </c:dPt>
          <c:dPt>
            <c:idx val="3"/>
            <c:bubble3D val="0"/>
            <c:spPr>
              <a:solidFill>
                <a:srgbClr val="FF0000"/>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9-6257-4DAB-9A12-AC1FD35050EC}"/>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'ANALISIS 2015'!$C$54:$C$57</c:f>
              <c:strCache>
                <c:ptCount val="4"/>
                <c:pt idx="0">
                  <c:v>Excelente</c:v>
                </c:pt>
                <c:pt idx="1">
                  <c:v>Bueno</c:v>
                </c:pt>
                <c:pt idx="2">
                  <c:v>Aceptable</c:v>
                </c:pt>
                <c:pt idx="3">
                  <c:v>Deficiente</c:v>
                </c:pt>
              </c:strCache>
            </c:strRef>
          </c:cat>
          <c:val>
            <c:numRef>
              <c:f>'ANALISIS 2015'!$F$54:$F$57</c:f>
              <c:numCache>
                <c:formatCode>General</c:formatCode>
                <c:ptCount val="4"/>
                <c:pt idx="0">
                  <c:v>4</c:v>
                </c:pt>
                <c:pt idx="1">
                  <c:v>0</c:v>
                </c:pt>
                <c:pt idx="2">
                  <c:v>1</c:v>
                </c:pt>
                <c:pt idx="3">
                  <c:v>1</c:v>
                </c:pt>
              </c:numCache>
            </c:numRef>
          </c:val>
          <c:extLst xmlns:c16r2="http://schemas.microsoft.com/office/drawing/2015/06/chart">
            <c:ext xmlns:c16="http://schemas.microsoft.com/office/drawing/2014/chart" uri="{C3380CC4-5D6E-409C-BE32-E72D297353CC}">
              <c16:uniqueId val="{0000000A-6257-4DAB-9A12-AC1FD35050EC}"/>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804729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669113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714399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41850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613C6114-3760-4BB7-82E6-36F00E107603}" type="datetimeFigureOut">
              <a:rPr lang="es-CO" smtClean="0"/>
              <a:t>3/04/2018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330064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68910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613C6114-3760-4BB7-82E6-36F00E107603}" type="datetimeFigureOut">
              <a:rPr lang="es-CO" smtClean="0"/>
              <a:t>3/04/2018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61935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613C6114-3760-4BB7-82E6-36F00E107603}" type="datetimeFigureOut">
              <a:rPr lang="es-CO" smtClean="0"/>
              <a:t>3/04/2018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359129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13C6114-3760-4BB7-82E6-36F00E107603}" type="datetimeFigureOut">
              <a:rPr lang="es-CO" smtClean="0"/>
              <a:t>3/04/2018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2387472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1277096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13C6114-3760-4BB7-82E6-36F00E107603}" type="datetimeFigureOut">
              <a:rPr lang="es-CO" smtClean="0"/>
              <a:t>3/04/2018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D4EE1498-47EA-455F-9418-0976D0C3607B}" type="slidenum">
              <a:rPr lang="es-CO" smtClean="0"/>
              <a:t>‹Nº›</a:t>
            </a:fld>
            <a:endParaRPr lang="es-CO"/>
          </a:p>
        </p:txBody>
      </p:sp>
    </p:spTree>
    <p:extLst>
      <p:ext uri="{BB962C8B-B14F-4D97-AF65-F5344CB8AC3E}">
        <p14:creationId xmlns:p14="http://schemas.microsoft.com/office/powerpoint/2010/main" val="15741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3C6114-3760-4BB7-82E6-36F00E107603}" type="datetimeFigureOut">
              <a:rPr lang="es-CO" smtClean="0"/>
              <a:t>3/04/2018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E1498-47EA-455F-9418-0976D0C3607B}" type="slidenum">
              <a:rPr lang="es-CO" smtClean="0"/>
              <a:t>‹Nº›</a:t>
            </a:fld>
            <a:endParaRPr lang="es-CO"/>
          </a:p>
        </p:txBody>
      </p:sp>
    </p:spTree>
    <p:extLst>
      <p:ext uri="{BB962C8B-B14F-4D97-AF65-F5344CB8AC3E}">
        <p14:creationId xmlns:p14="http://schemas.microsoft.com/office/powerpoint/2010/main" val="938468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package" Target="../embeddings/Documento_de_Microsoft_Word1.docx"/></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to 8"/>
          <p:cNvGraphicFramePr>
            <a:graphicFrameLocks noChangeAspect="1"/>
          </p:cNvGraphicFramePr>
          <p:nvPr>
            <p:extLst>
              <p:ext uri="{D42A27DB-BD31-4B8C-83A1-F6EECF244321}">
                <p14:modId xmlns:p14="http://schemas.microsoft.com/office/powerpoint/2010/main" val="2591674425"/>
              </p:ext>
            </p:extLst>
          </p:nvPr>
        </p:nvGraphicFramePr>
        <p:xfrm>
          <a:off x="3071098" y="5859463"/>
          <a:ext cx="7244879" cy="998537"/>
        </p:xfrm>
        <a:graphic>
          <a:graphicData uri="http://schemas.openxmlformats.org/presentationml/2006/ole">
            <mc:AlternateContent xmlns:mc="http://schemas.openxmlformats.org/markup-compatibility/2006">
              <mc:Choice xmlns:v="urn:schemas-microsoft-com:vml" Requires="v">
                <p:oleObj spid="_x0000_s1037" name="Documento" r:id="rId4" imgW="5946933" imgH="998237" progId="Word.Document.12">
                  <p:embed/>
                </p:oleObj>
              </mc:Choice>
              <mc:Fallback>
                <p:oleObj name="Documento" r:id="rId4" imgW="5946933" imgH="998237" progId="Word.Document.12">
                  <p:embed/>
                  <p:pic>
                    <p:nvPicPr>
                      <p:cNvPr id="0" name=""/>
                      <p:cNvPicPr/>
                      <p:nvPr/>
                    </p:nvPicPr>
                    <p:blipFill>
                      <a:blip r:embed="rId5"/>
                      <a:stretch>
                        <a:fillRect/>
                      </a:stretch>
                    </p:blipFill>
                    <p:spPr>
                      <a:xfrm>
                        <a:off x="3071098" y="5859463"/>
                        <a:ext cx="7244879" cy="998537"/>
                      </a:xfrm>
                      <a:prstGeom prst="rect">
                        <a:avLst/>
                      </a:prstGeom>
                    </p:spPr>
                  </p:pic>
                </p:oleObj>
              </mc:Fallback>
            </mc:AlternateContent>
          </a:graphicData>
        </a:graphic>
      </p:graphicFrame>
      <p:pic>
        <p:nvPicPr>
          <p:cNvPr id="11" name="Imagen 10"/>
          <p:cNvPicPr>
            <a:picLocks noChangeAspect="1"/>
          </p:cNvPicPr>
          <p:nvPr/>
        </p:nvPicPr>
        <p:blipFill>
          <a:blip r:embed="rId6"/>
          <a:stretch>
            <a:fillRect/>
          </a:stretch>
        </p:blipFill>
        <p:spPr>
          <a:xfrm>
            <a:off x="1886125" y="855644"/>
            <a:ext cx="8159396" cy="4852693"/>
          </a:xfrm>
          <a:prstGeom prst="rect">
            <a:avLst/>
          </a:prstGeom>
        </p:spPr>
      </p:pic>
      <p:sp>
        <p:nvSpPr>
          <p:cNvPr id="12" name="Rectángulo 11"/>
          <p:cNvSpPr/>
          <p:nvPr/>
        </p:nvSpPr>
        <p:spPr>
          <a:xfrm>
            <a:off x="3540006" y="197037"/>
            <a:ext cx="4957447" cy="553357"/>
          </a:xfrm>
          <a:prstGeom prst="rect">
            <a:avLst/>
          </a:prstGeom>
        </p:spPr>
        <p:txBody>
          <a:bodyPr wrap="none">
            <a:spAutoFit/>
          </a:bodyPr>
          <a:lstStyle/>
          <a:p>
            <a:pPr algn="ctr">
              <a:lnSpc>
                <a:spcPct val="107000"/>
              </a:lnSpc>
              <a:spcAft>
                <a:spcPts val="800"/>
              </a:spcAft>
            </a:pPr>
            <a:r>
              <a:rPr lang="es-CO" sz="2800" b="1" dirty="0">
                <a:effectLst/>
                <a:latin typeface="Calibri" panose="020F0502020204030204" pitchFamily="34" charset="0"/>
                <a:ea typeface="Calibri" panose="020F0502020204030204" pitchFamily="34" charset="0"/>
                <a:cs typeface="Times New Roman" panose="02020603050405020304" pitchFamily="18" charset="0"/>
              </a:rPr>
              <a:t>INDICADORES DE GESTIÓN 2015</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50802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899749592"/>
              </p:ext>
            </p:extLst>
          </p:nvPr>
        </p:nvGraphicFramePr>
        <p:xfrm>
          <a:off x="417093" y="1287882"/>
          <a:ext cx="11470106" cy="4957310"/>
        </p:xfrm>
        <a:graphic>
          <a:graphicData uri="http://schemas.openxmlformats.org/drawingml/2006/table">
            <a:tbl>
              <a:tblPr/>
              <a:tblGrid>
                <a:gridCol w="4224588">
                  <a:extLst>
                    <a:ext uri="{9D8B030D-6E8A-4147-A177-3AD203B41FA5}">
                      <a16:colId xmlns:a16="http://schemas.microsoft.com/office/drawing/2014/main" xmlns="" val="20000"/>
                    </a:ext>
                  </a:extLst>
                </a:gridCol>
                <a:gridCol w="983193">
                  <a:extLst>
                    <a:ext uri="{9D8B030D-6E8A-4147-A177-3AD203B41FA5}">
                      <a16:colId xmlns:a16="http://schemas.microsoft.com/office/drawing/2014/main" xmlns="" val="20001"/>
                    </a:ext>
                  </a:extLst>
                </a:gridCol>
                <a:gridCol w="981193">
                  <a:extLst>
                    <a:ext uri="{9D8B030D-6E8A-4147-A177-3AD203B41FA5}">
                      <a16:colId xmlns:a16="http://schemas.microsoft.com/office/drawing/2014/main" xmlns="" val="20002"/>
                    </a:ext>
                  </a:extLst>
                </a:gridCol>
                <a:gridCol w="1067770">
                  <a:extLst>
                    <a:ext uri="{9D8B030D-6E8A-4147-A177-3AD203B41FA5}">
                      <a16:colId xmlns:a16="http://schemas.microsoft.com/office/drawing/2014/main" xmlns="" val="20003"/>
                    </a:ext>
                  </a:extLst>
                </a:gridCol>
                <a:gridCol w="4213362">
                  <a:extLst>
                    <a:ext uri="{9D8B030D-6E8A-4147-A177-3AD203B41FA5}">
                      <a16:colId xmlns:a16="http://schemas.microsoft.com/office/drawing/2014/main" xmlns="" val="20004"/>
                    </a:ext>
                  </a:extLst>
                </a:gridCol>
              </a:tblGrid>
              <a:tr h="476750">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90692">
                <a:tc>
                  <a:txBody>
                    <a:bodyPr/>
                    <a:lstStyle/>
                    <a:p>
                      <a:pPr algn="l" fontAlgn="ctr"/>
                      <a:r>
                        <a:rPr lang="es-CO" sz="1400" b="0" i="0" u="none" strike="noStrike" dirty="0">
                          <a:solidFill>
                            <a:srgbClr val="000000"/>
                          </a:solidFill>
                          <a:effectLst/>
                          <a:latin typeface="+mn-lt"/>
                        </a:rPr>
                        <a:t>kilómetros de segundas calzadas construidos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9,87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15,94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161%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presentó una mayor ejecución en el proyectos a cargo del Grupo Grandes Proyectos, en particular Buga- Buenaventura.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190692">
                <a:tc>
                  <a:txBody>
                    <a:bodyPr/>
                    <a:lstStyle/>
                    <a:p>
                      <a:pPr algn="l" fontAlgn="ctr"/>
                      <a:r>
                        <a:rPr lang="es-CO" sz="1400" b="0" i="0" u="none" strike="noStrike">
                          <a:solidFill>
                            <a:srgbClr val="000000"/>
                          </a:solidFill>
                          <a:effectLst/>
                          <a:latin typeface="+mn-lt"/>
                        </a:rPr>
                        <a:t>Kilómetros de red vial nacional primaria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203,2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199%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Se presentó una mayor ejecución por parte de la Subdirección de la Red Nacional de Carreteras,  en sus diferentes proyectos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190692">
                <a:tc>
                  <a:txBody>
                    <a:bodyPr/>
                    <a:lstStyle/>
                    <a:p>
                      <a:pPr algn="l" fontAlgn="ctr"/>
                      <a:r>
                        <a:rPr lang="es-CO" sz="1400" b="0" i="0" u="none" strike="noStrike">
                          <a:solidFill>
                            <a:srgbClr val="000000"/>
                          </a:solidFill>
                          <a:effectLst/>
                          <a:latin typeface="+mn-lt"/>
                        </a:rPr>
                        <a:t>Kilómetros de red vial nacional primaria intervenidos con mantenimiento periódico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186,00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254,46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137%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Se presentó una mayor ejecución por parte del Grupo Grandes Proyectos,  en su proyecto Tumaco- Pasto- Mocoa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190692">
                <a:tc>
                  <a:txBody>
                    <a:bodyPr/>
                    <a:lstStyle/>
                    <a:p>
                      <a:pPr algn="l" fontAlgn="ctr"/>
                      <a:r>
                        <a:rPr lang="es-CO" sz="1400" b="0" i="0" u="none" strike="noStrike">
                          <a:solidFill>
                            <a:srgbClr val="000000"/>
                          </a:solidFill>
                          <a:effectLst/>
                          <a:latin typeface="+mn-lt"/>
                        </a:rPr>
                        <a:t>kilómetros de red vial nacional primaria con pavimento nuevo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116,69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78,30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CO" sz="1400" b="0" i="0" u="none" strike="noStrike">
                          <a:solidFill>
                            <a:srgbClr val="000000"/>
                          </a:solidFill>
                          <a:effectLst/>
                          <a:latin typeface="+mn-lt"/>
                        </a:rPr>
                        <a:t>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presenta incumplimiento de la meta, debido a ajustes en proyectos de la Subdirección de la Red Nacional de Carreteras.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648352">
                <a:tc>
                  <a:txBody>
                    <a:bodyPr/>
                    <a:lstStyle/>
                    <a:p>
                      <a:pPr algn="l" fontAlgn="ctr"/>
                      <a:r>
                        <a:rPr lang="es-CO" sz="1400" b="0" i="0" u="none" strike="noStrike">
                          <a:solidFill>
                            <a:srgbClr val="000000"/>
                          </a:solidFill>
                          <a:effectLst/>
                          <a:latin typeface="+mn-lt"/>
                        </a:rPr>
                        <a:t>Obras fluviales construidas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 Se terminaron las obras de Mantenimiento del Río </a:t>
                      </a:r>
                      <a:r>
                        <a:rPr lang="es-CO" sz="1400" b="0" i="0" u="none" strike="noStrike" dirty="0" err="1">
                          <a:solidFill>
                            <a:srgbClr val="000000"/>
                          </a:solidFill>
                          <a:effectLst/>
                          <a:latin typeface="+mn-lt"/>
                        </a:rPr>
                        <a:t>Jiguamiandó</a:t>
                      </a:r>
                      <a:r>
                        <a:rPr lang="es-CO" sz="1400" b="0" i="0" u="none" strike="noStrike" dirty="0">
                          <a:solidFill>
                            <a:srgbClr val="000000"/>
                          </a:solidFill>
                          <a:effectLst/>
                          <a:latin typeface="+mn-lt"/>
                        </a:rPr>
                        <a:t>, Vigía del Fuerte, Tola y Secadero de las Torres. Adicionalmente, se terminaron los estudios de Guapi y Estudio para el destronque y limpieza de los ríos del Chocó. Se terminó el dragado de las Bocas del Atrato, dragado de profundización de Cartagena y dragado de mantenimiento de Tumaco. El dragado del estero San Antonio tuvo dificultades por incumplimiento del contratista. Se adelantan proceso de sanción.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67439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971242098"/>
              </p:ext>
            </p:extLst>
          </p:nvPr>
        </p:nvGraphicFramePr>
        <p:xfrm>
          <a:off x="360947" y="1384135"/>
          <a:ext cx="11470106" cy="4693920"/>
        </p:xfrm>
        <a:graphic>
          <a:graphicData uri="http://schemas.openxmlformats.org/drawingml/2006/table">
            <a:tbl>
              <a:tblPr/>
              <a:tblGrid>
                <a:gridCol w="4224588">
                  <a:extLst>
                    <a:ext uri="{9D8B030D-6E8A-4147-A177-3AD203B41FA5}">
                      <a16:colId xmlns:a16="http://schemas.microsoft.com/office/drawing/2014/main" xmlns="" val="20000"/>
                    </a:ext>
                  </a:extLst>
                </a:gridCol>
                <a:gridCol w="983193">
                  <a:extLst>
                    <a:ext uri="{9D8B030D-6E8A-4147-A177-3AD203B41FA5}">
                      <a16:colId xmlns:a16="http://schemas.microsoft.com/office/drawing/2014/main" xmlns="" val="20001"/>
                    </a:ext>
                  </a:extLst>
                </a:gridCol>
                <a:gridCol w="981193">
                  <a:extLst>
                    <a:ext uri="{9D8B030D-6E8A-4147-A177-3AD203B41FA5}">
                      <a16:colId xmlns:a16="http://schemas.microsoft.com/office/drawing/2014/main" xmlns="" val="20002"/>
                    </a:ext>
                  </a:extLst>
                </a:gridCol>
                <a:gridCol w="1067770">
                  <a:extLst>
                    <a:ext uri="{9D8B030D-6E8A-4147-A177-3AD203B41FA5}">
                      <a16:colId xmlns:a16="http://schemas.microsoft.com/office/drawing/2014/main" xmlns="" val="20003"/>
                    </a:ext>
                  </a:extLst>
                </a:gridCol>
                <a:gridCol w="4213362">
                  <a:extLst>
                    <a:ext uri="{9D8B030D-6E8A-4147-A177-3AD203B41FA5}">
                      <a16:colId xmlns:a16="http://schemas.microsoft.com/office/drawing/2014/main" xmlns="" val="20004"/>
                    </a:ext>
                  </a:extLst>
                </a:gridCol>
              </a:tblGrid>
              <a:tr h="132184">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32184">
                <a:tc>
                  <a:txBody>
                    <a:bodyPr/>
                    <a:lstStyle/>
                    <a:p>
                      <a:pPr algn="l" fontAlgn="ctr"/>
                      <a:r>
                        <a:rPr lang="es-CO" sz="1400" b="0" i="0" u="none" strike="noStrike" dirty="0">
                          <a:solidFill>
                            <a:srgbClr val="000000"/>
                          </a:solidFill>
                          <a:effectLst/>
                          <a:latin typeface="+mn-lt"/>
                        </a:rPr>
                        <a:t>Obras de mantenimiento y profundización de canales de acceso a los puertos realizadas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32184">
                <a:tc>
                  <a:txBody>
                    <a:bodyPr/>
                    <a:lstStyle/>
                    <a:p>
                      <a:pPr algn="l" fontAlgn="ctr"/>
                      <a:r>
                        <a:rPr lang="es-CO" sz="1400" b="0" i="0" u="none" strike="noStrike">
                          <a:solidFill>
                            <a:srgbClr val="000000"/>
                          </a:solidFill>
                          <a:effectLst/>
                          <a:latin typeface="+mn-lt"/>
                        </a:rPr>
                        <a:t>kilómetros de la red vial terciaria con placa huella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161,00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159,3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AJUSTE META (DE 500 A 161)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28831">
                <a:tc>
                  <a:txBody>
                    <a:bodyPr/>
                    <a:lstStyle/>
                    <a:p>
                      <a:pPr algn="l" fontAlgn="ctr"/>
                      <a:r>
                        <a:rPr lang="es-CO" sz="1400" b="0" i="0" u="none" strike="noStrike" dirty="0">
                          <a:solidFill>
                            <a:srgbClr val="000000"/>
                          </a:solidFill>
                          <a:effectLst/>
                          <a:latin typeface="+mn-lt"/>
                        </a:rPr>
                        <a:t>kilómetros de red vial secundaria con pavimento nuevo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121,00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258,5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214%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La dirección Operativo presentó mayor ejecución del indicador  relacionado con el programa de Conectividad Regional y Contratos-Plan.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66968">
                <a:tc>
                  <a:txBody>
                    <a:bodyPr/>
                    <a:lstStyle/>
                    <a:p>
                      <a:pPr algn="l" fontAlgn="ctr"/>
                      <a:r>
                        <a:rPr lang="es-CO" sz="1400" b="0" i="0" u="none" strike="noStrike" dirty="0">
                          <a:solidFill>
                            <a:srgbClr val="000000"/>
                          </a:solidFill>
                          <a:effectLst/>
                          <a:latin typeface="+mn-lt"/>
                        </a:rPr>
                        <a:t>  Túneles de red vial nacional primaria terminados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En Túnel de la Línea el avance del año: 12 túneles del túnel principal, 0.26 en el túnel piloto y 3 túneles en obras anexas  y Grandes proyectos 3 túneles en  tramo 4  Buga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228831">
                <a:tc>
                  <a:txBody>
                    <a:bodyPr/>
                    <a:lstStyle/>
                    <a:p>
                      <a:pPr algn="l" fontAlgn="ctr"/>
                      <a:r>
                        <a:rPr lang="es-CO" sz="1400" b="0" i="0" u="none" strike="noStrike">
                          <a:solidFill>
                            <a:srgbClr val="000000"/>
                          </a:solidFill>
                          <a:effectLst/>
                          <a:latin typeface="+mn-lt"/>
                        </a:rPr>
                        <a:t>Puentes rehabilitados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Demoras en la contratación al exigir a los municipios. que utilizaran los pliegos de condiciones proporcionados por INVIAS retrasaron la ejecución.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228831">
                <a:tc>
                  <a:txBody>
                    <a:bodyPr/>
                    <a:lstStyle/>
                    <a:p>
                      <a:pPr algn="l" fontAlgn="ctr"/>
                      <a:r>
                        <a:rPr lang="es-CO" sz="1400" b="0" i="0" u="none" strike="noStrike" dirty="0">
                          <a:solidFill>
                            <a:srgbClr val="000000"/>
                          </a:solidFill>
                          <a:effectLst/>
                          <a:latin typeface="+mn-lt"/>
                        </a:rPr>
                        <a:t>Puentes construidos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CO" sz="1400" b="0" i="0" u="none" strike="noStrike">
                          <a:solidFill>
                            <a:srgbClr val="000000"/>
                          </a:solidFill>
                          <a:effectLst/>
                          <a:latin typeface="+mn-lt"/>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Demoras en la contratación al exigir a los municipios. que utilizaran los pliegos de condiciones proporcionados por INVIAS retrasaron la ejecución.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r h="132184">
                <a:tc>
                  <a:txBody>
                    <a:bodyPr/>
                    <a:lstStyle/>
                    <a:p>
                      <a:pPr algn="l" fontAlgn="ctr"/>
                      <a:r>
                        <a:rPr lang="es-CO" sz="1400" b="0" i="0" u="none" strike="noStrike" dirty="0">
                          <a:solidFill>
                            <a:srgbClr val="000000"/>
                          </a:solidFill>
                          <a:effectLst/>
                          <a:latin typeface="+mn-lt"/>
                        </a:rPr>
                        <a:t>Pasos a nivel operados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 EJEJCUCIÓN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52553">
                <a:tc>
                  <a:txBody>
                    <a:bodyPr/>
                    <a:lstStyle/>
                    <a:p>
                      <a:pPr algn="l" fontAlgn="ctr"/>
                      <a:r>
                        <a:rPr lang="es-CO" sz="1400" b="0" i="0" u="none" strike="noStrike" dirty="0">
                          <a:solidFill>
                            <a:srgbClr val="000000"/>
                          </a:solidFill>
                          <a:effectLst/>
                          <a:latin typeface="+mn-lt"/>
                        </a:rPr>
                        <a:t>Sedes férreas con Mantenimiento realizado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Sedes de Neiva, Dagua, Pto Wilches y Barranca.  Chiquinquirá se terminó en enero.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52553">
                <a:tc>
                  <a:txBody>
                    <a:bodyPr/>
                    <a:lstStyle/>
                    <a:p>
                      <a:pPr algn="l" fontAlgn="ctr"/>
                      <a:r>
                        <a:rPr lang="es-CO" sz="1400" b="0" i="0" u="none" strike="noStrike" dirty="0">
                          <a:solidFill>
                            <a:srgbClr val="000000"/>
                          </a:solidFill>
                          <a:effectLst/>
                          <a:latin typeface="+mn-lt"/>
                        </a:rPr>
                        <a:t>Kilómetros mantenidos en la red férrea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realizó el mantenimiento de los corredores de Honda, Villeta y Bogotá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274566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 LA INFRAESTRUCTURA VIAL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563192078"/>
              </p:ext>
            </p:extLst>
          </p:nvPr>
        </p:nvGraphicFramePr>
        <p:xfrm>
          <a:off x="417093" y="1287882"/>
          <a:ext cx="11470106" cy="4480560"/>
        </p:xfrm>
        <a:graphic>
          <a:graphicData uri="http://schemas.openxmlformats.org/drawingml/2006/table">
            <a:tbl>
              <a:tblPr/>
              <a:tblGrid>
                <a:gridCol w="4224588">
                  <a:extLst>
                    <a:ext uri="{9D8B030D-6E8A-4147-A177-3AD203B41FA5}">
                      <a16:colId xmlns:a16="http://schemas.microsoft.com/office/drawing/2014/main" xmlns="" val="20000"/>
                    </a:ext>
                  </a:extLst>
                </a:gridCol>
                <a:gridCol w="983193">
                  <a:extLst>
                    <a:ext uri="{9D8B030D-6E8A-4147-A177-3AD203B41FA5}">
                      <a16:colId xmlns:a16="http://schemas.microsoft.com/office/drawing/2014/main" xmlns="" val="20001"/>
                    </a:ext>
                  </a:extLst>
                </a:gridCol>
                <a:gridCol w="981193">
                  <a:extLst>
                    <a:ext uri="{9D8B030D-6E8A-4147-A177-3AD203B41FA5}">
                      <a16:colId xmlns:a16="http://schemas.microsoft.com/office/drawing/2014/main" xmlns="" val="20002"/>
                    </a:ext>
                  </a:extLst>
                </a:gridCol>
                <a:gridCol w="1067770">
                  <a:extLst>
                    <a:ext uri="{9D8B030D-6E8A-4147-A177-3AD203B41FA5}">
                      <a16:colId xmlns:a16="http://schemas.microsoft.com/office/drawing/2014/main" xmlns="" val="20003"/>
                    </a:ext>
                  </a:extLst>
                </a:gridCol>
                <a:gridCol w="4213362">
                  <a:extLst>
                    <a:ext uri="{9D8B030D-6E8A-4147-A177-3AD203B41FA5}">
                      <a16:colId xmlns:a16="http://schemas.microsoft.com/office/drawing/2014/main" xmlns="" val="20004"/>
                    </a:ext>
                  </a:extLst>
                </a:gridCol>
              </a:tblGrid>
              <a:tr h="132184">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28831">
                <a:tc>
                  <a:txBody>
                    <a:bodyPr/>
                    <a:lstStyle/>
                    <a:p>
                      <a:pPr algn="l" fontAlgn="ctr"/>
                      <a:r>
                        <a:rPr lang="es-CO" sz="1400" b="0" i="0" u="none" strike="noStrike" dirty="0">
                          <a:solidFill>
                            <a:srgbClr val="000000"/>
                          </a:solidFill>
                          <a:effectLst/>
                          <a:latin typeface="+mn-lt"/>
                        </a:rPr>
                        <a:t>Estaciones férreas con Mantenimiento realizado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Estaciones Caracoli, Nemocon, San Antonio y Armero Guayabal Guamo, Itagui y La Florida Zarzal, Caimalito y San Joaquin. Tibasosa terminó en enero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32184">
                <a:tc>
                  <a:txBody>
                    <a:bodyPr/>
                    <a:lstStyle/>
                    <a:p>
                      <a:pPr algn="l" fontAlgn="ctr"/>
                      <a:r>
                        <a:rPr lang="es-CO" sz="1400" b="0" i="0" u="none" strike="noStrike" dirty="0">
                          <a:solidFill>
                            <a:srgbClr val="000000"/>
                          </a:solidFill>
                          <a:effectLst/>
                          <a:latin typeface="+mn-lt"/>
                        </a:rPr>
                        <a:t> Kilómetros de línea férrea localizada y/o inventariada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498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551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111% AVANCE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32184">
                <a:tc>
                  <a:txBody>
                    <a:bodyPr/>
                    <a:lstStyle/>
                    <a:p>
                      <a:pPr algn="l" fontAlgn="ctr"/>
                      <a:r>
                        <a:rPr lang="es-CO" sz="1400" b="0" i="0" u="none" strike="noStrike">
                          <a:solidFill>
                            <a:srgbClr val="000000"/>
                          </a:solidFill>
                          <a:effectLst/>
                          <a:latin typeface="+mn-lt"/>
                        </a:rPr>
                        <a:t>Kms de Red Vial Nacional Primaria Intervenida con Mantenimiento Rutinario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11.195,10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11.195,1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100% AVANCE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32184">
                <a:tc>
                  <a:txBody>
                    <a:bodyPr/>
                    <a:lstStyle/>
                    <a:p>
                      <a:pPr algn="l" fontAlgn="ctr"/>
                      <a:r>
                        <a:rPr lang="es-CO" sz="1400" b="0" i="0" u="none" strike="noStrike" dirty="0">
                          <a:solidFill>
                            <a:srgbClr val="000000"/>
                          </a:solidFill>
                          <a:effectLst/>
                          <a:latin typeface="+mn-lt"/>
                        </a:rPr>
                        <a:t>Kilómetros de red vial principal con señalización vertical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1.495,00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1.106,4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CO" sz="1400" b="0" i="0" u="none" strike="noStrike">
                          <a:solidFill>
                            <a:srgbClr val="000000"/>
                          </a:solidFill>
                          <a:effectLst/>
                          <a:latin typeface="+mn-lt"/>
                        </a:rPr>
                        <a:t>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AVANCE DEL 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32184">
                <a:tc>
                  <a:txBody>
                    <a:bodyPr/>
                    <a:lstStyle/>
                    <a:p>
                      <a:pPr algn="l" fontAlgn="ctr"/>
                      <a:r>
                        <a:rPr lang="es-CO" sz="1400" b="0" i="0" u="none" strike="noStrike">
                          <a:solidFill>
                            <a:srgbClr val="000000"/>
                          </a:solidFill>
                          <a:effectLst/>
                          <a:latin typeface="+mn-lt"/>
                        </a:rPr>
                        <a:t>Kilómetros de red vial principal con señalización horizontal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1.367,00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1.367,00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AVANCE DEL 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05107">
                <a:tc>
                  <a:txBody>
                    <a:bodyPr/>
                    <a:lstStyle/>
                    <a:p>
                      <a:pPr algn="l" fontAlgn="ctr"/>
                      <a:r>
                        <a:rPr lang="es-CO" sz="1400" b="0" i="0" u="none" strike="noStrike" dirty="0">
                          <a:solidFill>
                            <a:srgbClr val="000000"/>
                          </a:solidFill>
                          <a:effectLst/>
                          <a:latin typeface="+mn-lt"/>
                        </a:rPr>
                        <a:t>Puentes rehabilitados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err="1">
                          <a:solidFill>
                            <a:srgbClr val="000000"/>
                          </a:solidFill>
                          <a:effectLst/>
                          <a:latin typeface="+mn-lt"/>
                        </a:rPr>
                        <a:t>Cto</a:t>
                      </a:r>
                      <a:r>
                        <a:rPr lang="es-CO" sz="1400" b="0" i="0" u="none" strike="noStrike" dirty="0">
                          <a:solidFill>
                            <a:srgbClr val="000000"/>
                          </a:solidFill>
                          <a:effectLst/>
                          <a:latin typeface="+mn-lt"/>
                        </a:rPr>
                        <a:t>:#</a:t>
                      </a:r>
                      <a:r>
                        <a:rPr lang="es-CO" sz="1400" b="0" i="0" u="none" strike="noStrike" dirty="0" err="1">
                          <a:solidFill>
                            <a:srgbClr val="000000"/>
                          </a:solidFill>
                          <a:effectLst/>
                          <a:latin typeface="+mn-lt"/>
                        </a:rPr>
                        <a:t>pte</a:t>
                      </a:r>
                      <a:r>
                        <a:rPr lang="es-CO" sz="1400" b="0" i="0" u="none" strike="noStrike" dirty="0">
                          <a:solidFill>
                            <a:srgbClr val="000000"/>
                          </a:solidFill>
                          <a:effectLst/>
                          <a:latin typeface="+mn-lt"/>
                        </a:rPr>
                        <a:t>; 973/2013:1;1336/2014:1;1327/2014:1;1218/2014:1;1324/2014:2;1331/2014:1;1365/2014:1;1331/2014:1;922/2015:1;lorica:1;Saldaña:1;840/2015:1;Jerez:1;Mingueo:1;cementerio:1.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495799">
                <a:tc>
                  <a:txBody>
                    <a:bodyPr/>
                    <a:lstStyle/>
                    <a:p>
                      <a:pPr algn="l" fontAlgn="ctr"/>
                      <a:r>
                        <a:rPr lang="es-CO" sz="1400" b="0" i="0" u="none" strike="noStrike" dirty="0">
                          <a:solidFill>
                            <a:srgbClr val="000000"/>
                          </a:solidFill>
                          <a:effectLst/>
                          <a:latin typeface="+mn-lt"/>
                        </a:rPr>
                        <a:t>Puentes construidos en la red </a:t>
                      </a:r>
                      <a:r>
                        <a:rPr lang="es-CO" sz="1400" b="0" i="0" u="none" strike="noStrike" dirty="0" err="1">
                          <a:solidFill>
                            <a:srgbClr val="000000"/>
                          </a:solidFill>
                          <a:effectLst/>
                          <a:latin typeface="+mn-lt"/>
                        </a:rPr>
                        <a:t>víal</a:t>
                      </a:r>
                      <a:r>
                        <a:rPr lang="es-CO" sz="1400" b="0" i="0" u="none" strike="noStrike" dirty="0">
                          <a:solidFill>
                            <a:srgbClr val="000000"/>
                          </a:solidFill>
                          <a:effectLst/>
                          <a:latin typeface="+mn-lt"/>
                        </a:rPr>
                        <a:t> principal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mn-lt"/>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mn-lt"/>
                        </a:rPr>
                        <a:t>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16Cto:#ptes;2342/2012:1;3729/2013:1;3761/2013:1;3794/2013:1;4168/2013:4;3217/2013:1;3075/2013:1;3076/2013:1;3905/2013:1;3346/2013:1;3347/2013:1;3797:1;1325/2014:1;1264/2014:1;4242/2013:1.        -    Acumulado: Tramo 2 y 3- 11 puentes, Variante San Francisco 3 puentes, Tramo 4 - 2 puentes y Primavera 4 puentes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3950112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GESTIÓN DEL RIESGO VIAL</a:t>
            </a:r>
          </a:p>
        </p:txBody>
      </p:sp>
      <p:graphicFrame>
        <p:nvGraphicFramePr>
          <p:cNvPr id="4" name="Tabla 3"/>
          <p:cNvGraphicFramePr>
            <a:graphicFrameLocks noGrp="1"/>
          </p:cNvGraphicFramePr>
          <p:nvPr>
            <p:extLst>
              <p:ext uri="{D42A27DB-BD31-4B8C-83A1-F6EECF244321}">
                <p14:modId xmlns:p14="http://schemas.microsoft.com/office/powerpoint/2010/main" val="3413526884"/>
              </p:ext>
            </p:extLst>
          </p:nvPr>
        </p:nvGraphicFramePr>
        <p:xfrm>
          <a:off x="417094" y="1941095"/>
          <a:ext cx="11470106" cy="4353714"/>
        </p:xfrm>
        <a:graphic>
          <a:graphicData uri="http://schemas.openxmlformats.org/drawingml/2006/table">
            <a:tbl>
              <a:tblPr/>
              <a:tblGrid>
                <a:gridCol w="4224587">
                  <a:extLst>
                    <a:ext uri="{9D8B030D-6E8A-4147-A177-3AD203B41FA5}">
                      <a16:colId xmlns:a16="http://schemas.microsoft.com/office/drawing/2014/main" xmlns="" val="20000"/>
                    </a:ext>
                  </a:extLst>
                </a:gridCol>
                <a:gridCol w="1021182">
                  <a:extLst>
                    <a:ext uri="{9D8B030D-6E8A-4147-A177-3AD203B41FA5}">
                      <a16:colId xmlns:a16="http://schemas.microsoft.com/office/drawing/2014/main" xmlns="" val="20001"/>
                    </a:ext>
                  </a:extLst>
                </a:gridCol>
                <a:gridCol w="930442">
                  <a:extLst>
                    <a:ext uri="{9D8B030D-6E8A-4147-A177-3AD203B41FA5}">
                      <a16:colId xmlns:a16="http://schemas.microsoft.com/office/drawing/2014/main" xmlns="" val="20002"/>
                    </a:ext>
                  </a:extLst>
                </a:gridCol>
                <a:gridCol w="1491916">
                  <a:extLst>
                    <a:ext uri="{9D8B030D-6E8A-4147-A177-3AD203B41FA5}">
                      <a16:colId xmlns:a16="http://schemas.microsoft.com/office/drawing/2014/main" xmlns="" val="20003"/>
                    </a:ext>
                  </a:extLst>
                </a:gridCol>
                <a:gridCol w="3801979">
                  <a:extLst>
                    <a:ext uri="{9D8B030D-6E8A-4147-A177-3AD203B41FA5}">
                      <a16:colId xmlns:a16="http://schemas.microsoft.com/office/drawing/2014/main" xmlns="" val="20004"/>
                    </a:ext>
                  </a:extLst>
                </a:gridCol>
              </a:tblGrid>
              <a:tr h="486916">
                <a:tc>
                  <a:txBody>
                    <a:bodyPr/>
                    <a:lstStyle/>
                    <a:p>
                      <a:pPr algn="ctr" fontAlgn="ctr"/>
                      <a:r>
                        <a:rPr lang="es-CO" sz="1400" b="1" i="0" u="none" strike="noStrike" dirty="0">
                          <a:solidFill>
                            <a:srgbClr val="000000"/>
                          </a:solidFill>
                          <a:effectLst/>
                          <a:latin typeface="Calibri" panose="020F0502020204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86916">
                <a:tc>
                  <a:txBody>
                    <a:bodyPr/>
                    <a:lstStyle/>
                    <a:p>
                      <a:pPr algn="l" fontAlgn="ctr"/>
                      <a:r>
                        <a:rPr lang="es-CO" sz="1400" b="0" i="0" u="none" strike="noStrike" dirty="0">
                          <a:solidFill>
                            <a:srgbClr val="000000"/>
                          </a:solidFill>
                          <a:effectLst/>
                          <a:latin typeface="Calibri" panose="020F0502020204030204" pitchFamily="34" charset="0"/>
                        </a:rPr>
                        <a:t>Sitios críticos atendidos en la red vial nacional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Calibri" panose="020F0502020204030204" pitchFamily="34" charset="0"/>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Calibri" panose="020F0502020204030204" pitchFamily="34" charset="0"/>
                        </a:rPr>
                        <a:t>140%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Calibri" panose="020F0502020204030204" pitchFamily="34" charset="0"/>
                        </a:rPr>
                        <a:t>3 Sitios críticos por la OPA; 11 Sitios críticos por la SRN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67890">
                <a:tc>
                  <a:txBody>
                    <a:bodyPr/>
                    <a:lstStyle/>
                    <a:p>
                      <a:pPr algn="l" fontAlgn="ctr"/>
                      <a:r>
                        <a:rPr lang="es-CO" sz="1400" b="0" i="0" u="none" strike="noStrike">
                          <a:solidFill>
                            <a:srgbClr val="000000"/>
                          </a:solidFill>
                          <a:effectLst/>
                          <a:latin typeface="Calibri" panose="020F0502020204030204" pitchFamily="34" charset="0"/>
                        </a:rPr>
                        <a:t>Sitios críticos atendidos en la red terciaria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Calibri" panose="020F050202020403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Calibri" panose="020F0502020204030204" pitchFamily="34" charset="0"/>
                        </a:rPr>
                        <a:t>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Calibri" panose="020F0502020204030204" pitchFamily="34" charset="0"/>
                        </a:rPr>
                        <a:t>Se atendieron dos sitios críticos en el sector Cajamarca - Toche Y   2 sitios críticos en Cartagena del Chairá-Caquetá  y  4 en Pasto-Nariño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86916">
                <a:tc>
                  <a:txBody>
                    <a:bodyPr/>
                    <a:lstStyle/>
                    <a:p>
                      <a:pPr algn="l" fontAlgn="ctr"/>
                      <a:r>
                        <a:rPr lang="es-CO" sz="1400" b="0" i="0" u="none" strike="noStrike" dirty="0">
                          <a:solidFill>
                            <a:srgbClr val="000000"/>
                          </a:solidFill>
                          <a:effectLst/>
                          <a:latin typeface="Calibri" panose="020F0502020204030204" pitchFamily="34" charset="0"/>
                        </a:rPr>
                        <a:t>Emergencias en la red vial nacional primaria atendidas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Calibri" panose="020F0502020204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Calibri" panose="020F050202020403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Calibri" panose="020F0502020204030204" pitchFamily="34" charset="0"/>
                        </a:rPr>
                        <a:t>EJECUCIÓN DEL 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025076">
                <a:tc>
                  <a:txBody>
                    <a:bodyPr/>
                    <a:lstStyle/>
                    <a:p>
                      <a:pPr algn="l" fontAlgn="ctr"/>
                      <a:r>
                        <a:rPr lang="es-CO" sz="1400" b="0" i="0" u="none" strike="noStrike" dirty="0">
                          <a:solidFill>
                            <a:srgbClr val="000000"/>
                          </a:solidFill>
                          <a:effectLst/>
                          <a:latin typeface="Calibri" panose="020F0502020204030204" pitchFamily="34" charset="0"/>
                        </a:rPr>
                        <a:t>Obras de prevención a sitios críticos de la red vial nacional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Calibri" panose="020F0502020204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CO" sz="1400" b="0" i="0" u="none" strike="noStrike" dirty="0">
                          <a:solidFill>
                            <a:srgbClr val="000000"/>
                          </a:solidFill>
                          <a:effectLst/>
                          <a:latin typeface="Calibri" panose="020F050202020403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Calibri" panose="020F0502020204030204" pitchFamily="34" charset="0"/>
                        </a:rPr>
                        <a:t>Se realizó la contratación y se encuentra en ejecución CON 1677 Obras de mitigación vía Alcalá - Cartago Ruta 25 PR7+900 Fase 1. CON 1678 Obras de mitigación vía Alcalá - Cartago Ruta 25 PR7+250 Fase 1 Depto. Quindío. Las obras llevan un avance aproximado al 50%, </a:t>
                      </a:r>
                      <a:r>
                        <a:rPr lang="es-CO" sz="1400" b="0" i="0" u="none" strike="noStrike" dirty="0" err="1">
                          <a:solidFill>
                            <a:srgbClr val="000000"/>
                          </a:solidFill>
                          <a:effectLst/>
                          <a:latin typeface="Calibri" panose="020F0502020204030204" pitchFamily="34" charset="0"/>
                        </a:rPr>
                        <a:t>po</a:t>
                      </a:r>
                      <a:r>
                        <a:rPr lang="es-CO" sz="1400" b="0" i="0" u="none" strike="noStrike" dirty="0">
                          <a:solidFill>
                            <a:srgbClr val="000000"/>
                          </a:solidFill>
                          <a:effectLst/>
                          <a:latin typeface="Calibri" panose="020F0502020204030204" pitchFamily="34" charset="0"/>
                        </a:rPr>
                        <a:t> esta razón no es posible cuantificar meta física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335834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1" dirty="0">
                <a:effectLst>
                  <a:outerShdw blurRad="38100" dist="38100" dir="2700000" algn="tl">
                    <a:srgbClr val="000000">
                      <a:alpha val="43137"/>
                    </a:srgbClr>
                  </a:outerShdw>
                </a:effectLst>
              </a:rPr>
              <a:t>GESTIÓN DE INNOVACIÓN Y REGLAMENTACIÓN TÉCNICA DE LA INFRAESTRUCTURA</a:t>
            </a:r>
          </a:p>
        </p:txBody>
      </p:sp>
      <p:graphicFrame>
        <p:nvGraphicFramePr>
          <p:cNvPr id="4" name="Tabla 3"/>
          <p:cNvGraphicFramePr>
            <a:graphicFrameLocks noGrp="1"/>
          </p:cNvGraphicFramePr>
          <p:nvPr>
            <p:extLst>
              <p:ext uri="{D42A27DB-BD31-4B8C-83A1-F6EECF244321}">
                <p14:modId xmlns:p14="http://schemas.microsoft.com/office/powerpoint/2010/main" val="1014243422"/>
              </p:ext>
            </p:extLst>
          </p:nvPr>
        </p:nvGraphicFramePr>
        <p:xfrm>
          <a:off x="417094" y="1652339"/>
          <a:ext cx="11470106" cy="973832"/>
        </p:xfrm>
        <a:graphic>
          <a:graphicData uri="http://schemas.openxmlformats.org/drawingml/2006/table">
            <a:tbl>
              <a:tblPr/>
              <a:tblGrid>
                <a:gridCol w="4224587">
                  <a:extLst>
                    <a:ext uri="{9D8B030D-6E8A-4147-A177-3AD203B41FA5}">
                      <a16:colId xmlns:a16="http://schemas.microsoft.com/office/drawing/2014/main" xmlns="" val="20000"/>
                    </a:ext>
                  </a:extLst>
                </a:gridCol>
                <a:gridCol w="1021182">
                  <a:extLst>
                    <a:ext uri="{9D8B030D-6E8A-4147-A177-3AD203B41FA5}">
                      <a16:colId xmlns:a16="http://schemas.microsoft.com/office/drawing/2014/main" xmlns="" val="20001"/>
                    </a:ext>
                  </a:extLst>
                </a:gridCol>
                <a:gridCol w="930442">
                  <a:extLst>
                    <a:ext uri="{9D8B030D-6E8A-4147-A177-3AD203B41FA5}">
                      <a16:colId xmlns:a16="http://schemas.microsoft.com/office/drawing/2014/main" xmlns="" val="20002"/>
                    </a:ext>
                  </a:extLst>
                </a:gridCol>
                <a:gridCol w="1491916">
                  <a:extLst>
                    <a:ext uri="{9D8B030D-6E8A-4147-A177-3AD203B41FA5}">
                      <a16:colId xmlns:a16="http://schemas.microsoft.com/office/drawing/2014/main" xmlns="" val="20003"/>
                    </a:ext>
                  </a:extLst>
                </a:gridCol>
                <a:gridCol w="3801979">
                  <a:extLst>
                    <a:ext uri="{9D8B030D-6E8A-4147-A177-3AD203B41FA5}">
                      <a16:colId xmlns:a16="http://schemas.microsoft.com/office/drawing/2014/main" xmlns="" val="20004"/>
                    </a:ext>
                  </a:extLst>
                </a:gridCol>
              </a:tblGrid>
              <a:tr h="486916">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86916">
                <a:tc>
                  <a:txBody>
                    <a:bodyPr/>
                    <a:lstStyle/>
                    <a:p>
                      <a:pPr algn="l" fontAlgn="ctr"/>
                      <a:r>
                        <a:rPr lang="es-CO" sz="1400" b="0" i="0" u="none" strike="noStrike" dirty="0">
                          <a:solidFill>
                            <a:srgbClr val="000000"/>
                          </a:solidFill>
                          <a:effectLst/>
                          <a:latin typeface="+mn-lt"/>
                        </a:rPr>
                        <a:t>Estudios y/o diseños de la red vial elaborados</a:t>
                      </a:r>
                      <a:r>
                        <a:rPr lang="es-CO" sz="1400" dirty="0">
                          <a:latin typeface="+mn-lt"/>
                        </a:rPr>
                        <a:t> </a:t>
                      </a:r>
                      <a:endParaRPr lang="es-CO" sz="1400" b="0" i="0" u="none" strike="noStrike" dirty="0">
                        <a:solidFill>
                          <a:srgbClr val="000000"/>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dirty="0">
                          <a:solidFill>
                            <a:srgbClr val="000000"/>
                          </a:solidFill>
                          <a:effectLst/>
                          <a:latin typeface="+mn-lt"/>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mn-lt"/>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contrato , termino  y  se recibió estudio  </a:t>
                      </a:r>
                      <a:r>
                        <a:rPr lang="es-CO" sz="1400" b="0" i="0" u="none" strike="noStrike" dirty="0" err="1">
                          <a:solidFill>
                            <a:srgbClr val="000000"/>
                          </a:solidFill>
                          <a:effectLst/>
                          <a:latin typeface="+mn-lt"/>
                        </a:rPr>
                        <a:t>Timbio</a:t>
                      </a:r>
                      <a:r>
                        <a:rPr lang="es-CO" sz="1400" b="0" i="0" u="none" strike="noStrike" dirty="0">
                          <a:solidFill>
                            <a:srgbClr val="000000"/>
                          </a:solidFill>
                          <a:effectLst/>
                          <a:latin typeface="+mn-lt"/>
                        </a:rPr>
                        <a:t> El hato el Tablón</a:t>
                      </a:r>
                      <a:r>
                        <a:rPr lang="es-CO" sz="1400" dirty="0">
                          <a:latin typeface="+mn-lt"/>
                        </a:rPr>
                        <a:t> </a:t>
                      </a:r>
                      <a:endParaRPr lang="es-CO" sz="1400" b="0" i="0" u="none" strike="noStrike" dirty="0">
                        <a:solidFill>
                          <a:srgbClr val="000000"/>
                        </a:solidFill>
                        <a:effectLst/>
                        <a:latin typeface="+mn-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3" name="Rectángulo 2"/>
          <p:cNvSpPr/>
          <p:nvPr/>
        </p:nvSpPr>
        <p:spPr>
          <a:xfrm>
            <a:off x="1620253" y="6015830"/>
            <a:ext cx="6096000" cy="369332"/>
          </a:xfrm>
          <a:prstGeom prst="rect">
            <a:avLst/>
          </a:prstGeom>
        </p:spPr>
        <p:txBody>
          <a:bodyPr>
            <a:spAutoFit/>
          </a:bodyPr>
          <a:lstStyle/>
          <a:p>
            <a:r>
              <a:rPr lang="es-CO" b="0" i="0" u="none" strike="noStrike" dirty="0">
                <a:solidFill>
                  <a:srgbClr val="000000"/>
                </a:solidFill>
                <a:effectLst/>
                <a:latin typeface="Calibri" panose="020F0502020204030204" pitchFamily="34" charset="0"/>
              </a:rPr>
              <a:t>3</a:t>
            </a:r>
            <a:r>
              <a:rPr lang="es-CO" dirty="0"/>
              <a:t> </a:t>
            </a:r>
            <a:r>
              <a:rPr lang="es-CO" b="0" i="0" u="none" strike="noStrike" dirty="0">
                <a:solidFill>
                  <a:srgbClr val="000000"/>
                </a:solidFill>
                <a:effectLst/>
                <a:latin typeface="Calibri" panose="020F0502020204030204" pitchFamily="34" charset="0"/>
              </a:rPr>
              <a:t>3</a:t>
            </a:r>
            <a:r>
              <a:rPr lang="es-CO" dirty="0"/>
              <a:t> </a:t>
            </a:r>
            <a:r>
              <a:rPr lang="es-CO" b="0" i="0" u="none" strike="noStrike" dirty="0">
                <a:solidFill>
                  <a:srgbClr val="000000"/>
                </a:solidFill>
                <a:effectLst/>
                <a:latin typeface="Calibri" panose="020F0502020204030204" pitchFamily="34" charset="0"/>
              </a:rPr>
              <a:t>100%</a:t>
            </a:r>
            <a:endParaRPr lang="es-CO" dirty="0"/>
          </a:p>
        </p:txBody>
      </p:sp>
      <p:sp>
        <p:nvSpPr>
          <p:cNvPr id="5" name="Título 1"/>
          <p:cNvSpPr txBox="1">
            <a:spLocks/>
          </p:cNvSpPr>
          <p:nvPr/>
        </p:nvSpPr>
        <p:spPr>
          <a:xfrm>
            <a:off x="846221" y="2795508"/>
            <a:ext cx="105156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b="1" dirty="0">
                <a:effectLst>
                  <a:outerShdw blurRad="38100" dist="38100" dir="2700000" algn="tl">
                    <a:srgbClr val="000000">
                      <a:alpha val="43137"/>
                    </a:srgbClr>
                  </a:outerShdw>
                </a:effectLst>
              </a:rPr>
              <a:t>GESTIÓN SOCIAL Y AMBIENTAL EN PROYECTOS DE INFRAESTRUCTURA</a:t>
            </a:r>
          </a:p>
        </p:txBody>
      </p:sp>
      <p:graphicFrame>
        <p:nvGraphicFramePr>
          <p:cNvPr id="7" name="Tabla 6"/>
          <p:cNvGraphicFramePr>
            <a:graphicFrameLocks noGrp="1"/>
          </p:cNvGraphicFramePr>
          <p:nvPr>
            <p:extLst>
              <p:ext uri="{D42A27DB-BD31-4B8C-83A1-F6EECF244321}">
                <p14:modId xmlns:p14="http://schemas.microsoft.com/office/powerpoint/2010/main" val="3918707818"/>
              </p:ext>
            </p:extLst>
          </p:nvPr>
        </p:nvGraphicFramePr>
        <p:xfrm>
          <a:off x="417094" y="4121071"/>
          <a:ext cx="11470105" cy="2501265"/>
        </p:xfrm>
        <a:graphic>
          <a:graphicData uri="http://schemas.openxmlformats.org/drawingml/2006/table">
            <a:tbl>
              <a:tblPr/>
              <a:tblGrid>
                <a:gridCol w="4224586">
                  <a:extLst>
                    <a:ext uri="{9D8B030D-6E8A-4147-A177-3AD203B41FA5}">
                      <a16:colId xmlns:a16="http://schemas.microsoft.com/office/drawing/2014/main" xmlns="" val="20000"/>
                    </a:ext>
                  </a:extLst>
                </a:gridCol>
                <a:gridCol w="1021183">
                  <a:extLst>
                    <a:ext uri="{9D8B030D-6E8A-4147-A177-3AD203B41FA5}">
                      <a16:colId xmlns:a16="http://schemas.microsoft.com/office/drawing/2014/main" xmlns="" val="20001"/>
                    </a:ext>
                  </a:extLst>
                </a:gridCol>
                <a:gridCol w="834190">
                  <a:extLst>
                    <a:ext uri="{9D8B030D-6E8A-4147-A177-3AD203B41FA5}">
                      <a16:colId xmlns:a16="http://schemas.microsoft.com/office/drawing/2014/main" xmlns="" val="20002"/>
                    </a:ext>
                  </a:extLst>
                </a:gridCol>
                <a:gridCol w="1459831">
                  <a:extLst>
                    <a:ext uri="{9D8B030D-6E8A-4147-A177-3AD203B41FA5}">
                      <a16:colId xmlns:a16="http://schemas.microsoft.com/office/drawing/2014/main" xmlns="" val="20003"/>
                    </a:ext>
                  </a:extLst>
                </a:gridCol>
                <a:gridCol w="3930315">
                  <a:extLst>
                    <a:ext uri="{9D8B030D-6E8A-4147-A177-3AD203B41FA5}">
                      <a16:colId xmlns:a16="http://schemas.microsoft.com/office/drawing/2014/main" xmlns="" val="20004"/>
                    </a:ext>
                  </a:extLst>
                </a:gridCol>
              </a:tblGrid>
              <a:tr h="581025">
                <a:tc>
                  <a:txBody>
                    <a:bodyPr/>
                    <a:lstStyle/>
                    <a:p>
                      <a:pPr algn="ctr" fontAlgn="ctr"/>
                      <a:r>
                        <a:rPr lang="es-CO" sz="1400" b="1" i="0" u="none" strike="noStrike" dirty="0">
                          <a:solidFill>
                            <a:srgbClr val="000000"/>
                          </a:solidFill>
                          <a:effectLst/>
                          <a:latin typeface="+mn-lt"/>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mn-lt"/>
                        </a:rPr>
                        <a:t>MEDICIÓN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mn-lt"/>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81025">
                <a:tc>
                  <a:txBody>
                    <a:bodyPr/>
                    <a:lstStyle/>
                    <a:p>
                      <a:pPr algn="l" fontAlgn="ctr"/>
                      <a:r>
                        <a:rPr lang="es-CO" sz="1400" b="0" i="0" u="none" strike="noStrike" dirty="0">
                          <a:solidFill>
                            <a:srgbClr val="000000"/>
                          </a:solidFill>
                          <a:effectLst/>
                          <a:latin typeface="+mn-lt"/>
                        </a:rPr>
                        <a:t>Predios adquiridos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229,00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411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CO" sz="1400" b="0" i="0" u="none" strike="noStrike">
                          <a:solidFill>
                            <a:srgbClr val="000000"/>
                          </a:solidFill>
                          <a:effectLst/>
                          <a:latin typeface="+mn-lt"/>
                        </a:rPr>
                        <a:t>179%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Grandes Proyectos: Acumulado: 260 predios en tramo 2 y 3, 16 predios en tramo 1, 6 predios en primavera, y 8 en Variante San Francisco   y  </a:t>
                      </a:r>
                      <a:r>
                        <a:rPr lang="es-CO" sz="1400" b="1" i="0" u="none" strike="noStrike" dirty="0">
                          <a:solidFill>
                            <a:srgbClr val="000000"/>
                          </a:solidFill>
                          <a:effectLst/>
                          <a:latin typeface="+mn-lt"/>
                        </a:rPr>
                        <a:t>SRN</a:t>
                      </a:r>
                      <a:r>
                        <a:rPr lang="es-CO" sz="1400" b="0" i="0" u="none" strike="noStrike" dirty="0">
                          <a:solidFill>
                            <a:srgbClr val="000000"/>
                          </a:solidFill>
                          <a:effectLst/>
                          <a:latin typeface="+mn-lt"/>
                        </a:rPr>
                        <a:t> 161  predios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581025">
                <a:tc>
                  <a:txBody>
                    <a:bodyPr/>
                    <a:lstStyle/>
                    <a:p>
                      <a:pPr algn="l" fontAlgn="ctr"/>
                      <a:r>
                        <a:rPr lang="es-CO" sz="1400" b="0" i="0" u="none" strike="noStrike">
                          <a:solidFill>
                            <a:srgbClr val="000000"/>
                          </a:solidFill>
                          <a:effectLst/>
                          <a:latin typeface="+mn-lt"/>
                        </a:rPr>
                        <a:t>Obras de mitigación ambiental realizadas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CO" sz="1400" b="0" i="0" u="none" strike="noStrike" dirty="0">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mn-lt"/>
                        </a:rPr>
                        <a:t>se realizó seguimiento por parte de los gestores dentro de la ejecución de los proyectos y se gestionaron cierres en lo ambiental y social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581025">
                <a:tc>
                  <a:txBody>
                    <a:bodyPr/>
                    <a:lstStyle/>
                    <a:p>
                      <a:pPr algn="l" fontAlgn="ctr"/>
                      <a:r>
                        <a:rPr lang="es-CO" sz="1400" b="0" i="0" u="none" strike="noStrike">
                          <a:solidFill>
                            <a:srgbClr val="000000"/>
                          </a:solidFill>
                          <a:effectLst/>
                          <a:latin typeface="+mn-lt"/>
                        </a:rPr>
                        <a:t>Factores de compensación social reconocidos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s-CO" sz="1400" b="0" i="0" u="none" strike="noStrike" dirty="0">
                          <a:solidFill>
                            <a:srgbClr val="000000"/>
                          </a:solidFill>
                          <a:effectLst/>
                          <a:latin typeface="+mn-lt"/>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mn-lt"/>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mn-lt"/>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mn-lt"/>
                        </a:rPr>
                        <a:t>Se reconocieron de 93  factores de compensación social entre UME, TDO, HTO, UMV Y TME por valor de $360.452.548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4717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effectLst>
                  <a:outerShdw blurRad="38100" dist="38100" dir="2700000" algn="tl">
                    <a:srgbClr val="000000">
                      <a:alpha val="43137"/>
                    </a:srgbClr>
                  </a:outerShdw>
                </a:effectLst>
              </a:rPr>
              <a:t>CONTROL FINANCIERO Y CONTABLE</a:t>
            </a:r>
          </a:p>
        </p:txBody>
      </p:sp>
      <p:graphicFrame>
        <p:nvGraphicFramePr>
          <p:cNvPr id="4" name="Tabla 3"/>
          <p:cNvGraphicFramePr>
            <a:graphicFrameLocks noGrp="1"/>
          </p:cNvGraphicFramePr>
          <p:nvPr>
            <p:extLst>
              <p:ext uri="{D42A27DB-BD31-4B8C-83A1-F6EECF244321}">
                <p14:modId xmlns:p14="http://schemas.microsoft.com/office/powerpoint/2010/main" val="3691682805"/>
              </p:ext>
            </p:extLst>
          </p:nvPr>
        </p:nvGraphicFramePr>
        <p:xfrm>
          <a:off x="417094" y="1941095"/>
          <a:ext cx="11470106" cy="2833876"/>
        </p:xfrm>
        <a:graphic>
          <a:graphicData uri="http://schemas.openxmlformats.org/drawingml/2006/table">
            <a:tbl>
              <a:tblPr/>
              <a:tblGrid>
                <a:gridCol w="2919664">
                  <a:extLst>
                    <a:ext uri="{9D8B030D-6E8A-4147-A177-3AD203B41FA5}">
                      <a16:colId xmlns:a16="http://schemas.microsoft.com/office/drawing/2014/main" xmlns="" val="20000"/>
                    </a:ext>
                  </a:extLst>
                </a:gridCol>
                <a:gridCol w="2326105">
                  <a:extLst>
                    <a:ext uri="{9D8B030D-6E8A-4147-A177-3AD203B41FA5}">
                      <a16:colId xmlns:a16="http://schemas.microsoft.com/office/drawing/2014/main" xmlns="" val="20001"/>
                    </a:ext>
                  </a:extLst>
                </a:gridCol>
                <a:gridCol w="930442">
                  <a:extLst>
                    <a:ext uri="{9D8B030D-6E8A-4147-A177-3AD203B41FA5}">
                      <a16:colId xmlns:a16="http://schemas.microsoft.com/office/drawing/2014/main" xmlns="" val="20002"/>
                    </a:ext>
                  </a:extLst>
                </a:gridCol>
                <a:gridCol w="1491916">
                  <a:extLst>
                    <a:ext uri="{9D8B030D-6E8A-4147-A177-3AD203B41FA5}">
                      <a16:colId xmlns:a16="http://schemas.microsoft.com/office/drawing/2014/main" xmlns="" val="20003"/>
                    </a:ext>
                  </a:extLst>
                </a:gridCol>
                <a:gridCol w="3801979">
                  <a:extLst>
                    <a:ext uri="{9D8B030D-6E8A-4147-A177-3AD203B41FA5}">
                      <a16:colId xmlns:a16="http://schemas.microsoft.com/office/drawing/2014/main" xmlns="" val="20004"/>
                    </a:ext>
                  </a:extLst>
                </a:gridCol>
              </a:tblGrid>
              <a:tr h="486916">
                <a:tc>
                  <a:txBody>
                    <a:bodyPr/>
                    <a:lstStyle/>
                    <a:p>
                      <a:pPr algn="ctr" fontAlgn="ctr"/>
                      <a:r>
                        <a:rPr lang="es-CO" sz="1400" b="1" i="0" u="none" strike="noStrike" dirty="0">
                          <a:solidFill>
                            <a:srgbClr val="000000"/>
                          </a:solidFill>
                          <a:effectLst/>
                          <a:latin typeface="Calibri" panose="020F0502020204030204" pitchFamily="34" charset="0"/>
                        </a:rPr>
                        <a:t>INDICADOR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META 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MEDICIÓN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CUMPLIMIENTO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a:solidFill>
                            <a:srgbClr val="000000"/>
                          </a:solidFill>
                          <a:effectLst/>
                          <a:latin typeface="Calibri" panose="020F0502020204030204" pitchFamily="34" charset="0"/>
                        </a:rPr>
                        <a:t>OBSERVACIÓN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86916">
                <a:tc>
                  <a:txBody>
                    <a:bodyPr/>
                    <a:lstStyle/>
                    <a:p>
                      <a:pPr algn="l" fontAlgn="ctr"/>
                      <a:r>
                        <a:rPr lang="es-CO" sz="1400" b="0" i="0" u="none" strike="noStrike">
                          <a:solidFill>
                            <a:srgbClr val="000000"/>
                          </a:solidFill>
                          <a:effectLst/>
                          <a:latin typeface="Calibri" panose="020F0502020204030204" pitchFamily="34" charset="0"/>
                        </a:rPr>
                        <a:t>Recursos de inversión comprometidos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Inicial 3903694,35</a:t>
                      </a:r>
                      <a:br>
                        <a:rPr lang="es-CO" sz="1400" b="0" i="0" u="none" strike="noStrike">
                          <a:solidFill>
                            <a:srgbClr val="000000"/>
                          </a:solidFill>
                          <a:effectLst/>
                          <a:latin typeface="Calibri" panose="020F0502020204030204" pitchFamily="34" charset="0"/>
                        </a:rPr>
                      </a:br>
                      <a:r>
                        <a:rPr lang="es-CO" sz="1400" b="0" i="0" u="none" strike="noStrike">
                          <a:solidFill>
                            <a:srgbClr val="000000"/>
                          </a:solidFill>
                          <a:effectLst/>
                          <a:latin typeface="Calibri" panose="020F0502020204030204" pitchFamily="34" charset="0"/>
                        </a:rPr>
                        <a:t>Presupuesto final del INVIAS de $ 3,625,429,39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Calibri" panose="020F0502020204030204" pitchFamily="34" charset="0"/>
                        </a:rPr>
                        <a:t>3504332,77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Calibri" panose="020F0502020204030204" pitchFamily="34" charset="0"/>
                        </a:rPr>
                        <a:t>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a:solidFill>
                            <a:srgbClr val="000000"/>
                          </a:solidFill>
                          <a:effectLst/>
                          <a:latin typeface="Calibri" panose="020F0502020204030204" pitchFamily="34" charset="0"/>
                        </a:rPr>
                        <a:t>La evaluación se realiza con base en el presupuesto final del INVIAS de $ 3,625,429,39 millones producto de reducciones y traslado que redujeron el inicialmente programado.   Al comprometer $ 3,504,332,77 millones se cumple con el  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67890">
                <a:tc>
                  <a:txBody>
                    <a:bodyPr/>
                    <a:lstStyle/>
                    <a:p>
                      <a:pPr algn="l" fontAlgn="ctr"/>
                      <a:r>
                        <a:rPr lang="es-CO" sz="1400" b="0" i="0" u="none" strike="noStrike">
                          <a:solidFill>
                            <a:srgbClr val="000000"/>
                          </a:solidFill>
                          <a:effectLst/>
                          <a:latin typeface="Calibri" panose="020F0502020204030204" pitchFamily="34" charset="0"/>
                        </a:rPr>
                        <a:t>Recursos de inversión obligados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400" b="0" i="0" u="none" strike="noStrike">
                          <a:solidFill>
                            <a:srgbClr val="000000"/>
                          </a:solidFill>
                          <a:effectLst/>
                          <a:latin typeface="Calibri" panose="020F0502020204030204" pitchFamily="34" charset="0"/>
                        </a:rPr>
                        <a:t>Inicial3571781,01</a:t>
                      </a:r>
                      <a:br>
                        <a:rPr lang="es-CO" sz="1400" b="0" i="0" u="none" strike="noStrike">
                          <a:solidFill>
                            <a:srgbClr val="000000"/>
                          </a:solidFill>
                          <a:effectLst/>
                          <a:latin typeface="Calibri" panose="020F0502020204030204" pitchFamily="34" charset="0"/>
                        </a:rPr>
                      </a:br>
                      <a:r>
                        <a:rPr lang="es-CO" sz="1400" b="0" i="0" u="none" strike="noStrike">
                          <a:solidFill>
                            <a:srgbClr val="000000"/>
                          </a:solidFill>
                          <a:effectLst/>
                          <a:latin typeface="Calibri" panose="020F0502020204030204" pitchFamily="34" charset="0"/>
                        </a:rPr>
                        <a:t>Presupuesto final del INVIAS de $ 3,625,429,39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Calibri" panose="020F0502020204030204" pitchFamily="34" charset="0"/>
                        </a:rPr>
                        <a:t>2.845.199,06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0" i="0" u="none" strike="noStrike" dirty="0">
                          <a:solidFill>
                            <a:srgbClr val="000000"/>
                          </a:solidFill>
                          <a:effectLst/>
                          <a:latin typeface="Calibri" panose="020F0502020204030204" pitchFamily="34" charset="0"/>
                        </a:rPr>
                        <a:t>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Calibri" panose="020F0502020204030204" pitchFamily="34" charset="0"/>
                        </a:rPr>
                        <a:t>La evaluación se realiza con base en el presupuesto final del INVIAS de $ 3,625,429,39 millones producto de reducciones y traslado que redujeron el inicialmente programado. frente a este valor  se tiene un cumplimiento del  86%  al obligar $ 2,845,199,06 millones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875524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043410" y="197037"/>
            <a:ext cx="7950638" cy="532903"/>
          </a:xfrm>
          <a:prstGeom prst="rect">
            <a:avLst/>
          </a:prstGeom>
        </p:spPr>
        <p:txBody>
          <a:bodyPr wrap="none">
            <a:spAutoFit/>
          </a:bodyPr>
          <a:lstStyle/>
          <a:p>
            <a:pPr algn="ctr">
              <a:lnSpc>
                <a:spcPct val="107000"/>
              </a:lnSpc>
              <a:spcAft>
                <a:spcPts val="800"/>
              </a:spcAft>
            </a:pPr>
            <a:r>
              <a:rPr lang="es-CO" sz="2800" b="1" dirty="0">
                <a:latin typeface="Calibri" panose="020F0502020204030204" pitchFamily="34" charset="0"/>
                <a:ea typeface="Calibri" panose="020F0502020204030204" pitchFamily="34" charset="0"/>
                <a:cs typeface="Times New Roman" panose="02020603050405020304" pitchFamily="18" charset="0"/>
              </a:rPr>
              <a:t>INDICADORES DE EFICIENCIA-CALIDAD Y ECONOMÍA</a:t>
            </a:r>
            <a:endParaRPr lang="es-CO" sz="28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Gráfico 7"/>
          <p:cNvGraphicFramePr>
            <a:graphicFrameLocks/>
          </p:cNvGraphicFramePr>
          <p:nvPr>
            <p:extLst>
              <p:ext uri="{D42A27DB-BD31-4B8C-83A1-F6EECF244321}">
                <p14:modId xmlns:p14="http://schemas.microsoft.com/office/powerpoint/2010/main" val="2413836815"/>
              </p:ext>
            </p:extLst>
          </p:nvPr>
        </p:nvGraphicFramePr>
        <p:xfrm>
          <a:off x="1436913" y="843147"/>
          <a:ext cx="9239003" cy="48451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6447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137831" y="63094"/>
            <a:ext cx="8046819" cy="553357"/>
          </a:xfrm>
          <a:prstGeom prst="rect">
            <a:avLst/>
          </a:prstGeom>
        </p:spPr>
        <p:txBody>
          <a:bodyPr wrap="none">
            <a:spAutoFit/>
          </a:bodyPr>
          <a:lstStyle/>
          <a:p>
            <a:pPr algn="ctr">
              <a:lnSpc>
                <a:spcPct val="107000"/>
              </a:lnSpc>
              <a:spcAft>
                <a:spcPts val="800"/>
              </a:spcAft>
            </a:pPr>
            <a:r>
              <a:rPr lang="es-CO" sz="2800" b="1" dirty="0">
                <a:effectLst/>
                <a:latin typeface="Calibri" panose="020F0502020204030204" pitchFamily="34" charset="0"/>
                <a:ea typeface="Calibri" panose="020F0502020204030204" pitchFamily="34" charset="0"/>
                <a:cs typeface="Times New Roman" panose="02020603050405020304" pitchFamily="18" charset="0"/>
              </a:rPr>
              <a:t>INDICADORES DE EFICIENCIA-CALIDAD Y ECONOMÍA</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424613277"/>
              </p:ext>
            </p:extLst>
          </p:nvPr>
        </p:nvGraphicFramePr>
        <p:xfrm>
          <a:off x="170138" y="616451"/>
          <a:ext cx="11697195" cy="6267548"/>
        </p:xfrm>
        <a:graphic>
          <a:graphicData uri="http://schemas.openxmlformats.org/drawingml/2006/table">
            <a:tbl>
              <a:tblPr/>
              <a:tblGrid>
                <a:gridCol w="1621146">
                  <a:extLst>
                    <a:ext uri="{9D8B030D-6E8A-4147-A177-3AD203B41FA5}">
                      <a16:colId xmlns:a16="http://schemas.microsoft.com/office/drawing/2014/main" xmlns="" val="20000"/>
                    </a:ext>
                  </a:extLst>
                </a:gridCol>
                <a:gridCol w="4143040">
                  <a:extLst>
                    <a:ext uri="{9D8B030D-6E8A-4147-A177-3AD203B41FA5}">
                      <a16:colId xmlns:a16="http://schemas.microsoft.com/office/drawing/2014/main" xmlns="" val="20001"/>
                    </a:ext>
                  </a:extLst>
                </a:gridCol>
                <a:gridCol w="590889">
                  <a:extLst>
                    <a:ext uri="{9D8B030D-6E8A-4147-A177-3AD203B41FA5}">
                      <a16:colId xmlns:a16="http://schemas.microsoft.com/office/drawing/2014/main" xmlns="" val="20002"/>
                    </a:ext>
                  </a:extLst>
                </a:gridCol>
                <a:gridCol w="759715">
                  <a:extLst>
                    <a:ext uri="{9D8B030D-6E8A-4147-A177-3AD203B41FA5}">
                      <a16:colId xmlns:a16="http://schemas.microsoft.com/office/drawing/2014/main" xmlns="" val="20003"/>
                    </a:ext>
                  </a:extLst>
                </a:gridCol>
                <a:gridCol w="4582405">
                  <a:extLst>
                    <a:ext uri="{9D8B030D-6E8A-4147-A177-3AD203B41FA5}">
                      <a16:colId xmlns:a16="http://schemas.microsoft.com/office/drawing/2014/main" xmlns="" val="20004"/>
                    </a:ext>
                  </a:extLst>
                </a:gridCol>
              </a:tblGrid>
              <a:tr h="139155">
                <a:tc>
                  <a:txBody>
                    <a:bodyPr/>
                    <a:lstStyle/>
                    <a:p>
                      <a:pPr algn="ctr" fontAlgn="ctr"/>
                      <a:r>
                        <a:rPr lang="es-CO" sz="1200" b="1" i="0" u="none" strike="noStrike" dirty="0">
                          <a:solidFill>
                            <a:srgbClr val="000000"/>
                          </a:solidFill>
                          <a:effectLst/>
                          <a:latin typeface="Calibri" panose="020F0502020204030204" pitchFamily="34" charset="0"/>
                        </a:rPr>
                        <a:t>INDICADOR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200" b="1" i="0" u="none" strike="noStrike">
                          <a:solidFill>
                            <a:srgbClr val="000000"/>
                          </a:solidFill>
                          <a:effectLst/>
                          <a:latin typeface="Calibri" panose="020F0502020204030204" pitchFamily="34" charset="0"/>
                        </a:rPr>
                        <a:t>DESCRIPCIÓN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s-CO" sz="1200" b="1" i="0" u="none" strike="noStrike" kern="1200" dirty="0">
                          <a:solidFill>
                            <a:srgbClr val="000000"/>
                          </a:solidFill>
                          <a:effectLst/>
                          <a:latin typeface="Calibri" panose="020F0502020204030204" pitchFamily="34" charset="0"/>
                          <a:ea typeface="+mn-ea"/>
                          <a:cs typeface="+mn-cs"/>
                        </a:rPr>
                        <a:t>META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1" i="0" u="none" strike="noStrike" kern="1200" dirty="0">
                          <a:solidFill>
                            <a:srgbClr val="000000"/>
                          </a:solidFill>
                          <a:effectLst/>
                          <a:latin typeface="Calibri" panose="020F0502020204030204" pitchFamily="34" charset="0"/>
                          <a:ea typeface="+mn-ea"/>
                          <a:cs typeface="+mn-cs"/>
                        </a:rPr>
                        <a:t>MEDICIÓN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200" b="1" i="0" u="none" strike="noStrike" dirty="0">
                          <a:solidFill>
                            <a:srgbClr val="000000"/>
                          </a:solidFill>
                          <a:effectLst/>
                          <a:latin typeface="+mn-lt"/>
                        </a:rPr>
                        <a:t>OBSERVACIÓN</a:t>
                      </a:r>
                      <a:endParaRPr lang="es-CO" sz="1200" b="1" i="0" u="none" strike="noStrike" kern="1200" dirty="0">
                        <a:solidFill>
                          <a:srgbClr val="000000"/>
                        </a:solidFill>
                        <a:effectLst/>
                        <a:latin typeface="Calibri" panose="020F0502020204030204" pitchFamily="34" charset="0"/>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923443">
                <a:tc>
                  <a:txBody>
                    <a:bodyPr/>
                    <a:lstStyle/>
                    <a:p>
                      <a:pPr algn="l" fontAlgn="t"/>
                      <a:r>
                        <a:rPr lang="es-CO" sz="1200" b="0" i="0" u="none" strike="noStrike" dirty="0">
                          <a:solidFill>
                            <a:srgbClr val="000000"/>
                          </a:solidFill>
                          <a:effectLst/>
                          <a:latin typeface="Calibri" panose="020F0502020204030204" pitchFamily="34" charset="0"/>
                        </a:rPr>
                        <a:t>COSTOS DE INTERVENTORÍA (ECONOMÍA)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a:solidFill>
                            <a:srgbClr val="000000"/>
                          </a:solidFill>
                          <a:effectLst/>
                          <a:latin typeface="Calibri" panose="020F0502020204030204" pitchFamily="34" charset="0"/>
                        </a:rPr>
                        <a:t>Determinar la variación de la relación del I/C final sobre el I/C  inicial: Donde I/C inicial es la relación entre el costo de la obra y la interventoría al iniciar los contratos y el I/C final es esta misma relación al término del contrato (Horizonte: Contratos vencidos en el semestre)  Formula del indicador: Variación de la relación del I/C  ejecutado final/ I/C  inicial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0,01%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a:solidFill>
                            <a:srgbClr val="000000"/>
                          </a:solidFill>
                          <a:effectLst/>
                          <a:latin typeface="Calibri" panose="020F0502020204030204" pitchFamily="34" charset="0"/>
                        </a:rPr>
                        <a:t>0,00149893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t"/>
                      <a:r>
                        <a:rPr lang="es-CO" sz="1200" b="0" i="0" u="none" strike="noStrike" dirty="0">
                          <a:solidFill>
                            <a:srgbClr val="000000"/>
                          </a:solidFill>
                          <a:effectLst/>
                          <a:latin typeface="Calibri" panose="020F0502020204030204" pitchFamily="34" charset="0"/>
                        </a:rPr>
                        <a:t>Este indicador se encuentra en el nivel de bueno, lo cual indica una adecuada gestión de los recursos durante la ejecución de las obras en relación a la </a:t>
                      </a:r>
                      <a:r>
                        <a:rPr lang="es-CO" sz="1200" b="0" i="0" u="none" strike="noStrike" dirty="0" err="1">
                          <a:solidFill>
                            <a:srgbClr val="000000"/>
                          </a:solidFill>
                          <a:effectLst/>
                          <a:latin typeface="Calibri" panose="020F0502020204030204" pitchFamily="34" charset="0"/>
                        </a:rPr>
                        <a:t>interventoria</a:t>
                      </a:r>
                      <a:r>
                        <a:rPr lang="es-CO" sz="1200" b="0" i="0" u="none" strike="noStrike" dirty="0">
                          <a:solidFill>
                            <a:srgbClr val="000000"/>
                          </a:solidFill>
                          <a:effectLst/>
                          <a:latin typeface="Calibri" panose="020F0502020204030204" pitchFamily="34" charset="0"/>
                        </a:rPr>
                        <a:t>.. La medición de este indicador no se realiza por programa sino por contrato.</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324941">
                <a:tc>
                  <a:txBody>
                    <a:bodyPr/>
                    <a:lstStyle/>
                    <a:p>
                      <a:pPr algn="l" fontAlgn="t"/>
                      <a:r>
                        <a:rPr lang="es-CO" sz="1200" b="0" i="0" u="none" strike="noStrike">
                          <a:solidFill>
                            <a:srgbClr val="000000"/>
                          </a:solidFill>
                          <a:effectLst/>
                          <a:latin typeface="Calibri" panose="020F0502020204030204" pitchFamily="34" charset="0"/>
                        </a:rPr>
                        <a:t>AGILIDAD EN PROCESOS CONTRACTUALES (EFICIENCIA)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dirty="0">
                          <a:solidFill>
                            <a:srgbClr val="000000"/>
                          </a:solidFill>
                          <a:effectLst/>
                          <a:latin typeface="Calibri" panose="020F0502020204030204" pitchFamily="34" charset="0"/>
                        </a:rPr>
                        <a:t>Determinar la eficiencia de la Entidad en la contratación. Controlando el número de días promedio para la adjudicación. (Aplica para procesos licitatorios y concursos de méritos)  Formula del indicador: Promedio de duración en días desde la apertura del proceso hasta su adjudicación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a:solidFill>
                            <a:srgbClr val="000000"/>
                          </a:solidFill>
                          <a:effectLst/>
                          <a:latin typeface="Calibri" panose="020F0502020204030204" pitchFamily="34" charset="0"/>
                        </a:rPr>
                        <a:t>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t"/>
                      <a:r>
                        <a:rPr lang="es-CO" sz="1200" b="0" i="0" u="none" strike="noStrike">
                          <a:solidFill>
                            <a:srgbClr val="000000"/>
                          </a:solidFill>
                          <a:effectLst/>
                          <a:latin typeface="Calibri" panose="020F0502020204030204" pitchFamily="34" charset="0"/>
                        </a:rPr>
                        <a:t>La entidad es eficiente en los procesos de contratación, pues logra desarrollar los procesos contractuales en un periodo no mayor a los 80 días. El cumplimiento del indicador se encuentra en el nivel excelente.. La medición de este indicador no se realiza por programa sino por contrato. Se calcula desde la apertura del proceso hasta el momento de la adjudicación.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1204490">
                <a:tc>
                  <a:txBody>
                    <a:bodyPr/>
                    <a:lstStyle/>
                    <a:p>
                      <a:pPr algn="l" fontAlgn="t"/>
                      <a:r>
                        <a:rPr lang="es-CO" sz="1200" b="0" i="0" u="none" strike="noStrike">
                          <a:solidFill>
                            <a:srgbClr val="000000"/>
                          </a:solidFill>
                          <a:effectLst/>
                          <a:latin typeface="Calibri" panose="020F0502020204030204" pitchFamily="34" charset="0"/>
                        </a:rPr>
                        <a:t>CONTRATOS LIQUIDADOS DENTRO DEL TÉRMINO (EFICIENCIA)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a:solidFill>
                            <a:srgbClr val="000000"/>
                          </a:solidFill>
                          <a:effectLst/>
                          <a:latin typeface="Calibri" panose="020F0502020204030204" pitchFamily="34" charset="0"/>
                        </a:rPr>
                        <a:t>Establecer el porcentaje de contratos que se liquidan dentro del término  de cuatro meses.  Formula del indicador: No. de contratos liquidados dentro del término establecido en el  mismo y/o  pliegos de condiciones  / No. de contratos terminados liquidables, que no presentaron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70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a:solidFill>
                            <a:srgbClr val="000000"/>
                          </a:solidFill>
                          <a:effectLst/>
                          <a:latin typeface="Calibri" panose="020F0502020204030204" pitchFamily="34" charset="0"/>
                        </a:rPr>
                        <a:t>50,9130%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l" fontAlgn="t"/>
                      <a:r>
                        <a:rPr lang="es-CO" sz="1200" b="0" i="0" u="none" strike="noStrike" dirty="0">
                          <a:solidFill>
                            <a:srgbClr val="000000"/>
                          </a:solidFill>
                          <a:effectLst/>
                          <a:latin typeface="Calibri" panose="020F0502020204030204" pitchFamily="34" charset="0"/>
                        </a:rPr>
                        <a:t>Este indicador se encuentra en un nivel deficiente, en cuanto no se cumplieron con la meta de liquidación de contratos en la vigencia; por lo cual se deberán adelantar acciones para cumplir con la meta de la vigencia 2016.. La medición de este indicador no se realiza por programa sino por contrato.</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963593">
                <a:tc>
                  <a:txBody>
                    <a:bodyPr/>
                    <a:lstStyle/>
                    <a:p>
                      <a:pPr algn="l" fontAlgn="t"/>
                      <a:r>
                        <a:rPr lang="es-CO" sz="1200" b="0" i="0" u="none" strike="noStrike">
                          <a:solidFill>
                            <a:srgbClr val="000000"/>
                          </a:solidFill>
                          <a:effectLst/>
                          <a:latin typeface="Calibri" panose="020F0502020204030204" pitchFamily="34" charset="0"/>
                        </a:rPr>
                        <a:t>RESPUESTA A SOLICITUDES DE CIUDADANOS EN TÉRMINO (EFICIENCIA)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a:solidFill>
                            <a:srgbClr val="000000"/>
                          </a:solidFill>
                          <a:effectLst/>
                          <a:latin typeface="Calibri" panose="020F0502020204030204" pitchFamily="34" charset="0"/>
                        </a:rPr>
                        <a:t>Medir  que tan oportuna es la respuesta dada a las solicitudes de la comunidad.  Formula del indicador: No. de solicitudes de la ciudadanía resueltas en el término/ No. de solicitudes de la ciudadanía recibidas.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85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a:solidFill>
                            <a:srgbClr val="000000"/>
                          </a:solidFill>
                          <a:effectLst/>
                          <a:latin typeface="Calibri" panose="020F0502020204030204" pitchFamily="34" charset="0"/>
                        </a:rPr>
                        <a:t>80,47%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l" fontAlgn="t"/>
                      <a:r>
                        <a:rPr lang="es-CO" sz="1200" b="0" i="0" u="none" strike="noStrike">
                          <a:solidFill>
                            <a:srgbClr val="000000"/>
                          </a:solidFill>
                          <a:effectLst/>
                          <a:latin typeface="Calibri" panose="020F0502020204030204" pitchFamily="34" charset="0"/>
                        </a:rPr>
                        <a:t>La entidad no da respuesta oportuna a la solicitudes de los ciudadanos de acuerdo a los términos establecidos. El indicador se encuentra en el nivel de aceptable, por cuanto deberán realizarse mayores esfuerzos para atender los requerimientos ciudadanos..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r h="521945">
                <a:tc>
                  <a:txBody>
                    <a:bodyPr/>
                    <a:lstStyle/>
                    <a:p>
                      <a:pPr algn="l" fontAlgn="t"/>
                      <a:r>
                        <a:rPr lang="es-CO" sz="1200" b="0" i="0" u="none" strike="noStrike">
                          <a:solidFill>
                            <a:srgbClr val="000000"/>
                          </a:solidFill>
                          <a:effectLst/>
                          <a:latin typeface="Calibri" panose="020F0502020204030204" pitchFamily="34" charset="0"/>
                        </a:rPr>
                        <a:t>AGILIDAD EN EL PAGO DE OBLIGACIONES FINANCIERAS (EFICIENCIA)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a:solidFill>
                            <a:srgbClr val="000000"/>
                          </a:solidFill>
                          <a:effectLst/>
                          <a:latin typeface="Calibri" panose="020F0502020204030204" pitchFamily="34" charset="0"/>
                        </a:rPr>
                        <a:t>Determinar la agilidad con que la Entidad atiende las obligaciones financieras.  Formula del indicador: Promedio de días para el pago de las cuentas, desde su radicación hasta su pago.</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30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a:solidFill>
                            <a:srgbClr val="000000"/>
                          </a:solidFill>
                          <a:effectLst/>
                          <a:latin typeface="Calibri" panose="020F050202020403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t"/>
                      <a:r>
                        <a:rPr lang="es-CO" sz="1200" b="0" i="0" u="none" strike="noStrike">
                          <a:solidFill>
                            <a:srgbClr val="000000"/>
                          </a:solidFill>
                          <a:effectLst/>
                          <a:latin typeface="Calibri" panose="020F0502020204030204" pitchFamily="34" charset="0"/>
                        </a:rPr>
                        <a:t>La entidad presenta una excelente atención en el pago de las obligaciones financieras. El indicador se encuentra en el rango de excelente..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762844">
                <a:tc>
                  <a:txBody>
                    <a:bodyPr/>
                    <a:lstStyle/>
                    <a:p>
                      <a:pPr algn="l" fontAlgn="t"/>
                      <a:r>
                        <a:rPr lang="es-CO" sz="1200" b="0" i="0" u="none" strike="noStrike">
                          <a:solidFill>
                            <a:srgbClr val="000000"/>
                          </a:solidFill>
                          <a:effectLst/>
                          <a:latin typeface="Calibri" panose="020F0502020204030204" pitchFamily="34" charset="0"/>
                        </a:rPr>
                        <a:t>CALIDAD DE LOS PLIEGOS (CALIDAD)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s-CO" sz="1200" b="0" i="0" u="none" strike="noStrike">
                          <a:solidFill>
                            <a:srgbClr val="000000"/>
                          </a:solidFill>
                          <a:effectLst/>
                          <a:latin typeface="Calibri" panose="020F0502020204030204" pitchFamily="34" charset="0"/>
                        </a:rPr>
                        <a:t>Determinar que tan bien se planea la estructuración de los procesos de contratación.  Formula del indicador: No de procesos de contratación con mas de tres  adendas/ No de procesos de contratación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s-CO" sz="1200" b="0" i="0" u="none" strike="noStrike">
                          <a:solidFill>
                            <a:srgbClr val="000000"/>
                          </a:solidFill>
                          <a:effectLst/>
                          <a:latin typeface="Calibri" panose="020F0502020204030204" pitchFamily="34" charset="0"/>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CO" sz="1200" b="0" i="0" u="none" strike="noStrike" dirty="0">
                          <a:solidFill>
                            <a:srgbClr val="000000"/>
                          </a:solidFill>
                          <a:effectLst/>
                          <a:latin typeface="Calibri" panose="020F0502020204030204" pitchFamily="34" charset="0"/>
                        </a:rPr>
                        <a:t>5,19%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fontAlgn="t"/>
                      <a:r>
                        <a:rPr lang="es-CO" sz="1200" b="0" i="0" u="none" strike="noStrike" dirty="0">
                          <a:solidFill>
                            <a:srgbClr val="000000"/>
                          </a:solidFill>
                          <a:effectLst/>
                          <a:latin typeface="Calibri" panose="020F0502020204030204" pitchFamily="34" charset="0"/>
                        </a:rPr>
                        <a:t>Los procesos de contratación en la entidad se planean adecuadamente. Este indicador se encuentra en el nivel de Excelente.. La medición de este indicador no se realiza por programa sino por proceso de contratación.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4570856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2909</TotalTime>
  <Words>1700</Words>
  <Application>Microsoft Office PowerPoint</Application>
  <PresentationFormat>Panorámica</PresentationFormat>
  <Paragraphs>236</Paragraphs>
  <Slides>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9</vt:i4>
      </vt:variant>
    </vt:vector>
  </HeadingPairs>
  <TitlesOfParts>
    <vt:vector size="15" baseType="lpstr">
      <vt:lpstr>Arial</vt:lpstr>
      <vt:lpstr>Calibri</vt:lpstr>
      <vt:lpstr>Calibri Light</vt:lpstr>
      <vt:lpstr>Times New Roman</vt:lpstr>
      <vt:lpstr>Tema de Office</vt:lpstr>
      <vt:lpstr>Documento</vt:lpstr>
      <vt:lpstr>Presentación de PowerPoint</vt:lpstr>
      <vt:lpstr>GESTIÓN DE LA INFRAESTRUCTURA VIAL</vt:lpstr>
      <vt:lpstr>GESTIÓN DE LA INFRAESTRUCTURA VIAL</vt:lpstr>
      <vt:lpstr>GESTIÓN DE LA INFRAESTRUCTURA VIAL</vt:lpstr>
      <vt:lpstr>GESTIÓN DEL RIESGO VIAL</vt:lpstr>
      <vt:lpstr>GESTIÓN DE INNOVACIÓN Y REGLAMENTACIÓN TÉCNICA DE LA INFRAESTRUCTURA</vt:lpstr>
      <vt:lpstr>CONTROL FINANCIERO Y CONTABLE</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Johana De la Parra Rivero</dc:creator>
  <cp:lastModifiedBy>Adriana Varela Montenegro</cp:lastModifiedBy>
  <cp:revision>10</cp:revision>
  <dcterms:created xsi:type="dcterms:W3CDTF">2016-05-30T14:41:16Z</dcterms:created>
  <dcterms:modified xsi:type="dcterms:W3CDTF">2018-04-03T13:59:17Z</dcterms:modified>
</cp:coreProperties>
</file>