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3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4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notesSlides/notesSlide5.xml" ContentType="application/vnd.openxmlformats-officedocument.presentationml.notesSl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notesSlides/notesSlide6.xml" ContentType="application/vnd.openxmlformats-officedocument.presentationml.notesSlid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10"/>
  </p:notesMasterIdLst>
  <p:sldIdLst>
    <p:sldId id="2145708176" r:id="rId2"/>
    <p:sldId id="308" r:id="rId3"/>
    <p:sldId id="2145708167" r:id="rId4"/>
    <p:sldId id="2145708168" r:id="rId5"/>
    <p:sldId id="2145708169" r:id="rId6"/>
    <p:sldId id="2145708170" r:id="rId7"/>
    <p:sldId id="331" r:id="rId8"/>
    <p:sldId id="214570817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3C77"/>
    <a:srgbClr val="0D264D"/>
    <a:srgbClr val="F2823A"/>
    <a:srgbClr val="8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A442421-CFF3-428A-B6DB-0C7EAB3A4253}" v="89" dt="2025-03-10T19:51:55.8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62" autoAdjust="0"/>
    <p:restoredTop sz="84069" autoAdjust="0"/>
  </p:normalViewPr>
  <p:slideViewPr>
    <p:cSldViewPr snapToGrid="0" showGuides="1">
      <p:cViewPr varScale="1">
        <p:scale>
          <a:sx n="91" d="100"/>
          <a:sy n="91" d="100"/>
        </p:scale>
        <p:origin x="408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driana Varela Montenegro" userId="f9da6ce1-3440-48f0-bed2-f9e49cb1e8ce" providerId="ADAL" clId="{3A442421-CFF3-428A-B6DB-0C7EAB3A4253}"/>
    <pc:docChg chg="custSel delSld modSld">
      <pc:chgData name="Adriana Varela Montenegro" userId="f9da6ce1-3440-48f0-bed2-f9e49cb1e8ce" providerId="ADAL" clId="{3A442421-CFF3-428A-B6DB-0C7EAB3A4253}" dt="2025-03-10T19:51:55.890" v="387" actId="255"/>
      <pc:docMkLst>
        <pc:docMk/>
      </pc:docMkLst>
      <pc:sldChg chg="addSp delSp modSp mod">
        <pc:chgData name="Adriana Varela Montenegro" userId="f9da6ce1-3440-48f0-bed2-f9e49cb1e8ce" providerId="ADAL" clId="{3A442421-CFF3-428A-B6DB-0C7EAB3A4253}" dt="2025-03-10T19:50:12.915" v="364" actId="403"/>
        <pc:sldMkLst>
          <pc:docMk/>
          <pc:sldMk cId="1165589669" sldId="308"/>
        </pc:sldMkLst>
        <pc:graphicFrameChg chg="add mod ord">
          <ac:chgData name="Adriana Varela Montenegro" userId="f9da6ce1-3440-48f0-bed2-f9e49cb1e8ce" providerId="ADAL" clId="{3A442421-CFF3-428A-B6DB-0C7EAB3A4253}" dt="2025-03-10T19:47:56.961" v="358" actId="255"/>
          <ac:graphicFrameMkLst>
            <pc:docMk/>
            <pc:sldMk cId="1165589669" sldId="308"/>
            <ac:graphicFrameMk id="2" creationId="{AA631D70-2656-4310-AF0B-28097E7A6985}"/>
          </ac:graphicFrameMkLst>
        </pc:graphicFrameChg>
        <pc:graphicFrameChg chg="add mod">
          <ac:chgData name="Adriana Varela Montenegro" userId="f9da6ce1-3440-48f0-bed2-f9e49cb1e8ce" providerId="ADAL" clId="{3A442421-CFF3-428A-B6DB-0C7EAB3A4253}" dt="2025-03-10T19:50:12.915" v="364" actId="403"/>
          <ac:graphicFrameMkLst>
            <pc:docMk/>
            <pc:sldMk cId="1165589669" sldId="308"/>
            <ac:graphicFrameMk id="3" creationId="{2342306F-9FC7-2471-1AC3-B72478AB2EBE}"/>
          </ac:graphicFrameMkLst>
        </pc:graphicFrameChg>
        <pc:graphicFrameChg chg="del">
          <ac:chgData name="Adriana Varela Montenegro" userId="f9da6ce1-3440-48f0-bed2-f9e49cb1e8ce" providerId="ADAL" clId="{3A442421-CFF3-428A-B6DB-0C7EAB3A4253}" dt="2025-03-10T16:15:01.758" v="59" actId="478"/>
          <ac:graphicFrameMkLst>
            <pc:docMk/>
            <pc:sldMk cId="1165589669" sldId="308"/>
            <ac:graphicFrameMk id="18" creationId="{677E1021-0C06-43F4-94A2-596387B5FBE9}"/>
          </ac:graphicFrameMkLst>
        </pc:graphicFrameChg>
        <pc:graphicFrameChg chg="del">
          <ac:chgData name="Adriana Varela Montenegro" userId="f9da6ce1-3440-48f0-bed2-f9e49cb1e8ce" providerId="ADAL" clId="{3A442421-CFF3-428A-B6DB-0C7EAB3A4253}" dt="2025-03-10T16:14:22.382" v="24" actId="478"/>
          <ac:graphicFrameMkLst>
            <pc:docMk/>
            <pc:sldMk cId="1165589669" sldId="308"/>
            <ac:graphicFrameMk id="42" creationId="{49447739-38CA-9DF8-B113-8A0630A8ECB3}"/>
          </ac:graphicFrameMkLst>
        </pc:graphicFrameChg>
        <pc:picChg chg="mod">
          <ac:chgData name="Adriana Varela Montenegro" userId="f9da6ce1-3440-48f0-bed2-f9e49cb1e8ce" providerId="ADAL" clId="{3A442421-CFF3-428A-B6DB-0C7EAB3A4253}" dt="2025-03-10T19:47:31.781" v="356" actId="1036"/>
          <ac:picMkLst>
            <pc:docMk/>
            <pc:sldMk cId="1165589669" sldId="308"/>
            <ac:picMk id="51" creationId="{C95E2AE5-60F6-CD37-03FF-CD41B560F88D}"/>
          </ac:picMkLst>
        </pc:picChg>
      </pc:sldChg>
      <pc:sldChg chg="addSp delSp modSp mod">
        <pc:chgData name="Adriana Varela Montenegro" userId="f9da6ce1-3440-48f0-bed2-f9e49cb1e8ce" providerId="ADAL" clId="{3A442421-CFF3-428A-B6DB-0C7EAB3A4253}" dt="2025-03-10T19:50:41.307" v="368" actId="255"/>
        <pc:sldMkLst>
          <pc:docMk/>
          <pc:sldMk cId="1707149263" sldId="2145708167"/>
        </pc:sldMkLst>
        <pc:graphicFrameChg chg="del">
          <ac:chgData name="Adriana Varela Montenegro" userId="f9da6ce1-3440-48f0-bed2-f9e49cb1e8ce" providerId="ADAL" clId="{3A442421-CFF3-428A-B6DB-0C7EAB3A4253}" dt="2025-03-10T16:15:46.578" v="66" actId="478"/>
          <ac:graphicFrameMkLst>
            <pc:docMk/>
            <pc:sldMk cId="1707149263" sldId="2145708167"/>
            <ac:graphicFrameMk id="2" creationId="{116B2638-028E-3B30-B90A-DBA20C7E9EAC}"/>
          </ac:graphicFrameMkLst>
        </pc:graphicFrameChg>
        <pc:graphicFrameChg chg="add mod ord">
          <ac:chgData name="Adriana Varela Montenegro" userId="f9da6ce1-3440-48f0-bed2-f9e49cb1e8ce" providerId="ADAL" clId="{3A442421-CFF3-428A-B6DB-0C7EAB3A4253}" dt="2025-03-10T19:50:41.307" v="368" actId="255"/>
          <ac:graphicFrameMkLst>
            <pc:docMk/>
            <pc:sldMk cId="1707149263" sldId="2145708167"/>
            <ac:graphicFrameMk id="3" creationId="{1DAC57A6-B398-B46E-1C6E-882EBD2E50FE}"/>
          </ac:graphicFrameMkLst>
        </pc:graphicFrameChg>
        <pc:graphicFrameChg chg="add mod">
          <ac:chgData name="Adriana Varela Montenegro" userId="f9da6ce1-3440-48f0-bed2-f9e49cb1e8ce" providerId="ADAL" clId="{3A442421-CFF3-428A-B6DB-0C7EAB3A4253}" dt="2025-03-10T19:50:27.393" v="367" actId="255"/>
          <ac:graphicFrameMkLst>
            <pc:docMk/>
            <pc:sldMk cId="1707149263" sldId="2145708167"/>
            <ac:graphicFrameMk id="5" creationId="{2F904D02-BA15-4E6A-8EB3-2B0832BBBB8E}"/>
          </ac:graphicFrameMkLst>
        </pc:graphicFrameChg>
        <pc:graphicFrameChg chg="del">
          <ac:chgData name="Adriana Varela Montenegro" userId="f9da6ce1-3440-48f0-bed2-f9e49cb1e8ce" providerId="ADAL" clId="{3A442421-CFF3-428A-B6DB-0C7EAB3A4253}" dt="2025-03-10T16:15:48.909" v="67" actId="478"/>
          <ac:graphicFrameMkLst>
            <pc:docMk/>
            <pc:sldMk cId="1707149263" sldId="2145708167"/>
            <ac:graphicFrameMk id="11" creationId="{3A68ECB5-B507-4B36-875B-0081C067969A}"/>
          </ac:graphicFrameMkLst>
        </pc:graphicFrameChg>
        <pc:picChg chg="mod">
          <ac:chgData name="Adriana Varela Montenegro" userId="f9da6ce1-3440-48f0-bed2-f9e49cb1e8ce" providerId="ADAL" clId="{3A442421-CFF3-428A-B6DB-0C7EAB3A4253}" dt="2025-03-10T19:47:20.798" v="343" actId="1038"/>
          <ac:picMkLst>
            <pc:docMk/>
            <pc:sldMk cId="1707149263" sldId="2145708167"/>
            <ac:picMk id="51" creationId="{36A0C9D2-9686-95B8-40B8-D67A5678F5CC}"/>
          </ac:picMkLst>
        </pc:picChg>
      </pc:sldChg>
      <pc:sldChg chg="addSp delSp modSp mod">
        <pc:chgData name="Adriana Varela Montenegro" userId="f9da6ce1-3440-48f0-bed2-f9e49cb1e8ce" providerId="ADAL" clId="{3A442421-CFF3-428A-B6DB-0C7EAB3A4253}" dt="2025-03-10T19:51:31.517" v="382" actId="403"/>
        <pc:sldMkLst>
          <pc:docMk/>
          <pc:sldMk cId="3189486046" sldId="2145708168"/>
        </pc:sldMkLst>
        <pc:graphicFrameChg chg="add del mod">
          <ac:chgData name="Adriana Varela Montenegro" userId="f9da6ce1-3440-48f0-bed2-f9e49cb1e8ce" providerId="ADAL" clId="{3A442421-CFF3-428A-B6DB-0C7EAB3A4253}" dt="2025-03-10T16:18:32.283" v="111" actId="478"/>
          <ac:graphicFrameMkLst>
            <pc:docMk/>
            <pc:sldMk cId="3189486046" sldId="2145708168"/>
            <ac:graphicFrameMk id="4" creationId="{2F904D02-BA15-4E6A-8EB3-2B0832BBBB8E}"/>
          </ac:graphicFrameMkLst>
        </pc:graphicFrameChg>
        <pc:graphicFrameChg chg="add mod ord">
          <ac:chgData name="Adriana Varela Montenegro" userId="f9da6ce1-3440-48f0-bed2-f9e49cb1e8ce" providerId="ADAL" clId="{3A442421-CFF3-428A-B6DB-0C7EAB3A4253}" dt="2025-03-10T19:51:20.397" v="371" actId="255"/>
          <ac:graphicFrameMkLst>
            <pc:docMk/>
            <pc:sldMk cId="3189486046" sldId="2145708168"/>
            <ac:graphicFrameMk id="7" creationId="{43201099-A0B8-70AE-4405-83C1362ED567}"/>
          </ac:graphicFrameMkLst>
        </pc:graphicFrameChg>
        <pc:graphicFrameChg chg="add mod">
          <ac:chgData name="Adriana Varela Montenegro" userId="f9da6ce1-3440-48f0-bed2-f9e49cb1e8ce" providerId="ADAL" clId="{3A442421-CFF3-428A-B6DB-0C7EAB3A4253}" dt="2025-03-10T19:51:31.517" v="382" actId="403"/>
          <ac:graphicFrameMkLst>
            <pc:docMk/>
            <pc:sldMk cId="3189486046" sldId="2145708168"/>
            <ac:graphicFrameMk id="9" creationId="{5DA409D9-6EFC-7AA8-EDA3-E0F30CC08B23}"/>
          </ac:graphicFrameMkLst>
        </pc:graphicFrameChg>
        <pc:graphicFrameChg chg="del mod">
          <ac:chgData name="Adriana Varela Montenegro" userId="f9da6ce1-3440-48f0-bed2-f9e49cb1e8ce" providerId="ADAL" clId="{3A442421-CFF3-428A-B6DB-0C7EAB3A4253}" dt="2025-03-10T16:18:06.316" v="107" actId="478"/>
          <ac:graphicFrameMkLst>
            <pc:docMk/>
            <pc:sldMk cId="3189486046" sldId="2145708168"/>
            <ac:graphicFrameMk id="18" creationId="{D3CF8504-39AB-D1D9-5F70-9189F867AD4A}"/>
          </ac:graphicFrameMkLst>
        </pc:graphicFrameChg>
        <pc:graphicFrameChg chg="del">
          <ac:chgData name="Adriana Varela Montenegro" userId="f9da6ce1-3440-48f0-bed2-f9e49cb1e8ce" providerId="ADAL" clId="{3A442421-CFF3-428A-B6DB-0C7EAB3A4253}" dt="2025-03-10T19:51:07.707" v="370" actId="478"/>
          <ac:graphicFrameMkLst>
            <pc:docMk/>
            <pc:sldMk cId="3189486046" sldId="2145708168"/>
            <ac:graphicFrameMk id="20" creationId="{F4F83DA7-8A65-9A40-A0FE-FD75C29CE8C3}"/>
          </ac:graphicFrameMkLst>
        </pc:graphicFrameChg>
        <pc:graphicFrameChg chg="del">
          <ac:chgData name="Adriana Varela Montenegro" userId="f9da6ce1-3440-48f0-bed2-f9e49cb1e8ce" providerId="ADAL" clId="{3A442421-CFF3-428A-B6DB-0C7EAB3A4253}" dt="2025-03-10T16:17:45.061" v="103" actId="478"/>
          <ac:graphicFrameMkLst>
            <pc:docMk/>
            <pc:sldMk cId="3189486046" sldId="2145708168"/>
            <ac:graphicFrameMk id="34" creationId="{06073038-FE4C-82E7-999F-AEAF09338341}"/>
          </ac:graphicFrameMkLst>
        </pc:graphicFrameChg>
        <pc:picChg chg="mod">
          <ac:chgData name="Adriana Varela Montenegro" userId="f9da6ce1-3440-48f0-bed2-f9e49cb1e8ce" providerId="ADAL" clId="{3A442421-CFF3-428A-B6DB-0C7EAB3A4253}" dt="2025-03-10T19:47:08.584" v="325" actId="1035"/>
          <ac:picMkLst>
            <pc:docMk/>
            <pc:sldMk cId="3189486046" sldId="2145708168"/>
            <ac:picMk id="19" creationId="{B65494F1-4967-2D9A-00EF-87A2EE0DFE54}"/>
          </ac:picMkLst>
        </pc:picChg>
      </pc:sldChg>
      <pc:sldChg chg="addSp delSp modSp mod modNotesTx">
        <pc:chgData name="Adriana Varela Montenegro" userId="f9da6ce1-3440-48f0-bed2-f9e49cb1e8ce" providerId="ADAL" clId="{3A442421-CFF3-428A-B6DB-0C7EAB3A4253}" dt="2025-03-10T19:51:45.976" v="385" actId="255"/>
        <pc:sldMkLst>
          <pc:docMk/>
          <pc:sldMk cId="3891484013" sldId="2145708169"/>
        </pc:sldMkLst>
        <pc:graphicFrameChg chg="del">
          <ac:chgData name="Adriana Varela Montenegro" userId="f9da6ce1-3440-48f0-bed2-f9e49cb1e8ce" providerId="ADAL" clId="{3A442421-CFF3-428A-B6DB-0C7EAB3A4253}" dt="2025-03-10T16:23:23.595" v="192" actId="478"/>
          <ac:graphicFrameMkLst>
            <pc:docMk/>
            <pc:sldMk cId="3891484013" sldId="2145708169"/>
            <ac:graphicFrameMk id="7" creationId="{A119296E-3554-458F-9663-EFE2580C8EB2}"/>
          </ac:graphicFrameMkLst>
        </pc:graphicFrameChg>
        <pc:graphicFrameChg chg="add mod ord">
          <ac:chgData name="Adriana Varela Montenegro" userId="f9da6ce1-3440-48f0-bed2-f9e49cb1e8ce" providerId="ADAL" clId="{3A442421-CFF3-428A-B6DB-0C7EAB3A4253}" dt="2025-03-10T19:51:36.856" v="383" actId="255"/>
          <ac:graphicFrameMkLst>
            <pc:docMk/>
            <pc:sldMk cId="3891484013" sldId="2145708169"/>
            <ac:graphicFrameMk id="8" creationId="{6701DF39-1828-44EE-9804-590A9764FE50}"/>
          </ac:graphicFrameMkLst>
        </pc:graphicFrameChg>
        <pc:graphicFrameChg chg="add mod">
          <ac:chgData name="Adriana Varela Montenegro" userId="f9da6ce1-3440-48f0-bed2-f9e49cb1e8ce" providerId="ADAL" clId="{3A442421-CFF3-428A-B6DB-0C7EAB3A4253}" dt="2025-03-10T19:51:45.976" v="385" actId="255"/>
          <ac:graphicFrameMkLst>
            <pc:docMk/>
            <pc:sldMk cId="3891484013" sldId="2145708169"/>
            <ac:graphicFrameMk id="10" creationId="{98F11FF3-C67E-40A8-9359-DB2188F9660E}"/>
          </ac:graphicFrameMkLst>
        </pc:graphicFrameChg>
        <pc:graphicFrameChg chg="del">
          <ac:chgData name="Adriana Varela Montenegro" userId="f9da6ce1-3440-48f0-bed2-f9e49cb1e8ce" providerId="ADAL" clId="{3A442421-CFF3-428A-B6DB-0C7EAB3A4253}" dt="2025-03-10T16:22:53.411" v="154" actId="478"/>
          <ac:graphicFrameMkLst>
            <pc:docMk/>
            <pc:sldMk cId="3891484013" sldId="2145708169"/>
            <ac:graphicFrameMk id="14" creationId="{A1C711C5-5444-068C-5EA6-A9EA925240F7}"/>
          </ac:graphicFrameMkLst>
        </pc:graphicFrameChg>
        <pc:picChg chg="mod">
          <ac:chgData name="Adriana Varela Montenegro" userId="f9da6ce1-3440-48f0-bed2-f9e49cb1e8ce" providerId="ADAL" clId="{3A442421-CFF3-428A-B6DB-0C7EAB3A4253}" dt="2025-03-10T16:23:19.084" v="191" actId="1038"/>
          <ac:picMkLst>
            <pc:docMk/>
            <pc:sldMk cId="3891484013" sldId="2145708169"/>
            <ac:picMk id="11" creationId="{65F2C7EB-C31B-BF87-DA49-A8E91771054C}"/>
          </ac:picMkLst>
        </pc:picChg>
      </pc:sldChg>
      <pc:sldChg chg="addSp delSp modSp mod">
        <pc:chgData name="Adriana Varela Montenegro" userId="f9da6ce1-3440-48f0-bed2-f9e49cb1e8ce" providerId="ADAL" clId="{3A442421-CFF3-428A-B6DB-0C7EAB3A4253}" dt="2025-03-10T19:51:55.890" v="387" actId="255"/>
        <pc:sldMkLst>
          <pc:docMk/>
          <pc:sldMk cId="515293737" sldId="2145708170"/>
        </pc:sldMkLst>
        <pc:graphicFrameChg chg="add mod">
          <ac:chgData name="Adriana Varela Montenegro" userId="f9da6ce1-3440-48f0-bed2-f9e49cb1e8ce" providerId="ADAL" clId="{3A442421-CFF3-428A-B6DB-0C7EAB3A4253}" dt="2025-03-10T19:51:50.785" v="386" actId="255"/>
          <ac:graphicFrameMkLst>
            <pc:docMk/>
            <pc:sldMk cId="515293737" sldId="2145708170"/>
            <ac:graphicFrameMk id="2" creationId="{B75A2720-92D9-4656-90E8-C21850770ABD}"/>
          </ac:graphicFrameMkLst>
        </pc:graphicFrameChg>
        <pc:graphicFrameChg chg="del mod">
          <ac:chgData name="Adriana Varela Montenegro" userId="f9da6ce1-3440-48f0-bed2-f9e49cb1e8ce" providerId="ADAL" clId="{3A442421-CFF3-428A-B6DB-0C7EAB3A4253}" dt="2025-03-10T19:46:16.757" v="249" actId="478"/>
          <ac:graphicFrameMkLst>
            <pc:docMk/>
            <pc:sldMk cId="515293737" sldId="2145708170"/>
            <ac:graphicFrameMk id="5" creationId="{0EA416EB-51C6-BEB4-D6B2-B2900DFD62C0}"/>
          </ac:graphicFrameMkLst>
        </pc:graphicFrameChg>
        <pc:graphicFrameChg chg="mod">
          <ac:chgData name="Adriana Varela Montenegro" userId="f9da6ce1-3440-48f0-bed2-f9e49cb1e8ce" providerId="ADAL" clId="{3A442421-CFF3-428A-B6DB-0C7EAB3A4253}" dt="2025-03-10T19:51:55.890" v="387" actId="255"/>
          <ac:graphicFrameMkLst>
            <pc:docMk/>
            <pc:sldMk cId="515293737" sldId="2145708170"/>
            <ac:graphicFrameMk id="24" creationId="{7D115E9C-BB53-4DAB-BFA2-6088C1494058}"/>
          </ac:graphicFrameMkLst>
        </pc:graphicFrameChg>
        <pc:picChg chg="mod">
          <ac:chgData name="Adriana Varela Montenegro" userId="f9da6ce1-3440-48f0-bed2-f9e49cb1e8ce" providerId="ADAL" clId="{3A442421-CFF3-428A-B6DB-0C7EAB3A4253}" dt="2025-03-10T19:46:53.147" v="300" actId="1038"/>
          <ac:picMkLst>
            <pc:docMk/>
            <pc:sldMk cId="515293737" sldId="2145708170"/>
            <ac:picMk id="9" creationId="{9701D731-739E-823C-E2D7-1E2EDA2682F6}"/>
          </ac:picMkLst>
        </pc:picChg>
      </pc:sldChg>
      <pc:sldChg chg="modSp mod modAnim">
        <pc:chgData name="Adriana Varela Montenegro" userId="f9da6ce1-3440-48f0-bed2-f9e49cb1e8ce" providerId="ADAL" clId="{3A442421-CFF3-428A-B6DB-0C7EAB3A4253}" dt="2025-03-10T19:19:02.525" v="231" actId="20577"/>
        <pc:sldMkLst>
          <pc:docMk/>
          <pc:sldMk cId="648989941" sldId="2145708172"/>
        </pc:sldMkLst>
        <pc:spChg chg="mod">
          <ac:chgData name="Adriana Varela Montenegro" userId="f9da6ce1-3440-48f0-bed2-f9e49cb1e8ce" providerId="ADAL" clId="{3A442421-CFF3-428A-B6DB-0C7EAB3A4253}" dt="2025-03-10T19:18:44.542" v="227" actId="20577"/>
          <ac:spMkLst>
            <pc:docMk/>
            <pc:sldMk cId="648989941" sldId="2145708172"/>
            <ac:spMk id="6" creationId="{6CA5065C-E42D-CA95-FDD7-6378CFDEEAA7}"/>
          </ac:spMkLst>
        </pc:spChg>
        <pc:spChg chg="mod">
          <ac:chgData name="Adriana Varela Montenegro" userId="f9da6ce1-3440-48f0-bed2-f9e49cb1e8ce" providerId="ADAL" clId="{3A442421-CFF3-428A-B6DB-0C7EAB3A4253}" dt="2025-03-10T19:18:30.485" v="221" actId="20577"/>
          <ac:spMkLst>
            <pc:docMk/>
            <pc:sldMk cId="648989941" sldId="2145708172"/>
            <ac:spMk id="7" creationId="{82850EBD-354A-C7EC-4021-39CFB7B1D3D0}"/>
          </ac:spMkLst>
        </pc:spChg>
        <pc:spChg chg="mod">
          <ac:chgData name="Adriana Varela Montenegro" userId="f9da6ce1-3440-48f0-bed2-f9e49cb1e8ce" providerId="ADAL" clId="{3A442421-CFF3-428A-B6DB-0C7EAB3A4253}" dt="2025-03-10T19:18:24.116" v="216" actId="6549"/>
          <ac:spMkLst>
            <pc:docMk/>
            <pc:sldMk cId="648989941" sldId="2145708172"/>
            <ac:spMk id="8" creationId="{C81D8522-4B22-D087-3EE4-2DE4AC9DA3E1}"/>
          </ac:spMkLst>
        </pc:spChg>
        <pc:spChg chg="mod">
          <ac:chgData name="Adriana Varela Montenegro" userId="f9da6ce1-3440-48f0-bed2-f9e49cb1e8ce" providerId="ADAL" clId="{3A442421-CFF3-428A-B6DB-0C7EAB3A4253}" dt="2025-03-10T19:18:36.141" v="225" actId="20577"/>
          <ac:spMkLst>
            <pc:docMk/>
            <pc:sldMk cId="648989941" sldId="2145708172"/>
            <ac:spMk id="13" creationId="{7AFE1E9A-1E14-36EF-4A77-5D3C2CEB5A96}"/>
          </ac:spMkLst>
        </pc:spChg>
        <pc:spChg chg="mod">
          <ac:chgData name="Adriana Varela Montenegro" userId="f9da6ce1-3440-48f0-bed2-f9e49cb1e8ce" providerId="ADAL" clId="{3A442421-CFF3-428A-B6DB-0C7EAB3A4253}" dt="2025-03-10T16:24:40.358" v="213" actId="20577"/>
          <ac:spMkLst>
            <pc:docMk/>
            <pc:sldMk cId="648989941" sldId="2145708172"/>
            <ac:spMk id="15" creationId="{A3B7DAA4-EC9F-1ECA-FAF3-E5FD0B885B04}"/>
          </ac:spMkLst>
        </pc:spChg>
        <pc:spChg chg="mod">
          <ac:chgData name="Adriana Varela Montenegro" userId="f9da6ce1-3440-48f0-bed2-f9e49cb1e8ce" providerId="ADAL" clId="{3A442421-CFF3-428A-B6DB-0C7EAB3A4253}" dt="2025-03-10T19:18:48.270" v="229" actId="20577"/>
          <ac:spMkLst>
            <pc:docMk/>
            <pc:sldMk cId="648989941" sldId="2145708172"/>
            <ac:spMk id="18" creationId="{B325F515-6554-20D8-F1B7-4691EEEEA950}"/>
          </ac:spMkLst>
        </pc:spChg>
        <pc:spChg chg="mod">
          <ac:chgData name="Adriana Varela Montenegro" userId="f9da6ce1-3440-48f0-bed2-f9e49cb1e8ce" providerId="ADAL" clId="{3A442421-CFF3-428A-B6DB-0C7EAB3A4253}" dt="2025-03-10T19:19:02.525" v="231" actId="20577"/>
          <ac:spMkLst>
            <pc:docMk/>
            <pc:sldMk cId="648989941" sldId="2145708172"/>
            <ac:spMk id="21" creationId="{F9DB38ED-01CB-5081-FA4A-8E19FD6D045F}"/>
          </ac:spMkLst>
        </pc:spChg>
      </pc:sldChg>
      <pc:sldChg chg="del">
        <pc:chgData name="Adriana Varela Montenegro" userId="f9da6ce1-3440-48f0-bed2-f9e49cb1e8ce" providerId="ADAL" clId="{3A442421-CFF3-428A-B6DB-0C7EAB3A4253}" dt="2025-03-10T16:24:54.818" v="214" actId="47"/>
        <pc:sldMkLst>
          <pc:docMk/>
          <pc:sldMk cId="1232913234" sldId="2145708173"/>
        </pc:sldMkLst>
      </pc:sldChg>
      <pc:sldChg chg="del">
        <pc:chgData name="Adriana Varela Montenegro" userId="f9da6ce1-3440-48f0-bed2-f9e49cb1e8ce" providerId="ADAL" clId="{3A442421-CFF3-428A-B6DB-0C7EAB3A4253}" dt="2025-03-10T16:24:54.818" v="214" actId="47"/>
        <pc:sldMkLst>
          <pc:docMk/>
          <pc:sldMk cId="2846508435" sldId="2145708174"/>
        </pc:sldMkLst>
      </pc:sldChg>
      <pc:sldChg chg="modSp mod">
        <pc:chgData name="Adriana Varela Montenegro" userId="f9da6ce1-3440-48f0-bed2-f9e49cb1e8ce" providerId="ADAL" clId="{3A442421-CFF3-428A-B6DB-0C7EAB3A4253}" dt="2025-03-10T16:10:27.640" v="23" actId="20577"/>
        <pc:sldMkLst>
          <pc:docMk/>
          <pc:sldMk cId="3534918825" sldId="2145708176"/>
        </pc:sldMkLst>
        <pc:spChg chg="mod">
          <ac:chgData name="Adriana Varela Montenegro" userId="f9da6ce1-3440-48f0-bed2-f9e49cb1e8ce" providerId="ADAL" clId="{3A442421-CFF3-428A-B6DB-0C7EAB3A4253}" dt="2025-03-10T16:10:27.640" v="23" actId="20577"/>
          <ac:spMkLst>
            <pc:docMk/>
            <pc:sldMk cId="3534918825" sldId="2145708176"/>
            <ac:spMk id="10" creationId="{F4C767BA-9BBC-AF59-E8E2-BFDDBD633210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ownloads/Indicadores%20gra&#769;fica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https://invias-my.sharepoint.com/personal/avarelam_invias_gov_co/Documents/2025/Indicadores/Gr&#225;ficos/Indicadores%20gr&#225;ficas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\adriana\Downloads\Indicadores%20PND%20gra&#769;ficas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https://invias-my.sharepoint.com/personal/avarelam_invias_gov_co/Documents/2025/Indicadores/Gr&#225;ficos/Indicadores%20gr&#225;ficas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\adriana\Downloads\Indicadores%20PND%20gra&#769;ficas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\adriana\Downloads\Indicadores%20PND%20gra&#769;ficas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https://invias-my.sharepoint.com/personal/avarelam_invias_gov_co/Documents/2025/Indicadores/Gr&#225;ficos/Indicadores%20gr&#225;ficas.xlsx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\adriana\Downloads\Indicadores%20PND%20gra&#769;ficas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ownloads/Indicadores%20gra&#769;fica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ownloads/Indicadores%20gra&#769;fica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\adriana\Downloads\Indicadores%20PND%20gra&#769;fica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ownloads/Indicadores%20gra&#769;ficas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ownloads/Indicadores%20gra&#769;ficas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ownloads/Indicadores%20gra&#769;ficas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ownloads/Indicadores%20gra&#769;ficas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2"/>
          <c:order val="0"/>
          <c:tx>
            <c:strRef>
              <c:f>Mejoradas!$D$1</c:f>
              <c:strCache>
                <c:ptCount val="1"/>
                <c:pt idx="0">
                  <c:v>Avance acumulado</c:v>
                </c:pt>
              </c:strCache>
            </c:strRef>
          </c:tx>
          <c:spPr>
            <a:solidFill>
              <a:srgbClr val="003D7A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F469C7D0-3EA7-144E-9BA5-677363553AD2}" type="VALUE">
                      <a:rPr lang="en-US" smtClean="0"/>
                      <a:pPr/>
                      <a:t>[VALOR]</a:t>
                    </a:fld>
                    <a:r>
                      <a:rPr lang="en-US"/>
                      <a:t>; 69%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9EC6-4F45-B17D-F8719D26788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bg1"/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Mejoradas!$B$2</c:f>
              <c:strCache>
                <c:ptCount val="1"/>
                <c:pt idx="0">
                  <c:v>Vías primarias no concesionadas mejoradas</c:v>
                </c:pt>
              </c:strCache>
            </c:strRef>
          </c:cat>
          <c:val>
            <c:numRef>
              <c:f>Mejoradas!$D$2</c:f>
              <c:numCache>
                <c:formatCode>#,##0" Km"</c:formatCode>
                <c:ptCount val="1"/>
                <c:pt idx="0">
                  <c:v>277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EC6-4F45-B17D-F8719D267885}"/>
            </c:ext>
          </c:extLst>
        </c:ser>
        <c:ser>
          <c:idx val="1"/>
          <c:order val="1"/>
          <c:tx>
            <c:strRef>
              <c:f>Mejoradas!$C$1</c:f>
              <c:strCache>
                <c:ptCount val="1"/>
                <c:pt idx="0">
                  <c:v>Meta cuatrienio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402 Km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9EC6-4F45-B17D-F8719D26788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horzOverflow="clip" vert="horz" wrap="square" lIns="38100" tIns="19050" rIns="38100" bIns="19050" anchor="t" anchorCtr="0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Mejoradas!$B$2</c:f>
              <c:strCache>
                <c:ptCount val="1"/>
                <c:pt idx="0">
                  <c:v>Vías primarias no concesionadas mejoradas</c:v>
                </c:pt>
              </c:strCache>
            </c:strRef>
          </c:cat>
          <c:val>
            <c:numRef>
              <c:f>Mejoradas!$C$2</c:f>
              <c:numCache>
                <c:formatCode>#,##0" Km"</c:formatCode>
                <c:ptCount val="1"/>
                <c:pt idx="0">
                  <c:v>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EC6-4F45-B17D-F8719D2678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41784831"/>
        <c:axId val="137010367"/>
      </c:barChart>
      <c:catAx>
        <c:axId val="14178483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37010367"/>
        <c:crosses val="autoZero"/>
        <c:auto val="1"/>
        <c:lblAlgn val="ctr"/>
        <c:lblOffset val="100"/>
        <c:noMultiLvlLbl val="0"/>
      </c:catAx>
      <c:valAx>
        <c:axId val="137010367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14178483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207830271216098"/>
          <c:y val="0.6996522309711285"/>
          <c:w val="0.65303565179352585"/>
          <c:h val="0.1127508624740684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+mn-ea"/>
              <a:cs typeface="Poppins" panose="00000500000000000000" pitchFamily="2" charset="0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1"/>
          <c:order val="0"/>
          <c:tx>
            <c:strRef>
              <c:f>Muelles!$D$1</c:f>
              <c:strCache>
                <c:ptCount val="1"/>
                <c:pt idx="0">
                  <c:v>Avance acumulado</c:v>
                </c:pt>
              </c:strCache>
            </c:strRef>
          </c:tx>
          <c:spPr>
            <a:solidFill>
              <a:srgbClr val="003D7A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97687967-501A-964D-8F8A-4111040CEC13}" type="VALUE">
                      <a:rPr lang="en-US" smtClean="0"/>
                      <a:pPr/>
                      <a:t>[VALOR]</a:t>
                    </a:fld>
                    <a:r>
                      <a:rPr lang="en-US"/>
                      <a:t>; 35%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14F3-CA4D-AEDE-104695FE031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Muelles!$B$2</c:f>
              <c:strCache>
                <c:ptCount val="1"/>
                <c:pt idx="0">
                  <c:v>Instalaciones portuarias fluviales  intervenidas</c:v>
                </c:pt>
              </c:strCache>
            </c:strRef>
          </c:cat>
          <c:val>
            <c:numRef>
              <c:f>Muelles!$D$2</c:f>
              <c:numCache>
                <c:formatCode>General</c:formatCode>
                <c:ptCount val="1"/>
                <c:pt idx="0">
                  <c:v>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E67-4F99-BE36-05802EB644C5}"/>
            </c:ext>
          </c:extLst>
        </c:ser>
        <c:ser>
          <c:idx val="0"/>
          <c:order val="1"/>
          <c:tx>
            <c:strRef>
              <c:f>Muelles!$C$1</c:f>
              <c:strCache>
                <c:ptCount val="1"/>
                <c:pt idx="0">
                  <c:v>Meta cuatrienio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84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4E67-4F99-BE36-05802EB644C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Muelles!$B$2</c:f>
              <c:strCache>
                <c:ptCount val="1"/>
                <c:pt idx="0">
                  <c:v>Instalaciones portuarias fluviales  intervenidas</c:v>
                </c:pt>
              </c:strCache>
            </c:strRef>
          </c:cat>
          <c:val>
            <c:numRef>
              <c:f>Muelles!$C$2</c:f>
              <c:numCache>
                <c:formatCode>General</c:formatCode>
                <c:ptCount val="1"/>
                <c:pt idx="0">
                  <c:v>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E67-4F99-BE36-05802EB644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8916671"/>
        <c:axId val="108931231"/>
      </c:barChart>
      <c:catAx>
        <c:axId val="10891667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08931231"/>
        <c:crosses val="autoZero"/>
        <c:auto val="1"/>
        <c:lblAlgn val="ctr"/>
        <c:lblOffset val="100"/>
        <c:noMultiLvlLbl val="0"/>
      </c:catAx>
      <c:valAx>
        <c:axId val="108931231"/>
        <c:scaling>
          <c:orientation val="minMax"/>
          <c:min val="0"/>
        </c:scaling>
        <c:delete val="1"/>
        <c:axPos val="b"/>
        <c:numFmt formatCode="0%" sourceLinked="1"/>
        <c:majorTickMark val="none"/>
        <c:minorTickMark val="none"/>
        <c:tickLblPos val="nextTo"/>
        <c:crossAx val="10891667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5114960629921262"/>
          <c:y val="0.64365345545195973"/>
          <c:w val="0.61253565179352576"/>
          <c:h val="0.1294232617177427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+mn-ea"/>
              <a:cs typeface="Poppins" panose="00000500000000000000" pitchFamily="2" charset="0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5882352941176471E-2"/>
          <c:y val="0"/>
          <c:w val="0.94823529411764707"/>
          <c:h val="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'vías terciarias (2)'!$B$16</c:f>
              <c:strCache>
                <c:ptCount val="1"/>
                <c:pt idx="0">
                  <c:v>META ANUAL</c:v>
                </c:pt>
              </c:strCache>
            </c:strRef>
          </c:tx>
          <c:spPr>
            <a:solidFill>
              <a:srgbClr val="FF99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0.11493004651499521"/>
                  <c:y val="6.211180124223602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CD7-9242-9400-B9B7526BD15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Poppins" pitchFamily="2" charset="77"/>
                    <a:ea typeface="+mn-ea"/>
                    <a:cs typeface="Poppins" pitchFamily="2" charset="77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'vías terciarias (2)'!$A$17:$A$18</c:f>
              <c:strCache>
                <c:ptCount val="1"/>
                <c:pt idx="0">
                  <c:v>2023 y 2024</c:v>
                </c:pt>
              </c:strCache>
            </c:strRef>
          </c:cat>
          <c:val>
            <c:numRef>
              <c:f>'vías terciarias (2)'!$B$17:$B$18</c:f>
              <c:numCache>
                <c:formatCode>General</c:formatCode>
                <c:ptCount val="2"/>
                <c:pt idx="0" formatCode="#,##0&quot; Km&quot;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CD7-9242-9400-B9B7526BD154}"/>
            </c:ext>
          </c:extLst>
        </c:ser>
        <c:ser>
          <c:idx val="1"/>
          <c:order val="1"/>
          <c:tx>
            <c:strRef>
              <c:f>'vías terciarias (2)'!$C$16</c:f>
              <c:strCache>
                <c:ptCount val="1"/>
                <c:pt idx="0">
                  <c:v>LOGROS</c:v>
                </c:pt>
              </c:strCache>
            </c:strRef>
          </c:tx>
          <c:spPr>
            <a:solidFill>
              <a:srgbClr val="153C77"/>
            </a:solidFill>
            <a:ln>
              <a:noFill/>
            </a:ln>
            <a:effectLst/>
          </c:spPr>
          <c:invertIfNegative val="0"/>
          <c:cat>
            <c:strRef>
              <c:f>'vías terciarias (2)'!$A$17:$A$18</c:f>
              <c:strCache>
                <c:ptCount val="1"/>
                <c:pt idx="0">
                  <c:v>2023 y 2024</c:v>
                </c:pt>
              </c:strCache>
            </c:strRef>
          </c:cat>
          <c:val>
            <c:numRef>
              <c:f>'vías terciarias (2)'!$C$17:$C$18</c:f>
              <c:numCache>
                <c:formatCode>#,##0" Km"</c:formatCode>
                <c:ptCount val="2"/>
                <c:pt idx="0">
                  <c:v>25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CD7-9242-9400-B9B7526BD1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100"/>
        <c:axId val="658206991"/>
        <c:axId val="658210831"/>
      </c:barChart>
      <c:catAx>
        <c:axId val="65820699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58210831"/>
        <c:crosses val="autoZero"/>
        <c:auto val="1"/>
        <c:lblAlgn val="ctr"/>
        <c:lblOffset val="100"/>
        <c:noMultiLvlLbl val="0"/>
      </c:catAx>
      <c:valAx>
        <c:axId val="658210831"/>
        <c:scaling>
          <c:orientation val="minMax"/>
        </c:scaling>
        <c:delete val="1"/>
        <c:axPos val="b"/>
        <c:numFmt formatCode="#,##0&quot; Km&quot;" sourceLinked="1"/>
        <c:majorTickMark val="none"/>
        <c:minorTickMark val="none"/>
        <c:tickLblPos val="nextTo"/>
        <c:crossAx val="658206991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itchFamily="2" charset="77"/>
              <a:ea typeface="+mn-ea"/>
              <a:cs typeface="Poppins" pitchFamily="2" charset="77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Poppins" pitchFamily="2" charset="77"/>
          <a:cs typeface="Poppins" pitchFamily="2" charset="77"/>
        </a:defRPr>
      </a:pPr>
      <a:endParaRPr lang="es-CO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Muelles!$B$10</c:f>
              <c:strCache>
                <c:ptCount val="1"/>
                <c:pt idx="0">
                  <c:v>META ANUAL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bg1"/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Muelles!$A$11:$A$13</c:f>
              <c:strCache>
                <c:ptCount val="3"/>
                <c:pt idx="0">
                  <c:v>2023 y 2024</c:v>
                </c:pt>
                <c:pt idx="1">
                  <c:v>2025</c:v>
                </c:pt>
                <c:pt idx="2">
                  <c:v>2026</c:v>
                </c:pt>
              </c:strCache>
            </c:strRef>
          </c:cat>
          <c:val>
            <c:numRef>
              <c:f>Muelles!$B$11:$B$13</c:f>
              <c:numCache>
                <c:formatCode>General</c:formatCode>
                <c:ptCount val="3"/>
                <c:pt idx="0">
                  <c:v>25</c:v>
                </c:pt>
                <c:pt idx="1">
                  <c:v>25</c:v>
                </c:pt>
                <c:pt idx="2">
                  <c:v>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F8C-4214-86F7-618E4F0112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80"/>
        <c:axId val="536245375"/>
        <c:axId val="536232895"/>
      </c:barChart>
      <c:barChart>
        <c:barDir val="col"/>
        <c:grouping val="clustered"/>
        <c:varyColors val="0"/>
        <c:ser>
          <c:idx val="1"/>
          <c:order val="1"/>
          <c:tx>
            <c:strRef>
              <c:f>Muelles!$C$10</c:f>
              <c:strCache>
                <c:ptCount val="1"/>
                <c:pt idx="0">
                  <c:v>LOGROS</c:v>
                </c:pt>
              </c:strCache>
            </c:strRef>
          </c:tx>
          <c:spPr>
            <a:solidFill>
              <a:srgbClr val="003D7A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Muelles!$A$11:$A$13</c:f>
              <c:strCache>
                <c:ptCount val="3"/>
                <c:pt idx="0">
                  <c:v>2023 y 2024</c:v>
                </c:pt>
                <c:pt idx="1">
                  <c:v>2025</c:v>
                </c:pt>
                <c:pt idx="2">
                  <c:v>2026</c:v>
                </c:pt>
              </c:strCache>
            </c:strRef>
          </c:cat>
          <c:val>
            <c:numRef>
              <c:f>Muelles!$C$11:$C$13</c:f>
              <c:numCache>
                <c:formatCode>General</c:formatCode>
                <c:ptCount val="3"/>
                <c:pt idx="0">
                  <c:v>25</c:v>
                </c:pt>
                <c:pt idx="1">
                  <c:v>4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F8C-4214-86F7-618E4F0112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0"/>
        <c:axId val="539345503"/>
        <c:axId val="15218863"/>
      </c:barChart>
      <c:catAx>
        <c:axId val="53624537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pPr>
            <a:endParaRPr lang="es-CO"/>
          </a:p>
        </c:txPr>
        <c:crossAx val="536232895"/>
        <c:crosses val="autoZero"/>
        <c:auto val="1"/>
        <c:lblAlgn val="ctr"/>
        <c:lblOffset val="100"/>
        <c:noMultiLvlLbl val="0"/>
      </c:catAx>
      <c:valAx>
        <c:axId val="53623289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36245375"/>
        <c:crosses val="autoZero"/>
        <c:crossBetween val="between"/>
      </c:valAx>
      <c:valAx>
        <c:axId val="15218863"/>
        <c:scaling>
          <c:orientation val="minMax"/>
        </c:scaling>
        <c:delete val="1"/>
        <c:axPos val="r"/>
        <c:numFmt formatCode="General" sourceLinked="1"/>
        <c:majorTickMark val="out"/>
        <c:minorTickMark val="none"/>
        <c:tickLblPos val="nextTo"/>
        <c:crossAx val="539345503"/>
        <c:crosses val="max"/>
        <c:crossBetween val="between"/>
      </c:valAx>
      <c:catAx>
        <c:axId val="539345503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5218863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+mn-ea"/>
              <a:cs typeface="Poppins" panose="00000500000000000000" pitchFamily="2" charset="0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5882352941176471E-2"/>
          <c:y val="0"/>
          <c:w val="0.94823529411764707"/>
          <c:h val="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'vías terciarias (2)'!$B$16</c:f>
              <c:strCache>
                <c:ptCount val="1"/>
                <c:pt idx="0">
                  <c:v>META ANUAL</c:v>
                </c:pt>
              </c:strCache>
            </c:strRef>
          </c:tx>
          <c:spPr>
            <a:solidFill>
              <a:srgbClr val="FF9900"/>
            </a:solidFill>
            <a:ln>
              <a:noFill/>
            </a:ln>
            <a:effectLst/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91D-6A4B-9A54-558EE976CB2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Poppins" pitchFamily="2" charset="77"/>
                    <a:ea typeface="+mn-ea"/>
                    <a:cs typeface="Poppins" pitchFamily="2" charset="77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'vías terciarias (2)'!$A$17:$A$18</c:f>
              <c:strCache>
                <c:ptCount val="1"/>
                <c:pt idx="0">
                  <c:v>2023 y 2024</c:v>
                </c:pt>
              </c:strCache>
            </c:strRef>
          </c:cat>
          <c:val>
            <c:numRef>
              <c:f>'vías terciarias (2)'!$B$17:$B$18</c:f>
              <c:numCache>
                <c:formatCode>General</c:formatCode>
                <c:ptCount val="2"/>
                <c:pt idx="0" formatCode="#,##0&quot; Km&quot;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91D-6A4B-9A54-558EE976CB2D}"/>
            </c:ext>
          </c:extLst>
        </c:ser>
        <c:ser>
          <c:idx val="1"/>
          <c:order val="1"/>
          <c:tx>
            <c:strRef>
              <c:f>'vías terciarias (2)'!$C$16</c:f>
              <c:strCache>
                <c:ptCount val="1"/>
                <c:pt idx="0">
                  <c:v>LOGROS</c:v>
                </c:pt>
              </c:strCache>
            </c:strRef>
          </c:tx>
          <c:spPr>
            <a:solidFill>
              <a:srgbClr val="153C77"/>
            </a:solidFill>
            <a:ln>
              <a:noFill/>
            </a:ln>
            <a:effectLst/>
          </c:spPr>
          <c:invertIfNegative val="0"/>
          <c:cat>
            <c:strRef>
              <c:f>'vías terciarias (2)'!$A$17:$A$18</c:f>
              <c:strCache>
                <c:ptCount val="1"/>
                <c:pt idx="0">
                  <c:v>2023 y 2024</c:v>
                </c:pt>
              </c:strCache>
            </c:strRef>
          </c:cat>
          <c:val>
            <c:numRef>
              <c:f>'vías terciarias (2)'!$C$17:$C$18</c:f>
              <c:numCache>
                <c:formatCode>#,##0" Km"</c:formatCode>
                <c:ptCount val="2"/>
                <c:pt idx="0">
                  <c:v>25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91D-6A4B-9A54-558EE976CB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100"/>
        <c:axId val="658206991"/>
        <c:axId val="658210831"/>
      </c:barChart>
      <c:catAx>
        <c:axId val="65820699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58210831"/>
        <c:crosses val="autoZero"/>
        <c:auto val="1"/>
        <c:lblAlgn val="ctr"/>
        <c:lblOffset val="100"/>
        <c:noMultiLvlLbl val="0"/>
      </c:catAx>
      <c:valAx>
        <c:axId val="658210831"/>
        <c:scaling>
          <c:orientation val="minMax"/>
        </c:scaling>
        <c:delete val="1"/>
        <c:axPos val="b"/>
        <c:numFmt formatCode="#,##0&quot; Km&quot;" sourceLinked="1"/>
        <c:majorTickMark val="none"/>
        <c:minorTickMark val="none"/>
        <c:tickLblPos val="nextTo"/>
        <c:crossAx val="658206991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itchFamily="2" charset="77"/>
              <a:ea typeface="+mn-ea"/>
              <a:cs typeface="Poppins" pitchFamily="2" charset="77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Canales!$B$16</c:f>
              <c:strCache>
                <c:ptCount val="1"/>
                <c:pt idx="0">
                  <c:v>META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oppins" pitchFamily="2" charset="77"/>
                    <a:ea typeface="+mn-ea"/>
                    <a:cs typeface="Poppins" pitchFamily="2" charset="77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Canales!$A$17:$A$19</c:f>
              <c:strCache>
                <c:ptCount val="3"/>
                <c:pt idx="0">
                  <c:v>2023 y 2024</c:v>
                </c:pt>
                <c:pt idx="1">
                  <c:v>2025</c:v>
                </c:pt>
                <c:pt idx="2">
                  <c:v>2026</c:v>
                </c:pt>
              </c:strCache>
            </c:strRef>
          </c:cat>
          <c:val>
            <c:numRef>
              <c:f>Canales!$B$17:$B$19</c:f>
              <c:numCache>
                <c:formatCode>General</c:formatCode>
                <c:ptCount val="3"/>
                <c:pt idx="0">
                  <c:v>2</c:v>
                </c:pt>
                <c:pt idx="1">
                  <c:v>1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857-CD41-8E17-C6BBFD69F1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100"/>
        <c:axId val="658206991"/>
        <c:axId val="658210831"/>
      </c:barChart>
      <c:barChart>
        <c:barDir val="col"/>
        <c:grouping val="clustered"/>
        <c:varyColors val="0"/>
        <c:ser>
          <c:idx val="1"/>
          <c:order val="1"/>
          <c:tx>
            <c:strRef>
              <c:f>Canales!$C$16</c:f>
              <c:strCache>
                <c:ptCount val="1"/>
                <c:pt idx="0">
                  <c:v>LOGROS</c:v>
                </c:pt>
              </c:strCache>
            </c:strRef>
          </c:tx>
          <c:spPr>
            <a:solidFill>
              <a:srgbClr val="153C7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Poppins" pitchFamily="2" charset="77"/>
                    <a:ea typeface="+mn-ea"/>
                    <a:cs typeface="Poppins" pitchFamily="2" charset="77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Canales!$A$17:$A$19</c:f>
              <c:strCache>
                <c:ptCount val="3"/>
                <c:pt idx="0">
                  <c:v>2023 y 2024</c:v>
                </c:pt>
                <c:pt idx="1">
                  <c:v>2025</c:v>
                </c:pt>
                <c:pt idx="2">
                  <c:v>2026</c:v>
                </c:pt>
              </c:strCache>
            </c:strRef>
          </c:cat>
          <c:val>
            <c:numRef>
              <c:f>Canales!$C$17:$C$19</c:f>
              <c:numCache>
                <c:formatCode>General</c:formatCode>
                <c:ptCount val="3"/>
                <c:pt idx="0">
                  <c:v>3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857-CD41-8E17-C6BBFD69F1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0"/>
        <c:axId val="1409617168"/>
        <c:axId val="1409621488"/>
      </c:barChart>
      <c:catAx>
        <c:axId val="6582069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oppins" pitchFamily="2" charset="77"/>
                <a:ea typeface="+mn-ea"/>
                <a:cs typeface="Poppins" pitchFamily="2" charset="77"/>
              </a:defRPr>
            </a:pPr>
            <a:endParaRPr lang="es-CO"/>
          </a:p>
        </c:txPr>
        <c:crossAx val="658210831"/>
        <c:crosses val="autoZero"/>
        <c:auto val="1"/>
        <c:lblAlgn val="ctr"/>
        <c:lblOffset val="100"/>
        <c:noMultiLvlLbl val="0"/>
      </c:catAx>
      <c:valAx>
        <c:axId val="65821083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58206991"/>
        <c:crosses val="autoZero"/>
        <c:crossBetween val="between"/>
      </c:valAx>
      <c:valAx>
        <c:axId val="1409621488"/>
        <c:scaling>
          <c:orientation val="minMax"/>
        </c:scaling>
        <c:delete val="1"/>
        <c:axPos val="r"/>
        <c:numFmt formatCode="General" sourceLinked="1"/>
        <c:majorTickMark val="out"/>
        <c:minorTickMark val="none"/>
        <c:tickLblPos val="nextTo"/>
        <c:crossAx val="1409617168"/>
        <c:crosses val="max"/>
        <c:crossBetween val="between"/>
      </c:valAx>
      <c:catAx>
        <c:axId val="140961716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409621488"/>
        <c:crosses val="autoZero"/>
        <c:auto val="1"/>
        <c:lblAlgn val="ctr"/>
        <c:lblOffset val="100"/>
        <c:noMultiLvlLbl val="0"/>
      </c:cat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itchFamily="2" charset="77"/>
              <a:ea typeface="+mn-ea"/>
              <a:cs typeface="Poppins" pitchFamily="2" charset="77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2.3375102936712921E-2"/>
          <c:y val="0"/>
          <c:w val="0.93888888888888888"/>
          <c:h val="1"/>
        </c:manualLayout>
      </c:layout>
      <c:barChart>
        <c:barDir val="bar"/>
        <c:grouping val="percentStacked"/>
        <c:varyColors val="0"/>
        <c:ser>
          <c:idx val="1"/>
          <c:order val="0"/>
          <c:tx>
            <c:strRef>
              <c:f>Canales!$D$1</c:f>
              <c:strCache>
                <c:ptCount val="1"/>
                <c:pt idx="0">
                  <c:v>Avance acumulado</c:v>
                </c:pt>
              </c:strCache>
            </c:strRef>
          </c:tx>
          <c:spPr>
            <a:solidFill>
              <a:srgbClr val="003D7A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51A00401-862C-4FB5-A3CF-1AE4F04479C3}" type="VALUE">
                      <a:rPr lang="en-US"/>
                      <a:pPr/>
                      <a:t>[VALOR]</a:t>
                    </a:fld>
                    <a:r>
                      <a:rPr lang="en-US"/>
                      <a:t>; 100%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522F-4EDD-A10F-D5B10BB7CBA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Canales!$B$2</c:f>
              <c:strCache>
                <c:ptCount val="1"/>
                <c:pt idx="0">
                  <c:v>Instalaciones portuarias fluviales  intervenidas</c:v>
                </c:pt>
              </c:strCache>
            </c:strRef>
          </c:cat>
          <c:val>
            <c:numRef>
              <c:f>Canales!$D$2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22F-4EDD-A10F-D5B10BB7CBA5}"/>
            </c:ext>
          </c:extLst>
        </c:ser>
        <c:ser>
          <c:idx val="0"/>
          <c:order val="1"/>
          <c:tx>
            <c:strRef>
              <c:f>Canales!$C$1</c:f>
              <c:strCache>
                <c:ptCount val="1"/>
                <c:pt idx="0">
                  <c:v>Meta cuatrienio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Canales!$B$2</c:f>
              <c:strCache>
                <c:ptCount val="1"/>
                <c:pt idx="0">
                  <c:v>Instalaciones portuarias fluviales  intervenidas</c:v>
                </c:pt>
              </c:strCache>
            </c:strRef>
          </c:cat>
          <c:val>
            <c:numRef>
              <c:f>Canales!$C$2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22F-4EDD-A10F-D5B10BB7CBA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8916671"/>
        <c:axId val="108931231"/>
      </c:barChart>
      <c:catAx>
        <c:axId val="10891667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08931231"/>
        <c:crosses val="autoZero"/>
        <c:auto val="1"/>
        <c:lblAlgn val="ctr"/>
        <c:lblOffset val="100"/>
        <c:noMultiLvlLbl val="0"/>
      </c:catAx>
      <c:valAx>
        <c:axId val="108931231"/>
        <c:scaling>
          <c:orientation val="minMax"/>
          <c:min val="0"/>
        </c:scaling>
        <c:delete val="1"/>
        <c:axPos val="b"/>
        <c:numFmt formatCode="0%" sourceLinked="1"/>
        <c:majorTickMark val="none"/>
        <c:minorTickMark val="none"/>
        <c:tickLblPos val="nextTo"/>
        <c:crossAx val="10891667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5508026071740919"/>
          <c:y val="0.76864811898512686"/>
          <c:w val="0.61253565179352576"/>
          <c:h val="0.1721329833770778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+mn-ea"/>
              <a:cs typeface="Poppins" panose="00000500000000000000" pitchFamily="2" charset="0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5882352941176471E-2"/>
          <c:y val="0"/>
          <c:w val="0.94823529411764707"/>
          <c:h val="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'vías terciarias (2)'!$B$16</c:f>
              <c:strCache>
                <c:ptCount val="1"/>
                <c:pt idx="0">
                  <c:v>META ANUAL</c:v>
                </c:pt>
              </c:strCache>
            </c:strRef>
          </c:tx>
          <c:spPr>
            <a:solidFill>
              <a:srgbClr val="FF9900"/>
            </a:solidFill>
            <a:ln>
              <a:noFill/>
            </a:ln>
            <a:effectLst/>
          </c:spPr>
          <c:invertIfNegative val="0"/>
          <c:cat>
            <c:strRef>
              <c:f>'vías terciarias (2)'!$A$17:$A$18</c:f>
              <c:strCache>
                <c:ptCount val="1"/>
                <c:pt idx="0">
                  <c:v>2023 y 2024</c:v>
                </c:pt>
              </c:strCache>
            </c:strRef>
          </c:cat>
          <c:val>
            <c:numRef>
              <c:f>'vías terciarias (2)'!$B$17:$B$18</c:f>
              <c:numCache>
                <c:formatCode>General</c:formatCode>
                <c:ptCount val="2"/>
                <c:pt idx="0" formatCode="#,##0&quot; Km&quot;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43D-3E40-BACE-87FE0CBF44B5}"/>
            </c:ext>
          </c:extLst>
        </c:ser>
        <c:ser>
          <c:idx val="1"/>
          <c:order val="1"/>
          <c:tx>
            <c:strRef>
              <c:f>'vías terciarias (2)'!$C$16</c:f>
              <c:strCache>
                <c:ptCount val="1"/>
                <c:pt idx="0">
                  <c:v>LOGROS</c:v>
                </c:pt>
              </c:strCache>
            </c:strRef>
          </c:tx>
          <c:spPr>
            <a:solidFill>
              <a:srgbClr val="153C77"/>
            </a:solidFill>
            <a:ln>
              <a:noFill/>
            </a:ln>
            <a:effectLst/>
          </c:spPr>
          <c:invertIfNegative val="0"/>
          <c:cat>
            <c:strRef>
              <c:f>'vías terciarias (2)'!$A$17:$A$18</c:f>
              <c:strCache>
                <c:ptCount val="1"/>
                <c:pt idx="0">
                  <c:v>2023 y 2024</c:v>
                </c:pt>
              </c:strCache>
            </c:strRef>
          </c:cat>
          <c:val>
            <c:numRef>
              <c:f>'vías terciarias (2)'!$C$17:$C$18</c:f>
              <c:numCache>
                <c:formatCode>#,##0" Km"</c:formatCode>
                <c:ptCount val="2"/>
                <c:pt idx="0">
                  <c:v>25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43D-3E40-BACE-87FE0CBF44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100"/>
        <c:axId val="658206991"/>
        <c:axId val="658210831"/>
      </c:barChart>
      <c:catAx>
        <c:axId val="65820699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58210831"/>
        <c:crosses val="autoZero"/>
        <c:auto val="1"/>
        <c:lblAlgn val="ctr"/>
        <c:lblOffset val="100"/>
        <c:noMultiLvlLbl val="0"/>
      </c:catAx>
      <c:valAx>
        <c:axId val="658210831"/>
        <c:scaling>
          <c:orientation val="minMax"/>
        </c:scaling>
        <c:delete val="1"/>
        <c:axPos val="b"/>
        <c:numFmt formatCode="#,##0&quot; Km&quot;" sourceLinked="1"/>
        <c:majorTickMark val="none"/>
        <c:minorTickMark val="none"/>
        <c:tickLblPos val="nextTo"/>
        <c:crossAx val="658206991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itchFamily="2" charset="77"/>
              <a:ea typeface="+mn-ea"/>
              <a:cs typeface="Poppins" pitchFamily="2" charset="77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Mejoradas!$B$10</c:f>
              <c:strCache>
                <c:ptCount val="1"/>
                <c:pt idx="0">
                  <c:v>META ANUAL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Mejoradas!$A$11:$A$13</c:f>
              <c:strCache>
                <c:ptCount val="3"/>
                <c:pt idx="0">
                  <c:v>2023 y 2024</c:v>
                </c:pt>
                <c:pt idx="1">
                  <c:v>2025</c:v>
                </c:pt>
                <c:pt idx="2">
                  <c:v>2026</c:v>
                </c:pt>
              </c:strCache>
            </c:strRef>
          </c:cat>
          <c:val>
            <c:numRef>
              <c:f>Mejoradas!$B$11:$B$13</c:f>
              <c:numCache>
                <c:formatCode>#,##0" Km"</c:formatCode>
                <c:ptCount val="3"/>
                <c:pt idx="0">
                  <c:v>191</c:v>
                </c:pt>
                <c:pt idx="1">
                  <c:v>95</c:v>
                </c:pt>
                <c:pt idx="2">
                  <c:v>116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0DB-A74A-A1D6-765AA2E94C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80"/>
        <c:axId val="536245375"/>
        <c:axId val="536232895"/>
      </c:barChart>
      <c:barChart>
        <c:barDir val="col"/>
        <c:grouping val="clustered"/>
        <c:varyColors val="0"/>
        <c:ser>
          <c:idx val="1"/>
          <c:order val="1"/>
          <c:tx>
            <c:strRef>
              <c:f>Mejoradas!$C$10</c:f>
              <c:strCache>
                <c:ptCount val="1"/>
                <c:pt idx="0">
                  <c:v>LOGROS</c:v>
                </c:pt>
              </c:strCache>
            </c:strRef>
          </c:tx>
          <c:spPr>
            <a:solidFill>
              <a:srgbClr val="003D7A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Mejoradas!$A$11:$A$13</c:f>
              <c:strCache>
                <c:ptCount val="3"/>
                <c:pt idx="0">
                  <c:v>2023 y 2024</c:v>
                </c:pt>
                <c:pt idx="1">
                  <c:v>2025</c:v>
                </c:pt>
                <c:pt idx="2">
                  <c:v>2026</c:v>
                </c:pt>
              </c:strCache>
            </c:strRef>
          </c:cat>
          <c:val>
            <c:numRef>
              <c:f>Mejoradas!$C$11:$C$13</c:f>
              <c:numCache>
                <c:formatCode>#,##0" Km"</c:formatCode>
                <c:ptCount val="3"/>
                <c:pt idx="0">
                  <c:v>253</c:v>
                </c:pt>
                <c:pt idx="1">
                  <c:v>23.3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0DB-A74A-A1D6-765AA2E94C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0"/>
        <c:axId val="539345503"/>
        <c:axId val="15218863"/>
      </c:barChart>
      <c:catAx>
        <c:axId val="53624537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pPr>
            <a:endParaRPr lang="es-CO"/>
          </a:p>
        </c:txPr>
        <c:crossAx val="536232895"/>
        <c:crosses val="autoZero"/>
        <c:auto val="1"/>
        <c:lblAlgn val="ctr"/>
        <c:lblOffset val="100"/>
        <c:noMultiLvlLbl val="0"/>
      </c:catAx>
      <c:valAx>
        <c:axId val="536232895"/>
        <c:scaling>
          <c:orientation val="minMax"/>
        </c:scaling>
        <c:delete val="1"/>
        <c:axPos val="l"/>
        <c:numFmt formatCode="#,##0&quot; Km&quot;" sourceLinked="1"/>
        <c:majorTickMark val="none"/>
        <c:minorTickMark val="none"/>
        <c:tickLblPos val="nextTo"/>
        <c:crossAx val="536245375"/>
        <c:crosses val="autoZero"/>
        <c:crossBetween val="between"/>
      </c:valAx>
      <c:valAx>
        <c:axId val="15218863"/>
        <c:scaling>
          <c:orientation val="minMax"/>
        </c:scaling>
        <c:delete val="1"/>
        <c:axPos val="r"/>
        <c:numFmt formatCode="#,##0&quot; Km&quot;" sourceLinked="1"/>
        <c:majorTickMark val="out"/>
        <c:minorTickMark val="none"/>
        <c:tickLblPos val="nextTo"/>
        <c:crossAx val="539345503"/>
        <c:crosses val="max"/>
        <c:crossBetween val="between"/>
      </c:valAx>
      <c:catAx>
        <c:axId val="539345503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5218863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+mn-ea"/>
              <a:cs typeface="Poppins" panose="00000500000000000000" pitchFamily="2" charset="0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1"/>
          <c:order val="0"/>
          <c:tx>
            <c:strRef>
              <c:f>Mantenimiento!$D$1</c:f>
              <c:strCache>
                <c:ptCount val="1"/>
                <c:pt idx="0">
                  <c:v>Avance acumulado</c:v>
                </c:pt>
              </c:strCache>
            </c:strRef>
          </c:tx>
          <c:spPr>
            <a:solidFill>
              <a:srgbClr val="003D7A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8DE2FC8B-B285-43E6-AB42-48E3FE6B96F0}" type="VALUE">
                      <a:rPr lang="en-US"/>
                      <a:pPr/>
                      <a:t>[VALOR]</a:t>
                    </a:fld>
                    <a:r>
                      <a:rPr lang="en-US" dirty="0"/>
                      <a:t>; 132%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4B6A-1D44-938F-C4B639FED8C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bg1"/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Mantenimiento!$B$2</c:f>
              <c:strCache>
                <c:ptCount val="1"/>
                <c:pt idx="0">
                  <c:v>Vías primarias no concesionadas rehabilitadas y mantenidas</c:v>
                </c:pt>
              </c:strCache>
            </c:strRef>
          </c:cat>
          <c:val>
            <c:numRef>
              <c:f>Mantenimiento!$D$2</c:f>
              <c:numCache>
                <c:formatCode>#,##0" Km"</c:formatCode>
                <c:ptCount val="1"/>
                <c:pt idx="0">
                  <c:v>1310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B6A-1D44-938F-C4B639FED8CF}"/>
            </c:ext>
          </c:extLst>
        </c:ser>
        <c:ser>
          <c:idx val="0"/>
          <c:order val="1"/>
          <c:tx>
            <c:strRef>
              <c:f>Mantenimiento!$C$1</c:f>
              <c:strCache>
                <c:ptCount val="1"/>
                <c:pt idx="0">
                  <c:v>Meta cuatrienio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Mantenimiento!$B$2</c:f>
              <c:strCache>
                <c:ptCount val="1"/>
                <c:pt idx="0">
                  <c:v>Vías primarias no concesionadas rehabilitadas y mantenidas</c:v>
                </c:pt>
              </c:strCache>
            </c:strRef>
          </c:cat>
          <c:val>
            <c:numRef>
              <c:f>Mantenimiento!$C$2</c:f>
              <c:numCache>
                <c:formatCode>#,##0" Km"</c:formatCode>
                <c:ptCount val="1"/>
                <c:pt idx="0">
                  <c:v>-314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B6A-1D44-938F-C4B639FED8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8916671"/>
        <c:axId val="108931231"/>
      </c:barChart>
      <c:catAx>
        <c:axId val="10891667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08931231"/>
        <c:crosses val="autoZero"/>
        <c:auto val="1"/>
        <c:lblAlgn val="ctr"/>
        <c:lblOffset val="100"/>
        <c:noMultiLvlLbl val="0"/>
      </c:catAx>
      <c:valAx>
        <c:axId val="108931231"/>
        <c:scaling>
          <c:orientation val="minMax"/>
          <c:min val="0"/>
        </c:scaling>
        <c:delete val="1"/>
        <c:axPos val="b"/>
        <c:numFmt formatCode="0%" sourceLinked="1"/>
        <c:majorTickMark val="none"/>
        <c:minorTickMark val="none"/>
        <c:tickLblPos val="nextTo"/>
        <c:crossAx val="10891667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5392738407699039"/>
          <c:y val="0.62954973004665282"/>
          <c:w val="0.61253565179352576"/>
          <c:h val="0.1905531919509513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+mn-ea"/>
              <a:cs typeface="Poppins" panose="00000500000000000000" pitchFamily="2" charset="0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5882352941176471E-2"/>
          <c:y val="0"/>
          <c:w val="0.94823529411764707"/>
          <c:h val="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'vías terciarias (2)'!$B$16</c:f>
              <c:strCache>
                <c:ptCount val="1"/>
                <c:pt idx="0">
                  <c:v>META ANUAL</c:v>
                </c:pt>
              </c:strCache>
            </c:strRef>
          </c:tx>
          <c:spPr>
            <a:solidFill>
              <a:srgbClr val="FF9900"/>
            </a:solidFill>
            <a:ln>
              <a:noFill/>
            </a:ln>
            <a:effectLst/>
          </c:spPr>
          <c:invertIfNegative val="0"/>
          <c:cat>
            <c:strRef>
              <c:f>'vías terciarias (2)'!$A$17:$A$18</c:f>
              <c:strCache>
                <c:ptCount val="1"/>
                <c:pt idx="0">
                  <c:v>2023 y 2024</c:v>
                </c:pt>
              </c:strCache>
            </c:strRef>
          </c:cat>
          <c:val>
            <c:numRef>
              <c:f>'vías terciarias (2)'!$B$17:$B$18</c:f>
              <c:numCache>
                <c:formatCode>General</c:formatCode>
                <c:ptCount val="2"/>
                <c:pt idx="0" formatCode="#,##0&quot; Km&quot;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E80-9E4B-90E3-5898369CF60B}"/>
            </c:ext>
          </c:extLst>
        </c:ser>
        <c:ser>
          <c:idx val="1"/>
          <c:order val="1"/>
          <c:tx>
            <c:strRef>
              <c:f>'vías terciarias (2)'!$C$16</c:f>
              <c:strCache>
                <c:ptCount val="1"/>
                <c:pt idx="0">
                  <c:v>LOGROS</c:v>
                </c:pt>
              </c:strCache>
            </c:strRef>
          </c:tx>
          <c:spPr>
            <a:solidFill>
              <a:srgbClr val="153C77"/>
            </a:solidFill>
            <a:ln>
              <a:noFill/>
            </a:ln>
            <a:effectLst/>
          </c:spPr>
          <c:invertIfNegative val="0"/>
          <c:cat>
            <c:strRef>
              <c:f>'vías terciarias (2)'!$A$17:$A$18</c:f>
              <c:strCache>
                <c:ptCount val="1"/>
                <c:pt idx="0">
                  <c:v>2023 y 2024</c:v>
                </c:pt>
              </c:strCache>
            </c:strRef>
          </c:cat>
          <c:val>
            <c:numRef>
              <c:f>'vías terciarias (2)'!$C$17:$C$18</c:f>
              <c:numCache>
                <c:formatCode>#,##0" Km"</c:formatCode>
                <c:ptCount val="2"/>
                <c:pt idx="0">
                  <c:v>25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E80-9E4B-90E3-5898369CF6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100"/>
        <c:axId val="658206991"/>
        <c:axId val="658210831"/>
      </c:barChart>
      <c:catAx>
        <c:axId val="65820699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58210831"/>
        <c:crosses val="autoZero"/>
        <c:auto val="1"/>
        <c:lblAlgn val="ctr"/>
        <c:lblOffset val="100"/>
        <c:noMultiLvlLbl val="0"/>
      </c:catAx>
      <c:valAx>
        <c:axId val="658210831"/>
        <c:scaling>
          <c:orientation val="minMax"/>
        </c:scaling>
        <c:delete val="1"/>
        <c:axPos val="b"/>
        <c:numFmt formatCode="#,##0&quot; Km&quot;" sourceLinked="1"/>
        <c:majorTickMark val="none"/>
        <c:minorTickMark val="none"/>
        <c:tickLblPos val="nextTo"/>
        <c:crossAx val="658206991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itchFamily="2" charset="77"/>
              <a:ea typeface="+mn-ea"/>
              <a:cs typeface="Poppins" pitchFamily="2" charset="77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Mantenimiento!$B$10</c:f>
              <c:strCache>
                <c:ptCount val="1"/>
                <c:pt idx="0">
                  <c:v>META ANUAL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Mantenimiento!$A$11:$A$13</c:f>
              <c:strCache>
                <c:ptCount val="3"/>
                <c:pt idx="0">
                  <c:v>2023 y 2024</c:v>
                </c:pt>
                <c:pt idx="1">
                  <c:v>2025</c:v>
                </c:pt>
                <c:pt idx="2">
                  <c:v>2026</c:v>
                </c:pt>
              </c:strCache>
            </c:strRef>
          </c:cat>
          <c:val>
            <c:numRef>
              <c:f>Mantenimiento!$B$11:$B$13</c:f>
              <c:numCache>
                <c:formatCode>#,##0" Km"</c:formatCode>
                <c:ptCount val="3"/>
                <c:pt idx="0">
                  <c:v>569</c:v>
                </c:pt>
                <c:pt idx="1">
                  <c:v>223</c:v>
                </c:pt>
                <c:pt idx="2">
                  <c:v>211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93-C840-9AFC-B85DBC5F45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80"/>
        <c:axId val="536245375"/>
        <c:axId val="536232895"/>
      </c:barChart>
      <c:barChart>
        <c:barDir val="col"/>
        <c:grouping val="clustered"/>
        <c:varyColors val="0"/>
        <c:ser>
          <c:idx val="1"/>
          <c:order val="1"/>
          <c:tx>
            <c:strRef>
              <c:f>Mantenimiento!$C$10</c:f>
              <c:strCache>
                <c:ptCount val="1"/>
                <c:pt idx="0">
                  <c:v>LOGROS</c:v>
                </c:pt>
              </c:strCache>
            </c:strRef>
          </c:tx>
          <c:spPr>
            <a:solidFill>
              <a:srgbClr val="003D7A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Mantenimiento!$A$11:$A$13</c:f>
              <c:strCache>
                <c:ptCount val="3"/>
                <c:pt idx="0">
                  <c:v>2023 y 2024</c:v>
                </c:pt>
                <c:pt idx="1">
                  <c:v>2025</c:v>
                </c:pt>
                <c:pt idx="2">
                  <c:v>2026</c:v>
                </c:pt>
              </c:strCache>
            </c:strRef>
          </c:cat>
          <c:val>
            <c:numRef>
              <c:f>Mantenimiento!$C$11:$C$13</c:f>
              <c:numCache>
                <c:formatCode>#,##0" Km"</c:formatCode>
                <c:ptCount val="3"/>
                <c:pt idx="0">
                  <c:v>1162.3599999999999</c:v>
                </c:pt>
                <c:pt idx="1">
                  <c:v>147.62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B93-C840-9AFC-B85DBC5F45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0"/>
        <c:axId val="539345503"/>
        <c:axId val="15218863"/>
      </c:barChart>
      <c:catAx>
        <c:axId val="53624537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pPr>
            <a:endParaRPr lang="es-CO"/>
          </a:p>
        </c:txPr>
        <c:crossAx val="536232895"/>
        <c:crosses val="autoZero"/>
        <c:auto val="1"/>
        <c:lblAlgn val="ctr"/>
        <c:lblOffset val="100"/>
        <c:noMultiLvlLbl val="0"/>
      </c:catAx>
      <c:valAx>
        <c:axId val="536232895"/>
        <c:scaling>
          <c:orientation val="minMax"/>
        </c:scaling>
        <c:delete val="1"/>
        <c:axPos val="l"/>
        <c:numFmt formatCode="#,##0&quot; Km&quot;" sourceLinked="1"/>
        <c:majorTickMark val="none"/>
        <c:minorTickMark val="none"/>
        <c:tickLblPos val="nextTo"/>
        <c:crossAx val="536245375"/>
        <c:crosses val="autoZero"/>
        <c:crossBetween val="between"/>
      </c:valAx>
      <c:valAx>
        <c:axId val="15218863"/>
        <c:scaling>
          <c:orientation val="minMax"/>
        </c:scaling>
        <c:delete val="1"/>
        <c:axPos val="r"/>
        <c:numFmt formatCode="#,##0&quot; Km&quot;" sourceLinked="1"/>
        <c:majorTickMark val="out"/>
        <c:minorTickMark val="none"/>
        <c:tickLblPos val="nextTo"/>
        <c:crossAx val="539345503"/>
        <c:crosses val="max"/>
        <c:crossBetween val="between"/>
      </c:valAx>
      <c:catAx>
        <c:axId val="539345503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5218863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+mn-ea"/>
              <a:cs typeface="Poppins" panose="00000500000000000000" pitchFamily="2" charset="0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129984306990123E-2"/>
          <c:y val="0"/>
          <c:w val="0.97374003138601972"/>
          <c:h val="1"/>
        </c:manualLayout>
      </c:layout>
      <c:barChart>
        <c:barDir val="bar"/>
        <c:grouping val="percentStacked"/>
        <c:varyColors val="0"/>
        <c:ser>
          <c:idx val="1"/>
          <c:order val="0"/>
          <c:tx>
            <c:strRef>
              <c:f>Terciaria!$D$1:$E$1</c:f>
              <c:strCache>
                <c:ptCount val="1"/>
                <c:pt idx="0">
                  <c:v>Avance acumulado % cuatrienio</c:v>
                </c:pt>
              </c:strCache>
            </c:strRef>
          </c:tx>
          <c:spPr>
            <a:solidFill>
              <a:srgbClr val="003D7A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0CCB0C4C-8501-A945-A5BD-B875F5573D7E}" type="VALUE">
                      <a:rPr lang="en-US" smtClean="0"/>
                      <a:pPr/>
                      <a:t>[VALOR]</a:t>
                    </a:fld>
                    <a:r>
                      <a:rPr lang="en-US"/>
                      <a:t>; 22%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4-CCD4-144C-BD90-0C054518D90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Terciaria!$B$2</c:f>
              <c:strCache>
                <c:ptCount val="1"/>
                <c:pt idx="0">
                  <c:v>Vías regionales y caminos ancestrales intervenidos</c:v>
                </c:pt>
              </c:strCache>
            </c:strRef>
          </c:cat>
          <c:val>
            <c:numRef>
              <c:f>Terciaria!$D$2</c:f>
              <c:numCache>
                <c:formatCode>#,##0" Km"</c:formatCode>
                <c:ptCount val="1"/>
                <c:pt idx="0">
                  <c:v>7413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CD4-144C-BD90-0C054518D90A}"/>
            </c:ext>
          </c:extLst>
        </c:ser>
        <c:ser>
          <c:idx val="0"/>
          <c:order val="2"/>
          <c:tx>
            <c:strRef>
              <c:f>Terciaria!$C$1</c:f>
              <c:strCache>
                <c:ptCount val="1"/>
                <c:pt idx="0">
                  <c:v>Meta cuatrienio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/>
                      <a:t>33.102 km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CCD4-144C-BD90-0C054518D90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oppins" pitchFamily="2" charset="77"/>
                    <a:ea typeface="+mn-ea"/>
                    <a:cs typeface="Poppins" pitchFamily="2" charset="77"/>
                  </a:defRPr>
                </a:pPr>
                <a:endParaRPr lang="es-CO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Terciaria!$B$2</c:f>
              <c:strCache>
                <c:ptCount val="1"/>
                <c:pt idx="0">
                  <c:v>Vías regionales y caminos ancestrales intervenidos</c:v>
                </c:pt>
              </c:strCache>
            </c:strRef>
          </c:cat>
          <c:val>
            <c:numRef>
              <c:f>Terciaria!$C$2</c:f>
              <c:numCache>
                <c:formatCode>#,##0" Km"</c:formatCode>
                <c:ptCount val="1"/>
                <c:pt idx="0">
                  <c:v>25689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CD4-144C-BD90-0C054518D90A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41784831"/>
        <c:axId val="137010367"/>
        <c:extLst>
          <c:ext xmlns:c15="http://schemas.microsoft.com/office/drawing/2012/chart" uri="{02D57815-91ED-43cb-92C2-25804820EDAC}">
            <c15:filteredBarSeries>
              <c15:ser>
                <c:idx val="2"/>
                <c:order val="1"/>
                <c:tx>
                  <c:strRef>
                    <c:extLst>
                      <c:ext uri="{02D57815-91ED-43cb-92C2-25804820EDAC}">
                        <c15:formulaRef>
                          <c15:sqref>Terciaria!$E$1</c15:sqref>
                        </c15:formulaRef>
                      </c:ext>
                    </c:extLst>
                    <c:strCache>
                      <c:ptCount val="1"/>
                      <c:pt idx="0">
                        <c:v>% cuatrienio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s-CO"/>
                    </a:p>
                  </c:txPr>
                  <c:dLblPos val="ctr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>
                      <c:ext uri="{02D57815-91ED-43cb-92C2-25804820EDAC}">
                        <c15:formulaRef>
                          <c15:sqref>Terciaria!$B$2</c15:sqref>
                        </c15:formulaRef>
                      </c:ext>
                    </c:extLst>
                    <c:strCache>
                      <c:ptCount val="1"/>
                      <c:pt idx="0">
                        <c:v>Vías regionales y caminos ancestrales intervenidos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Terciaria!$E$2</c15:sqref>
                        </c15:formulaRef>
                      </c:ext>
                    </c:extLst>
                    <c:numCache>
                      <c:formatCode>0%</c:formatCode>
                      <c:ptCount val="1"/>
                      <c:pt idx="0">
                        <c:v>0.22394417255754939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3-CCD4-144C-BD90-0C054518D90A}"/>
                  </c:ext>
                </c:extLst>
              </c15:ser>
            </c15:filteredBarSeries>
          </c:ext>
        </c:extLst>
      </c:barChart>
      <c:catAx>
        <c:axId val="141784831"/>
        <c:scaling>
          <c:orientation val="minMax"/>
        </c:scaling>
        <c:delete val="1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37010367"/>
        <c:crosses val="autoZero"/>
        <c:auto val="1"/>
        <c:lblAlgn val="ctr"/>
        <c:lblOffset val="100"/>
        <c:noMultiLvlLbl val="0"/>
      </c:catAx>
      <c:valAx>
        <c:axId val="137010367"/>
        <c:scaling>
          <c:orientation val="minMax"/>
        </c:scaling>
        <c:delete val="1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4178483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9444444444444445E-2"/>
          <c:y val="5.0925925925925923E-2"/>
          <c:w val="0.93888888888888888"/>
          <c:h val="0.7071066637503645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Terciaria!$B$10</c:f>
              <c:strCache>
                <c:ptCount val="1"/>
                <c:pt idx="0">
                  <c:v>META ANUAL</c:v>
                </c:pt>
              </c:strCache>
            </c:strRef>
          </c:tx>
          <c:spPr>
            <a:solidFill>
              <a:sysClr val="window" lastClr="FFFFFF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-2.21175075310548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F1A-A94A-ACBF-9E76AF32A33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Terciaria!$A$11:$A$13</c:f>
              <c:strCache>
                <c:ptCount val="3"/>
                <c:pt idx="0">
                  <c:v>2023 y 2024</c:v>
                </c:pt>
                <c:pt idx="1">
                  <c:v>2025</c:v>
                </c:pt>
                <c:pt idx="2">
                  <c:v>2026</c:v>
                </c:pt>
              </c:strCache>
            </c:strRef>
          </c:cat>
          <c:val>
            <c:numRef>
              <c:f>Terciaria!$B$11:$B$13</c:f>
              <c:numCache>
                <c:formatCode>#,##0" Km"</c:formatCode>
                <c:ptCount val="3"/>
                <c:pt idx="0">
                  <c:v>8142</c:v>
                </c:pt>
                <c:pt idx="1">
                  <c:v>10350</c:v>
                </c:pt>
                <c:pt idx="2">
                  <c:v>14610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F1A-A94A-ACBF-9E76AF32A33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80"/>
        <c:axId val="539359231"/>
        <c:axId val="539359647"/>
      </c:barChart>
      <c:barChart>
        <c:barDir val="col"/>
        <c:grouping val="clustered"/>
        <c:varyColors val="0"/>
        <c:ser>
          <c:idx val="1"/>
          <c:order val="1"/>
          <c:tx>
            <c:strRef>
              <c:f>Terciaria!$C$10</c:f>
              <c:strCache>
                <c:ptCount val="1"/>
                <c:pt idx="0">
                  <c:v>LOGROS</c:v>
                </c:pt>
              </c:strCache>
            </c:strRef>
          </c:tx>
          <c:spPr>
            <a:solidFill>
              <a:srgbClr val="003D7A"/>
            </a:solidFill>
            <a:ln>
              <a:noFill/>
            </a:ln>
            <a:effectLst/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F1A-A94A-ACBF-9E76AF32A331}"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F1A-A94A-ACBF-9E76AF32A33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Terciaria!$A$11:$A$13</c:f>
              <c:strCache>
                <c:ptCount val="3"/>
                <c:pt idx="0">
                  <c:v>2023 y 2024</c:v>
                </c:pt>
                <c:pt idx="1">
                  <c:v>2025</c:v>
                </c:pt>
                <c:pt idx="2">
                  <c:v>2026</c:v>
                </c:pt>
              </c:strCache>
            </c:strRef>
          </c:cat>
          <c:val>
            <c:numRef>
              <c:f>Terciaria!$C$11:$C$13</c:f>
              <c:numCache>
                <c:formatCode>#,##0" Km"</c:formatCode>
                <c:ptCount val="3"/>
                <c:pt idx="0">
                  <c:v>7161</c:v>
                </c:pt>
                <c:pt idx="1">
                  <c:v>252.06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F1A-A94A-ACBF-9E76AF32A33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0"/>
        <c:axId val="548291087"/>
        <c:axId val="548290671"/>
      </c:barChart>
      <c:catAx>
        <c:axId val="5393592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pPr>
            <a:endParaRPr lang="es-CO"/>
          </a:p>
        </c:txPr>
        <c:crossAx val="539359647"/>
        <c:crosses val="autoZero"/>
        <c:auto val="1"/>
        <c:lblAlgn val="ctr"/>
        <c:lblOffset val="100"/>
        <c:noMultiLvlLbl val="0"/>
      </c:catAx>
      <c:valAx>
        <c:axId val="539359647"/>
        <c:scaling>
          <c:orientation val="minMax"/>
        </c:scaling>
        <c:delete val="1"/>
        <c:axPos val="l"/>
        <c:numFmt formatCode="#,##0&quot; Km&quot;" sourceLinked="1"/>
        <c:majorTickMark val="none"/>
        <c:minorTickMark val="none"/>
        <c:tickLblPos val="nextTo"/>
        <c:crossAx val="539359231"/>
        <c:crosses val="autoZero"/>
        <c:crossBetween val="between"/>
      </c:valAx>
      <c:valAx>
        <c:axId val="548290671"/>
        <c:scaling>
          <c:orientation val="minMax"/>
        </c:scaling>
        <c:delete val="1"/>
        <c:axPos val="r"/>
        <c:numFmt formatCode="#,##0&quot; Km&quot;" sourceLinked="1"/>
        <c:majorTickMark val="out"/>
        <c:minorTickMark val="none"/>
        <c:tickLblPos val="nextTo"/>
        <c:crossAx val="548291087"/>
        <c:crosses val="max"/>
        <c:crossBetween val="between"/>
      </c:valAx>
      <c:catAx>
        <c:axId val="548291087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48290671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+mn-ea"/>
              <a:cs typeface="Poppins" panose="00000500000000000000" pitchFamily="2" charset="0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1"/>
          <c:order val="0"/>
          <c:tx>
            <c:strRef>
              <c:f>Terciaria!$D$19</c:f>
              <c:strCache>
                <c:ptCount val="1"/>
                <c:pt idx="0">
                  <c:v>LOGROS</c:v>
                </c:pt>
              </c:strCache>
            </c:strRef>
          </c:tx>
          <c:spPr>
            <a:solidFill>
              <a:srgbClr val="003D7A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Terciaria!$B$20</c:f>
              <c:strCache>
                <c:ptCount val="1"/>
                <c:pt idx="0">
                  <c:v>2023 y 2024</c:v>
                </c:pt>
              </c:strCache>
            </c:strRef>
          </c:cat>
          <c:val>
            <c:numRef>
              <c:f>Terciaria!$D$20</c:f>
              <c:numCache>
                <c:formatCode>#,##0" Km"</c:formatCode>
                <c:ptCount val="1"/>
                <c:pt idx="0">
                  <c:v>7161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DCE-9645-A0CD-380B1227205A}"/>
            </c:ext>
          </c:extLst>
        </c:ser>
        <c:ser>
          <c:idx val="0"/>
          <c:order val="1"/>
          <c:tx>
            <c:strRef>
              <c:f>Terciaria!$C$19</c:f>
              <c:strCache>
                <c:ptCount val="1"/>
                <c:pt idx="0">
                  <c:v>META ANUAL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5625E-2"/>
                  <c:y val="0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00" b="0" i="0" u="none" strike="noStrike" kern="1200" baseline="0">
                        <a:solidFill>
                          <a:sysClr val="windowText" lastClr="000000"/>
                        </a:solidFill>
                        <a:latin typeface="Poppins" panose="00000500000000000000" pitchFamily="2" charset="0"/>
                        <a:ea typeface="+mn-ea"/>
                        <a:cs typeface="Poppins" panose="00000500000000000000" pitchFamily="2" charset="0"/>
                      </a:defRPr>
                    </a:pPr>
                    <a:r>
                      <a:rPr lang="en-US" sz="1100">
                        <a:solidFill>
                          <a:sysClr val="windowText" lastClr="000000"/>
                        </a:solidFill>
                      </a:rPr>
                      <a:t>8.142 km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0" i="0" u="none" strike="noStrike" kern="1200" baseline="0">
                      <a:solidFill>
                        <a:sysClr val="windowText" lastClr="000000"/>
                      </a:solidFill>
                      <a:latin typeface="Poppins" panose="00000500000000000000" pitchFamily="2" charset="0"/>
                      <a:ea typeface="+mn-ea"/>
                      <a:cs typeface="Poppins" panose="00000500000000000000" pitchFamily="2" charset="0"/>
                    </a:defRPr>
                  </a:pPr>
                  <a:endParaRPr lang="es-CO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6DCE-9645-A0CD-380B1227205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Terciaria!$B$20</c:f>
              <c:strCache>
                <c:ptCount val="1"/>
                <c:pt idx="0">
                  <c:v>2023 y 2024</c:v>
                </c:pt>
              </c:strCache>
            </c:strRef>
          </c:cat>
          <c:val>
            <c:numRef>
              <c:f>Terciaria!$C$20</c:f>
              <c:numCache>
                <c:formatCode>#,##0" Km"</c:formatCode>
                <c:ptCount val="1"/>
                <c:pt idx="0">
                  <c:v>981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DCE-9645-A0CD-380B122720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48303567"/>
        <c:axId val="548306479"/>
      </c:barChart>
      <c:catAx>
        <c:axId val="548303567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48306479"/>
        <c:crosses val="autoZero"/>
        <c:auto val="1"/>
        <c:lblAlgn val="ctr"/>
        <c:lblOffset val="100"/>
        <c:noMultiLvlLbl val="0"/>
      </c:catAx>
      <c:valAx>
        <c:axId val="548306479"/>
        <c:scaling>
          <c:orientation val="minMax"/>
          <c:min val="0"/>
        </c:scaling>
        <c:delete val="1"/>
        <c:axPos val="b"/>
        <c:numFmt formatCode="0%" sourceLinked="1"/>
        <c:majorTickMark val="none"/>
        <c:minorTickMark val="none"/>
        <c:tickLblPos val="nextTo"/>
        <c:crossAx val="54830356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svg"/><Relationship Id="rId1" Type="http://schemas.openxmlformats.org/officeDocument/2006/relationships/image" Target="../media/image3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0.7008</cdr:x>
      <cdr:y>0.44609</cdr:y>
    </cdr:from>
    <cdr:to>
      <cdr:x>0.81105</cdr:x>
      <cdr:y>0.73712</cdr:y>
    </cdr:to>
    <cdr:pic>
      <cdr:nvPicPr>
        <cdr:cNvPr id="2" name="Gráfico 50" descr="Car con relleno sólido">
          <a:extLst xmlns:a="http://schemas.openxmlformats.org/drawingml/2006/main">
            <a:ext uri="{FF2B5EF4-FFF2-40B4-BE49-F238E27FC236}">
              <a16:creationId xmlns:a16="http://schemas.microsoft.com/office/drawing/2014/main" id="{C95E2AE5-60F6-CD37-03FF-CD41B560F88D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>
          <a:extLst>
            <a:ext uri="{96DAC541-7B7A-43D3-8B79-37D633B846F1}">
              <asvg:svgBlip xmlns:asvg="http://schemas.microsoft.com/office/drawing/2016/SVG/main" r:embed="rId2"/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3782582" y="912113"/>
          <a:ext cx="595075" cy="595075"/>
        </a:xfrm>
        <a:prstGeom xmlns:a="http://schemas.openxmlformats.org/drawingml/2006/main" prst="rect">
          <a:avLst/>
        </a:prstGeom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1D0720-2C6F-44CE-B725-B79428EB76C6}" type="datetimeFigureOut">
              <a:rPr lang="es-CO" smtClean="0"/>
              <a:t>7/04/25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9CCC7A-0E88-42A9-80C5-EC5EFBAE757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181319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60E113-DF9F-69A7-AEB2-AAD846A640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5CF03898-6B5D-D917-9DE2-835159C0AC4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74B9605F-7CF0-62FB-8B6C-BAFD4B69CB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6079D35-3003-9ECB-6170-11C158DC7EE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5B284D-C53B-A74A-95B7-F5CD7C58F12C}" type="slidenum">
              <a:rPr lang="es-CO" smtClean="0"/>
              <a:t>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387230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26DA30-7C2A-B63D-1B9D-23DB0FC1A1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1B13FD27-FE0C-5355-E54E-DBBBBD98386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DE401039-5416-4ED7-0FA4-601DCFDCCE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36E88AF-171F-2477-2CEF-95E4DA3A47E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5B284D-C53B-A74A-95B7-F5CD7C58F12C}" type="slidenum">
              <a:rPr lang="es-CO" smtClean="0"/>
              <a:t>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722699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E25234-8F59-9674-F4AC-FECFFC206F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DB423B5C-62EA-4EDA-4207-5C0067D34D0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7229D691-8350-3EF0-92E7-6DD155A805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355AD85-3838-1683-2D83-0635E9D86BE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5B284D-C53B-A74A-95B7-F5CD7C58F12C}" type="slidenum">
              <a:rPr lang="es-CO" smtClean="0"/>
              <a:t>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07005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72FC1C-777D-467A-2601-68EF7C97BF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C6E4B327-66BF-C3AA-16CC-7273037ACC0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58F797C8-AFF8-FCD6-7B6B-FA79760FDC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DC44E65-C9A9-39AB-8F45-AD083C4C092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5B284D-C53B-A74A-95B7-F5CD7C58F12C}" type="slidenum">
              <a:rPr lang="es-CO" smtClean="0"/>
              <a:t>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850842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9BD4E1-8168-1D8D-4E7D-FCEC9C9B5A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5F9FD5D6-68A6-D405-07E1-90704B8AD53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BC850785-54DD-2671-AA02-131B3480E4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/>
              <a:t>2025:</a:t>
            </a:r>
          </a:p>
          <a:p>
            <a:r>
              <a:rPr lang="es-CO" dirty="0"/>
              <a:t>1. Muelle centro verde – Montería.</a:t>
            </a:r>
          </a:p>
          <a:p>
            <a:r>
              <a:rPr lang="es-CO" dirty="0"/>
              <a:t>2. Muelle rancho grande – Montería.</a:t>
            </a:r>
          </a:p>
          <a:p>
            <a:r>
              <a:rPr lang="es-CO" dirty="0"/>
              <a:t>3. Muelle centro calle 22 – Montería </a:t>
            </a:r>
          </a:p>
          <a:p>
            <a:r>
              <a:rPr lang="es-CO" dirty="0"/>
              <a:t>4. Muelle principal Cartagena del Chairá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03FAD8D-5551-BAF2-2A8A-C1EB2E444E8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5B284D-C53B-A74A-95B7-F5CD7C58F12C}" type="slidenum">
              <a:rPr lang="es-CO" smtClean="0"/>
              <a:t>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848222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9FAE9F-42CB-5712-F727-A0B7018085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E7F0CCEA-43B9-3BEF-FAAF-F274C279AD6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90DB5324-A165-8532-7F43-10F84DE49B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B00FBBC-2C45-9749-F6F0-65018CD0430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5B284D-C53B-A74A-95B7-F5CD7C58F12C}" type="slidenum">
              <a:rPr lang="es-CO" smtClean="0"/>
              <a:t>6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541143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5B284D-C53B-A74A-95B7-F5CD7C58F12C}" type="slidenum">
              <a:rPr lang="es-CO" smtClean="0"/>
              <a:t>7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359370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B52A93-A1F6-7AF9-F7EB-681A4E8F75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6684B205-6CA9-82ED-2F95-0080F132F1E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B7037D76-E9EB-C470-6C70-AA44484BA9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39BAD94-EBE2-1FD0-240E-6BD9591D082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5B284D-C53B-A74A-95B7-F5CD7C58F12C}" type="slidenum">
              <a:rPr lang="es-CO" smtClean="0"/>
              <a:t>8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91712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‹Nº›</a:t>
            </a:fld>
            <a:endParaRPr lang="en-US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F1661C70-0D14-62C4-73E7-E83716BD9544}"/>
              </a:ext>
            </a:extLst>
          </p:cNvPr>
          <p:cNvSpPr/>
          <p:nvPr userDrawn="1"/>
        </p:nvSpPr>
        <p:spPr>
          <a:xfrm>
            <a:off x="0" y="6679952"/>
            <a:ext cx="12192000" cy="199068"/>
          </a:xfrm>
          <a:prstGeom prst="rect">
            <a:avLst/>
          </a:prstGeom>
          <a:solidFill>
            <a:srgbClr val="D8723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350" dirty="0"/>
          </a:p>
        </p:txBody>
      </p:sp>
    </p:spTree>
    <p:extLst>
      <p:ext uri="{BB962C8B-B14F-4D97-AF65-F5344CB8AC3E}">
        <p14:creationId xmlns:p14="http://schemas.microsoft.com/office/powerpoint/2010/main" val="4262841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B51E-C074-42A4-AA39-C35271E8AF52}" type="datetimeFigureOut">
              <a:rPr lang="es-CO" smtClean="0"/>
              <a:t>7/04/25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C805C-30A4-4E59-B3B7-A3FECACBA3D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77111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B51E-C074-42A4-AA39-C35271E8AF52}" type="datetimeFigureOut">
              <a:rPr lang="es-CO" smtClean="0"/>
              <a:t>7/04/25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C805C-30A4-4E59-B3B7-A3FECACBA3D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88843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B51E-C074-42A4-AA39-C35271E8AF52}" type="datetimeFigureOut">
              <a:rPr lang="es-CO" smtClean="0"/>
              <a:t>7/04/25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C805C-30A4-4E59-B3B7-A3FECACBA3D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249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B51E-C074-42A4-AA39-C35271E8AF52}" type="datetimeFigureOut">
              <a:rPr lang="es-CO" smtClean="0"/>
              <a:t>7/04/25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C805C-30A4-4E59-B3B7-A3FECACBA3D2}" type="slidenum">
              <a:rPr lang="es-CO" smtClean="0"/>
              <a:t>‹Nº›</a:t>
            </a:fld>
            <a:endParaRPr lang="es-CO"/>
          </a:p>
        </p:txBody>
      </p:sp>
      <p:sp>
        <p:nvSpPr>
          <p:cNvPr id="7" name="Rectangle 65">
            <a:extLst>
              <a:ext uri="{FF2B5EF4-FFF2-40B4-BE49-F238E27FC236}">
                <a16:creationId xmlns:a16="http://schemas.microsoft.com/office/drawing/2014/main" id="{255A7720-BA20-D58B-9088-00B71A9BABCE}"/>
              </a:ext>
            </a:extLst>
          </p:cNvPr>
          <p:cNvSpPr/>
          <p:nvPr userDrawn="1"/>
        </p:nvSpPr>
        <p:spPr>
          <a:xfrm>
            <a:off x="1" y="3278"/>
            <a:ext cx="12192000" cy="6854722"/>
          </a:xfrm>
          <a:prstGeom prst="rect">
            <a:avLst/>
          </a:prstGeom>
          <a:solidFill>
            <a:srgbClr val="153C7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O" sz="1350" dirty="0"/>
          </a:p>
        </p:txBody>
      </p:sp>
      <p:sp>
        <p:nvSpPr>
          <p:cNvPr id="8" name="Rectangle 65">
            <a:extLst>
              <a:ext uri="{FF2B5EF4-FFF2-40B4-BE49-F238E27FC236}">
                <a16:creationId xmlns:a16="http://schemas.microsoft.com/office/drawing/2014/main" id="{67315228-4C25-576E-9725-80897DCD751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O" sz="1350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E16185FD-5255-E637-3920-26D23CB538A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680" y="152491"/>
            <a:ext cx="1646540" cy="660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8535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B51E-C074-42A4-AA39-C35271E8AF52}" type="datetimeFigureOut">
              <a:rPr lang="es-CO" smtClean="0"/>
              <a:t>7/04/25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C805C-30A4-4E59-B3B7-A3FECACBA3D2}" type="slidenum">
              <a:rPr lang="es-CO" smtClean="0"/>
              <a:t>‹Nº›</a:t>
            </a:fld>
            <a:endParaRPr lang="es-CO"/>
          </a:p>
        </p:txBody>
      </p:sp>
      <p:sp>
        <p:nvSpPr>
          <p:cNvPr id="8" name="Rectangle 65">
            <a:extLst>
              <a:ext uri="{FF2B5EF4-FFF2-40B4-BE49-F238E27FC236}">
                <a16:creationId xmlns:a16="http://schemas.microsoft.com/office/drawing/2014/main" id="{88622AAC-C694-D061-9F7A-78758DF9C551}"/>
              </a:ext>
            </a:extLst>
          </p:cNvPr>
          <p:cNvSpPr/>
          <p:nvPr userDrawn="1"/>
        </p:nvSpPr>
        <p:spPr>
          <a:xfrm>
            <a:off x="51650" y="0"/>
            <a:ext cx="12140351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O" sz="1350" dirty="0"/>
          </a:p>
        </p:txBody>
      </p:sp>
    </p:spTree>
    <p:extLst>
      <p:ext uri="{BB962C8B-B14F-4D97-AF65-F5344CB8AC3E}">
        <p14:creationId xmlns:p14="http://schemas.microsoft.com/office/powerpoint/2010/main" val="4132096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B51E-C074-42A4-AA39-C35271E8AF52}" type="datetimeFigureOut">
              <a:rPr lang="es-CO" smtClean="0"/>
              <a:t>7/04/25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C805C-30A4-4E59-B3B7-A3FECACBA3D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62727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B51E-C074-42A4-AA39-C35271E8AF52}" type="datetimeFigureOut">
              <a:rPr lang="es-CO" smtClean="0"/>
              <a:t>7/04/25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C805C-30A4-4E59-B3B7-A3FECACBA3D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56554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B51E-C074-42A4-AA39-C35271E8AF52}" type="datetimeFigureOut">
              <a:rPr lang="es-CO" smtClean="0"/>
              <a:t>7/04/25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C805C-30A4-4E59-B3B7-A3FECACBA3D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35635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B51E-C074-42A4-AA39-C35271E8AF52}" type="datetimeFigureOut">
              <a:rPr lang="es-CO" smtClean="0"/>
              <a:t>7/04/25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C805C-30A4-4E59-B3B7-A3FECACBA3D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18022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B51E-C074-42A4-AA39-C35271E8AF52}" type="datetimeFigureOut">
              <a:rPr lang="es-CO" smtClean="0"/>
              <a:t>7/04/25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C805C-30A4-4E59-B3B7-A3FECACBA3D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07717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0EB51E-C074-42A4-AA39-C35271E8AF52}" type="datetimeFigureOut">
              <a:rPr lang="es-CO" smtClean="0"/>
              <a:t>7/04/25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BC805C-30A4-4E59-B3B7-A3FECACBA3D2}" type="slidenum">
              <a:rPr lang="es-CO" smtClean="0"/>
              <a:t>‹Nº›</a:t>
            </a:fld>
            <a:endParaRPr lang="es-CO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6E991563-2BF1-19B1-0C66-4789B765E14C}"/>
              </a:ext>
            </a:extLst>
          </p:cNvPr>
          <p:cNvSpPr/>
          <p:nvPr userDrawn="1"/>
        </p:nvSpPr>
        <p:spPr>
          <a:xfrm>
            <a:off x="0" y="6679952"/>
            <a:ext cx="12192000" cy="199068"/>
          </a:xfrm>
          <a:prstGeom prst="rect">
            <a:avLst/>
          </a:prstGeom>
          <a:solidFill>
            <a:srgbClr val="D8723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350" dirty="0"/>
          </a:p>
        </p:txBody>
      </p:sp>
    </p:spTree>
    <p:extLst>
      <p:ext uri="{BB962C8B-B14F-4D97-AF65-F5344CB8AC3E}">
        <p14:creationId xmlns:p14="http://schemas.microsoft.com/office/powerpoint/2010/main" val="3624477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chart" Target="../charts/chart1.xml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chart" Target="../charts/chart2.xml"/><Relationship Id="rId9" Type="http://schemas.openxmlformats.org/officeDocument/2006/relationships/chart" Target="../charts/char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chart" Target="../charts/chart4.xml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svg"/><Relationship Id="rId11" Type="http://schemas.openxmlformats.org/officeDocument/2006/relationships/chart" Target="../charts/chart6.xml"/><Relationship Id="rId5" Type="http://schemas.openxmlformats.org/officeDocument/2006/relationships/image" Target="../media/image5.png"/><Relationship Id="rId10" Type="http://schemas.openxmlformats.org/officeDocument/2006/relationships/image" Target="../media/image4.svg"/><Relationship Id="rId4" Type="http://schemas.openxmlformats.org/officeDocument/2006/relationships/chart" Target="../charts/chart5.xml"/><Relationship Id="rId9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8.xml"/><Relationship Id="rId3" Type="http://schemas.openxmlformats.org/officeDocument/2006/relationships/chart" Target="../charts/chart7.xml"/><Relationship Id="rId7" Type="http://schemas.openxmlformats.org/officeDocument/2006/relationships/image" Target="../media/image8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Relationship Id="rId9" Type="http://schemas.openxmlformats.org/officeDocument/2006/relationships/chart" Target="../charts/chart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chart" Target="../charts/chart10.xml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svg"/><Relationship Id="rId11" Type="http://schemas.openxmlformats.org/officeDocument/2006/relationships/chart" Target="../charts/chart12.xml"/><Relationship Id="rId5" Type="http://schemas.openxmlformats.org/officeDocument/2006/relationships/image" Target="../media/image9.png"/><Relationship Id="rId10" Type="http://schemas.openxmlformats.org/officeDocument/2006/relationships/image" Target="../media/image12.svg"/><Relationship Id="rId4" Type="http://schemas.openxmlformats.org/officeDocument/2006/relationships/chart" Target="../charts/chart11.xml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3.png"/><Relationship Id="rId7" Type="http://schemas.openxmlformats.org/officeDocument/2006/relationships/image" Target="../media/image8.sv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11" Type="http://schemas.openxmlformats.org/officeDocument/2006/relationships/chart" Target="../charts/chart15.xml"/><Relationship Id="rId5" Type="http://schemas.openxmlformats.org/officeDocument/2006/relationships/chart" Target="../charts/chart13.xml"/><Relationship Id="rId10" Type="http://schemas.openxmlformats.org/officeDocument/2006/relationships/chart" Target="../charts/chart14.xml"/><Relationship Id="rId4" Type="http://schemas.openxmlformats.org/officeDocument/2006/relationships/image" Target="../media/image14.svg"/><Relationship Id="rId9" Type="http://schemas.openxmlformats.org/officeDocument/2006/relationships/image" Target="../media/image16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7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slide" Target="slide4.xml"/><Relationship Id="rId11" Type="http://schemas.openxmlformats.org/officeDocument/2006/relationships/image" Target="../media/image24.svg"/><Relationship Id="rId5" Type="http://schemas.openxmlformats.org/officeDocument/2006/relationships/image" Target="../media/image19.svg"/><Relationship Id="rId10" Type="http://schemas.openxmlformats.org/officeDocument/2006/relationships/image" Target="../media/image23.png"/><Relationship Id="rId4" Type="http://schemas.openxmlformats.org/officeDocument/2006/relationships/image" Target="../media/image18.png"/><Relationship Id="rId9" Type="http://schemas.openxmlformats.org/officeDocument/2006/relationships/image" Target="../media/image2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323F47-0AAF-B046-A7B6-A3EA2CB348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3">
            <a:extLst>
              <a:ext uri="{FF2B5EF4-FFF2-40B4-BE49-F238E27FC236}">
                <a16:creationId xmlns:a16="http://schemas.microsoft.com/office/drawing/2014/main" id="{F7682F38-2E48-1A71-BBDF-7406124E37AA}"/>
              </a:ext>
            </a:extLst>
          </p:cNvPr>
          <p:cNvSpPr txBox="1">
            <a:spLocks/>
          </p:cNvSpPr>
          <p:nvPr/>
        </p:nvSpPr>
        <p:spPr>
          <a:xfrm>
            <a:off x="470554" y="2582917"/>
            <a:ext cx="6370194" cy="169216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es-ES" sz="4000" b="1" dirty="0">
                <a:solidFill>
                  <a:schemeClr val="bg1"/>
                </a:solidFill>
                <a:latin typeface="Nunito Sans Black" pitchFamily="2" charset="0"/>
              </a:rPr>
              <a:t>1. Bienvenida y verificación del quórum  </a:t>
            </a:r>
            <a:endParaRPr lang="es-ES" sz="1800" dirty="0">
              <a:solidFill>
                <a:schemeClr val="bg1"/>
              </a:solidFill>
              <a:latin typeface="Nunito Sans Black" pitchFamily="2" charset="0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A7A51531-7689-32EB-ED87-07F2E824D14B}"/>
              </a:ext>
            </a:extLst>
          </p:cNvPr>
          <p:cNvSpPr/>
          <p:nvPr/>
        </p:nvSpPr>
        <p:spPr>
          <a:xfrm>
            <a:off x="0" y="819253"/>
            <a:ext cx="12192000" cy="5219493"/>
          </a:xfrm>
          <a:prstGeom prst="rect">
            <a:avLst/>
          </a:prstGeom>
          <a:solidFill>
            <a:srgbClr val="D8723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C3DFFDC-33A6-FC5D-C26D-34AA0D713D6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946" r="23640" b="11946"/>
          <a:stretch/>
        </p:blipFill>
        <p:spPr>
          <a:xfrm>
            <a:off x="6955221" y="819252"/>
            <a:ext cx="5236779" cy="5219493"/>
          </a:xfrm>
          <a:prstGeom prst="rect">
            <a:avLst/>
          </a:prstGeom>
        </p:spPr>
      </p:pic>
      <p:sp>
        <p:nvSpPr>
          <p:cNvPr id="10" name="object 5">
            <a:extLst>
              <a:ext uri="{FF2B5EF4-FFF2-40B4-BE49-F238E27FC236}">
                <a16:creationId xmlns:a16="http://schemas.microsoft.com/office/drawing/2014/main" id="{F4C767BA-9BBC-AF59-E8E2-BFDDBD633210}"/>
              </a:ext>
            </a:extLst>
          </p:cNvPr>
          <p:cNvSpPr txBox="1">
            <a:spLocks/>
          </p:cNvSpPr>
          <p:nvPr/>
        </p:nvSpPr>
        <p:spPr>
          <a:xfrm>
            <a:off x="356081" y="2294951"/>
            <a:ext cx="5492427" cy="2413243"/>
          </a:xfrm>
          <a:prstGeom prst="rect">
            <a:avLst/>
          </a:prstGeom>
        </p:spPr>
        <p:txBody>
          <a:bodyPr vert="horz" wrap="square" lIns="0" tIns="243604" rIns="0" bIns="0" rtlCol="0">
            <a:spAutoFit/>
          </a:bodyPr>
          <a:lstStyle>
            <a:lvl1pPr>
              <a:defRPr sz="7400" b="1" i="0">
                <a:solidFill>
                  <a:srgbClr val="0D465E"/>
                </a:solidFill>
                <a:latin typeface="Poppins ExtraBold"/>
                <a:ea typeface="+mj-ea"/>
                <a:cs typeface="Poppins ExtraBold"/>
              </a:defRPr>
            </a:lvl1pPr>
          </a:lstStyle>
          <a:p>
            <a:pPr marL="12701">
              <a:spcBef>
                <a:spcPts val="120"/>
              </a:spcBef>
            </a:pPr>
            <a:r>
              <a:rPr lang="en-US" sz="5400" dirty="0">
                <a:solidFill>
                  <a:schemeClr val="bg1"/>
                </a:solidFill>
              </a:rPr>
              <a:t>Plan Nacional de Desarrollo</a:t>
            </a:r>
          </a:p>
          <a:p>
            <a:pPr marL="12701">
              <a:spcBef>
                <a:spcPts val="120"/>
              </a:spcBef>
            </a:pPr>
            <a:r>
              <a:rPr lang="en-US" sz="3200" dirty="0">
                <a:solidFill>
                  <a:schemeClr val="bg1"/>
                </a:solidFill>
              </a:rPr>
              <a:t>Marzo 2025</a:t>
            </a:r>
          </a:p>
        </p:txBody>
      </p:sp>
    </p:spTree>
    <p:extLst>
      <p:ext uri="{BB962C8B-B14F-4D97-AF65-F5344CB8AC3E}">
        <p14:creationId xmlns:p14="http://schemas.microsoft.com/office/powerpoint/2010/main" val="35349188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73A163-E25D-D11E-3EDF-16DD0CDF69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AA631D70-2656-4310-AF0B-28097E7A698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6407437"/>
              </p:ext>
            </p:extLst>
          </p:nvPr>
        </p:nvGraphicFramePr>
        <p:xfrm>
          <a:off x="330470" y="1851335"/>
          <a:ext cx="11153682" cy="16952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0" name="Gráfico 19">
            <a:extLst>
              <a:ext uri="{FF2B5EF4-FFF2-40B4-BE49-F238E27FC236}">
                <a16:creationId xmlns:a16="http://schemas.microsoft.com/office/drawing/2014/main" id="{F4F83DA7-8A65-9A40-A0FE-FD75C29CE8C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7615513"/>
              </p:ext>
            </p:extLst>
          </p:nvPr>
        </p:nvGraphicFramePr>
        <p:xfrm>
          <a:off x="136036" y="3174428"/>
          <a:ext cx="6230897" cy="2044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48" name="Grupo 47">
            <a:extLst>
              <a:ext uri="{FF2B5EF4-FFF2-40B4-BE49-F238E27FC236}">
                <a16:creationId xmlns:a16="http://schemas.microsoft.com/office/drawing/2014/main" id="{F333E2A1-9288-0640-0AD5-E086A18638D3}"/>
              </a:ext>
            </a:extLst>
          </p:cNvPr>
          <p:cNvGrpSpPr/>
          <p:nvPr/>
        </p:nvGrpSpPr>
        <p:grpSpPr>
          <a:xfrm>
            <a:off x="0" y="-169382"/>
            <a:ext cx="9733438" cy="1341147"/>
            <a:chOff x="0" y="177296"/>
            <a:chExt cx="6933464" cy="1353979"/>
          </a:xfrm>
        </p:grpSpPr>
        <p:sp>
          <p:nvSpPr>
            <p:cNvPr id="6" name="Rectangle 25">
              <a:extLst>
                <a:ext uri="{FF2B5EF4-FFF2-40B4-BE49-F238E27FC236}">
                  <a16:creationId xmlns:a16="http://schemas.microsoft.com/office/drawing/2014/main" id="{FB0971F6-C32A-64A4-12BA-B7A9841CDF5F}"/>
                </a:ext>
              </a:extLst>
            </p:cNvPr>
            <p:cNvSpPr/>
            <p:nvPr/>
          </p:nvSpPr>
          <p:spPr>
            <a:xfrm>
              <a:off x="0" y="345846"/>
              <a:ext cx="6933464" cy="1170948"/>
            </a:xfrm>
            <a:prstGeom prst="rect">
              <a:avLst/>
            </a:prstGeom>
            <a:solidFill>
              <a:srgbClr val="FF83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O" sz="2800" b="1">
                <a:latin typeface="Poppins" pitchFamily="2" charset="77"/>
                <a:cs typeface="Poppins" pitchFamily="2" charset="77"/>
              </a:endParaRPr>
            </a:p>
          </p:txBody>
        </p:sp>
        <p:sp>
          <p:nvSpPr>
            <p:cNvPr id="39" name="object 5">
              <a:extLst>
                <a:ext uri="{FF2B5EF4-FFF2-40B4-BE49-F238E27FC236}">
                  <a16:creationId xmlns:a16="http://schemas.microsoft.com/office/drawing/2014/main" id="{7633E93A-3D79-96B0-5641-7552719D353D}"/>
                </a:ext>
              </a:extLst>
            </p:cNvPr>
            <p:cNvSpPr txBox="1">
              <a:spLocks/>
            </p:cNvSpPr>
            <p:nvPr/>
          </p:nvSpPr>
          <p:spPr>
            <a:xfrm>
              <a:off x="235405" y="177296"/>
              <a:ext cx="6561356" cy="1353979"/>
            </a:xfrm>
            <a:prstGeom prst="rect">
              <a:avLst/>
            </a:prstGeom>
          </p:spPr>
          <p:txBody>
            <a:bodyPr vert="horz" wrap="square" lIns="0" tIns="243604" rIns="0" bIns="0" rtlCol="0">
              <a:spAutoFit/>
            </a:bodyPr>
            <a:lstStyle>
              <a:lvl1pPr>
                <a:defRPr sz="7400" b="1" i="0">
                  <a:solidFill>
                    <a:srgbClr val="0D465E"/>
                  </a:solidFill>
                  <a:latin typeface="Poppins ExtraBold"/>
                  <a:ea typeface="+mj-ea"/>
                  <a:cs typeface="Poppins ExtraBold"/>
                </a:defRPr>
              </a:lvl1pPr>
            </a:lstStyle>
            <a:p>
              <a:pPr marL="12701">
                <a:spcBef>
                  <a:spcPts val="120"/>
                </a:spcBef>
              </a:pPr>
              <a:r>
                <a:rPr lang="en-US" sz="3600" b="0" spc="-10" dirty="0">
                  <a:solidFill>
                    <a:srgbClr val="153C77"/>
                  </a:solidFill>
                  <a:latin typeface="Poppins Medium"/>
                  <a:cs typeface="Poppins Medium"/>
                </a:rPr>
                <a:t>Vías primarias no concesionadas mejoradas</a:t>
              </a:r>
            </a:p>
          </p:txBody>
        </p:sp>
      </p:grpSp>
      <p:pic>
        <p:nvPicPr>
          <p:cNvPr id="51" name="Gráfico 50" descr="Car con relleno sólido">
            <a:extLst>
              <a:ext uri="{FF2B5EF4-FFF2-40B4-BE49-F238E27FC236}">
                <a16:creationId xmlns:a16="http://schemas.microsoft.com/office/drawing/2014/main" id="{C95E2AE5-60F6-CD37-03FF-CD41B560F88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312719" y="1743536"/>
            <a:ext cx="755906" cy="755906"/>
          </a:xfrm>
          <a:prstGeom prst="rect">
            <a:avLst/>
          </a:prstGeom>
        </p:spPr>
      </p:pic>
      <p:sp>
        <p:nvSpPr>
          <p:cNvPr id="11" name="object 26">
            <a:extLst>
              <a:ext uri="{FF2B5EF4-FFF2-40B4-BE49-F238E27FC236}">
                <a16:creationId xmlns:a16="http://schemas.microsoft.com/office/drawing/2014/main" id="{0DE18338-C989-46C1-342A-8FE597D53B64}"/>
              </a:ext>
            </a:extLst>
          </p:cNvPr>
          <p:cNvSpPr txBox="1"/>
          <p:nvPr/>
        </p:nvSpPr>
        <p:spPr>
          <a:xfrm>
            <a:off x="7266491" y="3576138"/>
            <a:ext cx="4217661" cy="261611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>
              <a:spcBef>
                <a:spcPts val="120"/>
              </a:spcBef>
            </a:pPr>
            <a:r>
              <a:rPr lang="es-ES" sz="1600" dirty="0">
                <a:solidFill>
                  <a:srgbClr val="153C77"/>
                </a:solidFill>
                <a:latin typeface="Poppins Medium"/>
                <a:cs typeface="Poppins Medium"/>
              </a:rPr>
              <a:t>Programación y avance cuatrienio</a:t>
            </a:r>
            <a:endParaRPr sz="1600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sp>
        <p:nvSpPr>
          <p:cNvPr id="21" name="object 26">
            <a:extLst>
              <a:ext uri="{FF2B5EF4-FFF2-40B4-BE49-F238E27FC236}">
                <a16:creationId xmlns:a16="http://schemas.microsoft.com/office/drawing/2014/main" id="{497A3AB6-810A-FFA0-0992-102E0ABBC200}"/>
              </a:ext>
            </a:extLst>
          </p:cNvPr>
          <p:cNvSpPr txBox="1"/>
          <p:nvPr/>
        </p:nvSpPr>
        <p:spPr>
          <a:xfrm>
            <a:off x="190900" y="3551624"/>
            <a:ext cx="4217661" cy="353944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>
              <a:spcBef>
                <a:spcPts val="120"/>
              </a:spcBef>
            </a:pPr>
            <a:r>
              <a:rPr lang="es-ES" sz="2200" b="1" dirty="0">
                <a:solidFill>
                  <a:srgbClr val="153C77"/>
                </a:solidFill>
                <a:latin typeface="Poppins Medium"/>
                <a:cs typeface="Poppins Medium"/>
              </a:rPr>
              <a:t>Logros 2023-2024</a:t>
            </a:r>
            <a:endParaRPr sz="2200" b="1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sp>
        <p:nvSpPr>
          <p:cNvPr id="24" name="object 26">
            <a:extLst>
              <a:ext uri="{FF2B5EF4-FFF2-40B4-BE49-F238E27FC236}">
                <a16:creationId xmlns:a16="http://schemas.microsoft.com/office/drawing/2014/main" id="{A35B90D7-B8F5-1C1A-F432-532525D4567C}"/>
              </a:ext>
            </a:extLst>
          </p:cNvPr>
          <p:cNvSpPr txBox="1"/>
          <p:nvPr/>
        </p:nvSpPr>
        <p:spPr>
          <a:xfrm>
            <a:off x="4553886" y="4601235"/>
            <a:ext cx="1542114" cy="200056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>
              <a:spcBef>
                <a:spcPts val="120"/>
              </a:spcBef>
            </a:pPr>
            <a:r>
              <a:rPr lang="es-ES" sz="1200" dirty="0">
                <a:solidFill>
                  <a:schemeClr val="bg1"/>
                </a:solidFill>
                <a:latin typeface="Poppins Medium"/>
                <a:cs typeface="Poppins Medium"/>
              </a:rPr>
              <a:t>253km</a:t>
            </a:r>
            <a:endParaRPr sz="1200" dirty="0">
              <a:solidFill>
                <a:schemeClr val="bg1"/>
              </a:solidFill>
              <a:latin typeface="Poppins ExtraBold"/>
              <a:cs typeface="Poppins ExtraBold"/>
            </a:endParaRPr>
          </a:p>
        </p:txBody>
      </p:sp>
      <p:sp>
        <p:nvSpPr>
          <p:cNvPr id="25" name="object 3">
            <a:extLst>
              <a:ext uri="{FF2B5EF4-FFF2-40B4-BE49-F238E27FC236}">
                <a16:creationId xmlns:a16="http://schemas.microsoft.com/office/drawing/2014/main" id="{53EB7705-62AF-7964-A847-1EBB101FB172}"/>
              </a:ext>
            </a:extLst>
          </p:cNvPr>
          <p:cNvSpPr/>
          <p:nvPr/>
        </p:nvSpPr>
        <p:spPr>
          <a:xfrm>
            <a:off x="311645" y="5316305"/>
            <a:ext cx="1988086" cy="914400"/>
          </a:xfrm>
          <a:custGeom>
            <a:avLst/>
            <a:gdLst/>
            <a:ahLst/>
            <a:cxnLst/>
            <a:rect l="l" t="t" r="r" b="b"/>
            <a:pathLst>
              <a:path w="1213485" h="1213485">
                <a:moveTo>
                  <a:pt x="1212874" y="0"/>
                </a:moveTo>
                <a:lnTo>
                  <a:pt x="0" y="0"/>
                </a:lnTo>
                <a:lnTo>
                  <a:pt x="0" y="1212874"/>
                </a:lnTo>
                <a:lnTo>
                  <a:pt x="1212874" y="1212874"/>
                </a:lnTo>
                <a:lnTo>
                  <a:pt x="1212874" y="0"/>
                </a:lnTo>
                <a:close/>
              </a:path>
            </a:pathLst>
          </a:custGeom>
          <a:solidFill>
            <a:srgbClr val="FF83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3">
            <a:extLst>
              <a:ext uri="{FF2B5EF4-FFF2-40B4-BE49-F238E27FC236}">
                <a16:creationId xmlns:a16="http://schemas.microsoft.com/office/drawing/2014/main" id="{32DF180F-632F-BDED-B634-8D22F139E759}"/>
              </a:ext>
            </a:extLst>
          </p:cNvPr>
          <p:cNvSpPr/>
          <p:nvPr/>
        </p:nvSpPr>
        <p:spPr>
          <a:xfrm>
            <a:off x="1483333" y="5306211"/>
            <a:ext cx="2858294" cy="950331"/>
          </a:xfrm>
          <a:custGeom>
            <a:avLst/>
            <a:gdLst/>
            <a:ahLst/>
            <a:cxnLst/>
            <a:rect l="l" t="t" r="r" b="b"/>
            <a:pathLst>
              <a:path w="1213485" h="1213485">
                <a:moveTo>
                  <a:pt x="1212874" y="0"/>
                </a:moveTo>
                <a:lnTo>
                  <a:pt x="0" y="0"/>
                </a:lnTo>
                <a:lnTo>
                  <a:pt x="0" y="1212874"/>
                </a:lnTo>
                <a:lnTo>
                  <a:pt x="1212874" y="1212874"/>
                </a:lnTo>
                <a:lnTo>
                  <a:pt x="1212874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7" name="Gráfico 26" descr="Bullseye con relleno sólido">
            <a:extLst>
              <a:ext uri="{FF2B5EF4-FFF2-40B4-BE49-F238E27FC236}">
                <a16:creationId xmlns:a16="http://schemas.microsoft.com/office/drawing/2014/main" id="{6A607CC7-6739-B428-BCF3-E953AC1F9F3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40289" y="5342142"/>
            <a:ext cx="914400" cy="914400"/>
          </a:xfrm>
          <a:prstGeom prst="rect">
            <a:avLst/>
          </a:prstGeom>
        </p:spPr>
      </p:pic>
      <p:sp>
        <p:nvSpPr>
          <p:cNvPr id="28" name="object 6">
            <a:extLst>
              <a:ext uri="{FF2B5EF4-FFF2-40B4-BE49-F238E27FC236}">
                <a16:creationId xmlns:a16="http://schemas.microsoft.com/office/drawing/2014/main" id="{25030F55-0E74-0468-E8C4-657ABC85A9EB}"/>
              </a:ext>
            </a:extLst>
          </p:cNvPr>
          <p:cNvSpPr txBox="1">
            <a:spLocks/>
          </p:cNvSpPr>
          <p:nvPr/>
        </p:nvSpPr>
        <p:spPr>
          <a:xfrm>
            <a:off x="1859861" y="4801291"/>
            <a:ext cx="5296437" cy="1555517"/>
          </a:xfrm>
          <a:prstGeom prst="rect">
            <a:avLst/>
          </a:prstGeom>
        </p:spPr>
        <p:txBody>
          <a:bodyPr vert="horz" wrap="square" lIns="0" tIns="534633" rIns="0" bIns="0" rtlCol="0">
            <a:spAutoFit/>
          </a:bodyPr>
          <a:lstStyle>
            <a:lvl1pPr marL="0">
              <a:defRPr sz="4100" b="0" i="0">
                <a:solidFill>
                  <a:srgbClr val="0D465E"/>
                </a:solidFill>
                <a:latin typeface="Poppins Medium"/>
                <a:ea typeface="+mn-ea"/>
                <a:cs typeface="Poppins Medium"/>
              </a:defRPr>
            </a:lvl1pPr>
            <a:lvl2pPr marL="457246">
              <a:defRPr>
                <a:latin typeface="+mn-lt"/>
                <a:ea typeface="+mn-ea"/>
                <a:cs typeface="+mn-cs"/>
              </a:defRPr>
            </a:lvl2pPr>
            <a:lvl3pPr marL="914491">
              <a:defRPr>
                <a:latin typeface="+mn-lt"/>
                <a:ea typeface="+mn-ea"/>
                <a:cs typeface="+mn-cs"/>
              </a:defRPr>
            </a:lvl3pPr>
            <a:lvl4pPr marL="1371737">
              <a:defRPr>
                <a:latin typeface="+mn-lt"/>
                <a:ea typeface="+mn-ea"/>
                <a:cs typeface="+mn-cs"/>
              </a:defRPr>
            </a:lvl4pPr>
            <a:lvl5pPr marL="1828983">
              <a:defRPr>
                <a:latin typeface="+mn-lt"/>
                <a:ea typeface="+mn-ea"/>
                <a:cs typeface="+mn-cs"/>
              </a:defRPr>
            </a:lvl5pPr>
            <a:lvl6pPr marL="2286229">
              <a:defRPr>
                <a:latin typeface="+mn-lt"/>
                <a:ea typeface="+mn-ea"/>
                <a:cs typeface="+mn-cs"/>
              </a:defRPr>
            </a:lvl6pPr>
            <a:lvl7pPr marL="2743474">
              <a:defRPr>
                <a:latin typeface="+mn-lt"/>
                <a:ea typeface="+mn-ea"/>
                <a:cs typeface="+mn-cs"/>
              </a:defRPr>
            </a:lvl7pPr>
            <a:lvl8pPr marL="3200720">
              <a:defRPr>
                <a:latin typeface="+mn-lt"/>
                <a:ea typeface="+mn-ea"/>
                <a:cs typeface="+mn-cs"/>
              </a:defRPr>
            </a:lvl8pPr>
            <a:lvl9pPr marL="3657966">
              <a:defRPr>
                <a:latin typeface="+mn-lt"/>
                <a:ea typeface="+mn-ea"/>
                <a:cs typeface="+mn-cs"/>
              </a:defRPr>
            </a:lvl9pPr>
          </a:lstStyle>
          <a:p>
            <a:pPr marL="12701">
              <a:spcBef>
                <a:spcPts val="285"/>
              </a:spcBef>
            </a:pPr>
            <a:r>
              <a:rPr lang="es-CO" sz="6600" b="1" dirty="0">
                <a:solidFill>
                  <a:srgbClr val="153C77"/>
                </a:solidFill>
                <a:latin typeface="Poppins ExtraBold"/>
                <a:cs typeface="Poppins ExtraBold"/>
              </a:rPr>
              <a:t>132%</a:t>
            </a:r>
            <a:endParaRPr lang="es-CO" sz="6600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sp>
        <p:nvSpPr>
          <p:cNvPr id="29" name="object 26">
            <a:extLst>
              <a:ext uri="{FF2B5EF4-FFF2-40B4-BE49-F238E27FC236}">
                <a16:creationId xmlns:a16="http://schemas.microsoft.com/office/drawing/2014/main" id="{612EEB86-6EFD-D868-1486-B716FFC8BE10}"/>
              </a:ext>
            </a:extLst>
          </p:cNvPr>
          <p:cNvSpPr txBox="1"/>
          <p:nvPr/>
        </p:nvSpPr>
        <p:spPr>
          <a:xfrm>
            <a:off x="4958920" y="1255415"/>
            <a:ext cx="4217661" cy="446277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>
              <a:spcBef>
                <a:spcPts val="120"/>
              </a:spcBef>
            </a:pPr>
            <a:r>
              <a:rPr lang="es-ES" sz="2800" dirty="0">
                <a:solidFill>
                  <a:srgbClr val="153C77"/>
                </a:solidFill>
                <a:latin typeface="Poppins Medium"/>
                <a:cs typeface="Poppins Medium"/>
              </a:rPr>
              <a:t>2023-2026</a:t>
            </a:r>
            <a:endParaRPr sz="2800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2342306F-9FC7-2471-1AC3-B72478AB2EB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31549537"/>
              </p:ext>
            </p:extLst>
          </p:nvPr>
        </p:nvGraphicFramePr>
        <p:xfrm>
          <a:off x="6602756" y="3905569"/>
          <a:ext cx="5257800" cy="2451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</p:spTree>
    <p:extLst>
      <p:ext uri="{BB962C8B-B14F-4D97-AF65-F5344CB8AC3E}">
        <p14:creationId xmlns:p14="http://schemas.microsoft.com/office/powerpoint/2010/main" val="11655896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C0F198-00D3-C6D6-CF80-BE9A0AC1DE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1DAC57A6-B398-B46E-1C6E-882EBD2E50F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6326947"/>
              </p:ext>
            </p:extLst>
          </p:nvPr>
        </p:nvGraphicFramePr>
        <p:xfrm>
          <a:off x="649573" y="1628264"/>
          <a:ext cx="11328069" cy="20446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Gráfico 11">
            <a:extLst>
              <a:ext uri="{FF2B5EF4-FFF2-40B4-BE49-F238E27FC236}">
                <a16:creationId xmlns:a16="http://schemas.microsoft.com/office/drawing/2014/main" id="{F4F83DA7-8A65-9A40-A0FE-FD75C29CE8C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67096707"/>
              </p:ext>
            </p:extLst>
          </p:nvPr>
        </p:nvGraphicFramePr>
        <p:xfrm>
          <a:off x="214358" y="3204635"/>
          <a:ext cx="6294442" cy="2044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48" name="Grupo 47">
            <a:extLst>
              <a:ext uri="{FF2B5EF4-FFF2-40B4-BE49-F238E27FC236}">
                <a16:creationId xmlns:a16="http://schemas.microsoft.com/office/drawing/2014/main" id="{F7F3E9FB-3DEA-1888-B144-EF8CAD9140A2}"/>
              </a:ext>
            </a:extLst>
          </p:cNvPr>
          <p:cNvGrpSpPr/>
          <p:nvPr/>
        </p:nvGrpSpPr>
        <p:grpSpPr>
          <a:xfrm>
            <a:off x="0" y="-206130"/>
            <a:ext cx="9456516" cy="1439356"/>
            <a:chOff x="0" y="177296"/>
            <a:chExt cx="6933464" cy="1439356"/>
          </a:xfrm>
        </p:grpSpPr>
        <p:sp>
          <p:nvSpPr>
            <p:cNvPr id="6" name="Rectangle 25">
              <a:extLst>
                <a:ext uri="{FF2B5EF4-FFF2-40B4-BE49-F238E27FC236}">
                  <a16:creationId xmlns:a16="http://schemas.microsoft.com/office/drawing/2014/main" id="{120CA0BE-D2C7-72F4-36F0-7BA1EE8649C9}"/>
                </a:ext>
              </a:extLst>
            </p:cNvPr>
            <p:cNvSpPr/>
            <p:nvPr/>
          </p:nvSpPr>
          <p:spPr>
            <a:xfrm>
              <a:off x="0" y="345846"/>
              <a:ext cx="6933464" cy="1270806"/>
            </a:xfrm>
            <a:prstGeom prst="rect">
              <a:avLst/>
            </a:prstGeom>
            <a:solidFill>
              <a:srgbClr val="FF83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O" sz="2800" b="1">
                <a:latin typeface="Poppins" pitchFamily="2" charset="77"/>
                <a:cs typeface="Poppins" pitchFamily="2" charset="77"/>
              </a:endParaRPr>
            </a:p>
          </p:txBody>
        </p:sp>
        <p:sp>
          <p:nvSpPr>
            <p:cNvPr id="39" name="object 5">
              <a:extLst>
                <a:ext uri="{FF2B5EF4-FFF2-40B4-BE49-F238E27FC236}">
                  <a16:creationId xmlns:a16="http://schemas.microsoft.com/office/drawing/2014/main" id="{F6D643CD-1A2D-D452-3DDC-110E6C13B862}"/>
                </a:ext>
              </a:extLst>
            </p:cNvPr>
            <p:cNvSpPr txBox="1">
              <a:spLocks/>
            </p:cNvSpPr>
            <p:nvPr/>
          </p:nvSpPr>
          <p:spPr>
            <a:xfrm>
              <a:off x="235405" y="177296"/>
              <a:ext cx="6561356" cy="1353979"/>
            </a:xfrm>
            <a:prstGeom prst="rect">
              <a:avLst/>
            </a:prstGeom>
          </p:spPr>
          <p:txBody>
            <a:bodyPr vert="horz" wrap="square" lIns="0" tIns="243604" rIns="0" bIns="0" rtlCol="0">
              <a:spAutoFit/>
            </a:bodyPr>
            <a:lstStyle>
              <a:lvl1pPr>
                <a:defRPr sz="7400" b="1" i="0">
                  <a:solidFill>
                    <a:srgbClr val="0D465E"/>
                  </a:solidFill>
                  <a:latin typeface="Poppins ExtraBold"/>
                  <a:ea typeface="+mj-ea"/>
                  <a:cs typeface="Poppins ExtraBold"/>
                </a:defRPr>
              </a:lvl1pPr>
            </a:lstStyle>
            <a:p>
              <a:pPr marL="12701">
                <a:spcBef>
                  <a:spcPts val="120"/>
                </a:spcBef>
              </a:pPr>
              <a:r>
                <a:rPr lang="en-US" sz="3600" b="0" spc="-10" dirty="0">
                  <a:solidFill>
                    <a:srgbClr val="153C77"/>
                  </a:solidFill>
                  <a:latin typeface="Poppins Medium"/>
                  <a:cs typeface="Poppins Medium"/>
                </a:rPr>
                <a:t>Vías primarias no concesionadas </a:t>
              </a:r>
              <a:r>
                <a:rPr lang="en-US" sz="3600" b="0" spc="-10" dirty="0" err="1">
                  <a:solidFill>
                    <a:srgbClr val="153C77"/>
                  </a:solidFill>
                  <a:latin typeface="Poppins Medium"/>
                  <a:cs typeface="Poppins Medium"/>
                </a:rPr>
                <a:t>mantenidas</a:t>
              </a:r>
              <a:r>
                <a:rPr lang="en-US" sz="3600" b="0" spc="-10" dirty="0">
                  <a:solidFill>
                    <a:srgbClr val="153C77"/>
                  </a:solidFill>
                  <a:latin typeface="Poppins Medium"/>
                  <a:cs typeface="Poppins Medium"/>
                </a:rPr>
                <a:t> y rehabilitadas</a:t>
              </a:r>
            </a:p>
          </p:txBody>
        </p:sp>
      </p:grpSp>
      <p:sp>
        <p:nvSpPr>
          <p:cNvPr id="49" name="object 26">
            <a:extLst>
              <a:ext uri="{FF2B5EF4-FFF2-40B4-BE49-F238E27FC236}">
                <a16:creationId xmlns:a16="http://schemas.microsoft.com/office/drawing/2014/main" id="{024055DC-9D8B-235B-3705-5931DCFFE53F}"/>
              </a:ext>
            </a:extLst>
          </p:cNvPr>
          <p:cNvSpPr txBox="1"/>
          <p:nvPr/>
        </p:nvSpPr>
        <p:spPr>
          <a:xfrm>
            <a:off x="5127343" y="1523288"/>
            <a:ext cx="4217661" cy="446277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>
              <a:spcBef>
                <a:spcPts val="120"/>
              </a:spcBef>
            </a:pPr>
            <a:r>
              <a:rPr lang="es-ES" sz="2800" b="1" dirty="0">
                <a:solidFill>
                  <a:srgbClr val="153C77"/>
                </a:solidFill>
                <a:latin typeface="Poppins Medium"/>
                <a:cs typeface="Poppins Medium"/>
              </a:rPr>
              <a:t>2023-2026</a:t>
            </a:r>
            <a:endParaRPr sz="2800" b="1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pic>
        <p:nvPicPr>
          <p:cNvPr id="51" name="Gráfico 50" descr="Car con relleno sólido">
            <a:extLst>
              <a:ext uri="{FF2B5EF4-FFF2-40B4-BE49-F238E27FC236}">
                <a16:creationId xmlns:a16="http://schemas.microsoft.com/office/drawing/2014/main" id="{36A0C9D2-9686-95B8-40B8-D67A5678F5C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062373" y="1633999"/>
            <a:ext cx="755906" cy="755906"/>
          </a:xfrm>
          <a:prstGeom prst="rect">
            <a:avLst/>
          </a:prstGeom>
        </p:spPr>
      </p:pic>
      <p:sp>
        <p:nvSpPr>
          <p:cNvPr id="53" name="object 26">
            <a:extLst>
              <a:ext uri="{FF2B5EF4-FFF2-40B4-BE49-F238E27FC236}">
                <a16:creationId xmlns:a16="http://schemas.microsoft.com/office/drawing/2014/main" id="{A16AEEC0-9114-BCCC-EC16-E5AFB241AB19}"/>
              </a:ext>
            </a:extLst>
          </p:cNvPr>
          <p:cNvSpPr txBox="1"/>
          <p:nvPr/>
        </p:nvSpPr>
        <p:spPr>
          <a:xfrm>
            <a:off x="7177142" y="3639443"/>
            <a:ext cx="4217661" cy="261611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>
              <a:spcBef>
                <a:spcPts val="120"/>
              </a:spcBef>
            </a:pPr>
            <a:r>
              <a:rPr lang="es-ES" sz="1600" dirty="0">
                <a:solidFill>
                  <a:srgbClr val="153C77"/>
                </a:solidFill>
                <a:latin typeface="Poppins Medium"/>
                <a:cs typeface="Poppins Medium"/>
              </a:rPr>
              <a:t>Programación y avance cuatrienio</a:t>
            </a:r>
            <a:endParaRPr sz="1600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sp>
        <p:nvSpPr>
          <p:cNvPr id="4" name="object 26">
            <a:extLst>
              <a:ext uri="{FF2B5EF4-FFF2-40B4-BE49-F238E27FC236}">
                <a16:creationId xmlns:a16="http://schemas.microsoft.com/office/drawing/2014/main" id="{C788571A-6160-BB62-E65B-B1E736829E69}"/>
              </a:ext>
            </a:extLst>
          </p:cNvPr>
          <p:cNvSpPr txBox="1"/>
          <p:nvPr/>
        </p:nvSpPr>
        <p:spPr>
          <a:xfrm>
            <a:off x="210238" y="3667507"/>
            <a:ext cx="4217661" cy="353944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>
              <a:spcBef>
                <a:spcPts val="120"/>
              </a:spcBef>
            </a:pPr>
            <a:r>
              <a:rPr lang="es-ES" sz="2200" b="1" dirty="0">
                <a:solidFill>
                  <a:srgbClr val="153C77"/>
                </a:solidFill>
                <a:latin typeface="Poppins Medium"/>
                <a:cs typeface="Poppins Medium"/>
              </a:rPr>
              <a:t>Logros 2023-2024</a:t>
            </a:r>
            <a:endParaRPr sz="2200" b="1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C5145E30-12AD-C187-E86E-E93CD34B9F06}"/>
              </a:ext>
            </a:extLst>
          </p:cNvPr>
          <p:cNvSpPr/>
          <p:nvPr/>
        </p:nvSpPr>
        <p:spPr>
          <a:xfrm>
            <a:off x="440289" y="5554473"/>
            <a:ext cx="1988086" cy="950332"/>
          </a:xfrm>
          <a:custGeom>
            <a:avLst/>
            <a:gdLst/>
            <a:ahLst/>
            <a:cxnLst/>
            <a:rect l="l" t="t" r="r" b="b"/>
            <a:pathLst>
              <a:path w="1213485" h="1213485">
                <a:moveTo>
                  <a:pt x="1212874" y="0"/>
                </a:moveTo>
                <a:lnTo>
                  <a:pt x="0" y="0"/>
                </a:lnTo>
                <a:lnTo>
                  <a:pt x="0" y="1212874"/>
                </a:lnTo>
                <a:lnTo>
                  <a:pt x="1212874" y="1212874"/>
                </a:lnTo>
                <a:lnTo>
                  <a:pt x="1212874" y="0"/>
                </a:lnTo>
                <a:close/>
              </a:path>
            </a:pathLst>
          </a:custGeom>
          <a:solidFill>
            <a:srgbClr val="FF83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3">
            <a:extLst>
              <a:ext uri="{FF2B5EF4-FFF2-40B4-BE49-F238E27FC236}">
                <a16:creationId xmlns:a16="http://schemas.microsoft.com/office/drawing/2014/main" id="{09D29037-487A-77C8-8145-70FD36F0C25A}"/>
              </a:ext>
            </a:extLst>
          </p:cNvPr>
          <p:cNvSpPr/>
          <p:nvPr/>
        </p:nvSpPr>
        <p:spPr>
          <a:xfrm>
            <a:off x="1611977" y="5544379"/>
            <a:ext cx="2858294" cy="950331"/>
          </a:xfrm>
          <a:custGeom>
            <a:avLst/>
            <a:gdLst/>
            <a:ahLst/>
            <a:cxnLst/>
            <a:rect l="l" t="t" r="r" b="b"/>
            <a:pathLst>
              <a:path w="1213485" h="1213485">
                <a:moveTo>
                  <a:pt x="1212874" y="0"/>
                </a:moveTo>
                <a:lnTo>
                  <a:pt x="0" y="0"/>
                </a:lnTo>
                <a:lnTo>
                  <a:pt x="0" y="1212874"/>
                </a:lnTo>
                <a:lnTo>
                  <a:pt x="1212874" y="1212874"/>
                </a:lnTo>
                <a:lnTo>
                  <a:pt x="1212874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Gráfico 9" descr="Bullseye con relleno sólido">
            <a:extLst>
              <a:ext uri="{FF2B5EF4-FFF2-40B4-BE49-F238E27FC236}">
                <a16:creationId xmlns:a16="http://schemas.microsoft.com/office/drawing/2014/main" id="{C2A2F692-EFA7-3EE4-B630-06495E2B43A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68933" y="5580310"/>
            <a:ext cx="914400" cy="914400"/>
          </a:xfrm>
          <a:prstGeom prst="rect">
            <a:avLst/>
          </a:prstGeom>
        </p:spPr>
      </p:pic>
      <p:pic>
        <p:nvPicPr>
          <p:cNvPr id="14" name="Gráfico 50" descr="Car con relleno sólido">
            <a:extLst>
              <a:ext uri="{FF2B5EF4-FFF2-40B4-BE49-F238E27FC236}">
                <a16:creationId xmlns:a16="http://schemas.microsoft.com/office/drawing/2014/main" id="{5D00ED25-9AD0-1048-DD0A-34170E0AA30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766561" y="4049091"/>
            <a:ext cx="652172" cy="652172"/>
          </a:xfrm>
          <a:prstGeom prst="rect">
            <a:avLst/>
          </a:prstGeom>
        </p:spPr>
      </p:pic>
      <p:sp>
        <p:nvSpPr>
          <p:cNvPr id="16" name="object 26">
            <a:extLst>
              <a:ext uri="{FF2B5EF4-FFF2-40B4-BE49-F238E27FC236}">
                <a16:creationId xmlns:a16="http://schemas.microsoft.com/office/drawing/2014/main" id="{D0E7B1A8-47BA-7EBD-6271-D2B3285CB134}"/>
              </a:ext>
            </a:extLst>
          </p:cNvPr>
          <p:cNvSpPr txBox="1"/>
          <p:nvPr/>
        </p:nvSpPr>
        <p:spPr>
          <a:xfrm>
            <a:off x="4572028" y="4637898"/>
            <a:ext cx="1542114" cy="200056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>
              <a:spcBef>
                <a:spcPts val="120"/>
              </a:spcBef>
            </a:pPr>
            <a:r>
              <a:rPr lang="es-ES" sz="1200" dirty="0">
                <a:solidFill>
                  <a:schemeClr val="bg1"/>
                </a:solidFill>
                <a:latin typeface="Poppins Medium"/>
                <a:cs typeface="Poppins Medium"/>
              </a:rPr>
              <a:t>1.162 km</a:t>
            </a:r>
            <a:endParaRPr sz="1200" dirty="0">
              <a:solidFill>
                <a:schemeClr val="bg1"/>
              </a:solidFill>
              <a:latin typeface="Poppins ExtraBold"/>
              <a:cs typeface="Poppins ExtraBold"/>
            </a:endParaRPr>
          </a:p>
        </p:txBody>
      </p:sp>
      <p:sp>
        <p:nvSpPr>
          <p:cNvPr id="17" name="object 6">
            <a:extLst>
              <a:ext uri="{FF2B5EF4-FFF2-40B4-BE49-F238E27FC236}">
                <a16:creationId xmlns:a16="http://schemas.microsoft.com/office/drawing/2014/main" id="{D78DFA81-DFE1-6ED6-F483-A20F07555007}"/>
              </a:ext>
            </a:extLst>
          </p:cNvPr>
          <p:cNvSpPr txBox="1">
            <a:spLocks/>
          </p:cNvSpPr>
          <p:nvPr/>
        </p:nvSpPr>
        <p:spPr>
          <a:xfrm>
            <a:off x="1860289" y="5061647"/>
            <a:ext cx="5296437" cy="1555517"/>
          </a:xfrm>
          <a:prstGeom prst="rect">
            <a:avLst/>
          </a:prstGeom>
        </p:spPr>
        <p:txBody>
          <a:bodyPr vert="horz" wrap="square" lIns="0" tIns="534633" rIns="0" bIns="0" rtlCol="0">
            <a:spAutoFit/>
          </a:bodyPr>
          <a:lstStyle>
            <a:lvl1pPr marL="0">
              <a:defRPr sz="4100" b="0" i="0">
                <a:solidFill>
                  <a:srgbClr val="0D465E"/>
                </a:solidFill>
                <a:latin typeface="Poppins Medium"/>
                <a:ea typeface="+mn-ea"/>
                <a:cs typeface="Poppins Medium"/>
              </a:defRPr>
            </a:lvl1pPr>
            <a:lvl2pPr marL="457246">
              <a:defRPr>
                <a:latin typeface="+mn-lt"/>
                <a:ea typeface="+mn-ea"/>
                <a:cs typeface="+mn-cs"/>
              </a:defRPr>
            </a:lvl2pPr>
            <a:lvl3pPr marL="914491">
              <a:defRPr>
                <a:latin typeface="+mn-lt"/>
                <a:ea typeface="+mn-ea"/>
                <a:cs typeface="+mn-cs"/>
              </a:defRPr>
            </a:lvl3pPr>
            <a:lvl4pPr marL="1371737">
              <a:defRPr>
                <a:latin typeface="+mn-lt"/>
                <a:ea typeface="+mn-ea"/>
                <a:cs typeface="+mn-cs"/>
              </a:defRPr>
            </a:lvl4pPr>
            <a:lvl5pPr marL="1828983">
              <a:defRPr>
                <a:latin typeface="+mn-lt"/>
                <a:ea typeface="+mn-ea"/>
                <a:cs typeface="+mn-cs"/>
              </a:defRPr>
            </a:lvl5pPr>
            <a:lvl6pPr marL="2286229">
              <a:defRPr>
                <a:latin typeface="+mn-lt"/>
                <a:ea typeface="+mn-ea"/>
                <a:cs typeface="+mn-cs"/>
              </a:defRPr>
            </a:lvl6pPr>
            <a:lvl7pPr marL="2743474">
              <a:defRPr>
                <a:latin typeface="+mn-lt"/>
                <a:ea typeface="+mn-ea"/>
                <a:cs typeface="+mn-cs"/>
              </a:defRPr>
            </a:lvl7pPr>
            <a:lvl8pPr marL="3200720">
              <a:defRPr>
                <a:latin typeface="+mn-lt"/>
                <a:ea typeface="+mn-ea"/>
                <a:cs typeface="+mn-cs"/>
              </a:defRPr>
            </a:lvl8pPr>
            <a:lvl9pPr marL="3657966">
              <a:defRPr>
                <a:latin typeface="+mn-lt"/>
                <a:ea typeface="+mn-ea"/>
                <a:cs typeface="+mn-cs"/>
              </a:defRPr>
            </a:lvl9pPr>
          </a:lstStyle>
          <a:p>
            <a:pPr marL="12701">
              <a:spcBef>
                <a:spcPts val="285"/>
              </a:spcBef>
            </a:pPr>
            <a:r>
              <a:rPr lang="es-CO" sz="6600" b="1" dirty="0">
                <a:solidFill>
                  <a:srgbClr val="153C77"/>
                </a:solidFill>
                <a:latin typeface="Poppins ExtraBold"/>
                <a:cs typeface="Poppins ExtraBold"/>
              </a:rPr>
              <a:t>204%</a:t>
            </a:r>
            <a:endParaRPr lang="es-CO" sz="6600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graphicFrame>
        <p:nvGraphicFramePr>
          <p:cNvPr id="7" name="Gráfico 6">
            <a:extLst>
              <a:ext uri="{FF2B5EF4-FFF2-40B4-BE49-F238E27FC236}">
                <a16:creationId xmlns:a16="http://schemas.microsoft.com/office/drawing/2014/main" id="{2F904D02-BA15-4E6A-8EB3-2B0832BBBB8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24290075"/>
              </p:ext>
            </p:extLst>
          </p:nvPr>
        </p:nvGraphicFramePr>
        <p:xfrm>
          <a:off x="6451129" y="3624975"/>
          <a:ext cx="5257800" cy="28798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</p:spTree>
    <p:extLst>
      <p:ext uri="{BB962C8B-B14F-4D97-AF65-F5344CB8AC3E}">
        <p14:creationId xmlns:p14="http://schemas.microsoft.com/office/powerpoint/2010/main" val="17071492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63F7A4-C45D-4074-0E0E-871585ABEF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43201099-A0B8-70AE-4405-83C1362ED56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7707655"/>
              </p:ext>
            </p:extLst>
          </p:nvPr>
        </p:nvGraphicFramePr>
        <p:xfrm>
          <a:off x="628452" y="1783188"/>
          <a:ext cx="10639769" cy="20106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48" name="Grupo 47">
            <a:extLst>
              <a:ext uri="{FF2B5EF4-FFF2-40B4-BE49-F238E27FC236}">
                <a16:creationId xmlns:a16="http://schemas.microsoft.com/office/drawing/2014/main" id="{7557D8FE-DA37-8D94-E65B-ABB0FE67E47F}"/>
              </a:ext>
            </a:extLst>
          </p:cNvPr>
          <p:cNvGrpSpPr/>
          <p:nvPr/>
        </p:nvGrpSpPr>
        <p:grpSpPr>
          <a:xfrm>
            <a:off x="0" y="-152701"/>
            <a:ext cx="10312761" cy="1353979"/>
            <a:chOff x="0" y="161742"/>
            <a:chExt cx="7677534" cy="1353979"/>
          </a:xfrm>
        </p:grpSpPr>
        <p:sp>
          <p:nvSpPr>
            <p:cNvPr id="6" name="Rectangle 25">
              <a:extLst>
                <a:ext uri="{FF2B5EF4-FFF2-40B4-BE49-F238E27FC236}">
                  <a16:creationId xmlns:a16="http://schemas.microsoft.com/office/drawing/2014/main" id="{9C36FB42-48E3-39A1-4546-D5B282CCE225}"/>
                </a:ext>
              </a:extLst>
            </p:cNvPr>
            <p:cNvSpPr/>
            <p:nvPr/>
          </p:nvSpPr>
          <p:spPr>
            <a:xfrm>
              <a:off x="0" y="289326"/>
              <a:ext cx="7487804" cy="1191410"/>
            </a:xfrm>
            <a:prstGeom prst="rect">
              <a:avLst/>
            </a:prstGeom>
            <a:solidFill>
              <a:srgbClr val="FF83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O" sz="2800" b="1">
                <a:latin typeface="Poppins" pitchFamily="2" charset="77"/>
                <a:cs typeface="Poppins" pitchFamily="2" charset="77"/>
              </a:endParaRPr>
            </a:p>
          </p:txBody>
        </p:sp>
        <p:sp>
          <p:nvSpPr>
            <p:cNvPr id="41" name="object 5">
              <a:extLst>
                <a:ext uri="{FF2B5EF4-FFF2-40B4-BE49-F238E27FC236}">
                  <a16:creationId xmlns:a16="http://schemas.microsoft.com/office/drawing/2014/main" id="{4A5AE97E-661C-0C4D-99C5-136ED8FF74BC}"/>
                </a:ext>
              </a:extLst>
            </p:cNvPr>
            <p:cNvSpPr txBox="1">
              <a:spLocks/>
            </p:cNvSpPr>
            <p:nvPr/>
          </p:nvSpPr>
          <p:spPr>
            <a:xfrm>
              <a:off x="937516" y="161742"/>
              <a:ext cx="6740018" cy="1353979"/>
            </a:xfrm>
            <a:prstGeom prst="rect">
              <a:avLst/>
            </a:prstGeom>
          </p:spPr>
          <p:txBody>
            <a:bodyPr vert="horz" wrap="square" lIns="0" tIns="243604" rIns="0" bIns="0" rtlCol="0">
              <a:spAutoFit/>
            </a:bodyPr>
            <a:lstStyle>
              <a:lvl1pPr>
                <a:defRPr sz="7400" b="1" i="0">
                  <a:solidFill>
                    <a:srgbClr val="0D465E"/>
                  </a:solidFill>
                  <a:latin typeface="Poppins ExtraBold"/>
                  <a:ea typeface="+mj-ea"/>
                  <a:cs typeface="Poppins ExtraBold"/>
                </a:defRPr>
              </a:lvl1pPr>
            </a:lstStyle>
            <a:p>
              <a:pPr marL="12701">
                <a:spcBef>
                  <a:spcPts val="120"/>
                </a:spcBef>
              </a:pPr>
              <a:r>
                <a:rPr lang="en-US" sz="3600" dirty="0">
                  <a:solidFill>
                    <a:schemeClr val="bg1"/>
                  </a:solidFill>
                </a:rPr>
                <a:t>Vías regionales y caminos ancestrales </a:t>
              </a:r>
              <a:r>
                <a:rPr lang="en-US" sz="3600" dirty="0" err="1">
                  <a:solidFill>
                    <a:schemeClr val="bg1"/>
                  </a:solidFill>
                </a:rPr>
                <a:t>intervenidas</a:t>
              </a:r>
              <a:endParaRPr lang="en-US" sz="3600" b="0" spc="-10" dirty="0">
                <a:solidFill>
                  <a:srgbClr val="FF8300"/>
                </a:solidFill>
                <a:latin typeface="Poppins Medium"/>
                <a:cs typeface="Poppins Medium"/>
              </a:endParaRPr>
            </a:p>
          </p:txBody>
        </p:sp>
      </p:grpSp>
      <p:sp>
        <p:nvSpPr>
          <p:cNvPr id="53" name="object 26">
            <a:extLst>
              <a:ext uri="{FF2B5EF4-FFF2-40B4-BE49-F238E27FC236}">
                <a16:creationId xmlns:a16="http://schemas.microsoft.com/office/drawing/2014/main" id="{3B702C48-094D-1C25-3871-53D2B4AA4AC1}"/>
              </a:ext>
            </a:extLst>
          </p:cNvPr>
          <p:cNvSpPr txBox="1"/>
          <p:nvPr/>
        </p:nvSpPr>
        <p:spPr>
          <a:xfrm>
            <a:off x="7974339" y="3650429"/>
            <a:ext cx="4217661" cy="261611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>
              <a:spcBef>
                <a:spcPts val="120"/>
              </a:spcBef>
            </a:pPr>
            <a:r>
              <a:rPr lang="es-ES" sz="1600" dirty="0">
                <a:solidFill>
                  <a:srgbClr val="153C77"/>
                </a:solidFill>
                <a:latin typeface="Poppins Medium"/>
                <a:cs typeface="Poppins Medium"/>
              </a:rPr>
              <a:t>Programación y avance</a:t>
            </a:r>
            <a:endParaRPr sz="1600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sp>
        <p:nvSpPr>
          <p:cNvPr id="2" name="Estrella de 5 puntas 1">
            <a:extLst>
              <a:ext uri="{FF2B5EF4-FFF2-40B4-BE49-F238E27FC236}">
                <a16:creationId xmlns:a16="http://schemas.microsoft.com/office/drawing/2014/main" id="{219C458D-2EF9-25E6-B726-3C2175E42B8A}"/>
              </a:ext>
            </a:extLst>
          </p:cNvPr>
          <p:cNvSpPr/>
          <p:nvPr/>
        </p:nvSpPr>
        <p:spPr>
          <a:xfrm>
            <a:off x="407009" y="192638"/>
            <a:ext cx="728545" cy="614109"/>
          </a:xfrm>
          <a:prstGeom prst="star5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" name="Estrella de 5 puntas 2">
            <a:extLst>
              <a:ext uri="{FF2B5EF4-FFF2-40B4-BE49-F238E27FC236}">
                <a16:creationId xmlns:a16="http://schemas.microsoft.com/office/drawing/2014/main" id="{B63E6163-B18F-CB50-B541-7F1D14CEAE75}"/>
              </a:ext>
            </a:extLst>
          </p:cNvPr>
          <p:cNvSpPr/>
          <p:nvPr/>
        </p:nvSpPr>
        <p:spPr>
          <a:xfrm>
            <a:off x="253800" y="6483418"/>
            <a:ext cx="303482" cy="189199"/>
          </a:xfrm>
          <a:prstGeom prst="star5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5" name="object 26">
            <a:extLst>
              <a:ext uri="{FF2B5EF4-FFF2-40B4-BE49-F238E27FC236}">
                <a16:creationId xmlns:a16="http://schemas.microsoft.com/office/drawing/2014/main" id="{FD79A2B3-6D2B-E4B3-88A8-8D5CAE986770}"/>
              </a:ext>
            </a:extLst>
          </p:cNvPr>
          <p:cNvSpPr txBox="1"/>
          <p:nvPr/>
        </p:nvSpPr>
        <p:spPr>
          <a:xfrm>
            <a:off x="471655" y="6428309"/>
            <a:ext cx="5414598" cy="261611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>
              <a:spcBef>
                <a:spcPts val="120"/>
              </a:spcBef>
            </a:pPr>
            <a:r>
              <a:rPr lang="es-ES" sz="1600" dirty="0" err="1">
                <a:solidFill>
                  <a:srgbClr val="153C77"/>
                </a:solidFill>
                <a:latin typeface="Poppins Medium"/>
                <a:cs typeface="Poppins Medium"/>
              </a:rPr>
              <a:t>Macrometa</a:t>
            </a:r>
            <a:endParaRPr sz="1600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F377A90C-4F2C-F2D2-A572-C71C8C3C65D5}"/>
              </a:ext>
            </a:extLst>
          </p:cNvPr>
          <p:cNvSpPr/>
          <p:nvPr/>
        </p:nvSpPr>
        <p:spPr>
          <a:xfrm>
            <a:off x="283941" y="5389229"/>
            <a:ext cx="1988086" cy="950332"/>
          </a:xfrm>
          <a:custGeom>
            <a:avLst/>
            <a:gdLst/>
            <a:ahLst/>
            <a:cxnLst/>
            <a:rect l="l" t="t" r="r" b="b"/>
            <a:pathLst>
              <a:path w="1213485" h="1213485">
                <a:moveTo>
                  <a:pt x="1212874" y="0"/>
                </a:moveTo>
                <a:lnTo>
                  <a:pt x="0" y="0"/>
                </a:lnTo>
                <a:lnTo>
                  <a:pt x="0" y="1212874"/>
                </a:lnTo>
                <a:lnTo>
                  <a:pt x="1212874" y="1212874"/>
                </a:lnTo>
                <a:lnTo>
                  <a:pt x="1212874" y="0"/>
                </a:lnTo>
                <a:close/>
              </a:path>
            </a:pathLst>
          </a:custGeom>
          <a:solidFill>
            <a:srgbClr val="FF83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3">
            <a:extLst>
              <a:ext uri="{FF2B5EF4-FFF2-40B4-BE49-F238E27FC236}">
                <a16:creationId xmlns:a16="http://schemas.microsoft.com/office/drawing/2014/main" id="{B4A0FB2F-3E2B-F7C7-8E1D-327A8ACE1897}"/>
              </a:ext>
            </a:extLst>
          </p:cNvPr>
          <p:cNvSpPr/>
          <p:nvPr/>
        </p:nvSpPr>
        <p:spPr>
          <a:xfrm>
            <a:off x="1455629" y="5379135"/>
            <a:ext cx="2552625" cy="950331"/>
          </a:xfrm>
          <a:custGeom>
            <a:avLst/>
            <a:gdLst/>
            <a:ahLst/>
            <a:cxnLst/>
            <a:rect l="l" t="t" r="r" b="b"/>
            <a:pathLst>
              <a:path w="1213485" h="1213485">
                <a:moveTo>
                  <a:pt x="1212874" y="0"/>
                </a:moveTo>
                <a:lnTo>
                  <a:pt x="0" y="0"/>
                </a:lnTo>
                <a:lnTo>
                  <a:pt x="0" y="1212874"/>
                </a:lnTo>
                <a:lnTo>
                  <a:pt x="1212874" y="1212874"/>
                </a:lnTo>
                <a:lnTo>
                  <a:pt x="1212874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6">
            <a:extLst>
              <a:ext uri="{FF2B5EF4-FFF2-40B4-BE49-F238E27FC236}">
                <a16:creationId xmlns:a16="http://schemas.microsoft.com/office/drawing/2014/main" id="{E519C206-9E84-68B7-81B8-72F131B56E21}"/>
              </a:ext>
            </a:extLst>
          </p:cNvPr>
          <p:cNvSpPr txBox="1">
            <a:spLocks/>
          </p:cNvSpPr>
          <p:nvPr/>
        </p:nvSpPr>
        <p:spPr>
          <a:xfrm>
            <a:off x="1716221" y="4885547"/>
            <a:ext cx="2260698" cy="1555517"/>
          </a:xfrm>
          <a:prstGeom prst="rect">
            <a:avLst/>
          </a:prstGeom>
        </p:spPr>
        <p:txBody>
          <a:bodyPr vert="horz" wrap="square" lIns="0" tIns="534633" rIns="0" bIns="0" rtlCol="0">
            <a:spAutoFit/>
          </a:bodyPr>
          <a:lstStyle>
            <a:lvl1pPr marL="0">
              <a:defRPr sz="4100" b="0" i="0">
                <a:solidFill>
                  <a:srgbClr val="0D465E"/>
                </a:solidFill>
                <a:latin typeface="Poppins Medium"/>
                <a:ea typeface="+mn-ea"/>
                <a:cs typeface="Poppins Medium"/>
              </a:defRPr>
            </a:lvl1pPr>
            <a:lvl2pPr marL="457246">
              <a:defRPr>
                <a:latin typeface="+mn-lt"/>
                <a:ea typeface="+mn-ea"/>
                <a:cs typeface="+mn-cs"/>
              </a:defRPr>
            </a:lvl2pPr>
            <a:lvl3pPr marL="914491">
              <a:defRPr>
                <a:latin typeface="+mn-lt"/>
                <a:ea typeface="+mn-ea"/>
                <a:cs typeface="+mn-cs"/>
              </a:defRPr>
            </a:lvl3pPr>
            <a:lvl4pPr marL="1371737">
              <a:defRPr>
                <a:latin typeface="+mn-lt"/>
                <a:ea typeface="+mn-ea"/>
                <a:cs typeface="+mn-cs"/>
              </a:defRPr>
            </a:lvl4pPr>
            <a:lvl5pPr marL="1828983">
              <a:defRPr>
                <a:latin typeface="+mn-lt"/>
                <a:ea typeface="+mn-ea"/>
                <a:cs typeface="+mn-cs"/>
              </a:defRPr>
            </a:lvl5pPr>
            <a:lvl6pPr marL="2286229">
              <a:defRPr>
                <a:latin typeface="+mn-lt"/>
                <a:ea typeface="+mn-ea"/>
                <a:cs typeface="+mn-cs"/>
              </a:defRPr>
            </a:lvl6pPr>
            <a:lvl7pPr marL="2743474">
              <a:defRPr>
                <a:latin typeface="+mn-lt"/>
                <a:ea typeface="+mn-ea"/>
                <a:cs typeface="+mn-cs"/>
              </a:defRPr>
            </a:lvl7pPr>
            <a:lvl8pPr marL="3200720">
              <a:defRPr>
                <a:latin typeface="+mn-lt"/>
                <a:ea typeface="+mn-ea"/>
                <a:cs typeface="+mn-cs"/>
              </a:defRPr>
            </a:lvl8pPr>
            <a:lvl9pPr marL="3657966">
              <a:defRPr>
                <a:latin typeface="+mn-lt"/>
                <a:ea typeface="+mn-ea"/>
                <a:cs typeface="+mn-cs"/>
              </a:defRPr>
            </a:lvl9pPr>
          </a:lstStyle>
          <a:p>
            <a:pPr marL="12701">
              <a:spcBef>
                <a:spcPts val="285"/>
              </a:spcBef>
            </a:pPr>
            <a:r>
              <a:rPr lang="es-CO" sz="6600" b="1" dirty="0">
                <a:solidFill>
                  <a:srgbClr val="153C77"/>
                </a:solidFill>
                <a:latin typeface="Poppins ExtraBold"/>
                <a:cs typeface="Poppins ExtraBold"/>
              </a:rPr>
              <a:t>88%</a:t>
            </a:r>
            <a:endParaRPr lang="es-CO" sz="6600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pic>
        <p:nvPicPr>
          <p:cNvPr id="19" name="Gráfico 18" descr="Car con relleno sólido">
            <a:extLst>
              <a:ext uri="{FF2B5EF4-FFF2-40B4-BE49-F238E27FC236}">
                <a16:creationId xmlns:a16="http://schemas.microsoft.com/office/drawing/2014/main" id="{B65494F1-4967-2D9A-00EF-87A2EE0DFE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554524" y="1889522"/>
            <a:ext cx="630717" cy="630717"/>
          </a:xfrm>
          <a:prstGeom prst="rect">
            <a:avLst/>
          </a:prstGeom>
        </p:spPr>
      </p:pic>
      <p:pic>
        <p:nvPicPr>
          <p:cNvPr id="29" name="Gráfico 28" descr="Bullseye con relleno sólido">
            <a:extLst>
              <a:ext uri="{FF2B5EF4-FFF2-40B4-BE49-F238E27FC236}">
                <a16:creationId xmlns:a16="http://schemas.microsoft.com/office/drawing/2014/main" id="{11C19A3F-CFC6-7346-B564-F546285627B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12585" y="5415066"/>
            <a:ext cx="914400" cy="914400"/>
          </a:xfrm>
          <a:prstGeom prst="rect">
            <a:avLst/>
          </a:prstGeom>
        </p:spPr>
      </p:pic>
      <p:sp>
        <p:nvSpPr>
          <p:cNvPr id="31" name="object 26">
            <a:extLst>
              <a:ext uri="{FF2B5EF4-FFF2-40B4-BE49-F238E27FC236}">
                <a16:creationId xmlns:a16="http://schemas.microsoft.com/office/drawing/2014/main" id="{004F8249-C408-E786-1F19-49F24A5324F8}"/>
              </a:ext>
            </a:extLst>
          </p:cNvPr>
          <p:cNvSpPr txBox="1"/>
          <p:nvPr/>
        </p:nvSpPr>
        <p:spPr>
          <a:xfrm>
            <a:off x="5103574" y="1453905"/>
            <a:ext cx="4217661" cy="446277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>
              <a:spcBef>
                <a:spcPts val="120"/>
              </a:spcBef>
            </a:pPr>
            <a:r>
              <a:rPr lang="es-ES" sz="2800" b="1" dirty="0">
                <a:solidFill>
                  <a:srgbClr val="153C77"/>
                </a:solidFill>
                <a:latin typeface="Poppins Medium"/>
                <a:cs typeface="Poppins Medium"/>
              </a:rPr>
              <a:t>2023-2026</a:t>
            </a:r>
            <a:endParaRPr sz="2800" b="1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sp>
        <p:nvSpPr>
          <p:cNvPr id="33" name="object 26">
            <a:extLst>
              <a:ext uri="{FF2B5EF4-FFF2-40B4-BE49-F238E27FC236}">
                <a16:creationId xmlns:a16="http://schemas.microsoft.com/office/drawing/2014/main" id="{ABDF743A-D3B0-3FCF-8818-B04BF475C231}"/>
              </a:ext>
            </a:extLst>
          </p:cNvPr>
          <p:cNvSpPr txBox="1"/>
          <p:nvPr/>
        </p:nvSpPr>
        <p:spPr>
          <a:xfrm>
            <a:off x="252718" y="3597298"/>
            <a:ext cx="4217661" cy="353944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>
              <a:spcBef>
                <a:spcPts val="120"/>
              </a:spcBef>
            </a:pPr>
            <a:r>
              <a:rPr lang="es-ES" sz="2200" b="1" dirty="0">
                <a:solidFill>
                  <a:srgbClr val="153C77"/>
                </a:solidFill>
                <a:latin typeface="Poppins Medium"/>
                <a:cs typeface="Poppins Medium"/>
              </a:rPr>
              <a:t>Logros 2023-2024</a:t>
            </a:r>
            <a:endParaRPr sz="2200" b="1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graphicFrame>
        <p:nvGraphicFramePr>
          <p:cNvPr id="12" name="Gráfico 11">
            <a:extLst>
              <a:ext uri="{FF2B5EF4-FFF2-40B4-BE49-F238E27FC236}">
                <a16:creationId xmlns:a16="http://schemas.microsoft.com/office/drawing/2014/main" id="{5DA409D9-6EFC-7AA8-EDA3-E0F30CC08B2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6093725"/>
              </p:ext>
            </p:extLst>
          </p:nvPr>
        </p:nvGraphicFramePr>
        <p:xfrm>
          <a:off x="6361806" y="4056401"/>
          <a:ext cx="5546253" cy="22968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3" name="Gráfico 12">
            <a:extLst>
              <a:ext uri="{FF2B5EF4-FFF2-40B4-BE49-F238E27FC236}">
                <a16:creationId xmlns:a16="http://schemas.microsoft.com/office/drawing/2014/main" id="{385C1C48-DC9A-2752-0680-B5BD648F9DF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2659821"/>
              </p:ext>
            </p:extLst>
          </p:nvPr>
        </p:nvGraphicFramePr>
        <p:xfrm>
          <a:off x="212907" y="4249509"/>
          <a:ext cx="4890667" cy="1434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pic>
        <p:nvPicPr>
          <p:cNvPr id="15" name="Gráfico 14" descr="Car con relleno sólido">
            <a:extLst>
              <a:ext uri="{FF2B5EF4-FFF2-40B4-BE49-F238E27FC236}">
                <a16:creationId xmlns:a16="http://schemas.microsoft.com/office/drawing/2014/main" id="{CBBA7CD1-AA74-3CE5-1DAF-9A7844B135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839662" y="4220355"/>
            <a:ext cx="630717" cy="630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4860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984C4D-2060-A05E-9485-D255CBBB8A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id="{6701DF39-1828-44EE-9804-590A9764FE5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2281589"/>
              </p:ext>
            </p:extLst>
          </p:nvPr>
        </p:nvGraphicFramePr>
        <p:xfrm>
          <a:off x="704956" y="1535997"/>
          <a:ext cx="10862203" cy="23556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3" name="Gráfico 22">
            <a:extLst>
              <a:ext uri="{FF2B5EF4-FFF2-40B4-BE49-F238E27FC236}">
                <a16:creationId xmlns:a16="http://schemas.microsoft.com/office/drawing/2014/main" id="{F4F83DA7-8A65-9A40-A0FE-FD75C29CE8C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287887"/>
              </p:ext>
            </p:extLst>
          </p:nvPr>
        </p:nvGraphicFramePr>
        <p:xfrm>
          <a:off x="208414" y="3241478"/>
          <a:ext cx="5743421" cy="2044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48" name="Grupo 47">
            <a:extLst>
              <a:ext uri="{FF2B5EF4-FFF2-40B4-BE49-F238E27FC236}">
                <a16:creationId xmlns:a16="http://schemas.microsoft.com/office/drawing/2014/main" id="{D461F870-A5C5-974D-91EB-3C490229968F}"/>
              </a:ext>
            </a:extLst>
          </p:cNvPr>
          <p:cNvGrpSpPr/>
          <p:nvPr/>
        </p:nvGrpSpPr>
        <p:grpSpPr>
          <a:xfrm>
            <a:off x="0" y="-209112"/>
            <a:ext cx="10517176" cy="1353979"/>
            <a:chOff x="0" y="61114"/>
            <a:chExt cx="7578395" cy="1353979"/>
          </a:xfrm>
        </p:grpSpPr>
        <p:sp>
          <p:nvSpPr>
            <p:cNvPr id="6" name="Rectangle 25">
              <a:extLst>
                <a:ext uri="{FF2B5EF4-FFF2-40B4-BE49-F238E27FC236}">
                  <a16:creationId xmlns:a16="http://schemas.microsoft.com/office/drawing/2014/main" id="{2F4B79B8-9F85-F17C-CAE8-7C402E0697BC}"/>
                </a:ext>
              </a:extLst>
            </p:cNvPr>
            <p:cNvSpPr/>
            <p:nvPr/>
          </p:nvSpPr>
          <p:spPr>
            <a:xfrm>
              <a:off x="0" y="281882"/>
              <a:ext cx="6933464" cy="1098311"/>
            </a:xfrm>
            <a:prstGeom prst="rect">
              <a:avLst/>
            </a:prstGeom>
            <a:solidFill>
              <a:srgbClr val="FF83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O" sz="2800" b="1">
                <a:latin typeface="Poppins" pitchFamily="2" charset="77"/>
                <a:cs typeface="Poppins" pitchFamily="2" charset="77"/>
              </a:endParaRPr>
            </a:p>
          </p:txBody>
        </p:sp>
        <p:sp>
          <p:nvSpPr>
            <p:cNvPr id="41" name="object 5">
              <a:extLst>
                <a:ext uri="{FF2B5EF4-FFF2-40B4-BE49-F238E27FC236}">
                  <a16:creationId xmlns:a16="http://schemas.microsoft.com/office/drawing/2014/main" id="{E81B2C61-28AD-E9C5-9881-3084E06CF909}"/>
                </a:ext>
              </a:extLst>
            </p:cNvPr>
            <p:cNvSpPr txBox="1">
              <a:spLocks/>
            </p:cNvSpPr>
            <p:nvPr/>
          </p:nvSpPr>
          <p:spPr>
            <a:xfrm>
              <a:off x="992094" y="61114"/>
              <a:ext cx="6586301" cy="1353979"/>
            </a:xfrm>
            <a:prstGeom prst="rect">
              <a:avLst/>
            </a:prstGeom>
          </p:spPr>
          <p:txBody>
            <a:bodyPr vert="horz" wrap="square" lIns="0" tIns="243604" rIns="0" bIns="0" rtlCol="0">
              <a:spAutoFit/>
            </a:bodyPr>
            <a:lstStyle>
              <a:lvl1pPr>
                <a:defRPr sz="7400" b="1" i="0">
                  <a:solidFill>
                    <a:srgbClr val="0D465E"/>
                  </a:solidFill>
                  <a:latin typeface="Poppins ExtraBold"/>
                  <a:ea typeface="+mj-ea"/>
                  <a:cs typeface="Poppins ExtraBold"/>
                </a:defRPr>
              </a:lvl1pPr>
            </a:lstStyle>
            <a:p>
              <a:pPr marL="12701">
                <a:spcBef>
                  <a:spcPts val="120"/>
                </a:spcBef>
              </a:pPr>
              <a:r>
                <a:rPr lang="es-ES_tradnl" sz="3600" dirty="0">
                  <a:solidFill>
                    <a:schemeClr val="bg1"/>
                  </a:solidFill>
                </a:rPr>
                <a:t>Instalaciones</a:t>
              </a:r>
              <a:r>
                <a:rPr lang="en-US" sz="3600" dirty="0">
                  <a:solidFill>
                    <a:schemeClr val="bg1"/>
                  </a:solidFill>
                </a:rPr>
                <a:t> </a:t>
              </a:r>
              <a:r>
                <a:rPr lang="es-ES_tradnl" sz="3600" dirty="0">
                  <a:solidFill>
                    <a:schemeClr val="bg1"/>
                  </a:solidFill>
                </a:rPr>
                <a:t>portuarias</a:t>
              </a:r>
              <a:r>
                <a:rPr lang="en-US" sz="3600" dirty="0">
                  <a:solidFill>
                    <a:schemeClr val="bg1"/>
                  </a:solidFill>
                </a:rPr>
                <a:t> </a:t>
              </a:r>
              <a:r>
                <a:rPr lang="es-ES_tradnl" sz="3600" dirty="0">
                  <a:solidFill>
                    <a:schemeClr val="bg1"/>
                  </a:solidFill>
                </a:rPr>
                <a:t>fluviales intervenidas</a:t>
              </a:r>
              <a:endParaRPr lang="es-ES_tradnl" sz="3600" b="0" spc="-10" dirty="0">
                <a:solidFill>
                  <a:srgbClr val="FF8300"/>
                </a:solidFill>
                <a:latin typeface="Poppins Medium"/>
                <a:cs typeface="Poppins Medium"/>
              </a:endParaRPr>
            </a:p>
          </p:txBody>
        </p:sp>
      </p:grpSp>
      <p:sp>
        <p:nvSpPr>
          <p:cNvPr id="53" name="object 26">
            <a:extLst>
              <a:ext uri="{FF2B5EF4-FFF2-40B4-BE49-F238E27FC236}">
                <a16:creationId xmlns:a16="http://schemas.microsoft.com/office/drawing/2014/main" id="{4DD8F159-E527-8654-8C05-4106A9A7AFDE}"/>
              </a:ext>
            </a:extLst>
          </p:cNvPr>
          <p:cNvSpPr txBox="1"/>
          <p:nvPr/>
        </p:nvSpPr>
        <p:spPr>
          <a:xfrm>
            <a:off x="7155640" y="3562868"/>
            <a:ext cx="4217661" cy="261611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>
              <a:spcBef>
                <a:spcPts val="120"/>
              </a:spcBef>
            </a:pPr>
            <a:r>
              <a:rPr lang="es-ES" sz="1600" dirty="0">
                <a:solidFill>
                  <a:srgbClr val="153C77"/>
                </a:solidFill>
                <a:latin typeface="Poppins Medium"/>
                <a:cs typeface="Poppins Medium"/>
              </a:rPr>
              <a:t>Programación y avance cuatrienio</a:t>
            </a:r>
            <a:endParaRPr sz="1600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pic>
        <p:nvPicPr>
          <p:cNvPr id="11" name="Gráfico 10" descr="Tug boat con relleno sólido">
            <a:extLst>
              <a:ext uri="{FF2B5EF4-FFF2-40B4-BE49-F238E27FC236}">
                <a16:creationId xmlns:a16="http://schemas.microsoft.com/office/drawing/2014/main" id="{65F2C7EB-C31B-BF87-DA49-A8E91771054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065075" y="1721753"/>
            <a:ext cx="526348" cy="526348"/>
          </a:xfrm>
          <a:prstGeom prst="rect">
            <a:avLst/>
          </a:prstGeom>
        </p:spPr>
      </p:pic>
      <p:sp>
        <p:nvSpPr>
          <p:cNvPr id="2" name="Estrella de 5 puntas 1">
            <a:extLst>
              <a:ext uri="{FF2B5EF4-FFF2-40B4-BE49-F238E27FC236}">
                <a16:creationId xmlns:a16="http://schemas.microsoft.com/office/drawing/2014/main" id="{9BF79144-70B6-29E2-CEB9-EC544E13CA98}"/>
              </a:ext>
            </a:extLst>
          </p:cNvPr>
          <p:cNvSpPr/>
          <p:nvPr/>
        </p:nvSpPr>
        <p:spPr>
          <a:xfrm>
            <a:off x="488031" y="204213"/>
            <a:ext cx="728545" cy="614109"/>
          </a:xfrm>
          <a:prstGeom prst="star5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" name="Estrella de 5 puntas 2">
            <a:extLst>
              <a:ext uri="{FF2B5EF4-FFF2-40B4-BE49-F238E27FC236}">
                <a16:creationId xmlns:a16="http://schemas.microsoft.com/office/drawing/2014/main" id="{05E53382-8325-CD32-C924-2FFEA8A27964}"/>
              </a:ext>
            </a:extLst>
          </p:cNvPr>
          <p:cNvSpPr/>
          <p:nvPr/>
        </p:nvSpPr>
        <p:spPr>
          <a:xfrm>
            <a:off x="257351" y="6546762"/>
            <a:ext cx="303482" cy="189199"/>
          </a:xfrm>
          <a:prstGeom prst="star5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" name="object 26">
            <a:extLst>
              <a:ext uri="{FF2B5EF4-FFF2-40B4-BE49-F238E27FC236}">
                <a16:creationId xmlns:a16="http://schemas.microsoft.com/office/drawing/2014/main" id="{5C35076E-E72C-698B-8C92-8D72CB9EF996}"/>
              </a:ext>
            </a:extLst>
          </p:cNvPr>
          <p:cNvSpPr txBox="1"/>
          <p:nvPr/>
        </p:nvSpPr>
        <p:spPr>
          <a:xfrm>
            <a:off x="537238" y="6544115"/>
            <a:ext cx="5414598" cy="261611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>
              <a:spcBef>
                <a:spcPts val="120"/>
              </a:spcBef>
            </a:pPr>
            <a:r>
              <a:rPr lang="es-ES" sz="1600" dirty="0" err="1">
                <a:solidFill>
                  <a:srgbClr val="153C77"/>
                </a:solidFill>
                <a:latin typeface="Poppins Medium"/>
                <a:cs typeface="Poppins Medium"/>
              </a:rPr>
              <a:t>Macrometa</a:t>
            </a:r>
            <a:endParaRPr sz="1600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sp>
        <p:nvSpPr>
          <p:cNvPr id="5" name="object 26">
            <a:extLst>
              <a:ext uri="{FF2B5EF4-FFF2-40B4-BE49-F238E27FC236}">
                <a16:creationId xmlns:a16="http://schemas.microsoft.com/office/drawing/2014/main" id="{CF84D91C-772B-018C-5012-EF8B192E7124}"/>
              </a:ext>
            </a:extLst>
          </p:cNvPr>
          <p:cNvSpPr txBox="1"/>
          <p:nvPr/>
        </p:nvSpPr>
        <p:spPr>
          <a:xfrm>
            <a:off x="4413367" y="1365390"/>
            <a:ext cx="4217661" cy="446277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>
              <a:spcBef>
                <a:spcPts val="120"/>
              </a:spcBef>
            </a:pPr>
            <a:r>
              <a:rPr lang="es-ES" sz="2800" dirty="0">
                <a:solidFill>
                  <a:srgbClr val="153C77"/>
                </a:solidFill>
                <a:latin typeface="Poppins Medium"/>
                <a:cs typeface="Poppins Medium"/>
              </a:rPr>
              <a:t>2023-2026</a:t>
            </a:r>
            <a:endParaRPr sz="2800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sp>
        <p:nvSpPr>
          <p:cNvPr id="9" name="object 26">
            <a:extLst>
              <a:ext uri="{FF2B5EF4-FFF2-40B4-BE49-F238E27FC236}">
                <a16:creationId xmlns:a16="http://schemas.microsoft.com/office/drawing/2014/main" id="{CE132CEE-3D74-3F8B-5981-39B680B663A8}"/>
              </a:ext>
            </a:extLst>
          </p:cNvPr>
          <p:cNvSpPr txBox="1"/>
          <p:nvPr/>
        </p:nvSpPr>
        <p:spPr>
          <a:xfrm>
            <a:off x="210238" y="3667507"/>
            <a:ext cx="4217661" cy="353944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>
              <a:spcBef>
                <a:spcPts val="120"/>
              </a:spcBef>
            </a:pPr>
            <a:r>
              <a:rPr lang="es-ES" sz="2200" b="1" dirty="0">
                <a:solidFill>
                  <a:srgbClr val="153C77"/>
                </a:solidFill>
                <a:latin typeface="Poppins Medium"/>
                <a:cs typeface="Poppins Medium"/>
              </a:rPr>
              <a:t>Logros 2023-2024</a:t>
            </a:r>
            <a:endParaRPr sz="2200" b="1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sp>
        <p:nvSpPr>
          <p:cNvPr id="17" name="object 3">
            <a:extLst>
              <a:ext uri="{FF2B5EF4-FFF2-40B4-BE49-F238E27FC236}">
                <a16:creationId xmlns:a16="http://schemas.microsoft.com/office/drawing/2014/main" id="{4F64715C-ABC5-A6DA-E85B-672B7593ADD3}"/>
              </a:ext>
            </a:extLst>
          </p:cNvPr>
          <p:cNvSpPr/>
          <p:nvPr/>
        </p:nvSpPr>
        <p:spPr>
          <a:xfrm>
            <a:off x="283941" y="5389229"/>
            <a:ext cx="1988086" cy="950332"/>
          </a:xfrm>
          <a:custGeom>
            <a:avLst/>
            <a:gdLst/>
            <a:ahLst/>
            <a:cxnLst/>
            <a:rect l="l" t="t" r="r" b="b"/>
            <a:pathLst>
              <a:path w="1213485" h="1213485">
                <a:moveTo>
                  <a:pt x="1212874" y="0"/>
                </a:moveTo>
                <a:lnTo>
                  <a:pt x="0" y="0"/>
                </a:lnTo>
                <a:lnTo>
                  <a:pt x="0" y="1212874"/>
                </a:lnTo>
                <a:lnTo>
                  <a:pt x="1212874" y="1212874"/>
                </a:lnTo>
                <a:lnTo>
                  <a:pt x="1212874" y="0"/>
                </a:lnTo>
                <a:close/>
              </a:path>
            </a:pathLst>
          </a:custGeom>
          <a:solidFill>
            <a:srgbClr val="FF83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3">
            <a:extLst>
              <a:ext uri="{FF2B5EF4-FFF2-40B4-BE49-F238E27FC236}">
                <a16:creationId xmlns:a16="http://schemas.microsoft.com/office/drawing/2014/main" id="{0FEA3F18-7720-7CAD-42E1-3939A58FFAC5}"/>
              </a:ext>
            </a:extLst>
          </p:cNvPr>
          <p:cNvSpPr/>
          <p:nvPr/>
        </p:nvSpPr>
        <p:spPr>
          <a:xfrm>
            <a:off x="1455629" y="5379135"/>
            <a:ext cx="2552625" cy="950331"/>
          </a:xfrm>
          <a:custGeom>
            <a:avLst/>
            <a:gdLst/>
            <a:ahLst/>
            <a:cxnLst/>
            <a:rect l="l" t="t" r="r" b="b"/>
            <a:pathLst>
              <a:path w="1213485" h="1213485">
                <a:moveTo>
                  <a:pt x="1212874" y="0"/>
                </a:moveTo>
                <a:lnTo>
                  <a:pt x="0" y="0"/>
                </a:lnTo>
                <a:lnTo>
                  <a:pt x="0" y="1212874"/>
                </a:lnTo>
                <a:lnTo>
                  <a:pt x="1212874" y="1212874"/>
                </a:lnTo>
                <a:lnTo>
                  <a:pt x="1212874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6">
            <a:extLst>
              <a:ext uri="{FF2B5EF4-FFF2-40B4-BE49-F238E27FC236}">
                <a16:creationId xmlns:a16="http://schemas.microsoft.com/office/drawing/2014/main" id="{38BEBDC5-998A-4DF1-9D68-67FEEF7921C5}"/>
              </a:ext>
            </a:extLst>
          </p:cNvPr>
          <p:cNvSpPr txBox="1">
            <a:spLocks/>
          </p:cNvSpPr>
          <p:nvPr/>
        </p:nvSpPr>
        <p:spPr>
          <a:xfrm>
            <a:off x="1716221" y="4885547"/>
            <a:ext cx="2260698" cy="1555517"/>
          </a:xfrm>
          <a:prstGeom prst="rect">
            <a:avLst/>
          </a:prstGeom>
        </p:spPr>
        <p:txBody>
          <a:bodyPr vert="horz" wrap="square" lIns="0" tIns="534633" rIns="0" bIns="0" rtlCol="0">
            <a:spAutoFit/>
          </a:bodyPr>
          <a:lstStyle>
            <a:lvl1pPr marL="0">
              <a:defRPr sz="4100" b="0" i="0">
                <a:solidFill>
                  <a:srgbClr val="0D465E"/>
                </a:solidFill>
                <a:latin typeface="Poppins Medium"/>
                <a:ea typeface="+mn-ea"/>
                <a:cs typeface="Poppins Medium"/>
              </a:defRPr>
            </a:lvl1pPr>
            <a:lvl2pPr marL="457246">
              <a:defRPr>
                <a:latin typeface="+mn-lt"/>
                <a:ea typeface="+mn-ea"/>
                <a:cs typeface="+mn-cs"/>
              </a:defRPr>
            </a:lvl2pPr>
            <a:lvl3pPr marL="914491">
              <a:defRPr>
                <a:latin typeface="+mn-lt"/>
                <a:ea typeface="+mn-ea"/>
                <a:cs typeface="+mn-cs"/>
              </a:defRPr>
            </a:lvl3pPr>
            <a:lvl4pPr marL="1371737">
              <a:defRPr>
                <a:latin typeface="+mn-lt"/>
                <a:ea typeface="+mn-ea"/>
                <a:cs typeface="+mn-cs"/>
              </a:defRPr>
            </a:lvl4pPr>
            <a:lvl5pPr marL="1828983">
              <a:defRPr>
                <a:latin typeface="+mn-lt"/>
                <a:ea typeface="+mn-ea"/>
                <a:cs typeface="+mn-cs"/>
              </a:defRPr>
            </a:lvl5pPr>
            <a:lvl6pPr marL="2286229">
              <a:defRPr>
                <a:latin typeface="+mn-lt"/>
                <a:ea typeface="+mn-ea"/>
                <a:cs typeface="+mn-cs"/>
              </a:defRPr>
            </a:lvl6pPr>
            <a:lvl7pPr marL="2743474">
              <a:defRPr>
                <a:latin typeface="+mn-lt"/>
                <a:ea typeface="+mn-ea"/>
                <a:cs typeface="+mn-cs"/>
              </a:defRPr>
            </a:lvl7pPr>
            <a:lvl8pPr marL="3200720">
              <a:defRPr>
                <a:latin typeface="+mn-lt"/>
                <a:ea typeface="+mn-ea"/>
                <a:cs typeface="+mn-cs"/>
              </a:defRPr>
            </a:lvl8pPr>
            <a:lvl9pPr marL="3657966">
              <a:defRPr>
                <a:latin typeface="+mn-lt"/>
                <a:ea typeface="+mn-ea"/>
                <a:cs typeface="+mn-cs"/>
              </a:defRPr>
            </a:lvl9pPr>
          </a:lstStyle>
          <a:p>
            <a:pPr marL="12701">
              <a:spcBef>
                <a:spcPts val="285"/>
              </a:spcBef>
            </a:pPr>
            <a:r>
              <a:rPr lang="es-CO" sz="6600" b="1" dirty="0">
                <a:solidFill>
                  <a:srgbClr val="153C77"/>
                </a:solidFill>
                <a:latin typeface="Poppins ExtraBold"/>
                <a:cs typeface="Poppins ExtraBold"/>
              </a:rPr>
              <a:t>100%</a:t>
            </a:r>
            <a:endParaRPr lang="es-CO" sz="6600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pic>
        <p:nvPicPr>
          <p:cNvPr id="21" name="Gráfico 20" descr="Bullseye con relleno sólido">
            <a:extLst>
              <a:ext uri="{FF2B5EF4-FFF2-40B4-BE49-F238E27FC236}">
                <a16:creationId xmlns:a16="http://schemas.microsoft.com/office/drawing/2014/main" id="{44A2D506-00D9-56D0-C655-C33F7A34B33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12585" y="5415066"/>
            <a:ext cx="914400" cy="914400"/>
          </a:xfrm>
          <a:prstGeom prst="rect">
            <a:avLst/>
          </a:prstGeom>
        </p:spPr>
      </p:pic>
      <p:pic>
        <p:nvPicPr>
          <p:cNvPr id="24" name="Gráfico 23" descr="Tug boat con relleno sólido">
            <a:extLst>
              <a:ext uri="{FF2B5EF4-FFF2-40B4-BE49-F238E27FC236}">
                <a16:creationId xmlns:a16="http://schemas.microsoft.com/office/drawing/2014/main" id="{85E29B5D-E34F-FBFF-A43D-0FCDFFDFEFD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497293" y="4175406"/>
            <a:ext cx="446868" cy="446868"/>
          </a:xfrm>
          <a:prstGeom prst="rect">
            <a:avLst/>
          </a:prstGeom>
        </p:spPr>
      </p:pic>
      <p:graphicFrame>
        <p:nvGraphicFramePr>
          <p:cNvPr id="10" name="Gráfico 9">
            <a:extLst>
              <a:ext uri="{FF2B5EF4-FFF2-40B4-BE49-F238E27FC236}">
                <a16:creationId xmlns:a16="http://schemas.microsoft.com/office/drawing/2014/main" id="{98F11FF3-C67E-40A8-9359-DB2188F9660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29138849"/>
              </p:ext>
            </p:extLst>
          </p:nvPr>
        </p:nvGraphicFramePr>
        <p:xfrm>
          <a:off x="6231721" y="3562868"/>
          <a:ext cx="5414597" cy="30048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</p:spTree>
    <p:extLst>
      <p:ext uri="{BB962C8B-B14F-4D97-AF65-F5344CB8AC3E}">
        <p14:creationId xmlns:p14="http://schemas.microsoft.com/office/powerpoint/2010/main" val="38914840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A3D3D2-FD4C-0698-9570-98859D0713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upo 47">
            <a:extLst>
              <a:ext uri="{FF2B5EF4-FFF2-40B4-BE49-F238E27FC236}">
                <a16:creationId xmlns:a16="http://schemas.microsoft.com/office/drawing/2014/main" id="{4F443EE0-4697-83BE-84E0-C9575E16AA31}"/>
              </a:ext>
            </a:extLst>
          </p:cNvPr>
          <p:cNvGrpSpPr/>
          <p:nvPr/>
        </p:nvGrpSpPr>
        <p:grpSpPr>
          <a:xfrm>
            <a:off x="0" y="-133812"/>
            <a:ext cx="12903200" cy="1421475"/>
            <a:chOff x="-3495" y="106235"/>
            <a:chExt cx="7434688" cy="842291"/>
          </a:xfrm>
        </p:grpSpPr>
        <p:sp>
          <p:nvSpPr>
            <p:cNvPr id="6" name="Rectangle 25">
              <a:extLst>
                <a:ext uri="{FF2B5EF4-FFF2-40B4-BE49-F238E27FC236}">
                  <a16:creationId xmlns:a16="http://schemas.microsoft.com/office/drawing/2014/main" id="{3C14F49F-C86F-9A0F-F881-6D8A8CEF28DA}"/>
                </a:ext>
              </a:extLst>
            </p:cNvPr>
            <p:cNvSpPr/>
            <p:nvPr/>
          </p:nvSpPr>
          <p:spPr>
            <a:xfrm>
              <a:off x="-3495" y="185525"/>
              <a:ext cx="6933464" cy="763001"/>
            </a:xfrm>
            <a:prstGeom prst="rect">
              <a:avLst/>
            </a:prstGeom>
            <a:solidFill>
              <a:srgbClr val="FF83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O" sz="2800" b="1">
                <a:latin typeface="Poppins" pitchFamily="2" charset="77"/>
                <a:cs typeface="Poppins" pitchFamily="2" charset="77"/>
              </a:endParaRPr>
            </a:p>
          </p:txBody>
        </p:sp>
        <p:sp>
          <p:nvSpPr>
            <p:cNvPr id="41" name="object 5">
              <a:extLst>
                <a:ext uri="{FF2B5EF4-FFF2-40B4-BE49-F238E27FC236}">
                  <a16:creationId xmlns:a16="http://schemas.microsoft.com/office/drawing/2014/main" id="{E1370AB3-DA37-5B1A-CAA2-A6655BCE1EBB}"/>
                </a:ext>
              </a:extLst>
            </p:cNvPr>
            <p:cNvSpPr txBox="1">
              <a:spLocks/>
            </p:cNvSpPr>
            <p:nvPr/>
          </p:nvSpPr>
          <p:spPr>
            <a:xfrm>
              <a:off x="600998" y="106235"/>
              <a:ext cx="6830195" cy="802297"/>
            </a:xfrm>
            <a:prstGeom prst="rect">
              <a:avLst/>
            </a:prstGeom>
          </p:spPr>
          <p:txBody>
            <a:bodyPr vert="horz" wrap="square" lIns="0" tIns="243604" rIns="0" bIns="0" rtlCol="0">
              <a:spAutoFit/>
            </a:bodyPr>
            <a:lstStyle>
              <a:lvl1pPr>
                <a:defRPr sz="7400" b="1" i="0">
                  <a:solidFill>
                    <a:srgbClr val="0D465E"/>
                  </a:solidFill>
                  <a:latin typeface="Poppins ExtraBold"/>
                  <a:ea typeface="+mj-ea"/>
                  <a:cs typeface="Poppins ExtraBold"/>
                </a:defRPr>
              </a:lvl1pPr>
            </a:lstStyle>
            <a:p>
              <a:pPr marL="12701">
                <a:spcBef>
                  <a:spcPts val="120"/>
                </a:spcBef>
              </a:pPr>
              <a:r>
                <a:rPr lang="en-US" sz="3600" dirty="0">
                  <a:solidFill>
                    <a:schemeClr val="bg1"/>
                  </a:solidFill>
                </a:rPr>
                <a:t>Canales de </a:t>
              </a:r>
              <a:r>
                <a:rPr lang="es-ES_tradnl" sz="3600" dirty="0">
                  <a:solidFill>
                    <a:schemeClr val="bg1"/>
                  </a:solidFill>
                </a:rPr>
                <a:t>acceso</a:t>
              </a:r>
              <a:r>
                <a:rPr lang="en-US" sz="3600" dirty="0">
                  <a:solidFill>
                    <a:schemeClr val="bg1"/>
                  </a:solidFill>
                </a:rPr>
                <a:t> a </a:t>
              </a:r>
              <a:r>
                <a:rPr lang="en-US" sz="3600" dirty="0" err="1">
                  <a:solidFill>
                    <a:schemeClr val="bg1"/>
                  </a:solidFill>
                </a:rPr>
                <a:t>los</a:t>
              </a:r>
              <a:r>
                <a:rPr lang="en-US" sz="3600" dirty="0">
                  <a:solidFill>
                    <a:schemeClr val="bg1"/>
                  </a:solidFill>
                </a:rPr>
                <a:t> </a:t>
              </a:r>
              <a:r>
                <a:rPr lang="es-ES_tradnl" sz="3600" dirty="0">
                  <a:solidFill>
                    <a:schemeClr val="bg1"/>
                  </a:solidFill>
                </a:rPr>
                <a:t>puertos</a:t>
              </a:r>
              <a:r>
                <a:rPr lang="en-US" sz="3600" dirty="0">
                  <a:solidFill>
                    <a:schemeClr val="bg1"/>
                  </a:solidFill>
                </a:rPr>
                <a:t> </a:t>
              </a:r>
              <a:r>
                <a:rPr lang="es-ES_tradnl" sz="3600" dirty="0">
                  <a:solidFill>
                    <a:schemeClr val="bg1"/>
                  </a:solidFill>
                </a:rPr>
                <a:t>marítimos mantenidos, mejorados y profundizados</a:t>
              </a:r>
              <a:endParaRPr lang="es-ES_tradnl" sz="3600" b="0" spc="-10" dirty="0">
                <a:solidFill>
                  <a:srgbClr val="FF8300"/>
                </a:solidFill>
                <a:latin typeface="Poppins Medium"/>
                <a:cs typeface="Poppins Medium"/>
              </a:endParaRPr>
            </a:p>
          </p:txBody>
        </p:sp>
      </p:grpSp>
      <p:pic>
        <p:nvPicPr>
          <p:cNvPr id="9" name="Gráfico 8" descr="Freight con relleno sólido">
            <a:extLst>
              <a:ext uri="{FF2B5EF4-FFF2-40B4-BE49-F238E27FC236}">
                <a16:creationId xmlns:a16="http://schemas.microsoft.com/office/drawing/2014/main" id="{9701D731-739E-823C-E2D7-1E2EDA2682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281240" y="1947821"/>
            <a:ext cx="659139" cy="659139"/>
          </a:xfrm>
          <a:prstGeom prst="rect">
            <a:avLst/>
          </a:prstGeom>
        </p:spPr>
      </p:pic>
      <p:sp>
        <p:nvSpPr>
          <p:cNvPr id="8" name="Estrella de 5 puntas 7">
            <a:extLst>
              <a:ext uri="{FF2B5EF4-FFF2-40B4-BE49-F238E27FC236}">
                <a16:creationId xmlns:a16="http://schemas.microsoft.com/office/drawing/2014/main" id="{2C95CCCB-08CC-AF02-B5D1-648D17DB1562}"/>
              </a:ext>
            </a:extLst>
          </p:cNvPr>
          <p:cNvSpPr/>
          <p:nvPr/>
        </p:nvSpPr>
        <p:spPr>
          <a:xfrm>
            <a:off x="172965" y="200377"/>
            <a:ext cx="728545" cy="614109"/>
          </a:xfrm>
          <a:prstGeom prst="star5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0" name="object 26">
            <a:extLst>
              <a:ext uri="{FF2B5EF4-FFF2-40B4-BE49-F238E27FC236}">
                <a16:creationId xmlns:a16="http://schemas.microsoft.com/office/drawing/2014/main" id="{BCBF4DC7-F7E1-5F38-5CBD-6BFE135D60B7}"/>
              </a:ext>
            </a:extLst>
          </p:cNvPr>
          <p:cNvSpPr txBox="1"/>
          <p:nvPr/>
        </p:nvSpPr>
        <p:spPr>
          <a:xfrm>
            <a:off x="4867330" y="1390248"/>
            <a:ext cx="4217661" cy="446277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>
              <a:spcBef>
                <a:spcPts val="120"/>
              </a:spcBef>
            </a:pPr>
            <a:r>
              <a:rPr lang="es-ES" sz="2800" dirty="0">
                <a:solidFill>
                  <a:srgbClr val="153C77"/>
                </a:solidFill>
                <a:latin typeface="Poppins Medium"/>
                <a:cs typeface="Poppins Medium"/>
              </a:rPr>
              <a:t>2023-2026</a:t>
            </a:r>
            <a:endParaRPr sz="2800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graphicFrame>
        <p:nvGraphicFramePr>
          <p:cNvPr id="11" name="Gráfico 10">
            <a:extLst>
              <a:ext uri="{FF2B5EF4-FFF2-40B4-BE49-F238E27FC236}">
                <a16:creationId xmlns:a16="http://schemas.microsoft.com/office/drawing/2014/main" id="{AABB6CD5-1581-C376-0819-931B48C551F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6986213"/>
              </p:ext>
            </p:extLst>
          </p:nvPr>
        </p:nvGraphicFramePr>
        <p:xfrm>
          <a:off x="208415" y="3241478"/>
          <a:ext cx="6132658" cy="2044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" name="object 26">
            <a:extLst>
              <a:ext uri="{FF2B5EF4-FFF2-40B4-BE49-F238E27FC236}">
                <a16:creationId xmlns:a16="http://schemas.microsoft.com/office/drawing/2014/main" id="{6E1EE7A9-382C-AED1-0165-6615F223A0C6}"/>
              </a:ext>
            </a:extLst>
          </p:cNvPr>
          <p:cNvSpPr txBox="1"/>
          <p:nvPr/>
        </p:nvSpPr>
        <p:spPr>
          <a:xfrm>
            <a:off x="7155640" y="3562868"/>
            <a:ext cx="4217661" cy="261611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>
              <a:spcBef>
                <a:spcPts val="120"/>
              </a:spcBef>
            </a:pPr>
            <a:r>
              <a:rPr lang="es-ES" sz="1600" dirty="0">
                <a:solidFill>
                  <a:srgbClr val="153C77"/>
                </a:solidFill>
                <a:latin typeface="Poppins Medium"/>
                <a:cs typeface="Poppins Medium"/>
              </a:rPr>
              <a:t>Programación y avance cuatrienio</a:t>
            </a:r>
            <a:endParaRPr sz="1600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sp>
        <p:nvSpPr>
          <p:cNvPr id="14" name="Estrella de 5 puntas 13">
            <a:extLst>
              <a:ext uri="{FF2B5EF4-FFF2-40B4-BE49-F238E27FC236}">
                <a16:creationId xmlns:a16="http://schemas.microsoft.com/office/drawing/2014/main" id="{69D6D54F-4F55-8650-C955-EAC30AB410BF}"/>
              </a:ext>
            </a:extLst>
          </p:cNvPr>
          <p:cNvSpPr/>
          <p:nvPr/>
        </p:nvSpPr>
        <p:spPr>
          <a:xfrm>
            <a:off x="257351" y="6546762"/>
            <a:ext cx="303482" cy="189199"/>
          </a:xfrm>
          <a:prstGeom prst="star5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5" name="object 26">
            <a:extLst>
              <a:ext uri="{FF2B5EF4-FFF2-40B4-BE49-F238E27FC236}">
                <a16:creationId xmlns:a16="http://schemas.microsoft.com/office/drawing/2014/main" id="{18652A72-F221-51F5-BD1A-9CE582629409}"/>
              </a:ext>
            </a:extLst>
          </p:cNvPr>
          <p:cNvSpPr txBox="1"/>
          <p:nvPr/>
        </p:nvSpPr>
        <p:spPr>
          <a:xfrm>
            <a:off x="537238" y="6544115"/>
            <a:ext cx="5414598" cy="261611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>
              <a:spcBef>
                <a:spcPts val="120"/>
              </a:spcBef>
            </a:pPr>
            <a:r>
              <a:rPr lang="es-ES" sz="1600" dirty="0" err="1">
                <a:solidFill>
                  <a:srgbClr val="153C77"/>
                </a:solidFill>
                <a:latin typeface="Poppins Medium"/>
                <a:cs typeface="Poppins Medium"/>
              </a:rPr>
              <a:t>Macrometa</a:t>
            </a:r>
            <a:endParaRPr sz="1600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sp>
        <p:nvSpPr>
          <p:cNvPr id="17" name="object 26">
            <a:extLst>
              <a:ext uri="{FF2B5EF4-FFF2-40B4-BE49-F238E27FC236}">
                <a16:creationId xmlns:a16="http://schemas.microsoft.com/office/drawing/2014/main" id="{E1497906-61C3-4DDF-1D55-22958ED71472}"/>
              </a:ext>
            </a:extLst>
          </p:cNvPr>
          <p:cNvSpPr txBox="1"/>
          <p:nvPr/>
        </p:nvSpPr>
        <p:spPr>
          <a:xfrm>
            <a:off x="210238" y="3667507"/>
            <a:ext cx="4217661" cy="353944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>
              <a:spcBef>
                <a:spcPts val="120"/>
              </a:spcBef>
            </a:pPr>
            <a:r>
              <a:rPr lang="es-ES" sz="2200" b="1" dirty="0">
                <a:solidFill>
                  <a:srgbClr val="153C77"/>
                </a:solidFill>
                <a:latin typeface="Poppins Medium"/>
                <a:cs typeface="Poppins Medium"/>
              </a:rPr>
              <a:t>Logros 2023-2024</a:t>
            </a:r>
            <a:endParaRPr sz="2200" b="1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sp>
        <p:nvSpPr>
          <p:cNvPr id="18" name="object 3">
            <a:extLst>
              <a:ext uri="{FF2B5EF4-FFF2-40B4-BE49-F238E27FC236}">
                <a16:creationId xmlns:a16="http://schemas.microsoft.com/office/drawing/2014/main" id="{8E189ACE-0A69-C929-029E-BE92E75D3722}"/>
              </a:ext>
            </a:extLst>
          </p:cNvPr>
          <p:cNvSpPr/>
          <p:nvPr/>
        </p:nvSpPr>
        <p:spPr>
          <a:xfrm>
            <a:off x="283941" y="5389229"/>
            <a:ext cx="1988086" cy="950332"/>
          </a:xfrm>
          <a:custGeom>
            <a:avLst/>
            <a:gdLst/>
            <a:ahLst/>
            <a:cxnLst/>
            <a:rect l="l" t="t" r="r" b="b"/>
            <a:pathLst>
              <a:path w="1213485" h="1213485">
                <a:moveTo>
                  <a:pt x="1212874" y="0"/>
                </a:moveTo>
                <a:lnTo>
                  <a:pt x="0" y="0"/>
                </a:lnTo>
                <a:lnTo>
                  <a:pt x="0" y="1212874"/>
                </a:lnTo>
                <a:lnTo>
                  <a:pt x="1212874" y="1212874"/>
                </a:lnTo>
                <a:lnTo>
                  <a:pt x="1212874" y="0"/>
                </a:lnTo>
                <a:close/>
              </a:path>
            </a:pathLst>
          </a:custGeom>
          <a:solidFill>
            <a:srgbClr val="FF83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3">
            <a:extLst>
              <a:ext uri="{FF2B5EF4-FFF2-40B4-BE49-F238E27FC236}">
                <a16:creationId xmlns:a16="http://schemas.microsoft.com/office/drawing/2014/main" id="{37980ADB-0F86-A7E0-AE69-5BD95900D931}"/>
              </a:ext>
            </a:extLst>
          </p:cNvPr>
          <p:cNvSpPr/>
          <p:nvPr/>
        </p:nvSpPr>
        <p:spPr>
          <a:xfrm>
            <a:off x="1455629" y="5379135"/>
            <a:ext cx="2552625" cy="950331"/>
          </a:xfrm>
          <a:custGeom>
            <a:avLst/>
            <a:gdLst/>
            <a:ahLst/>
            <a:cxnLst/>
            <a:rect l="l" t="t" r="r" b="b"/>
            <a:pathLst>
              <a:path w="1213485" h="1213485">
                <a:moveTo>
                  <a:pt x="1212874" y="0"/>
                </a:moveTo>
                <a:lnTo>
                  <a:pt x="0" y="0"/>
                </a:lnTo>
                <a:lnTo>
                  <a:pt x="0" y="1212874"/>
                </a:lnTo>
                <a:lnTo>
                  <a:pt x="1212874" y="1212874"/>
                </a:lnTo>
                <a:lnTo>
                  <a:pt x="1212874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6">
            <a:extLst>
              <a:ext uri="{FF2B5EF4-FFF2-40B4-BE49-F238E27FC236}">
                <a16:creationId xmlns:a16="http://schemas.microsoft.com/office/drawing/2014/main" id="{7D30DB81-AC5F-2AB5-0037-C2C83B48C6FB}"/>
              </a:ext>
            </a:extLst>
          </p:cNvPr>
          <p:cNvSpPr txBox="1">
            <a:spLocks/>
          </p:cNvSpPr>
          <p:nvPr/>
        </p:nvSpPr>
        <p:spPr>
          <a:xfrm>
            <a:off x="1716221" y="4885547"/>
            <a:ext cx="2260698" cy="1555517"/>
          </a:xfrm>
          <a:prstGeom prst="rect">
            <a:avLst/>
          </a:prstGeom>
        </p:spPr>
        <p:txBody>
          <a:bodyPr vert="horz" wrap="square" lIns="0" tIns="534633" rIns="0" bIns="0" rtlCol="0">
            <a:spAutoFit/>
          </a:bodyPr>
          <a:lstStyle>
            <a:lvl1pPr marL="0">
              <a:defRPr sz="4100" b="0" i="0">
                <a:solidFill>
                  <a:srgbClr val="0D465E"/>
                </a:solidFill>
                <a:latin typeface="Poppins Medium"/>
                <a:ea typeface="+mn-ea"/>
                <a:cs typeface="Poppins Medium"/>
              </a:defRPr>
            </a:lvl1pPr>
            <a:lvl2pPr marL="457246">
              <a:defRPr>
                <a:latin typeface="+mn-lt"/>
                <a:ea typeface="+mn-ea"/>
                <a:cs typeface="+mn-cs"/>
              </a:defRPr>
            </a:lvl2pPr>
            <a:lvl3pPr marL="914491">
              <a:defRPr>
                <a:latin typeface="+mn-lt"/>
                <a:ea typeface="+mn-ea"/>
                <a:cs typeface="+mn-cs"/>
              </a:defRPr>
            </a:lvl3pPr>
            <a:lvl4pPr marL="1371737">
              <a:defRPr>
                <a:latin typeface="+mn-lt"/>
                <a:ea typeface="+mn-ea"/>
                <a:cs typeface="+mn-cs"/>
              </a:defRPr>
            </a:lvl4pPr>
            <a:lvl5pPr marL="1828983">
              <a:defRPr>
                <a:latin typeface="+mn-lt"/>
                <a:ea typeface="+mn-ea"/>
                <a:cs typeface="+mn-cs"/>
              </a:defRPr>
            </a:lvl5pPr>
            <a:lvl6pPr marL="2286229">
              <a:defRPr>
                <a:latin typeface="+mn-lt"/>
                <a:ea typeface="+mn-ea"/>
                <a:cs typeface="+mn-cs"/>
              </a:defRPr>
            </a:lvl6pPr>
            <a:lvl7pPr marL="2743474">
              <a:defRPr>
                <a:latin typeface="+mn-lt"/>
                <a:ea typeface="+mn-ea"/>
                <a:cs typeface="+mn-cs"/>
              </a:defRPr>
            </a:lvl7pPr>
            <a:lvl8pPr marL="3200720">
              <a:defRPr>
                <a:latin typeface="+mn-lt"/>
                <a:ea typeface="+mn-ea"/>
                <a:cs typeface="+mn-cs"/>
              </a:defRPr>
            </a:lvl8pPr>
            <a:lvl9pPr marL="3657966">
              <a:defRPr>
                <a:latin typeface="+mn-lt"/>
                <a:ea typeface="+mn-ea"/>
                <a:cs typeface="+mn-cs"/>
              </a:defRPr>
            </a:lvl9pPr>
          </a:lstStyle>
          <a:p>
            <a:pPr marL="12701">
              <a:spcBef>
                <a:spcPts val="285"/>
              </a:spcBef>
            </a:pPr>
            <a:r>
              <a:rPr lang="es-CO" sz="6600" b="1" dirty="0">
                <a:solidFill>
                  <a:srgbClr val="153C77"/>
                </a:solidFill>
                <a:latin typeface="Poppins ExtraBold"/>
                <a:cs typeface="Poppins ExtraBold"/>
              </a:rPr>
              <a:t>100%</a:t>
            </a:r>
            <a:endParaRPr lang="es-CO" sz="6600" dirty="0">
              <a:solidFill>
                <a:srgbClr val="153C77"/>
              </a:solidFill>
              <a:latin typeface="Poppins ExtraBold"/>
              <a:cs typeface="Poppins ExtraBold"/>
            </a:endParaRPr>
          </a:p>
        </p:txBody>
      </p:sp>
      <p:pic>
        <p:nvPicPr>
          <p:cNvPr id="21" name="Gráfico 20" descr="Bullseye con relleno sólido">
            <a:extLst>
              <a:ext uri="{FF2B5EF4-FFF2-40B4-BE49-F238E27FC236}">
                <a16:creationId xmlns:a16="http://schemas.microsoft.com/office/drawing/2014/main" id="{F951AE17-B56A-EEF7-E851-B477B92B9EF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12585" y="5415066"/>
            <a:ext cx="914400" cy="914400"/>
          </a:xfrm>
          <a:prstGeom prst="rect">
            <a:avLst/>
          </a:prstGeom>
        </p:spPr>
      </p:pic>
      <p:pic>
        <p:nvPicPr>
          <p:cNvPr id="23" name="Gráfico 22" descr="Freight con relleno sólido">
            <a:extLst>
              <a:ext uri="{FF2B5EF4-FFF2-40B4-BE49-F238E27FC236}">
                <a16:creationId xmlns:a16="http://schemas.microsoft.com/office/drawing/2014/main" id="{F2723313-8E57-9D68-8050-C535734AC03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775198" y="4122589"/>
            <a:ext cx="558001" cy="558001"/>
          </a:xfrm>
          <a:prstGeom prst="rect">
            <a:avLst/>
          </a:prstGeom>
        </p:spPr>
      </p:pic>
      <p:graphicFrame>
        <p:nvGraphicFramePr>
          <p:cNvPr id="24" name="Gráfico 23">
            <a:extLst>
              <a:ext uri="{FF2B5EF4-FFF2-40B4-BE49-F238E27FC236}">
                <a16:creationId xmlns:a16="http://schemas.microsoft.com/office/drawing/2014/main" id="{7D115E9C-BB53-4DAB-BFA2-6088C149405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3136151"/>
              </p:ext>
            </p:extLst>
          </p:nvPr>
        </p:nvGraphicFramePr>
        <p:xfrm>
          <a:off x="6341073" y="3897511"/>
          <a:ext cx="5313690" cy="2838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B75A2720-92D9-4656-90E8-C21850770AB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1625390"/>
              </p:ext>
            </p:extLst>
          </p:nvPr>
        </p:nvGraphicFramePr>
        <p:xfrm>
          <a:off x="789948" y="2072423"/>
          <a:ext cx="10612103" cy="1428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</p:spTree>
    <p:extLst>
      <p:ext uri="{BB962C8B-B14F-4D97-AF65-F5344CB8AC3E}">
        <p14:creationId xmlns:p14="http://schemas.microsoft.com/office/powerpoint/2010/main" val="5152937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3">
            <a:extLst>
              <a:ext uri="{FF2B5EF4-FFF2-40B4-BE49-F238E27FC236}">
                <a16:creationId xmlns:a16="http://schemas.microsoft.com/office/drawing/2014/main" id="{50703695-DCC9-2B2B-CE25-CD632F0261C9}"/>
              </a:ext>
            </a:extLst>
          </p:cNvPr>
          <p:cNvSpPr txBox="1">
            <a:spLocks/>
          </p:cNvSpPr>
          <p:nvPr/>
        </p:nvSpPr>
        <p:spPr>
          <a:xfrm>
            <a:off x="470554" y="2582917"/>
            <a:ext cx="6370194" cy="169216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es-ES" sz="4000" b="1" dirty="0">
                <a:solidFill>
                  <a:schemeClr val="bg1"/>
                </a:solidFill>
                <a:latin typeface="Nunito Sans Black" pitchFamily="2" charset="0"/>
              </a:rPr>
              <a:t>1. Bienvenida y verificación del quórum  </a:t>
            </a:r>
            <a:endParaRPr lang="es-ES" sz="1800" dirty="0">
              <a:solidFill>
                <a:schemeClr val="bg1"/>
              </a:solidFill>
              <a:latin typeface="Nunito Sans Black" pitchFamily="2" charset="0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2FC12184-1B4D-E081-1FD5-B736A132E598}"/>
              </a:ext>
            </a:extLst>
          </p:cNvPr>
          <p:cNvSpPr/>
          <p:nvPr/>
        </p:nvSpPr>
        <p:spPr>
          <a:xfrm>
            <a:off x="0" y="819253"/>
            <a:ext cx="12192000" cy="5219493"/>
          </a:xfrm>
          <a:prstGeom prst="rect">
            <a:avLst/>
          </a:prstGeom>
          <a:solidFill>
            <a:srgbClr val="D8723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1FF0301D-91A6-DD5F-CA39-CA061A5E2FA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946" r="23640" b="11946"/>
          <a:stretch/>
        </p:blipFill>
        <p:spPr>
          <a:xfrm>
            <a:off x="6955221" y="819252"/>
            <a:ext cx="5236779" cy="5219493"/>
          </a:xfrm>
          <a:prstGeom prst="rect">
            <a:avLst/>
          </a:prstGeom>
        </p:spPr>
      </p:pic>
      <p:sp>
        <p:nvSpPr>
          <p:cNvPr id="10" name="object 5">
            <a:extLst>
              <a:ext uri="{FF2B5EF4-FFF2-40B4-BE49-F238E27FC236}">
                <a16:creationId xmlns:a16="http://schemas.microsoft.com/office/drawing/2014/main" id="{809220D6-B37C-AC52-2C15-6698D77C1200}"/>
              </a:ext>
            </a:extLst>
          </p:cNvPr>
          <p:cNvSpPr txBox="1">
            <a:spLocks/>
          </p:cNvSpPr>
          <p:nvPr/>
        </p:nvSpPr>
        <p:spPr>
          <a:xfrm>
            <a:off x="356081" y="1821494"/>
            <a:ext cx="6241727" cy="3569970"/>
          </a:xfrm>
          <a:prstGeom prst="rect">
            <a:avLst/>
          </a:prstGeom>
        </p:spPr>
        <p:txBody>
          <a:bodyPr vert="horz" wrap="square" lIns="0" tIns="243604" rIns="0" bIns="0" rtlCol="0">
            <a:spAutoFit/>
          </a:bodyPr>
          <a:lstStyle>
            <a:lvl1pPr>
              <a:defRPr sz="7400" b="1" i="0">
                <a:solidFill>
                  <a:srgbClr val="0D465E"/>
                </a:solidFill>
                <a:latin typeface="Poppins ExtraBold"/>
                <a:ea typeface="+mj-ea"/>
                <a:cs typeface="Poppins ExtraBold"/>
              </a:defRPr>
            </a:lvl1pPr>
          </a:lstStyle>
          <a:p>
            <a:pPr marL="12701">
              <a:spcBef>
                <a:spcPts val="120"/>
              </a:spcBef>
            </a:pPr>
            <a:r>
              <a:rPr lang="en-US" sz="5400" dirty="0">
                <a:solidFill>
                  <a:schemeClr val="bg1"/>
                </a:solidFill>
              </a:rPr>
              <a:t>Plan </a:t>
            </a:r>
            <a:r>
              <a:rPr lang="es-ES" sz="5400" dirty="0">
                <a:solidFill>
                  <a:schemeClr val="bg1"/>
                </a:solidFill>
              </a:rPr>
              <a:t>Nacional de Vías para la integración regional -PNVIR-</a:t>
            </a:r>
            <a:endParaRPr lang="en-US" sz="5400" b="0" spc="-10" dirty="0">
              <a:solidFill>
                <a:srgbClr val="FF8300"/>
              </a:solidFill>
              <a:latin typeface="Poppins Medium"/>
              <a:cs typeface="Poppins Medium"/>
            </a:endParaRPr>
          </a:p>
        </p:txBody>
      </p:sp>
    </p:spTree>
    <p:extLst>
      <p:ext uri="{BB962C8B-B14F-4D97-AF65-F5344CB8AC3E}">
        <p14:creationId xmlns:p14="http://schemas.microsoft.com/office/powerpoint/2010/main" val="28818382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303E8E-6866-68D9-54DA-22C2F1BB5F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olombia - Iconos gratis de arte y diseño">
            <a:extLst>
              <a:ext uri="{FF2B5EF4-FFF2-40B4-BE49-F238E27FC236}">
                <a16:creationId xmlns:a16="http://schemas.microsoft.com/office/drawing/2014/main" id="{6E5D8B8A-041F-E5BE-20A6-2258231F84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47" y="0"/>
            <a:ext cx="1666819" cy="1666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82850EBD-354A-C7EC-4021-39CFB7B1D3D0}"/>
              </a:ext>
            </a:extLst>
          </p:cNvPr>
          <p:cNvSpPr txBox="1"/>
          <p:nvPr/>
        </p:nvSpPr>
        <p:spPr>
          <a:xfrm>
            <a:off x="1237959" y="91673"/>
            <a:ext cx="46232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5000" b="1" dirty="0">
                <a:solidFill>
                  <a:srgbClr val="153C7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7.113 km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C81D8522-4B22-D087-3EE4-2DE4AC9DA3E1}"/>
              </a:ext>
            </a:extLst>
          </p:cNvPr>
          <p:cNvSpPr txBox="1"/>
          <p:nvPr/>
        </p:nvSpPr>
        <p:spPr>
          <a:xfrm>
            <a:off x="1868819" y="493076"/>
            <a:ext cx="40482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sz="1600" dirty="0">
              <a:solidFill>
                <a:srgbClr val="153C77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r>
              <a:rPr lang="es-ES" sz="1600" dirty="0">
                <a:solidFill>
                  <a:srgbClr val="153C7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Intervenciones en vías terciarias</a:t>
            </a:r>
          </a:p>
          <a:p>
            <a:r>
              <a:rPr lang="es-ES" sz="1600" dirty="0">
                <a:solidFill>
                  <a:schemeClr val="accent2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Meta 2023-2025: 10.317 km</a:t>
            </a:r>
          </a:p>
          <a:p>
            <a:endParaRPr lang="es-CO" sz="16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pic>
        <p:nvPicPr>
          <p:cNvPr id="10" name="Gráfico 9" descr="Conexiones contorno">
            <a:extLst>
              <a:ext uri="{FF2B5EF4-FFF2-40B4-BE49-F238E27FC236}">
                <a16:creationId xmlns:a16="http://schemas.microsoft.com/office/drawing/2014/main" id="{3FDC1861-F173-5D63-0951-16D51935B2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2913" y="3099152"/>
            <a:ext cx="1666819" cy="1666819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99C2A349-F398-C7F6-CDB6-24FE5D98A08D}"/>
              </a:ext>
            </a:extLst>
          </p:cNvPr>
          <p:cNvSpPr txBox="1"/>
          <p:nvPr/>
        </p:nvSpPr>
        <p:spPr>
          <a:xfrm>
            <a:off x="1749732" y="3488505"/>
            <a:ext cx="417834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5000" b="1" dirty="0">
                <a:solidFill>
                  <a:srgbClr val="153C7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2.181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B0BF45AE-3B08-129B-828A-0B1D0C983CF7}"/>
              </a:ext>
            </a:extLst>
          </p:cNvPr>
          <p:cNvSpPr txBox="1"/>
          <p:nvPr/>
        </p:nvSpPr>
        <p:spPr>
          <a:xfrm>
            <a:off x="1749732" y="4209135"/>
            <a:ext cx="66825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>
                <a:solidFill>
                  <a:srgbClr val="153C7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Convenios suscritos con Juntas de Acción Comunal</a:t>
            </a:r>
          </a:p>
          <a:p>
            <a:r>
              <a:rPr lang="es-ES" sz="1600" dirty="0">
                <a:solidFill>
                  <a:schemeClr val="accent2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Meta cuatrienio 2023-2026: 2000 JAC contratadas</a:t>
            </a:r>
            <a:r>
              <a:rPr lang="es-ES" sz="1600" dirty="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endParaRPr lang="es-CO" sz="16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pic>
        <p:nvPicPr>
          <p:cNvPr id="14" name="Imagen 13">
            <a:hlinkClick r:id="rId6" action="ppaction://hlinksldjump"/>
            <a:extLst>
              <a:ext uri="{FF2B5EF4-FFF2-40B4-BE49-F238E27FC236}">
                <a16:creationId xmlns:a16="http://schemas.microsoft.com/office/drawing/2014/main" id="{0CC05FFA-6BD6-745B-E710-9BD641A5A21A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775650" y="1093240"/>
            <a:ext cx="4206083" cy="49530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7483F953-E29E-7287-FF73-A56A8F2818C3}"/>
              </a:ext>
            </a:extLst>
          </p:cNvPr>
          <p:cNvSpPr txBox="1"/>
          <p:nvPr/>
        </p:nvSpPr>
        <p:spPr>
          <a:xfrm>
            <a:off x="1749732" y="5821843"/>
            <a:ext cx="571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>
                <a:solidFill>
                  <a:srgbClr val="153C7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Municipios priorizados con vías fluviales intervenidas</a:t>
            </a:r>
          </a:p>
          <a:p>
            <a:r>
              <a:rPr lang="es-ES" sz="1600" dirty="0">
                <a:solidFill>
                  <a:schemeClr val="accent2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Meta cuatrienio 2023-2026: 33 municipios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72CB2908-118D-7811-534E-2A1682E0E05B}"/>
              </a:ext>
            </a:extLst>
          </p:cNvPr>
          <p:cNvSpPr txBox="1"/>
          <p:nvPr/>
        </p:nvSpPr>
        <p:spPr>
          <a:xfrm>
            <a:off x="-270602" y="5104433"/>
            <a:ext cx="503329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5000" b="1" dirty="0">
                <a:solidFill>
                  <a:srgbClr val="153C7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13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6CA5065C-E42D-CA95-FDD7-6378CFDEEAA7}"/>
              </a:ext>
            </a:extLst>
          </p:cNvPr>
          <p:cNvSpPr txBox="1"/>
          <p:nvPr/>
        </p:nvSpPr>
        <p:spPr>
          <a:xfrm>
            <a:off x="437793" y="656741"/>
            <a:ext cx="1412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800" b="1" dirty="0">
                <a:solidFill>
                  <a:srgbClr val="153C7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69%</a:t>
            </a:r>
          </a:p>
          <a:p>
            <a:endParaRPr lang="es-ES_tradnl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CD6201AA-0BD3-A91B-8D39-CB17EB1D5D46}"/>
              </a:ext>
            </a:extLst>
          </p:cNvPr>
          <p:cNvSpPr txBox="1"/>
          <p:nvPr/>
        </p:nvSpPr>
        <p:spPr>
          <a:xfrm>
            <a:off x="729518" y="4402224"/>
            <a:ext cx="1412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>
                <a:solidFill>
                  <a:srgbClr val="153C7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109</a:t>
            </a:r>
            <a:r>
              <a:rPr lang="es-CO" sz="1800" b="1" dirty="0">
                <a:solidFill>
                  <a:srgbClr val="153C7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%</a:t>
            </a:r>
          </a:p>
          <a:p>
            <a:endParaRPr lang="es-ES_tradnl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7AFE1E9A-1E14-36EF-4A77-5D3C2CEB5A96}"/>
              </a:ext>
            </a:extLst>
          </p:cNvPr>
          <p:cNvSpPr txBox="1"/>
          <p:nvPr/>
        </p:nvSpPr>
        <p:spPr>
          <a:xfrm>
            <a:off x="1066896" y="1598798"/>
            <a:ext cx="46232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5000" b="1" dirty="0">
                <a:solidFill>
                  <a:srgbClr val="153C7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1296 km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A3B7DAA4-EC9F-1ECA-FAF3-E5FD0B885B04}"/>
              </a:ext>
            </a:extLst>
          </p:cNvPr>
          <p:cNvSpPr txBox="1"/>
          <p:nvPr/>
        </p:nvSpPr>
        <p:spPr>
          <a:xfrm>
            <a:off x="1845388" y="2079342"/>
            <a:ext cx="40482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sz="1600" dirty="0">
              <a:solidFill>
                <a:srgbClr val="153C77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r>
              <a:rPr lang="es-ES" sz="1600" dirty="0">
                <a:solidFill>
                  <a:srgbClr val="153C7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Intervenciones de vías terciarias en municipios PDET</a:t>
            </a:r>
          </a:p>
          <a:p>
            <a:r>
              <a:rPr lang="es-ES" sz="1600" dirty="0">
                <a:solidFill>
                  <a:schemeClr val="accent2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Meta 2023-2025: 1.987 km</a:t>
            </a:r>
          </a:p>
          <a:p>
            <a:endParaRPr lang="es-CO" sz="16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pic>
        <p:nvPicPr>
          <p:cNvPr id="17" name="Gráfico 16" descr="Hill scene contorno">
            <a:extLst>
              <a:ext uri="{FF2B5EF4-FFF2-40B4-BE49-F238E27FC236}">
                <a16:creationId xmlns:a16="http://schemas.microsoft.com/office/drawing/2014/main" id="{56AF3D3E-2687-D995-AF7E-1F6ED7FDD03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23890" y="1868140"/>
            <a:ext cx="1049632" cy="1049632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B325F515-6554-20D8-F1B7-4691EEEEA950}"/>
              </a:ext>
            </a:extLst>
          </p:cNvPr>
          <p:cNvSpPr txBox="1"/>
          <p:nvPr/>
        </p:nvSpPr>
        <p:spPr>
          <a:xfrm>
            <a:off x="649938" y="2620579"/>
            <a:ext cx="1412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800" b="1" dirty="0">
                <a:solidFill>
                  <a:srgbClr val="153C7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65%</a:t>
            </a:r>
          </a:p>
          <a:p>
            <a:endParaRPr lang="es-ES_tradnl" dirty="0"/>
          </a:p>
        </p:txBody>
      </p:sp>
      <p:pic>
        <p:nvPicPr>
          <p:cNvPr id="20" name="Gráfico 19" descr="Route (Two Pins With A Path) contorno">
            <a:extLst>
              <a:ext uri="{FF2B5EF4-FFF2-40B4-BE49-F238E27FC236}">
                <a16:creationId xmlns:a16="http://schemas.microsoft.com/office/drawing/2014/main" id="{6C2F1F95-FF2A-C2C7-39F9-69EDCF87CFA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23890" y="5073272"/>
            <a:ext cx="1200206" cy="1200206"/>
          </a:xfrm>
          <a:prstGeom prst="rect">
            <a:avLst/>
          </a:prstGeom>
        </p:spPr>
      </p:pic>
      <p:sp>
        <p:nvSpPr>
          <p:cNvPr id="21" name="CuadroTexto 20">
            <a:extLst>
              <a:ext uri="{FF2B5EF4-FFF2-40B4-BE49-F238E27FC236}">
                <a16:creationId xmlns:a16="http://schemas.microsoft.com/office/drawing/2014/main" id="{F9DB38ED-01CB-5081-FA4A-8E19FD6D045F}"/>
              </a:ext>
            </a:extLst>
          </p:cNvPr>
          <p:cNvSpPr txBox="1"/>
          <p:nvPr/>
        </p:nvSpPr>
        <p:spPr>
          <a:xfrm>
            <a:off x="923993" y="6119996"/>
            <a:ext cx="1412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>
                <a:solidFill>
                  <a:srgbClr val="153C7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39</a:t>
            </a:r>
            <a:r>
              <a:rPr lang="es-CO" sz="1800" b="1" dirty="0">
                <a:solidFill>
                  <a:srgbClr val="153C7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%</a:t>
            </a:r>
          </a:p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648989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1" grpId="0"/>
      <p:bldP spid="12" grpId="0"/>
      <p:bldP spid="2" grpId="0"/>
      <p:bldP spid="3" grpId="0"/>
      <p:bldP spid="13" grpId="0"/>
      <p:bldP spid="15" grpId="0"/>
    </p:bldLst>
  </p:timing>
</p:sld>
</file>

<file path=ppt/theme/theme1.xml><?xml version="1.0" encoding="utf-8"?>
<a:theme xmlns:a="http://schemas.openxmlformats.org/drawingml/2006/main" name="Office 2013 - Tema de 2022">
  <a:themeElements>
    <a:clrScheme name="Office 2013 - Tema de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Tema de 2022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Tema de 2022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1581</TotalTime>
  <Words>243</Words>
  <Application>Microsoft Macintosh PowerPoint</Application>
  <PresentationFormat>Panorámica</PresentationFormat>
  <Paragraphs>75</Paragraphs>
  <Slides>8</Slides>
  <Notes>8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7" baseType="lpstr">
      <vt:lpstr>Arial</vt:lpstr>
      <vt:lpstr>Calibri</vt:lpstr>
      <vt:lpstr>Calibri Light</vt:lpstr>
      <vt:lpstr>Nunito Sans Black</vt:lpstr>
      <vt:lpstr>Poppins</vt:lpstr>
      <vt:lpstr>Poppins ExtraBold</vt:lpstr>
      <vt:lpstr>Poppins Medium</vt:lpstr>
      <vt:lpstr>Verdana</vt:lpstr>
      <vt:lpstr>Office 2013 - Tema de 2022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Adriana Varela Montenegro</dc:creator>
  <cp:lastModifiedBy>Adriana Varela Montenegro</cp:lastModifiedBy>
  <cp:revision>66</cp:revision>
  <dcterms:created xsi:type="dcterms:W3CDTF">2024-10-17T23:30:18Z</dcterms:created>
  <dcterms:modified xsi:type="dcterms:W3CDTF">2025-04-07T19:18:32Z</dcterms:modified>
</cp:coreProperties>
</file>