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12192000" cy="6858000"/>
  <p:notesSz cx="9144000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A46589-B2FF-4E5B-8061-5529AAEACD51}" v="9" dt="2025-06-04T20:49:19.7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DEA46589-B2FF-4E5B-8061-5529AAEACD51}"/>
    <pc:docChg chg="undo custSel modSld">
      <pc:chgData name="Adriana Varela Montenegro" userId="f9da6ce1-3440-48f0-bed2-f9e49cb1e8ce" providerId="ADAL" clId="{DEA46589-B2FF-4E5B-8061-5529AAEACD51}" dt="2025-06-04T20:52:12.704" v="191" actId="14100"/>
      <pc:docMkLst>
        <pc:docMk/>
      </pc:docMkLst>
      <pc:sldChg chg="addSp delSp modSp mod">
        <pc:chgData name="Adriana Varela Montenegro" userId="f9da6ce1-3440-48f0-bed2-f9e49cb1e8ce" providerId="ADAL" clId="{DEA46589-B2FF-4E5B-8061-5529AAEACD51}" dt="2025-06-04T20:52:12.704" v="191" actId="14100"/>
        <pc:sldMkLst>
          <pc:docMk/>
          <pc:sldMk cId="30990710" sldId="269"/>
        </pc:sldMkLst>
        <pc:spChg chg="add del mod">
          <ac:chgData name="Adriana Varela Montenegro" userId="f9da6ce1-3440-48f0-bed2-f9e49cb1e8ce" providerId="ADAL" clId="{DEA46589-B2FF-4E5B-8061-5529AAEACD51}" dt="2025-06-04T20:51:55.893" v="188" actId="207"/>
          <ac:spMkLst>
            <pc:docMk/>
            <pc:sldMk cId="30990710" sldId="269"/>
            <ac:spMk id="5" creationId="{81EF1FDD-24A5-83EF-628A-FBFA521EA46B}"/>
          </ac:spMkLst>
        </pc:spChg>
        <pc:spChg chg="add mod">
          <ac:chgData name="Adriana Varela Montenegro" userId="f9da6ce1-3440-48f0-bed2-f9e49cb1e8ce" providerId="ADAL" clId="{DEA46589-B2FF-4E5B-8061-5529AAEACD51}" dt="2025-06-04T20:52:12.704" v="191" actId="14100"/>
          <ac:spMkLst>
            <pc:docMk/>
            <pc:sldMk cId="30990710" sldId="269"/>
            <ac:spMk id="7" creationId="{03BEEBBC-E68A-B4DC-A493-030BECEC70FD}"/>
          </ac:spMkLst>
        </pc:spChg>
        <pc:spChg chg="mod">
          <ac:chgData name="Adriana Varela Montenegro" userId="f9da6ce1-3440-48f0-bed2-f9e49cb1e8ce" providerId="ADAL" clId="{DEA46589-B2FF-4E5B-8061-5529AAEACD51}" dt="2025-06-04T20:49:33.084" v="162" actId="20577"/>
          <ac:spMkLst>
            <pc:docMk/>
            <pc:sldMk cId="30990710" sldId="269"/>
            <ac:spMk id="11" creationId="{7A69B5A3-39B1-41D7-B488-BAA9E229CBB0}"/>
          </ac:spMkLst>
        </pc:spChg>
        <pc:graphicFrameChg chg="add del mod">
          <ac:chgData name="Adriana Varela Montenegro" userId="f9da6ce1-3440-48f0-bed2-f9e49cb1e8ce" providerId="ADAL" clId="{DEA46589-B2FF-4E5B-8061-5529AAEACD51}" dt="2025-06-04T20:46:01.981" v="6"/>
          <ac:graphicFrameMkLst>
            <pc:docMk/>
            <pc:sldMk cId="30990710" sldId="269"/>
            <ac:graphicFrameMk id="2" creationId="{AEBA5A09-99D9-3F57-40A6-17138D0F33E4}"/>
          </ac:graphicFrameMkLst>
        </pc:graphicFrameChg>
        <pc:graphicFrameChg chg="del">
          <ac:chgData name="Adriana Varela Montenegro" userId="f9da6ce1-3440-48f0-bed2-f9e49cb1e8ce" providerId="ADAL" clId="{DEA46589-B2FF-4E5B-8061-5529AAEACD51}" dt="2025-06-04T20:45:50.761" v="0" actId="478"/>
          <ac:graphicFrameMkLst>
            <pc:docMk/>
            <pc:sldMk cId="30990710" sldId="269"/>
            <ac:graphicFrameMk id="3" creationId="{3E4DEA99-6C86-0CF9-9D94-047174861AD6}"/>
          </ac:graphicFrameMkLst>
        </pc:graphicFrameChg>
        <pc:graphicFrameChg chg="add mod modGraphic">
          <ac:chgData name="Adriana Varela Montenegro" userId="f9da6ce1-3440-48f0-bed2-f9e49cb1e8ce" providerId="ADAL" clId="{DEA46589-B2FF-4E5B-8061-5529AAEACD51}" dt="2025-06-04T20:51:01.174" v="176" actId="1076"/>
          <ac:graphicFrameMkLst>
            <pc:docMk/>
            <pc:sldMk cId="30990710" sldId="269"/>
            <ac:graphicFrameMk id="6" creationId="{132EF5F5-1155-1EAD-D97D-5458B56E4AC3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E8149-E29F-44BC-AF45-0B39A36C7F35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418E6-F1C0-47A8-905A-A5472C5E1F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510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04368642-CA8F-1AFD-5E65-49E9D5ADA2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1"/>
            <a:ext cx="12191733" cy="68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E713BEAB-98DB-0FE0-0F72-8DEED8E597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6FAC-9192-436B-870E-80DDE60983C7}" type="datetimeFigureOut">
              <a:rPr lang="es-CO" smtClean="0"/>
              <a:t>4/06/2025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A69B5A3-39B1-41D7-B488-BAA9E229CBB0}"/>
              </a:ext>
            </a:extLst>
          </p:cNvPr>
          <p:cNvSpPr txBox="1"/>
          <p:nvPr/>
        </p:nvSpPr>
        <p:spPr>
          <a:xfrm>
            <a:off x="1652632" y="780176"/>
            <a:ext cx="9145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000000"/>
                </a:solidFill>
                <a:latin typeface="Poppins" panose="00000500000000000000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Avance Metas Plan Nacional de Desarrollo </a:t>
            </a:r>
          </a:p>
          <a:p>
            <a:pPr algn="ctr"/>
            <a:r>
              <a:rPr lang="es-ES" sz="1600" b="1" dirty="0">
                <a:solidFill>
                  <a:srgbClr val="000000"/>
                </a:solidFill>
                <a:latin typeface="Poppins" panose="00000500000000000000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Corte diciembre de 2023</a:t>
            </a:r>
            <a:endParaRPr lang="es-CO" sz="1600" b="1" dirty="0">
              <a:solidFill>
                <a:srgbClr val="000000"/>
              </a:solidFill>
              <a:latin typeface="Poppins" panose="00000500000000000000" pitchFamily="2" charset="0"/>
              <a:ea typeface="Nirmala Text" panose="020B0502040204020203" pitchFamily="34" charset="0"/>
              <a:cs typeface="Nirmala Text" panose="020B0502040204020203" pitchFamily="34" charset="0"/>
            </a:endParaRPr>
          </a:p>
        </p:txBody>
      </p:sp>
      <p:sp>
        <p:nvSpPr>
          <p:cNvPr id="5" name="Llamada con línea 1 4">
            <a:extLst>
              <a:ext uri="{FF2B5EF4-FFF2-40B4-BE49-F238E27FC236}">
                <a16:creationId xmlns:a16="http://schemas.microsoft.com/office/drawing/2014/main" id="{81EF1FDD-24A5-83EF-628A-FBFA521EA46B}"/>
              </a:ext>
            </a:extLst>
          </p:cNvPr>
          <p:cNvSpPr/>
          <p:nvPr/>
        </p:nvSpPr>
        <p:spPr>
          <a:xfrm>
            <a:off x="9474110" y="1134119"/>
            <a:ext cx="2647369" cy="4062972"/>
          </a:xfrm>
          <a:prstGeom prst="borderCallout1">
            <a:avLst>
              <a:gd name="adj1" fmla="val 58391"/>
              <a:gd name="adj2" fmla="val -712"/>
              <a:gd name="adj3" fmla="val 62451"/>
              <a:gd name="adj4" fmla="val -30689"/>
            </a:avLst>
          </a:prstGeom>
          <a:solidFill>
            <a:srgbClr val="D9723E"/>
          </a:solidFill>
          <a:ln>
            <a:solidFill>
              <a:srgbClr val="D9723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400" b="1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Muelles: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1. Buenavista en Puerto Asís Putumayo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2.Piñuña blanco en Puerto Asís -  Putumayo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3. La Chorrera -  Amazonas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4. La Pradera -  Amazonas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5. Puerto Nariño - Amazonas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6. El Encanto - Amazonas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7. Puerto Arica -  Amazonas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8. Río Caquetá - San Vicente del Caguán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9.Lloró - Chocó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10. Atrato (Yuto) - Chocó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11. Santa Genoveva de Docordó - Chocó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12. Puerto Arango - Caquetá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13.Curillo - Caquetá </a:t>
            </a:r>
          </a:p>
          <a:p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14. El Retorno - Guaviare</a:t>
            </a:r>
            <a:endParaRPr lang="es-ES_tradnl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132EF5F5-1155-1EAD-D97D-5458B56E4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258120"/>
              </p:ext>
            </p:extLst>
          </p:nvPr>
        </p:nvGraphicFramePr>
        <p:xfrm>
          <a:off x="723901" y="1606947"/>
          <a:ext cx="7996766" cy="4062972"/>
        </p:xfrm>
        <a:graphic>
          <a:graphicData uri="http://schemas.openxmlformats.org/drawingml/2006/table">
            <a:tbl>
              <a:tblPr/>
              <a:tblGrid>
                <a:gridCol w="2676033">
                  <a:extLst>
                    <a:ext uri="{9D8B030D-6E8A-4147-A177-3AD203B41FA5}">
                      <a16:colId xmlns:a16="http://schemas.microsoft.com/office/drawing/2014/main" val="2529082736"/>
                    </a:ext>
                  </a:extLst>
                </a:gridCol>
                <a:gridCol w="1200015">
                  <a:extLst>
                    <a:ext uri="{9D8B030D-6E8A-4147-A177-3AD203B41FA5}">
                      <a16:colId xmlns:a16="http://schemas.microsoft.com/office/drawing/2014/main" val="2084396972"/>
                    </a:ext>
                  </a:extLst>
                </a:gridCol>
                <a:gridCol w="1552020">
                  <a:extLst>
                    <a:ext uri="{9D8B030D-6E8A-4147-A177-3AD203B41FA5}">
                      <a16:colId xmlns:a16="http://schemas.microsoft.com/office/drawing/2014/main" val="2455744868"/>
                    </a:ext>
                  </a:extLst>
                </a:gridCol>
                <a:gridCol w="1140014">
                  <a:extLst>
                    <a:ext uri="{9D8B030D-6E8A-4147-A177-3AD203B41FA5}">
                      <a16:colId xmlns:a16="http://schemas.microsoft.com/office/drawing/2014/main" val="1879919169"/>
                    </a:ext>
                  </a:extLst>
                </a:gridCol>
                <a:gridCol w="1428684">
                  <a:extLst>
                    <a:ext uri="{9D8B030D-6E8A-4147-A177-3AD203B41FA5}">
                      <a16:colId xmlns:a16="http://schemas.microsoft.com/office/drawing/2014/main" val="605790263"/>
                    </a:ext>
                  </a:extLst>
                </a:gridCol>
              </a:tblGrid>
              <a:tr h="58902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METAS PND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LÍNEA BASE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META</a:t>
                      </a:r>
                      <a:b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</a:br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CUATRIENIO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META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Nunito" pitchFamily="2" charset="0"/>
                        </a:rPr>
                        <a:t>LOGROS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612033"/>
                  </a:ext>
                </a:extLst>
              </a:tr>
              <a:tr h="58902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Vías regionales y caminos ancestrales intervenidos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55.240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33102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4.142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3.301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822947"/>
                  </a:ext>
                </a:extLst>
              </a:tr>
              <a:tr h="58902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Instalaciones portuarias fluviales  intervenidas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12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84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20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14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600664"/>
                  </a:ext>
                </a:extLst>
              </a:tr>
              <a:tr h="58902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Vías primarias no concesionadas mejoradas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1.276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402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97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158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468630"/>
                  </a:ext>
                </a:extLst>
              </a:tr>
              <a:tr h="58902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Vías primarias no concesionadas rehabilitadas y mantenidas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5.058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996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367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372 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24654"/>
                  </a:ext>
                </a:extLst>
              </a:tr>
              <a:tr h="88353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Canales de acceso a los puertos marítimos mantenidos, mejorados y profundizados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10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3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2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1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unds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Nunito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662118"/>
                  </a:ext>
                </a:extLst>
              </a:tr>
            </a:tbl>
          </a:graphicData>
        </a:graphic>
      </p:graphicFrame>
      <p:sp>
        <p:nvSpPr>
          <p:cNvPr id="7" name="Llamada con línea 1 4">
            <a:extLst>
              <a:ext uri="{FF2B5EF4-FFF2-40B4-BE49-F238E27FC236}">
                <a16:creationId xmlns:a16="http://schemas.microsoft.com/office/drawing/2014/main" id="{03BEEBBC-E68A-B4DC-A493-030BECEC70FD}"/>
              </a:ext>
            </a:extLst>
          </p:cNvPr>
          <p:cNvSpPr/>
          <p:nvPr/>
        </p:nvSpPr>
        <p:spPr>
          <a:xfrm>
            <a:off x="9474110" y="5370232"/>
            <a:ext cx="2647369" cy="542888"/>
          </a:xfrm>
          <a:prstGeom prst="borderCallout1">
            <a:avLst>
              <a:gd name="adj1" fmla="val 46938"/>
              <a:gd name="adj2" fmla="val 1591"/>
              <a:gd name="adj3" fmla="val -30935"/>
              <a:gd name="adj4" fmla="val -28303"/>
            </a:avLst>
          </a:prstGeom>
          <a:solidFill>
            <a:srgbClr val="D9723E"/>
          </a:solidFill>
          <a:ln>
            <a:solidFill>
              <a:srgbClr val="D9723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>
                <a:solidFill>
                  <a:schemeClr val="bg1"/>
                </a:solidFill>
                <a:latin typeface="Nunito Sans" panose="020B0604020202020204" pitchFamily="2" charset="0"/>
                <a:ea typeface="Nirmala Text" panose="020B0502040204020203" pitchFamily="34" charset="0"/>
                <a:cs typeface="Nirmala Text" panose="020B0502040204020203" pitchFamily="34" charset="0"/>
              </a:rPr>
              <a:t>Canal de acceso a Buenaventura</a:t>
            </a:r>
          </a:p>
        </p:txBody>
      </p:sp>
    </p:spTree>
    <p:extLst>
      <p:ext uri="{BB962C8B-B14F-4D97-AF65-F5344CB8AC3E}">
        <p14:creationId xmlns:p14="http://schemas.microsoft.com/office/powerpoint/2010/main" val="309907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202</Words>
  <Application>Microsoft Office PowerPoint</Application>
  <PresentationFormat>Panorámica</PresentationFormat>
  <Paragraphs>49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Helvetica</vt:lpstr>
      <vt:lpstr>Nunito</vt:lpstr>
      <vt:lpstr>Nunito Sans</vt:lpstr>
      <vt:lpstr>Poppins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Adriana Varela Montenegro</cp:lastModifiedBy>
  <cp:revision>31</cp:revision>
  <dcterms:created xsi:type="dcterms:W3CDTF">2023-05-08T00:34:42Z</dcterms:created>
  <dcterms:modified xsi:type="dcterms:W3CDTF">2025-06-04T20:52:14Z</dcterms:modified>
</cp:coreProperties>
</file>