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6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2"/>
  </p:notesMasterIdLst>
  <p:sldIdLst>
    <p:sldId id="2145708176" r:id="rId2"/>
    <p:sldId id="308" r:id="rId3"/>
    <p:sldId id="2145708167" r:id="rId4"/>
    <p:sldId id="2145708168" r:id="rId5"/>
    <p:sldId id="2145708169" r:id="rId6"/>
    <p:sldId id="2145708170" r:id="rId7"/>
    <p:sldId id="331" r:id="rId8"/>
    <p:sldId id="2145708172" r:id="rId9"/>
    <p:sldId id="2145708173" r:id="rId10"/>
    <p:sldId id="21457081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3C77"/>
    <a:srgbClr val="0D264D"/>
    <a:srgbClr val="F2823A"/>
    <a:srgbClr val="8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9" autoAdjust="0"/>
    <p:restoredTop sz="95741" autoAdjust="0"/>
  </p:normalViewPr>
  <p:slideViewPr>
    <p:cSldViewPr snapToGrid="0" showGuides="1">
      <p:cViewPr>
        <p:scale>
          <a:sx n="75" d="100"/>
          <a:sy n="75" d="100"/>
        </p:scale>
        <p:origin x="2352" y="8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%20gra&#769;fica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%20gra&#769;fica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%20gra&#769;fica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%20gra&#769;fica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%20gra&#769;fica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%20gra&#769;fic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%20gra&#769;fica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%20gra&#769;fica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%20gra&#769;fica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%20gra&#769;fica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PND%20gra&#769;fica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mejoradas!$D$1</c:f>
              <c:strCache>
                <c:ptCount val="1"/>
                <c:pt idx="0">
                  <c:v>ACUMULADO CUATRIENIO ENERO 2025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bg1"/>
                        </a:solidFill>
                        <a:latin typeface="Poppins" pitchFamily="2" charset="77"/>
                        <a:ea typeface="+mn-ea"/>
                        <a:cs typeface="Poppins" pitchFamily="2" charset="77"/>
                      </a:defRPr>
                    </a:pPr>
                    <a:fld id="{6872CD7D-BC09-2C47-84C7-2ADBC9512C17}" type="CELLRANGE">
                      <a:rPr lang="en-US" b="1" baseline="0" dirty="0"/>
                      <a:pPr>
                        <a:defRPr sz="1800" b="1">
                          <a:solidFill>
                            <a:schemeClr val="bg1"/>
                          </a:solidFill>
                          <a:latin typeface="Poppins" pitchFamily="2" charset="77"/>
                          <a:cs typeface="Poppins" pitchFamily="2" charset="77"/>
                        </a:defRPr>
                      </a:pPr>
                      <a:t>[CELLRANGE]</a:t>
                    </a:fld>
                    <a:r>
                      <a:rPr lang="en-US" b="1" baseline="0" dirty="0"/>
                      <a:t>; </a:t>
                    </a:r>
                    <a:fld id="{1BC34442-6DB2-0648-B669-2F5E818F04AE}" type="VALUE">
                      <a:rPr lang="en-US" b="1" baseline="0" dirty="0"/>
                      <a:pPr>
                        <a:defRPr sz="1800" b="1">
                          <a:solidFill>
                            <a:schemeClr val="bg1"/>
                          </a:solidFill>
                          <a:latin typeface="Poppins" pitchFamily="2" charset="77"/>
                          <a:cs typeface="Poppins" pitchFamily="2" charset="77"/>
                        </a:defRPr>
                      </a:pPr>
                      <a:t>[VALOR]</a:t>
                    </a:fld>
                    <a:endParaRPr lang="en-US" b="1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bg1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33273014057912"/>
                      <c:h val="0.29353826540335864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2C3F-EF4F-B09F-F1C4CD5119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mejoradas!$D$2</c:f>
              <c:numCache>
                <c:formatCode>0%</c:formatCode>
                <c:ptCount val="1"/>
                <c:pt idx="0">
                  <c:v>0.65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mejoradas!$B$2</c15:f>
                <c15:dlblRangeCache>
                  <c:ptCount val="1"/>
                  <c:pt idx="0">
                    <c:v>261 Km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1-2C3F-EF4F-B09F-F1C4CD5119CB}"/>
            </c:ext>
          </c:extLst>
        </c:ser>
        <c:ser>
          <c:idx val="1"/>
          <c:order val="1"/>
          <c:tx>
            <c:strRef>
              <c:f>mejoradas!$E$1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C3F-EF4F-B09F-F1C4CD5119CB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441DCC4F-4D6E-B14F-939E-82168F44E734}" type="CELLRANGE">
                      <a:rPr lang="en-US"/>
                      <a:pPr/>
                      <a:t>[CELLRANGE]</a:t>
                    </a:fld>
                    <a:endParaRPr lang="es-ES_tradnl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2C3F-EF4F-B09F-F1C4CD5119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mejoradas!$E$2</c:f>
              <c:numCache>
                <c:formatCode>0%</c:formatCode>
                <c:ptCount val="1"/>
                <c:pt idx="0">
                  <c:v>0.35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mejoradas!$C$2</c15:f>
                <c15:dlblRangeCache>
                  <c:ptCount val="1"/>
                  <c:pt idx="0">
                    <c:v>402 Km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3-2C3F-EF4F-B09F-F1C4CD511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28990911"/>
        <c:axId val="728988031"/>
      </c:barChart>
      <c:catAx>
        <c:axId val="72899091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8988031"/>
        <c:crosses val="autoZero"/>
        <c:auto val="1"/>
        <c:lblAlgn val="ctr"/>
        <c:lblOffset val="100"/>
        <c:noMultiLvlLbl val="0"/>
      </c:catAx>
      <c:valAx>
        <c:axId val="7289880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289909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123768758387532"/>
          <c:y val="0.67361038203557877"/>
          <c:w val="0.64208701100386689"/>
          <c:h val="0.10416739574219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11493004651499521"/>
                  <c:y val="6.21118012422360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CD7-9242-9400-B9B7526BD1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#,##0" Km"</c:formatCode>
                <c:ptCount val="2"/>
                <c:pt idx="0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D7-9242-9400-B9B7526BD154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D7-9242-9400-B9B7526BD1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Poppins" pitchFamily="2" charset="77"/>
          <a:cs typeface="Poppins" pitchFamily="2" charset="77"/>
        </a:defRPr>
      </a:pPr>
      <a:endParaRPr lang="es-CO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Muelles!$D$1</c:f>
              <c:strCache>
                <c:ptCount val="1"/>
                <c:pt idx="0">
                  <c:v>ACUMULADO CUATRIENIO ENERO 2025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457501FD-6755-C44E-ABDD-061CE3DFB248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; </a:t>
                    </a:r>
                    <a:fld id="{A9D52CEE-22D6-404D-9984-D177980E4090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E2B5-3845-95AD-D46BA077F2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Muelles!$D$2</c:f>
              <c:numCache>
                <c:formatCode>0%</c:formatCode>
                <c:ptCount val="1"/>
                <c:pt idx="0">
                  <c:v>0.3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Muelles!$B$2</c15:f>
                <c15:dlblRangeCache>
                  <c:ptCount val="1"/>
                  <c:pt idx="0">
                    <c:v>25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1-E2B5-3845-95AD-D46BA077F23E}"/>
            </c:ext>
          </c:extLst>
        </c:ser>
        <c:ser>
          <c:idx val="1"/>
          <c:order val="1"/>
          <c:tx>
            <c:strRef>
              <c:f>Muelles!$E$1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595964F1-4006-B84C-BB56-AF24006F9133}" type="CELLRANGE">
                      <a:rPr lang="en-US"/>
                      <a:pPr/>
                      <a:t>[CELLRANGE]</a:t>
                    </a:fld>
                    <a:endParaRPr lang="es-ES_tradnl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E2B5-3845-95AD-D46BA077F2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Muelles!$E$2</c:f>
              <c:numCache>
                <c:formatCode>0</c:formatCode>
                <c:ptCount val="1"/>
                <c:pt idx="0">
                  <c:v>0.84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Muelles!$C$2</c15:f>
                <c15:dlblRangeCache>
                  <c:ptCount val="1"/>
                  <c:pt idx="0">
                    <c:v>84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3-E2B5-3845-95AD-D46BA077F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18648511"/>
        <c:axId val="818648991"/>
      </c:barChart>
      <c:catAx>
        <c:axId val="81864851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18648991"/>
        <c:crosses val="autoZero"/>
        <c:auto val="1"/>
        <c:lblAlgn val="ctr"/>
        <c:lblOffset val="100"/>
        <c:noMultiLvlLbl val="0"/>
      </c:catAx>
      <c:valAx>
        <c:axId val="81864899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8186485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332318112471568"/>
          <c:y val="0.63912362649584054"/>
          <c:w val="0.79903119987929117"/>
          <c:h val="9.53396503403176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Muelles!$B$16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Muelles!$B$17:$B$19</c:f>
              <c:numCache>
                <c:formatCode>General</c:formatCode>
                <c:ptCount val="3"/>
                <c:pt idx="0">
                  <c:v>25</c:v>
                </c:pt>
                <c:pt idx="1">
                  <c:v>25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B6-6A42-8F60-3864F87166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Muelles!$C$16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Muelles!$C$17:$C$19</c:f>
              <c:numCache>
                <c:formatCode>General</c:formatCode>
                <c:ptCount val="3"/>
                <c:pt idx="0">
                  <c:v>25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B6-6A42-8F60-3864F87166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0695929782297123E-2"/>
          <c:y val="5.1660516605166053E-2"/>
          <c:w val="0.97385439386549588"/>
          <c:h val="0.6570189150710404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Canales!$D$1</c:f>
              <c:strCache>
                <c:ptCount val="1"/>
                <c:pt idx="0">
                  <c:v>ACUMULADO CUATRIENIO ENERO 2025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F44DAA64-61E6-784F-AB16-6F169A80C231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; </a:t>
                    </a:r>
                    <a:fld id="{FA9AF51B-68E3-B543-A693-F3722B8CEF28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0BA8-3541-9795-EAE11C76C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Canales!$D$2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Canales!$B$2</c15:f>
                <c15:dlblRangeCache>
                  <c:ptCount val="1"/>
                  <c:pt idx="0">
                    <c:v>3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1-0BA8-3541-9795-EAE11C76C7F2}"/>
            </c:ext>
          </c:extLst>
        </c:ser>
        <c:ser>
          <c:idx val="1"/>
          <c:order val="1"/>
          <c:tx>
            <c:strRef>
              <c:f>Canales!$E$1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1"/>
                </c:ext>
                <c:ext xmlns:c16="http://schemas.microsoft.com/office/drawing/2014/chart" uri="{C3380CC4-5D6E-409C-BE32-E72D297353CC}">
                  <c16:uniqueId val="{00000002-0BA8-3541-9795-EAE11C76C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Canales!$E$2</c:f>
              <c:numCache>
                <c:formatCode>0%</c:formatCode>
                <c:ptCount val="1"/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Canales!$C$2</c15:f>
                <c15:dlblRangeCache>
                  <c:ptCount val="1"/>
                  <c:pt idx="0">
                    <c:v>3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3-0BA8-3541-9795-EAE11C76C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80111840"/>
        <c:axId val="1580112320"/>
      </c:barChart>
      <c:catAx>
        <c:axId val="1580111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80112320"/>
        <c:crosses val="autoZero"/>
        <c:auto val="1"/>
        <c:lblAlgn val="ctr"/>
        <c:lblOffset val="100"/>
        <c:noMultiLvlLbl val="0"/>
      </c:catAx>
      <c:valAx>
        <c:axId val="158011232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0111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817788124110881"/>
          <c:y val="0.64667809512740793"/>
          <c:w val="0.52364409102448772"/>
          <c:h val="0.124539617049713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91D-6A4B-9A54-558EE976CB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#,##0" Km"</c:formatCode>
                <c:ptCount val="2"/>
                <c:pt idx="0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1D-6A4B-9A54-558EE976CB2D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1D-6A4B-9A54-558EE976CB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Canales!$B$16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Canales!$B$17:$B$19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57-CD41-8E17-C6BBFD69F1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Canales!$C$16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Canales!$C$17:$C$19</c:f>
              <c:numCache>
                <c:formatCode>General</c:formatCode>
                <c:ptCount val="3"/>
                <c:pt idx="0">
                  <c:v>3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57-CD41-8E17-C6BBFD69F1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#,##0" Km"</c:formatCode>
                <c:ptCount val="2"/>
                <c:pt idx="0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3D-3E40-BACE-87FE0CBF44B5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3D-3E40-BACE-87FE0CBF44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mejoradas!$B$16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rgbClr val="153C77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mejoradas!$B$17:$B$19</c:f>
              <c:numCache>
                <c:formatCode>#,##0" Km"</c:formatCode>
                <c:ptCount val="3"/>
                <c:pt idx="0">
                  <c:v>191</c:v>
                </c:pt>
                <c:pt idx="1">
                  <c:v>95</c:v>
                </c:pt>
                <c:pt idx="2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F6-6C46-8DB0-31F46B1ADF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mejoradas!$C$16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mejoradas!$C$17:$C$19</c:f>
              <c:numCache>
                <c:formatCode>#,##0" Km"</c:formatCode>
                <c:ptCount val="3"/>
                <c:pt idx="0">
                  <c:v>253</c:v>
                </c:pt>
                <c:pt idx="1">
                  <c:v>8.0399999999999991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F6-6C46-8DB0-31F46B1ADF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378896882494004E-2"/>
          <c:y val="0"/>
          <c:w val="0.94724220623501199"/>
          <c:h val="0.9448345717348711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mantenidas!$D$1</c:f>
              <c:strCache>
                <c:ptCount val="1"/>
                <c:pt idx="0">
                  <c:v>ACUMULADO CUATRIENIO ENERO 2025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29406484261409771"/>
                  <c:y val="-2.029053813862272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bg1"/>
                        </a:solidFill>
                        <a:latin typeface="Poppins" pitchFamily="2" charset="77"/>
                        <a:ea typeface="+mn-ea"/>
                        <a:cs typeface="Poppins" pitchFamily="2" charset="77"/>
                      </a:defRPr>
                    </a:pPr>
                    <a:fld id="{FBD8F21A-13FB-7147-BC2B-49E012347C70}" type="CELLRANGE">
                      <a:rPr lang="en-US" sz="1800" b="1" baseline="0" dirty="0">
                        <a:latin typeface="Poppins" pitchFamily="2" charset="77"/>
                        <a:cs typeface="Poppins" pitchFamily="2" charset="77"/>
                      </a:rPr>
                      <a:pPr>
                        <a:defRPr sz="1800" b="1">
                          <a:solidFill>
                            <a:schemeClr val="bg1"/>
                          </a:solidFill>
                          <a:latin typeface="Poppins" pitchFamily="2" charset="77"/>
                          <a:cs typeface="Poppins" pitchFamily="2" charset="77"/>
                        </a:defRPr>
                      </a:pPr>
                      <a:t>[CELLRANGE]</a:t>
                    </a:fld>
                    <a:r>
                      <a:rPr lang="en-US" sz="1800" b="1" baseline="0" dirty="0">
                        <a:latin typeface="Poppins" pitchFamily="2" charset="77"/>
                        <a:cs typeface="Poppins" pitchFamily="2" charset="77"/>
                      </a:rPr>
                      <a:t>; </a:t>
                    </a:r>
                    <a:fld id="{CCBA043D-7741-5D42-ADD2-92A141BE2756}" type="VALUE">
                      <a:rPr lang="en-US" sz="1800" b="1" baseline="0" dirty="0">
                        <a:latin typeface="Poppins" pitchFamily="2" charset="77"/>
                        <a:cs typeface="Poppins" pitchFamily="2" charset="77"/>
                      </a:rPr>
                      <a:pPr>
                        <a:defRPr sz="1800" b="1">
                          <a:solidFill>
                            <a:schemeClr val="bg1"/>
                          </a:solidFill>
                          <a:latin typeface="Poppins" pitchFamily="2" charset="77"/>
                          <a:cs typeface="Poppins" pitchFamily="2" charset="77"/>
                        </a:defRPr>
                      </a:pPr>
                      <a:t>[VALOR]</a:t>
                    </a:fld>
                    <a:endParaRPr lang="en-US" sz="1800" b="1" baseline="0" dirty="0">
                      <a:latin typeface="Poppins" pitchFamily="2" charset="77"/>
                      <a:cs typeface="Poppins" pitchFamily="2" charset="77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bg1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51318944844125"/>
                      <c:h val="0.26377699580209535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9D6F-FF45-B7BB-5A38210DE37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mantenidas!$D$2</c:f>
              <c:numCache>
                <c:formatCode>0%</c:formatCode>
                <c:ptCount val="1"/>
                <c:pt idx="0">
                  <c:v>1.2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mantenidas!$B$2</c15:f>
                <c15:dlblRangeCache>
                  <c:ptCount val="1"/>
                  <c:pt idx="0">
                    <c:v>1199 Km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1-9D6F-FF45-B7BB-5A38210DE37C}"/>
            </c:ext>
          </c:extLst>
        </c:ser>
        <c:ser>
          <c:idx val="1"/>
          <c:order val="1"/>
          <c:tx>
            <c:strRef>
              <c:f>mantenidas!$E$1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0C4FF85B-370D-534A-A219-336967441749}" type="CELLRANGE">
                      <a:rPr lang="en-US"/>
                      <a:pPr/>
                      <a:t>[CELLRANGE]</a:t>
                    </a:fld>
                    <a:endParaRPr lang="es-ES_tradnl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9D6F-FF45-B7BB-5A38210DE37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val>
            <c:numRef>
              <c:f>mantenidas!$E$2</c:f>
              <c:numCache>
                <c:formatCode>0%</c:formatCode>
                <c:ptCount val="1"/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mantenidas!$C$2</c15:f>
                <c15:dlblRangeCache>
                  <c:ptCount val="1"/>
                  <c:pt idx="0">
                    <c:v>996 Km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3-9D6F-FF45-B7BB-5A38210DE37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64171423"/>
        <c:axId val="364173823"/>
      </c:barChart>
      <c:catAx>
        <c:axId val="3641714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64173823"/>
        <c:crosses val="autoZero"/>
        <c:auto val="1"/>
        <c:lblAlgn val="ctr"/>
        <c:lblOffset val="100"/>
        <c:noMultiLvlLbl val="0"/>
      </c:catAx>
      <c:valAx>
        <c:axId val="364173823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3641714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291560898957509"/>
          <c:y val="0.72261480854431603"/>
          <c:w val="0.6541685990053473"/>
          <c:h val="0.126919547678948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#,##0" Km"</c:formatCode>
                <c:ptCount val="2"/>
                <c:pt idx="0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0-9E4B-90E3-5898369CF60B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80-9E4B-90E3-5898369CF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mantenidas!$B$16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mantenidas!$A$17:$A$19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mantenidas!$B$17:$B$19</c:f>
              <c:numCache>
                <c:formatCode>#,##0" Km"</c:formatCode>
                <c:ptCount val="3"/>
                <c:pt idx="0">
                  <c:v>569</c:v>
                </c:pt>
                <c:pt idx="1">
                  <c:v>223</c:v>
                </c:pt>
                <c:pt idx="2">
                  <c:v>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85-D548-98CE-43176DF8D7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mantenidas!$C$16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5555555555555558E-3"/>
                  <c:y val="-5.0925925925925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F85-D548-98CE-43176DF8D7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mantenidas!$A$17:$A$19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mantenidas!$C$17:$C$19</c:f>
              <c:numCache>
                <c:formatCode>#,##0" Km"</c:formatCode>
                <c:ptCount val="3"/>
                <c:pt idx="0">
                  <c:v>1162</c:v>
                </c:pt>
                <c:pt idx="1">
                  <c:v>36.53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85-D548-98CE-43176DF8D7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'vías terciarias'!$D$1</c:f>
              <c:strCache>
                <c:ptCount val="1"/>
                <c:pt idx="0">
                  <c:v>ACUMULADO CUATRIENIO ENERO 2025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E6F04F87-C514-BC43-BDF0-9F43F1636BB6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; </a:t>
                    </a:r>
                    <a:fld id="{F84FD6BB-5679-1C44-ADB3-1F25C3D4909D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A64C-6748-87CF-6FCBDFCF32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'vías terciarias'!$D$2</c:f>
              <c:numCache>
                <c:formatCode>0%</c:formatCode>
                <c:ptCount val="1"/>
                <c:pt idx="0">
                  <c:v>0.22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'vías terciarias'!$B$2</c15:f>
                <c15:dlblRangeCache>
                  <c:ptCount val="1"/>
                  <c:pt idx="0">
                    <c:v>7.177 Km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1-A64C-6748-87CF-6FCBDFCF321B}"/>
            </c:ext>
          </c:extLst>
        </c:ser>
        <c:ser>
          <c:idx val="1"/>
          <c:order val="1"/>
          <c:tx>
            <c:strRef>
              <c:f>'vías terciarias'!$E$1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2FB2FF10-C049-DD4B-8979-F37928D22D88}" type="CELLRANGE">
                      <a:rPr lang="en-US"/>
                      <a:pPr/>
                      <a:t>[CELLRANGE]</a:t>
                    </a:fld>
                    <a:endParaRPr lang="es-ES_tradnl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A64C-6748-87CF-6FCBDFCF32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val>
            <c:numRef>
              <c:f>'vías terciarias'!$E$2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'vías terciarias'!$C$2</c15:f>
                <c15:dlblRangeCache>
                  <c:ptCount val="1"/>
                  <c:pt idx="0">
                    <c:v> 33.102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3-A64C-6748-87CF-6FCBDFCF32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28019007"/>
        <c:axId val="928015167"/>
      </c:barChart>
      <c:catAx>
        <c:axId val="9280190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28015167"/>
        <c:crosses val="autoZero"/>
        <c:auto val="1"/>
        <c:lblAlgn val="ctr"/>
        <c:lblOffset val="100"/>
        <c:noMultiLvlLbl val="0"/>
      </c:catAx>
      <c:valAx>
        <c:axId val="9280151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9280190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56280430923261"/>
          <c:y val="0.64431000351368328"/>
          <c:w val="0.63962691888183576"/>
          <c:h val="0.108990778807516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653861802670972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'[Indicadores PND gráficas.xlsx]vías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'[Indicadores PND gráficas.xlsx]vías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'[Indicadores PND gráficas.xlsx]vías terciarias (2)'!$B$17:$B$18</c:f>
              <c:numCache>
                <c:formatCode>General</c:formatCode>
                <c:ptCount val="2"/>
                <c:pt idx="0" formatCode="#,##0&quot; Km&quot;">
                  <c:v>8142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40-A840-A1BD-E65F8697200E}"/>
            </c:ext>
          </c:extLst>
        </c:ser>
        <c:ser>
          <c:idx val="1"/>
          <c:order val="1"/>
          <c:tx>
            <c:strRef>
              <c:f>'[Indicadores PND gráficas.xlsx]vías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'[Indicadores PND gráficas.xlsx]vías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'[Indicadores PND gráficas.xlsx]vías terciarias (2)'!$C$17:$C$18</c:f>
              <c:numCache>
                <c:formatCode>#,##0" Km"</c:formatCode>
                <c:ptCount val="2"/>
                <c:pt idx="0">
                  <c:v>7161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40-A840-A1BD-E65F869720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34895054940671522"/>
          <c:y val="0.85755771486011056"/>
          <c:w val="0.28521248956233614"/>
          <c:h val="7.86124979058468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4724755529047167"/>
          <c:h val="0.764965494178092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'vías terciarias'!$B$16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'vías terciarias'!$A$17:$A$19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'vías terciarias'!$B$17:$B$19</c:f>
              <c:numCache>
                <c:formatCode>#,##0" Km"</c:formatCode>
                <c:ptCount val="3"/>
                <c:pt idx="0">
                  <c:v>8142</c:v>
                </c:pt>
                <c:pt idx="1">
                  <c:v>10350</c:v>
                </c:pt>
                <c:pt idx="2">
                  <c:v>14610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DA-814A-9B6A-4A083660A8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'vías terciarias'!$C$16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'vías terciarias'!$A$17:$A$19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'vías terciarias'!$C$17:$C$19</c:f>
              <c:numCache>
                <c:formatCode>#,##0" Km"</c:formatCode>
                <c:ptCount val="3"/>
                <c:pt idx="0">
                  <c:v>7161</c:v>
                </c:pt>
                <c:pt idx="1">
                  <c:v>16.28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DA-814A-9B6A-4A083660A8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0.7008</cdr:x>
      <cdr:y>0.44609</cdr:y>
    </cdr:from>
    <cdr:to>
      <cdr:x>0.81105</cdr:x>
      <cdr:y>0.73712</cdr:y>
    </cdr:to>
    <cdr:pic>
      <cdr:nvPicPr>
        <cdr:cNvPr id="2" name="Gráfico 50" descr="Car con relleno sólido">
          <a:extLst xmlns:a="http://schemas.openxmlformats.org/drawingml/2006/main">
            <a:ext uri="{FF2B5EF4-FFF2-40B4-BE49-F238E27FC236}">
              <a16:creationId xmlns:a16="http://schemas.microsoft.com/office/drawing/2014/main" id="{C95E2AE5-60F6-CD37-03FF-CD41B560F88D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96DAC541-7B7A-43D3-8B79-37D633B846F1}">
              <asvg:svgBlip xmlns:asvg="http://schemas.microsoft.com/office/drawing/2016/SVG/main" r:embed="rId2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3782582" y="912113"/>
          <a:ext cx="595075" cy="595075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D0720-2C6F-44CE-B725-B79428EB76C6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CCC7A-0E88-42A9-80C5-EC5EFBAE757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8131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0E113-DF9F-69A7-AEB2-AAD846A64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CF03898-6B5D-D917-9DE2-835159C0AC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4B9605F-7CF0-62FB-8B6C-BAFD4B69CB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6079D35-3003-9ECB-6170-11C158DC7E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8723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56918-E314-F0B6-1A0C-F046670E2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C96F10F-BD59-C6E2-68C3-2D854A7449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D5638F5-F38B-BD3D-510E-979C62A24B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5E08703-5AB4-293E-645D-1B44AD59B7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7902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6DA30-7C2A-B63D-1B9D-23DB0FC1A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B13FD27-FE0C-5355-E54E-DBBBBD983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E401039-5416-4ED7-0FA4-601DCFDCCE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36E88AF-171F-2477-2CEF-95E4DA3A47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2269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E25234-8F59-9674-F4AC-FECFFC206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B423B5C-62EA-4EDA-4207-5C0067D34D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229D691-8350-3EF0-92E7-6DD155A805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355AD85-3838-1683-2D83-0635E9D86B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700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2FC1C-777D-467A-2601-68EF7C97B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6E4B327-66BF-C3AA-16CC-7273037ACC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8F797C8-AFF8-FCD6-7B6B-FA79760FDC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DC44E65-C9A9-39AB-8F45-AD083C4C09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5084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BD4E1-8168-1D8D-4E7D-FCEC9C9B5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F9FD5D6-68A6-D405-07E1-90704B8AD5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C850785-54DD-2671-AA02-131B3480E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03FAD8D-5551-BAF2-2A8A-C1EB2E444E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4822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9FAE9F-42CB-5712-F727-A0B701808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7F0CCEA-43B9-3BEF-FAAF-F274C279AD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0DB5324-A165-8532-7F43-10F84DE49B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B00FBBC-2C45-9749-F6F0-65018CD043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4114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5937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52A93-A1F6-7AF9-F7EB-681A4E8F7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684B205-6CA9-82ED-2F95-0080F132F1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7037D76-E9EB-C470-6C70-AA44484BA9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39BAD94-EBE2-1FD0-240E-6BD9591D08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1712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DAEC-4A60-8714-D029-C94EC6B4EF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BCF4AFF-9B18-DAE9-E90C-DEE6F0A2B1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4EF07FF-B05B-69CA-0B4D-AF21C0D485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D214677-2BDD-3D0F-43CB-56B9DD15B4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5261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1661C70-0D14-62C4-73E7-E83716BD9544}"/>
              </a:ext>
            </a:extLst>
          </p:cNvPr>
          <p:cNvSpPr/>
          <p:nvPr userDrawn="1"/>
        </p:nvSpPr>
        <p:spPr>
          <a:xfrm>
            <a:off x="0" y="6679952"/>
            <a:ext cx="12192000" cy="199068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 dirty="0"/>
          </a:p>
        </p:txBody>
      </p:sp>
    </p:spTree>
    <p:extLst>
      <p:ext uri="{BB962C8B-B14F-4D97-AF65-F5344CB8AC3E}">
        <p14:creationId xmlns:p14="http://schemas.microsoft.com/office/powerpoint/2010/main" val="426284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7111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884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49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Rectangle 65">
            <a:extLst>
              <a:ext uri="{FF2B5EF4-FFF2-40B4-BE49-F238E27FC236}">
                <a16:creationId xmlns:a16="http://schemas.microsoft.com/office/drawing/2014/main" id="{255A7720-BA20-D58B-9088-00B71A9BABCE}"/>
              </a:ext>
            </a:extLst>
          </p:cNvPr>
          <p:cNvSpPr/>
          <p:nvPr userDrawn="1"/>
        </p:nvSpPr>
        <p:spPr>
          <a:xfrm>
            <a:off x="1" y="3278"/>
            <a:ext cx="12192000" cy="6854722"/>
          </a:xfrm>
          <a:prstGeom prst="rect">
            <a:avLst/>
          </a:prstGeom>
          <a:solidFill>
            <a:srgbClr val="153C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sz="1350" dirty="0"/>
          </a:p>
        </p:txBody>
      </p:sp>
      <p:sp>
        <p:nvSpPr>
          <p:cNvPr id="8" name="Rectangle 65">
            <a:extLst>
              <a:ext uri="{FF2B5EF4-FFF2-40B4-BE49-F238E27FC236}">
                <a16:creationId xmlns:a16="http://schemas.microsoft.com/office/drawing/2014/main" id="{67315228-4C25-576E-9725-80897DCD751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sz="135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16185FD-5255-E637-3920-26D23CB538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680" y="152491"/>
            <a:ext cx="1646540" cy="66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853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Rectangle 65">
            <a:extLst>
              <a:ext uri="{FF2B5EF4-FFF2-40B4-BE49-F238E27FC236}">
                <a16:creationId xmlns:a16="http://schemas.microsoft.com/office/drawing/2014/main" id="{88622AAC-C694-D061-9F7A-78758DF9C551}"/>
              </a:ext>
            </a:extLst>
          </p:cNvPr>
          <p:cNvSpPr/>
          <p:nvPr userDrawn="1"/>
        </p:nvSpPr>
        <p:spPr>
          <a:xfrm>
            <a:off x="51650" y="0"/>
            <a:ext cx="12140351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sz="1350" dirty="0"/>
          </a:p>
        </p:txBody>
      </p:sp>
    </p:spTree>
    <p:extLst>
      <p:ext uri="{BB962C8B-B14F-4D97-AF65-F5344CB8AC3E}">
        <p14:creationId xmlns:p14="http://schemas.microsoft.com/office/powerpoint/2010/main" val="413209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2727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56554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563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8022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771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EB51E-C074-42A4-AA39-C35271E8AF52}" type="datetimeFigureOut">
              <a:rPr lang="es-CO" smtClean="0"/>
              <a:t>19/02/25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E991563-2BF1-19B1-0C66-4789B765E14C}"/>
              </a:ext>
            </a:extLst>
          </p:cNvPr>
          <p:cNvSpPr/>
          <p:nvPr userDrawn="1"/>
        </p:nvSpPr>
        <p:spPr>
          <a:xfrm>
            <a:off x="0" y="6679952"/>
            <a:ext cx="12192000" cy="199068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 dirty="0"/>
          </a:p>
        </p:txBody>
      </p:sp>
    </p:spTree>
    <p:extLst>
      <p:ext uri="{BB962C8B-B14F-4D97-AF65-F5344CB8AC3E}">
        <p14:creationId xmlns:p14="http://schemas.microsoft.com/office/powerpoint/2010/main" val="3624477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chart" Target="../charts/chart1.xml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chart" Target="../charts/chart2.xml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chart" Target="../charts/chart4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11" Type="http://schemas.openxmlformats.org/officeDocument/2006/relationships/image" Target="../media/image4.svg"/><Relationship Id="rId5" Type="http://schemas.openxmlformats.org/officeDocument/2006/relationships/image" Target="../media/image5.png"/><Relationship Id="rId10" Type="http://schemas.openxmlformats.org/officeDocument/2006/relationships/image" Target="../media/image3.png"/><Relationship Id="rId4" Type="http://schemas.openxmlformats.org/officeDocument/2006/relationships/chart" Target="../charts/chart5.xml"/><Relationship Id="rId9" Type="http://schemas.openxmlformats.org/officeDocument/2006/relationships/chart" Target="../charts/char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hart" Target="../charts/chart7.xml"/><Relationship Id="rId7" Type="http://schemas.openxmlformats.org/officeDocument/2006/relationships/chart" Target="../charts/chart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svg"/><Relationship Id="rId11" Type="http://schemas.openxmlformats.org/officeDocument/2006/relationships/image" Target="../media/image8.sv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chart" Target="../charts/chart8.xml"/><Relationship Id="rId9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chart" Target="../charts/chart10.xml"/><Relationship Id="rId7" Type="http://schemas.openxmlformats.org/officeDocument/2006/relationships/chart" Target="../charts/chart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svg"/><Relationship Id="rId11" Type="http://schemas.openxmlformats.org/officeDocument/2006/relationships/image" Target="../media/image12.svg"/><Relationship Id="rId5" Type="http://schemas.openxmlformats.org/officeDocument/2006/relationships/image" Target="../media/image9.png"/><Relationship Id="rId10" Type="http://schemas.openxmlformats.org/officeDocument/2006/relationships/image" Target="../media/image11.png"/><Relationship Id="rId4" Type="http://schemas.openxmlformats.org/officeDocument/2006/relationships/chart" Target="../charts/chart11.xml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chart" Target="../charts/chart13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14.xml"/><Relationship Id="rId11" Type="http://schemas.openxmlformats.org/officeDocument/2006/relationships/chart" Target="../charts/chart15.xml"/><Relationship Id="rId5" Type="http://schemas.openxmlformats.org/officeDocument/2006/relationships/image" Target="../media/image14.svg"/><Relationship Id="rId10" Type="http://schemas.openxmlformats.org/officeDocument/2006/relationships/image" Target="../media/image16.svg"/><Relationship Id="rId4" Type="http://schemas.openxmlformats.org/officeDocument/2006/relationships/image" Target="../media/image13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slide" Target="slide4.xml"/><Relationship Id="rId11" Type="http://schemas.openxmlformats.org/officeDocument/2006/relationships/image" Target="../media/image24.svg"/><Relationship Id="rId5" Type="http://schemas.openxmlformats.org/officeDocument/2006/relationships/image" Target="../media/image19.sv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openxmlformats.org/officeDocument/2006/relationships/image" Target="../media/image2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23F47-0AAF-B046-A7B6-A3EA2CB34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F7682F38-2E48-1A71-BBDF-7406124E37AA}"/>
              </a:ext>
            </a:extLst>
          </p:cNvPr>
          <p:cNvSpPr txBox="1">
            <a:spLocks/>
          </p:cNvSpPr>
          <p:nvPr/>
        </p:nvSpPr>
        <p:spPr>
          <a:xfrm>
            <a:off x="470554" y="2582917"/>
            <a:ext cx="6370194" cy="16921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ES" sz="4000" b="1" dirty="0">
                <a:solidFill>
                  <a:schemeClr val="bg1"/>
                </a:solidFill>
                <a:latin typeface="Nunito Sans Black" pitchFamily="2" charset="0"/>
              </a:rPr>
              <a:t>1. Bienvenida y verificación del quórum  </a:t>
            </a:r>
            <a:endParaRPr lang="es-ES" sz="1800" dirty="0">
              <a:solidFill>
                <a:schemeClr val="bg1"/>
              </a:solidFill>
              <a:latin typeface="Nunito Sans Black" pitchFamily="2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7A51531-7689-32EB-ED87-07F2E824D14B}"/>
              </a:ext>
            </a:extLst>
          </p:cNvPr>
          <p:cNvSpPr/>
          <p:nvPr/>
        </p:nvSpPr>
        <p:spPr>
          <a:xfrm>
            <a:off x="0" y="819253"/>
            <a:ext cx="12192000" cy="5219493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C3DFFDC-33A6-FC5D-C26D-34AA0D713D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46" r="23640" b="11946"/>
          <a:stretch/>
        </p:blipFill>
        <p:spPr>
          <a:xfrm>
            <a:off x="6955221" y="819252"/>
            <a:ext cx="5236779" cy="5219493"/>
          </a:xfrm>
          <a:prstGeom prst="rect">
            <a:avLst/>
          </a:prstGeom>
        </p:spPr>
      </p:pic>
      <p:sp>
        <p:nvSpPr>
          <p:cNvPr id="10" name="object 5">
            <a:extLst>
              <a:ext uri="{FF2B5EF4-FFF2-40B4-BE49-F238E27FC236}">
                <a16:creationId xmlns:a16="http://schemas.microsoft.com/office/drawing/2014/main" id="{F4C767BA-9BBC-AF59-E8E2-BFDDBD633210}"/>
              </a:ext>
            </a:extLst>
          </p:cNvPr>
          <p:cNvSpPr txBox="1">
            <a:spLocks/>
          </p:cNvSpPr>
          <p:nvPr/>
        </p:nvSpPr>
        <p:spPr>
          <a:xfrm>
            <a:off x="356081" y="2294951"/>
            <a:ext cx="5492427" cy="1907976"/>
          </a:xfrm>
          <a:prstGeom prst="rect">
            <a:avLst/>
          </a:prstGeom>
        </p:spPr>
        <p:txBody>
          <a:bodyPr vert="horz" wrap="square" lIns="0" tIns="243604" rIns="0" bIns="0" rtlCol="0">
            <a:spAutoFit/>
          </a:bodyPr>
          <a:lstStyle>
            <a:lvl1pPr>
              <a:defRPr sz="7400" b="1" i="0">
                <a:solidFill>
                  <a:srgbClr val="0D465E"/>
                </a:solidFill>
                <a:latin typeface="Poppins ExtraBold"/>
                <a:ea typeface="+mj-ea"/>
                <a:cs typeface="Poppins ExtraBold"/>
              </a:defRPr>
            </a:lvl1pPr>
          </a:lstStyle>
          <a:p>
            <a:pPr marL="12701">
              <a:spcBef>
                <a:spcPts val="120"/>
              </a:spcBef>
            </a:pPr>
            <a:r>
              <a:rPr lang="en-US" sz="5400" dirty="0">
                <a:solidFill>
                  <a:schemeClr val="bg1"/>
                </a:solidFill>
              </a:rPr>
              <a:t>Plan Nacional de Desarrollo</a:t>
            </a:r>
          </a:p>
        </p:txBody>
      </p:sp>
    </p:spTree>
    <p:extLst>
      <p:ext uri="{BB962C8B-B14F-4D97-AF65-F5344CB8AC3E}">
        <p14:creationId xmlns:p14="http://schemas.microsoft.com/office/powerpoint/2010/main" val="3534918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FC0D7-E281-4DF5-42A3-B488B0914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>
            <a:extLst>
              <a:ext uri="{FF2B5EF4-FFF2-40B4-BE49-F238E27FC236}">
                <a16:creationId xmlns:a16="http://schemas.microsoft.com/office/drawing/2014/main" id="{8F7661AC-F344-35B4-7F44-03D0E102AE1B}"/>
              </a:ext>
            </a:extLst>
          </p:cNvPr>
          <p:cNvSpPr txBox="1"/>
          <p:nvPr/>
        </p:nvSpPr>
        <p:spPr>
          <a:xfrm>
            <a:off x="7198973" y="785652"/>
            <a:ext cx="4459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5400" b="1" dirty="0">
                <a:solidFill>
                  <a:srgbClr val="0D26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Sello Plata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853B4EA-E667-6ADB-BDBC-29E586D4F057}"/>
              </a:ext>
            </a:extLst>
          </p:cNvPr>
          <p:cNvSpPr txBox="1"/>
          <p:nvPr/>
        </p:nvSpPr>
        <p:spPr>
          <a:xfrm>
            <a:off x="7198973" y="1569509"/>
            <a:ext cx="39604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0D26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Certificación de sistema de gestión e igualdad de género, llamado Equipares Público</a:t>
            </a:r>
          </a:p>
          <a:p>
            <a:r>
              <a:rPr lang="es-ES" dirty="0">
                <a:solidFill>
                  <a:srgbClr val="F2823A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Plan de Acción sobre igualdad de Género, del sector transporte.​</a:t>
            </a:r>
            <a:endParaRPr lang="es-CO" dirty="0">
              <a:solidFill>
                <a:srgbClr val="F2823A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6" name="Gráfico 5" descr="Completed con relleno sólido">
            <a:extLst>
              <a:ext uri="{FF2B5EF4-FFF2-40B4-BE49-F238E27FC236}">
                <a16:creationId xmlns:a16="http://schemas.microsoft.com/office/drawing/2014/main" id="{9CA61B4C-CF33-67CF-5CA9-2E0FD22CB0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0612" y="3160341"/>
            <a:ext cx="1990775" cy="1990775"/>
          </a:xfrm>
          <a:prstGeom prst="rect">
            <a:avLst/>
          </a:prstGeom>
        </p:spPr>
      </p:pic>
      <p:pic>
        <p:nvPicPr>
          <p:cNvPr id="13" name="Gráfico 12" descr="Medal con relleno sólido">
            <a:extLst>
              <a:ext uri="{FF2B5EF4-FFF2-40B4-BE49-F238E27FC236}">
                <a16:creationId xmlns:a16="http://schemas.microsoft.com/office/drawing/2014/main" id="{D1980E03-A510-E5B2-9FC6-C0118582AF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07233" y="849063"/>
            <a:ext cx="2091740" cy="209174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FC121C20-53B9-A3DF-AEB2-F14576C80F6F}"/>
              </a:ext>
            </a:extLst>
          </p:cNvPr>
          <p:cNvSpPr txBox="1"/>
          <p:nvPr/>
        </p:nvSpPr>
        <p:spPr>
          <a:xfrm>
            <a:off x="7198973" y="4155729"/>
            <a:ext cx="40570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dirty="0">
                <a:solidFill>
                  <a:srgbClr val="0D26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Índice de desempeño institucional-IDI-</a:t>
            </a:r>
          </a:p>
          <a:p>
            <a:r>
              <a:rPr lang="es-CO" dirty="0">
                <a:solidFill>
                  <a:srgbClr val="F2823A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% de resultados del Índice Desempeño Institucional</a:t>
            </a:r>
            <a:endParaRPr lang="es-ES_tradnl" dirty="0">
              <a:solidFill>
                <a:srgbClr val="F2823A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C09DEAF-67B7-F19B-EA9D-8A6CAB5CEBD3}"/>
              </a:ext>
            </a:extLst>
          </p:cNvPr>
          <p:cNvSpPr txBox="1"/>
          <p:nvPr/>
        </p:nvSpPr>
        <p:spPr>
          <a:xfrm>
            <a:off x="7198973" y="3222117"/>
            <a:ext cx="4542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000" b="1" dirty="0">
                <a:solidFill>
                  <a:srgbClr val="0D26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puntos*</a:t>
            </a:r>
          </a:p>
        </p:txBody>
      </p:sp>
      <p:sp>
        <p:nvSpPr>
          <p:cNvPr id="19" name="object 26">
            <a:extLst>
              <a:ext uri="{FF2B5EF4-FFF2-40B4-BE49-F238E27FC236}">
                <a16:creationId xmlns:a16="http://schemas.microsoft.com/office/drawing/2014/main" id="{FBA0681C-E91A-0D77-81B5-3984A3CB7302}"/>
              </a:ext>
            </a:extLst>
          </p:cNvPr>
          <p:cNvSpPr txBox="1"/>
          <p:nvPr/>
        </p:nvSpPr>
        <p:spPr>
          <a:xfrm>
            <a:off x="5222527" y="5767548"/>
            <a:ext cx="7088006" cy="766878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*Invías paso de 75,3 puntos a 82,3 puntos</a:t>
            </a:r>
          </a:p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siendo la entidad del sector que presentó mayor incremento respecto a la medición 2023.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B8B0BD5-446D-92B7-CE66-488E922C98A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310" t="6020" r="20562"/>
          <a:stretch/>
        </p:blipFill>
        <p:spPr>
          <a:xfrm>
            <a:off x="679977" y="1100666"/>
            <a:ext cx="4057004" cy="49173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4650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3A163-E25D-D11E-3EDF-16DD0CDF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Gráfico 41">
            <a:extLst>
              <a:ext uri="{FF2B5EF4-FFF2-40B4-BE49-F238E27FC236}">
                <a16:creationId xmlns:a16="http://schemas.microsoft.com/office/drawing/2014/main" id="{49447739-38CA-9DF8-B113-8A0630A8EC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0688918"/>
              </p:ext>
            </p:extLst>
          </p:nvPr>
        </p:nvGraphicFramePr>
        <p:xfrm>
          <a:off x="516874" y="1405856"/>
          <a:ext cx="10820959" cy="2466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F4F83DA7-8A65-9A40-A0FE-FD75C29CE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7615513"/>
              </p:ext>
            </p:extLst>
          </p:nvPr>
        </p:nvGraphicFramePr>
        <p:xfrm>
          <a:off x="136036" y="3174428"/>
          <a:ext cx="6230897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F333E2A1-9288-0640-0AD5-E086A18638D3}"/>
              </a:ext>
            </a:extLst>
          </p:cNvPr>
          <p:cNvGrpSpPr/>
          <p:nvPr/>
        </p:nvGrpSpPr>
        <p:grpSpPr>
          <a:xfrm>
            <a:off x="0" y="-169382"/>
            <a:ext cx="9733438" cy="1341147"/>
            <a:chOff x="0" y="177296"/>
            <a:chExt cx="6933464" cy="1353979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FB0971F6-C32A-64A4-12BA-B7A9841CDF5F}"/>
                </a:ext>
              </a:extLst>
            </p:cNvPr>
            <p:cNvSpPr/>
            <p:nvPr/>
          </p:nvSpPr>
          <p:spPr>
            <a:xfrm>
              <a:off x="0" y="345846"/>
              <a:ext cx="6933464" cy="1170948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39" name="object 5">
              <a:extLst>
                <a:ext uri="{FF2B5EF4-FFF2-40B4-BE49-F238E27FC236}">
                  <a16:creationId xmlns:a16="http://schemas.microsoft.com/office/drawing/2014/main" id="{7633E93A-3D79-96B0-5641-7552719D353D}"/>
                </a:ext>
              </a:extLst>
            </p:cNvPr>
            <p:cNvSpPr txBox="1">
              <a:spLocks/>
            </p:cNvSpPr>
            <p:nvPr/>
          </p:nvSpPr>
          <p:spPr>
            <a:xfrm>
              <a:off x="235405" y="177296"/>
              <a:ext cx="6561356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b="0" spc="-10" dirty="0">
                  <a:solidFill>
                    <a:srgbClr val="153C77"/>
                  </a:solidFill>
                  <a:latin typeface="Poppins Medium"/>
                  <a:cs typeface="Poppins Medium"/>
                </a:rPr>
                <a:t>Vías primarias no concesionadas mejoradas</a:t>
              </a:r>
            </a:p>
          </p:txBody>
        </p:sp>
      </p:grpSp>
      <p:pic>
        <p:nvPicPr>
          <p:cNvPr id="51" name="Gráfico 50" descr="Car con relleno sólido">
            <a:extLst>
              <a:ext uri="{FF2B5EF4-FFF2-40B4-BE49-F238E27FC236}">
                <a16:creationId xmlns:a16="http://schemas.microsoft.com/office/drawing/2014/main" id="{C95E2AE5-60F6-CD37-03FF-CD41B560F8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29913" y="1537396"/>
            <a:ext cx="755906" cy="755906"/>
          </a:xfrm>
          <a:prstGeom prst="rect">
            <a:avLst/>
          </a:prstGeom>
        </p:spPr>
      </p:pic>
      <p:sp>
        <p:nvSpPr>
          <p:cNvPr id="11" name="object 26">
            <a:extLst>
              <a:ext uri="{FF2B5EF4-FFF2-40B4-BE49-F238E27FC236}">
                <a16:creationId xmlns:a16="http://schemas.microsoft.com/office/drawing/2014/main" id="{0DE18338-C989-46C1-342A-8FE597D53B64}"/>
              </a:ext>
            </a:extLst>
          </p:cNvPr>
          <p:cNvSpPr txBox="1"/>
          <p:nvPr/>
        </p:nvSpPr>
        <p:spPr>
          <a:xfrm>
            <a:off x="7266491" y="3576138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677E1021-0C06-43F4-94A2-596387B5FB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0199933"/>
              </p:ext>
            </p:extLst>
          </p:nvPr>
        </p:nvGraphicFramePr>
        <p:xfrm>
          <a:off x="5927354" y="3946835"/>
          <a:ext cx="6108700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1" name="object 26">
            <a:extLst>
              <a:ext uri="{FF2B5EF4-FFF2-40B4-BE49-F238E27FC236}">
                <a16:creationId xmlns:a16="http://schemas.microsoft.com/office/drawing/2014/main" id="{497A3AB6-810A-FFA0-0992-102E0ABBC200}"/>
              </a:ext>
            </a:extLst>
          </p:cNvPr>
          <p:cNvSpPr txBox="1"/>
          <p:nvPr/>
        </p:nvSpPr>
        <p:spPr>
          <a:xfrm>
            <a:off x="190900" y="3551624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24" name="object 26">
            <a:extLst>
              <a:ext uri="{FF2B5EF4-FFF2-40B4-BE49-F238E27FC236}">
                <a16:creationId xmlns:a16="http://schemas.microsoft.com/office/drawing/2014/main" id="{A35B90D7-B8F5-1C1A-F432-532525D4567C}"/>
              </a:ext>
            </a:extLst>
          </p:cNvPr>
          <p:cNvSpPr txBox="1"/>
          <p:nvPr/>
        </p:nvSpPr>
        <p:spPr>
          <a:xfrm>
            <a:off x="4553886" y="4601235"/>
            <a:ext cx="1542114" cy="200056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200" dirty="0">
                <a:solidFill>
                  <a:schemeClr val="bg1"/>
                </a:solidFill>
                <a:latin typeface="Poppins Medium"/>
                <a:cs typeface="Poppins Medium"/>
              </a:rPr>
              <a:t>253km</a:t>
            </a:r>
            <a:endParaRPr sz="1200" dirty="0">
              <a:solidFill>
                <a:schemeClr val="bg1"/>
              </a:solidFill>
              <a:latin typeface="Poppins ExtraBold"/>
              <a:cs typeface="Poppins ExtraBold"/>
            </a:endParaRPr>
          </a:p>
        </p:txBody>
      </p:sp>
      <p:sp>
        <p:nvSpPr>
          <p:cNvPr id="25" name="object 3">
            <a:extLst>
              <a:ext uri="{FF2B5EF4-FFF2-40B4-BE49-F238E27FC236}">
                <a16:creationId xmlns:a16="http://schemas.microsoft.com/office/drawing/2014/main" id="{53EB7705-62AF-7964-A847-1EBB101FB172}"/>
              </a:ext>
            </a:extLst>
          </p:cNvPr>
          <p:cNvSpPr/>
          <p:nvPr/>
        </p:nvSpPr>
        <p:spPr>
          <a:xfrm>
            <a:off x="311645" y="5316305"/>
            <a:ext cx="1988086" cy="914400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3">
            <a:extLst>
              <a:ext uri="{FF2B5EF4-FFF2-40B4-BE49-F238E27FC236}">
                <a16:creationId xmlns:a16="http://schemas.microsoft.com/office/drawing/2014/main" id="{32DF180F-632F-BDED-B634-8D22F139E759}"/>
              </a:ext>
            </a:extLst>
          </p:cNvPr>
          <p:cNvSpPr/>
          <p:nvPr/>
        </p:nvSpPr>
        <p:spPr>
          <a:xfrm>
            <a:off x="1483333" y="5306211"/>
            <a:ext cx="2858294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Gráfico 26" descr="Bullseye con relleno sólido">
            <a:extLst>
              <a:ext uri="{FF2B5EF4-FFF2-40B4-BE49-F238E27FC236}">
                <a16:creationId xmlns:a16="http://schemas.microsoft.com/office/drawing/2014/main" id="{6A607CC7-6739-B428-BCF3-E953AC1F9F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0289" y="5342142"/>
            <a:ext cx="914400" cy="914400"/>
          </a:xfrm>
          <a:prstGeom prst="rect">
            <a:avLst/>
          </a:prstGeom>
        </p:spPr>
      </p:pic>
      <p:sp>
        <p:nvSpPr>
          <p:cNvPr id="28" name="object 6">
            <a:extLst>
              <a:ext uri="{FF2B5EF4-FFF2-40B4-BE49-F238E27FC236}">
                <a16:creationId xmlns:a16="http://schemas.microsoft.com/office/drawing/2014/main" id="{25030F55-0E74-0468-E8C4-657ABC85A9EB}"/>
              </a:ext>
            </a:extLst>
          </p:cNvPr>
          <p:cNvSpPr txBox="1">
            <a:spLocks/>
          </p:cNvSpPr>
          <p:nvPr/>
        </p:nvSpPr>
        <p:spPr>
          <a:xfrm>
            <a:off x="1859861" y="4801291"/>
            <a:ext cx="5296437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132%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29" name="object 26">
            <a:extLst>
              <a:ext uri="{FF2B5EF4-FFF2-40B4-BE49-F238E27FC236}">
                <a16:creationId xmlns:a16="http://schemas.microsoft.com/office/drawing/2014/main" id="{612EEB86-6EFD-D868-1486-B716FFC8BE10}"/>
              </a:ext>
            </a:extLst>
          </p:cNvPr>
          <p:cNvSpPr txBox="1"/>
          <p:nvPr/>
        </p:nvSpPr>
        <p:spPr>
          <a:xfrm>
            <a:off x="4958920" y="1255415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1165589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C0F198-00D3-C6D6-CF80-BE9A0AC1D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116B2638-028E-3B30-B90A-DBA20C7E9E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2607951"/>
              </p:ext>
            </p:extLst>
          </p:nvPr>
        </p:nvGraphicFramePr>
        <p:xfrm>
          <a:off x="440289" y="1770927"/>
          <a:ext cx="11459562" cy="1688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F4F83DA7-8A65-9A40-A0FE-FD75C29CE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096707"/>
              </p:ext>
            </p:extLst>
          </p:nvPr>
        </p:nvGraphicFramePr>
        <p:xfrm>
          <a:off x="214358" y="3204635"/>
          <a:ext cx="6294442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F7F3E9FB-3DEA-1888-B144-EF8CAD9140A2}"/>
              </a:ext>
            </a:extLst>
          </p:cNvPr>
          <p:cNvGrpSpPr/>
          <p:nvPr/>
        </p:nvGrpSpPr>
        <p:grpSpPr>
          <a:xfrm>
            <a:off x="0" y="-206130"/>
            <a:ext cx="9456516" cy="1439356"/>
            <a:chOff x="0" y="177296"/>
            <a:chExt cx="6933464" cy="1439356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120CA0BE-D2C7-72F4-36F0-7BA1EE8649C9}"/>
                </a:ext>
              </a:extLst>
            </p:cNvPr>
            <p:cNvSpPr/>
            <p:nvPr/>
          </p:nvSpPr>
          <p:spPr>
            <a:xfrm>
              <a:off x="0" y="345846"/>
              <a:ext cx="6933464" cy="1270806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39" name="object 5">
              <a:extLst>
                <a:ext uri="{FF2B5EF4-FFF2-40B4-BE49-F238E27FC236}">
                  <a16:creationId xmlns:a16="http://schemas.microsoft.com/office/drawing/2014/main" id="{F6D643CD-1A2D-D452-3DDC-110E6C13B862}"/>
                </a:ext>
              </a:extLst>
            </p:cNvPr>
            <p:cNvSpPr txBox="1">
              <a:spLocks/>
            </p:cNvSpPr>
            <p:nvPr/>
          </p:nvSpPr>
          <p:spPr>
            <a:xfrm>
              <a:off x="235405" y="177296"/>
              <a:ext cx="6561356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b="0" spc="-10" dirty="0">
                  <a:solidFill>
                    <a:srgbClr val="153C77"/>
                  </a:solidFill>
                  <a:latin typeface="Poppins Medium"/>
                  <a:cs typeface="Poppins Medium"/>
                </a:rPr>
                <a:t>Vías primarias no concesionadas </a:t>
              </a:r>
              <a:r>
                <a:rPr lang="en-US" sz="3600" b="0" spc="-10" dirty="0" err="1">
                  <a:solidFill>
                    <a:srgbClr val="153C77"/>
                  </a:solidFill>
                  <a:latin typeface="Poppins Medium"/>
                  <a:cs typeface="Poppins Medium"/>
                </a:rPr>
                <a:t>mantenidas</a:t>
              </a:r>
              <a:r>
                <a:rPr lang="en-US" sz="3600" b="0" spc="-10" dirty="0">
                  <a:solidFill>
                    <a:srgbClr val="153C77"/>
                  </a:solidFill>
                  <a:latin typeface="Poppins Medium"/>
                  <a:cs typeface="Poppins Medium"/>
                </a:rPr>
                <a:t> y rehabilitadas</a:t>
              </a:r>
            </a:p>
          </p:txBody>
        </p:sp>
      </p:grpSp>
      <p:sp>
        <p:nvSpPr>
          <p:cNvPr id="49" name="object 26">
            <a:extLst>
              <a:ext uri="{FF2B5EF4-FFF2-40B4-BE49-F238E27FC236}">
                <a16:creationId xmlns:a16="http://schemas.microsoft.com/office/drawing/2014/main" id="{024055DC-9D8B-235B-3705-5931DCFFE53F}"/>
              </a:ext>
            </a:extLst>
          </p:cNvPr>
          <p:cNvSpPr txBox="1"/>
          <p:nvPr/>
        </p:nvSpPr>
        <p:spPr>
          <a:xfrm>
            <a:off x="5127343" y="1523288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b="1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51" name="Gráfico 50" descr="Car con relleno sólido">
            <a:extLst>
              <a:ext uri="{FF2B5EF4-FFF2-40B4-BE49-F238E27FC236}">
                <a16:creationId xmlns:a16="http://schemas.microsoft.com/office/drawing/2014/main" id="{36A0C9D2-9686-95B8-40B8-D67A5678F5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56723" y="1678115"/>
            <a:ext cx="755906" cy="755906"/>
          </a:xfrm>
          <a:prstGeom prst="rect">
            <a:avLst/>
          </a:prstGeom>
        </p:spPr>
      </p:pic>
      <p:sp>
        <p:nvSpPr>
          <p:cNvPr id="53" name="object 26">
            <a:extLst>
              <a:ext uri="{FF2B5EF4-FFF2-40B4-BE49-F238E27FC236}">
                <a16:creationId xmlns:a16="http://schemas.microsoft.com/office/drawing/2014/main" id="{A16AEEC0-9114-BCCC-EC16-E5AFB241AB19}"/>
              </a:ext>
            </a:extLst>
          </p:cNvPr>
          <p:cNvSpPr txBox="1"/>
          <p:nvPr/>
        </p:nvSpPr>
        <p:spPr>
          <a:xfrm>
            <a:off x="7177142" y="3639443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4" name="object 26">
            <a:extLst>
              <a:ext uri="{FF2B5EF4-FFF2-40B4-BE49-F238E27FC236}">
                <a16:creationId xmlns:a16="http://schemas.microsoft.com/office/drawing/2014/main" id="{C788571A-6160-BB62-E65B-B1E736829E69}"/>
              </a:ext>
            </a:extLst>
          </p:cNvPr>
          <p:cNvSpPr txBox="1"/>
          <p:nvPr/>
        </p:nvSpPr>
        <p:spPr>
          <a:xfrm>
            <a:off x="210238" y="3667507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C5145E30-12AD-C187-E86E-E93CD34B9F06}"/>
              </a:ext>
            </a:extLst>
          </p:cNvPr>
          <p:cNvSpPr/>
          <p:nvPr/>
        </p:nvSpPr>
        <p:spPr>
          <a:xfrm>
            <a:off x="440289" y="5554473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09D29037-487A-77C8-8145-70FD36F0C25A}"/>
              </a:ext>
            </a:extLst>
          </p:cNvPr>
          <p:cNvSpPr/>
          <p:nvPr/>
        </p:nvSpPr>
        <p:spPr>
          <a:xfrm>
            <a:off x="1611977" y="5544379"/>
            <a:ext cx="2858294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Gráfico 9" descr="Bullseye con relleno sólido">
            <a:extLst>
              <a:ext uri="{FF2B5EF4-FFF2-40B4-BE49-F238E27FC236}">
                <a16:creationId xmlns:a16="http://schemas.microsoft.com/office/drawing/2014/main" id="{C2A2F692-EFA7-3EE4-B630-06495E2B43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8933" y="5580310"/>
            <a:ext cx="914400" cy="914400"/>
          </a:xfrm>
          <a:prstGeom prst="rect">
            <a:avLst/>
          </a:prstGeom>
        </p:spPr>
      </p:pic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3A68ECB5-B507-4B36-875B-0081C06796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1135885"/>
              </p:ext>
            </p:extLst>
          </p:nvPr>
        </p:nvGraphicFramePr>
        <p:xfrm>
          <a:off x="6116202" y="3978165"/>
          <a:ext cx="5607143" cy="283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14" name="Gráfico 50" descr="Car con relleno sólido">
            <a:extLst>
              <a:ext uri="{FF2B5EF4-FFF2-40B4-BE49-F238E27FC236}">
                <a16:creationId xmlns:a16="http://schemas.microsoft.com/office/drawing/2014/main" id="{5D00ED25-9AD0-1048-DD0A-34170E0AA3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766561" y="4049091"/>
            <a:ext cx="652172" cy="652172"/>
          </a:xfrm>
          <a:prstGeom prst="rect">
            <a:avLst/>
          </a:prstGeom>
        </p:spPr>
      </p:pic>
      <p:sp>
        <p:nvSpPr>
          <p:cNvPr id="16" name="object 26">
            <a:extLst>
              <a:ext uri="{FF2B5EF4-FFF2-40B4-BE49-F238E27FC236}">
                <a16:creationId xmlns:a16="http://schemas.microsoft.com/office/drawing/2014/main" id="{D0E7B1A8-47BA-7EBD-6271-D2B3285CB134}"/>
              </a:ext>
            </a:extLst>
          </p:cNvPr>
          <p:cNvSpPr txBox="1"/>
          <p:nvPr/>
        </p:nvSpPr>
        <p:spPr>
          <a:xfrm>
            <a:off x="4572028" y="4637898"/>
            <a:ext cx="1542114" cy="200056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200" dirty="0">
                <a:solidFill>
                  <a:schemeClr val="bg1"/>
                </a:solidFill>
                <a:latin typeface="Poppins Medium"/>
                <a:cs typeface="Poppins Medium"/>
              </a:rPr>
              <a:t>1.162 km</a:t>
            </a:r>
            <a:endParaRPr sz="1200" dirty="0">
              <a:solidFill>
                <a:schemeClr val="bg1"/>
              </a:solidFill>
              <a:latin typeface="Poppins ExtraBold"/>
              <a:cs typeface="Poppins ExtraBold"/>
            </a:endParaRPr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D78DFA81-DFE1-6ED6-F483-A20F07555007}"/>
              </a:ext>
            </a:extLst>
          </p:cNvPr>
          <p:cNvSpPr txBox="1">
            <a:spLocks/>
          </p:cNvSpPr>
          <p:nvPr/>
        </p:nvSpPr>
        <p:spPr>
          <a:xfrm>
            <a:off x="1860289" y="5061647"/>
            <a:ext cx="5296437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204%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1707149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3F7A4-C45D-4074-0E0E-871585ABE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Gráfico 33">
            <a:extLst>
              <a:ext uri="{FF2B5EF4-FFF2-40B4-BE49-F238E27FC236}">
                <a16:creationId xmlns:a16="http://schemas.microsoft.com/office/drawing/2014/main" id="{06073038-FE4C-82E7-999F-AEAF093383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4144117"/>
              </p:ext>
            </p:extLst>
          </p:nvPr>
        </p:nvGraphicFramePr>
        <p:xfrm>
          <a:off x="923393" y="1426286"/>
          <a:ext cx="9655269" cy="2441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F4F83DA7-8A65-9A40-A0FE-FD75C29CE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954031"/>
              </p:ext>
            </p:extLst>
          </p:nvPr>
        </p:nvGraphicFramePr>
        <p:xfrm>
          <a:off x="-14300" y="2550488"/>
          <a:ext cx="6016672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7557D8FE-DA37-8D94-E65B-ABB0FE67E47F}"/>
              </a:ext>
            </a:extLst>
          </p:cNvPr>
          <p:cNvGrpSpPr/>
          <p:nvPr/>
        </p:nvGrpSpPr>
        <p:grpSpPr>
          <a:xfrm>
            <a:off x="0" y="-152701"/>
            <a:ext cx="10312761" cy="1353979"/>
            <a:chOff x="0" y="161742"/>
            <a:chExt cx="7677534" cy="1353979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9C36FB42-48E3-39A1-4546-D5B282CCE225}"/>
                </a:ext>
              </a:extLst>
            </p:cNvPr>
            <p:cNvSpPr/>
            <p:nvPr/>
          </p:nvSpPr>
          <p:spPr>
            <a:xfrm>
              <a:off x="0" y="289326"/>
              <a:ext cx="7487804" cy="1191410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41" name="object 5">
              <a:extLst>
                <a:ext uri="{FF2B5EF4-FFF2-40B4-BE49-F238E27FC236}">
                  <a16:creationId xmlns:a16="http://schemas.microsoft.com/office/drawing/2014/main" id="{4A5AE97E-661C-0C4D-99C5-136ED8FF74BC}"/>
                </a:ext>
              </a:extLst>
            </p:cNvPr>
            <p:cNvSpPr txBox="1">
              <a:spLocks/>
            </p:cNvSpPr>
            <p:nvPr/>
          </p:nvSpPr>
          <p:spPr>
            <a:xfrm>
              <a:off x="937516" y="161742"/>
              <a:ext cx="6740018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dirty="0">
                  <a:solidFill>
                    <a:schemeClr val="bg1"/>
                  </a:solidFill>
                </a:rPr>
                <a:t>Vías regionales y caminos ancestrales </a:t>
              </a:r>
              <a:r>
                <a:rPr lang="en-US" sz="3600" dirty="0" err="1">
                  <a:solidFill>
                    <a:schemeClr val="bg1"/>
                  </a:solidFill>
                </a:rPr>
                <a:t>intervenidas</a:t>
              </a:r>
              <a:endParaRPr lang="en-US" sz="3600" b="0" spc="-10" dirty="0">
                <a:solidFill>
                  <a:srgbClr val="FF8300"/>
                </a:solidFill>
                <a:latin typeface="Poppins Medium"/>
                <a:cs typeface="Poppins Medium"/>
              </a:endParaRPr>
            </a:p>
          </p:txBody>
        </p:sp>
      </p:grpSp>
      <p:pic>
        <p:nvPicPr>
          <p:cNvPr id="51" name="Gráfico 50" descr="Car con relleno sólido">
            <a:extLst>
              <a:ext uri="{FF2B5EF4-FFF2-40B4-BE49-F238E27FC236}">
                <a16:creationId xmlns:a16="http://schemas.microsoft.com/office/drawing/2014/main" id="{BA702912-188D-952E-9963-B823804909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21656" y="4042738"/>
            <a:ext cx="630717" cy="630717"/>
          </a:xfrm>
          <a:prstGeom prst="rect">
            <a:avLst/>
          </a:prstGeom>
        </p:spPr>
      </p:pic>
      <p:sp>
        <p:nvSpPr>
          <p:cNvPr id="53" name="object 26">
            <a:extLst>
              <a:ext uri="{FF2B5EF4-FFF2-40B4-BE49-F238E27FC236}">
                <a16:creationId xmlns:a16="http://schemas.microsoft.com/office/drawing/2014/main" id="{3B702C48-094D-1C25-3871-53D2B4AA4AC1}"/>
              </a:ext>
            </a:extLst>
          </p:cNvPr>
          <p:cNvSpPr txBox="1"/>
          <p:nvPr/>
        </p:nvSpPr>
        <p:spPr>
          <a:xfrm>
            <a:off x="7974339" y="3650429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2" name="Estrella de 5 puntas 1">
            <a:extLst>
              <a:ext uri="{FF2B5EF4-FFF2-40B4-BE49-F238E27FC236}">
                <a16:creationId xmlns:a16="http://schemas.microsoft.com/office/drawing/2014/main" id="{219C458D-2EF9-25E6-B726-3C2175E42B8A}"/>
              </a:ext>
            </a:extLst>
          </p:cNvPr>
          <p:cNvSpPr/>
          <p:nvPr/>
        </p:nvSpPr>
        <p:spPr>
          <a:xfrm>
            <a:off x="407009" y="192638"/>
            <a:ext cx="728545" cy="61410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Estrella de 5 puntas 2">
            <a:extLst>
              <a:ext uri="{FF2B5EF4-FFF2-40B4-BE49-F238E27FC236}">
                <a16:creationId xmlns:a16="http://schemas.microsoft.com/office/drawing/2014/main" id="{B63E6163-B18F-CB50-B541-7F1D14CEAE75}"/>
              </a:ext>
            </a:extLst>
          </p:cNvPr>
          <p:cNvSpPr/>
          <p:nvPr/>
        </p:nvSpPr>
        <p:spPr>
          <a:xfrm>
            <a:off x="253800" y="6483418"/>
            <a:ext cx="303482" cy="18919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object 26">
            <a:extLst>
              <a:ext uri="{FF2B5EF4-FFF2-40B4-BE49-F238E27FC236}">
                <a16:creationId xmlns:a16="http://schemas.microsoft.com/office/drawing/2014/main" id="{FD79A2B3-6D2B-E4B3-88A8-8D5CAE986770}"/>
              </a:ext>
            </a:extLst>
          </p:cNvPr>
          <p:cNvSpPr txBox="1"/>
          <p:nvPr/>
        </p:nvSpPr>
        <p:spPr>
          <a:xfrm>
            <a:off x="471655" y="6428309"/>
            <a:ext cx="5414598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 err="1">
                <a:solidFill>
                  <a:srgbClr val="153C77"/>
                </a:solidFill>
                <a:latin typeface="Poppins Medium"/>
                <a:cs typeface="Poppins Medium"/>
              </a:rPr>
              <a:t>Macrometa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F377A90C-4F2C-F2D2-A572-C71C8C3C65D5}"/>
              </a:ext>
            </a:extLst>
          </p:cNvPr>
          <p:cNvSpPr/>
          <p:nvPr/>
        </p:nvSpPr>
        <p:spPr>
          <a:xfrm>
            <a:off x="283941" y="5389229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B4A0FB2F-3E2B-F7C7-8E1D-327A8ACE1897}"/>
              </a:ext>
            </a:extLst>
          </p:cNvPr>
          <p:cNvSpPr/>
          <p:nvPr/>
        </p:nvSpPr>
        <p:spPr>
          <a:xfrm>
            <a:off x="1455629" y="5379135"/>
            <a:ext cx="2552625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E519C206-9E84-68B7-81B8-72F131B56E21}"/>
              </a:ext>
            </a:extLst>
          </p:cNvPr>
          <p:cNvSpPr txBox="1">
            <a:spLocks/>
          </p:cNvSpPr>
          <p:nvPr/>
        </p:nvSpPr>
        <p:spPr>
          <a:xfrm>
            <a:off x="1716221" y="4885547"/>
            <a:ext cx="2260698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88%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D3CF8504-39AB-D1D9-5F70-9189F867AD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2279655"/>
              </p:ext>
            </p:extLst>
          </p:nvPr>
        </p:nvGraphicFramePr>
        <p:xfrm>
          <a:off x="6262964" y="3858132"/>
          <a:ext cx="5809933" cy="328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9" name="Gráfico 18" descr="Car con relleno sólido">
            <a:extLst>
              <a:ext uri="{FF2B5EF4-FFF2-40B4-BE49-F238E27FC236}">
                <a16:creationId xmlns:a16="http://schemas.microsoft.com/office/drawing/2014/main" id="{B65494F1-4967-2D9A-00EF-87A2EE0DFE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47251" y="1626778"/>
            <a:ext cx="630717" cy="630717"/>
          </a:xfrm>
          <a:prstGeom prst="rect">
            <a:avLst/>
          </a:prstGeom>
        </p:spPr>
      </p:pic>
      <p:sp>
        <p:nvSpPr>
          <p:cNvPr id="25" name="object 26">
            <a:extLst>
              <a:ext uri="{FF2B5EF4-FFF2-40B4-BE49-F238E27FC236}">
                <a16:creationId xmlns:a16="http://schemas.microsoft.com/office/drawing/2014/main" id="{F2C04917-2896-EFC7-19D8-406A188EE5FC}"/>
              </a:ext>
            </a:extLst>
          </p:cNvPr>
          <p:cNvSpPr txBox="1"/>
          <p:nvPr/>
        </p:nvSpPr>
        <p:spPr>
          <a:xfrm>
            <a:off x="3976919" y="4694343"/>
            <a:ext cx="1542114" cy="200056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200" dirty="0">
                <a:solidFill>
                  <a:schemeClr val="bg1"/>
                </a:solidFill>
                <a:latin typeface="Poppins Medium"/>
                <a:cs typeface="Poppins Medium"/>
              </a:rPr>
              <a:t>7.161 km</a:t>
            </a:r>
            <a:endParaRPr sz="1200" dirty="0">
              <a:solidFill>
                <a:schemeClr val="bg1"/>
              </a:solidFill>
              <a:latin typeface="Poppins ExtraBold"/>
              <a:cs typeface="Poppins ExtraBold"/>
            </a:endParaRPr>
          </a:p>
        </p:txBody>
      </p:sp>
      <p:pic>
        <p:nvPicPr>
          <p:cNvPr id="29" name="Gráfico 28" descr="Bullseye con relleno sólido">
            <a:extLst>
              <a:ext uri="{FF2B5EF4-FFF2-40B4-BE49-F238E27FC236}">
                <a16:creationId xmlns:a16="http://schemas.microsoft.com/office/drawing/2014/main" id="{11C19A3F-CFC6-7346-B564-F546285627B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2585" y="5415066"/>
            <a:ext cx="914400" cy="914400"/>
          </a:xfrm>
          <a:prstGeom prst="rect">
            <a:avLst/>
          </a:prstGeom>
        </p:spPr>
      </p:pic>
      <p:sp>
        <p:nvSpPr>
          <p:cNvPr id="31" name="object 26">
            <a:extLst>
              <a:ext uri="{FF2B5EF4-FFF2-40B4-BE49-F238E27FC236}">
                <a16:creationId xmlns:a16="http://schemas.microsoft.com/office/drawing/2014/main" id="{004F8249-C408-E786-1F19-49F24A5324F8}"/>
              </a:ext>
            </a:extLst>
          </p:cNvPr>
          <p:cNvSpPr txBox="1"/>
          <p:nvPr/>
        </p:nvSpPr>
        <p:spPr>
          <a:xfrm>
            <a:off x="5103574" y="1453905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b="1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33" name="object 26">
            <a:extLst>
              <a:ext uri="{FF2B5EF4-FFF2-40B4-BE49-F238E27FC236}">
                <a16:creationId xmlns:a16="http://schemas.microsoft.com/office/drawing/2014/main" id="{ABDF743A-D3B0-3FCF-8818-B04BF475C231}"/>
              </a:ext>
            </a:extLst>
          </p:cNvPr>
          <p:cNvSpPr txBox="1"/>
          <p:nvPr/>
        </p:nvSpPr>
        <p:spPr>
          <a:xfrm>
            <a:off x="252718" y="3597298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3189486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984C4D-2060-A05E-9485-D255CBBB8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Gráfico 22">
            <a:extLst>
              <a:ext uri="{FF2B5EF4-FFF2-40B4-BE49-F238E27FC236}">
                <a16:creationId xmlns:a16="http://schemas.microsoft.com/office/drawing/2014/main" id="{F4F83DA7-8A65-9A40-A0FE-FD75C29CE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287887"/>
              </p:ext>
            </p:extLst>
          </p:nvPr>
        </p:nvGraphicFramePr>
        <p:xfrm>
          <a:off x="208414" y="3241478"/>
          <a:ext cx="5743421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A1C711C5-5444-068C-5EA6-A9EA925240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3454612"/>
              </p:ext>
            </p:extLst>
          </p:nvPr>
        </p:nvGraphicFramePr>
        <p:xfrm>
          <a:off x="560833" y="1527936"/>
          <a:ext cx="10940424" cy="2247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D461F870-A5C5-974D-91EB-3C490229968F}"/>
              </a:ext>
            </a:extLst>
          </p:cNvPr>
          <p:cNvGrpSpPr/>
          <p:nvPr/>
        </p:nvGrpSpPr>
        <p:grpSpPr>
          <a:xfrm>
            <a:off x="0" y="-209112"/>
            <a:ext cx="10517176" cy="1353979"/>
            <a:chOff x="0" y="61114"/>
            <a:chExt cx="7578395" cy="1353979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2F4B79B8-9F85-F17C-CAE8-7C402E0697BC}"/>
                </a:ext>
              </a:extLst>
            </p:cNvPr>
            <p:cNvSpPr/>
            <p:nvPr/>
          </p:nvSpPr>
          <p:spPr>
            <a:xfrm>
              <a:off x="0" y="281882"/>
              <a:ext cx="6933464" cy="1098311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41" name="object 5">
              <a:extLst>
                <a:ext uri="{FF2B5EF4-FFF2-40B4-BE49-F238E27FC236}">
                  <a16:creationId xmlns:a16="http://schemas.microsoft.com/office/drawing/2014/main" id="{E81B2C61-28AD-E9C5-9881-3084E06CF909}"/>
                </a:ext>
              </a:extLst>
            </p:cNvPr>
            <p:cNvSpPr txBox="1">
              <a:spLocks/>
            </p:cNvSpPr>
            <p:nvPr/>
          </p:nvSpPr>
          <p:spPr>
            <a:xfrm>
              <a:off x="992094" y="61114"/>
              <a:ext cx="6586301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s-ES_tradnl" sz="3600" dirty="0">
                  <a:solidFill>
                    <a:schemeClr val="bg1"/>
                  </a:solidFill>
                </a:rPr>
                <a:t>Instalaciones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portuarias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fluviales intervenidas</a:t>
              </a:r>
              <a:endParaRPr lang="es-ES_tradnl" sz="3600" b="0" spc="-10" dirty="0">
                <a:solidFill>
                  <a:srgbClr val="FF8300"/>
                </a:solidFill>
                <a:latin typeface="Poppins Medium"/>
                <a:cs typeface="Poppins Medium"/>
              </a:endParaRPr>
            </a:p>
          </p:txBody>
        </p:sp>
      </p:grpSp>
      <p:sp>
        <p:nvSpPr>
          <p:cNvPr id="53" name="object 26">
            <a:extLst>
              <a:ext uri="{FF2B5EF4-FFF2-40B4-BE49-F238E27FC236}">
                <a16:creationId xmlns:a16="http://schemas.microsoft.com/office/drawing/2014/main" id="{4DD8F159-E527-8654-8C05-4106A9A7AFDE}"/>
              </a:ext>
            </a:extLst>
          </p:cNvPr>
          <p:cNvSpPr txBox="1"/>
          <p:nvPr/>
        </p:nvSpPr>
        <p:spPr>
          <a:xfrm>
            <a:off x="7155640" y="3562868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11" name="Gráfico 10" descr="Tug boat con relleno sólido">
            <a:extLst>
              <a:ext uri="{FF2B5EF4-FFF2-40B4-BE49-F238E27FC236}">
                <a16:creationId xmlns:a16="http://schemas.microsoft.com/office/drawing/2014/main" id="{65F2C7EB-C31B-BF87-DA49-A8E9177105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24764" y="1562836"/>
            <a:ext cx="639545" cy="639545"/>
          </a:xfrm>
          <a:prstGeom prst="rect">
            <a:avLst/>
          </a:prstGeom>
        </p:spPr>
      </p:pic>
      <p:sp>
        <p:nvSpPr>
          <p:cNvPr id="2" name="Estrella de 5 puntas 1">
            <a:extLst>
              <a:ext uri="{FF2B5EF4-FFF2-40B4-BE49-F238E27FC236}">
                <a16:creationId xmlns:a16="http://schemas.microsoft.com/office/drawing/2014/main" id="{9BF79144-70B6-29E2-CEB9-EC544E13CA98}"/>
              </a:ext>
            </a:extLst>
          </p:cNvPr>
          <p:cNvSpPr/>
          <p:nvPr/>
        </p:nvSpPr>
        <p:spPr>
          <a:xfrm>
            <a:off x="488031" y="204213"/>
            <a:ext cx="728545" cy="61410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Estrella de 5 puntas 2">
            <a:extLst>
              <a:ext uri="{FF2B5EF4-FFF2-40B4-BE49-F238E27FC236}">
                <a16:creationId xmlns:a16="http://schemas.microsoft.com/office/drawing/2014/main" id="{05E53382-8325-CD32-C924-2FFEA8A27964}"/>
              </a:ext>
            </a:extLst>
          </p:cNvPr>
          <p:cNvSpPr/>
          <p:nvPr/>
        </p:nvSpPr>
        <p:spPr>
          <a:xfrm>
            <a:off x="257351" y="6546762"/>
            <a:ext cx="303482" cy="18919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object 26">
            <a:extLst>
              <a:ext uri="{FF2B5EF4-FFF2-40B4-BE49-F238E27FC236}">
                <a16:creationId xmlns:a16="http://schemas.microsoft.com/office/drawing/2014/main" id="{5C35076E-E72C-698B-8C92-8D72CB9EF996}"/>
              </a:ext>
            </a:extLst>
          </p:cNvPr>
          <p:cNvSpPr txBox="1"/>
          <p:nvPr/>
        </p:nvSpPr>
        <p:spPr>
          <a:xfrm>
            <a:off x="537238" y="6544115"/>
            <a:ext cx="5414598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 err="1">
                <a:solidFill>
                  <a:srgbClr val="153C77"/>
                </a:solidFill>
                <a:latin typeface="Poppins Medium"/>
                <a:cs typeface="Poppins Medium"/>
              </a:rPr>
              <a:t>Macrometa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5" name="object 26">
            <a:extLst>
              <a:ext uri="{FF2B5EF4-FFF2-40B4-BE49-F238E27FC236}">
                <a16:creationId xmlns:a16="http://schemas.microsoft.com/office/drawing/2014/main" id="{CF84D91C-772B-018C-5012-EF8B192E7124}"/>
              </a:ext>
            </a:extLst>
          </p:cNvPr>
          <p:cNvSpPr txBox="1"/>
          <p:nvPr/>
        </p:nvSpPr>
        <p:spPr>
          <a:xfrm>
            <a:off x="4413367" y="1365390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A119296E-3554-458F-9663-EFE2580C8E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4626697"/>
              </p:ext>
            </p:extLst>
          </p:nvPr>
        </p:nvGraphicFramePr>
        <p:xfrm>
          <a:off x="5605915" y="3839257"/>
          <a:ext cx="5767386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" name="object 26">
            <a:extLst>
              <a:ext uri="{FF2B5EF4-FFF2-40B4-BE49-F238E27FC236}">
                <a16:creationId xmlns:a16="http://schemas.microsoft.com/office/drawing/2014/main" id="{CE132CEE-3D74-3F8B-5981-39B680B663A8}"/>
              </a:ext>
            </a:extLst>
          </p:cNvPr>
          <p:cNvSpPr txBox="1"/>
          <p:nvPr/>
        </p:nvSpPr>
        <p:spPr>
          <a:xfrm>
            <a:off x="210238" y="3667507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7" name="object 3">
            <a:extLst>
              <a:ext uri="{FF2B5EF4-FFF2-40B4-BE49-F238E27FC236}">
                <a16:creationId xmlns:a16="http://schemas.microsoft.com/office/drawing/2014/main" id="{4F64715C-ABC5-A6DA-E85B-672B7593ADD3}"/>
              </a:ext>
            </a:extLst>
          </p:cNvPr>
          <p:cNvSpPr/>
          <p:nvPr/>
        </p:nvSpPr>
        <p:spPr>
          <a:xfrm>
            <a:off x="283941" y="5389229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0FEA3F18-7720-7CAD-42E1-3939A58FFAC5}"/>
              </a:ext>
            </a:extLst>
          </p:cNvPr>
          <p:cNvSpPr/>
          <p:nvPr/>
        </p:nvSpPr>
        <p:spPr>
          <a:xfrm>
            <a:off x="1455629" y="5379135"/>
            <a:ext cx="2552625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6">
            <a:extLst>
              <a:ext uri="{FF2B5EF4-FFF2-40B4-BE49-F238E27FC236}">
                <a16:creationId xmlns:a16="http://schemas.microsoft.com/office/drawing/2014/main" id="{38BEBDC5-998A-4DF1-9D68-67FEEF7921C5}"/>
              </a:ext>
            </a:extLst>
          </p:cNvPr>
          <p:cNvSpPr txBox="1">
            <a:spLocks/>
          </p:cNvSpPr>
          <p:nvPr/>
        </p:nvSpPr>
        <p:spPr>
          <a:xfrm>
            <a:off x="1716221" y="4885547"/>
            <a:ext cx="2260698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100%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21" name="Gráfico 20" descr="Bullseye con relleno sólido">
            <a:extLst>
              <a:ext uri="{FF2B5EF4-FFF2-40B4-BE49-F238E27FC236}">
                <a16:creationId xmlns:a16="http://schemas.microsoft.com/office/drawing/2014/main" id="{44A2D506-00D9-56D0-C655-C33F7A34B3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2585" y="5415066"/>
            <a:ext cx="914400" cy="914400"/>
          </a:xfrm>
          <a:prstGeom prst="rect">
            <a:avLst/>
          </a:prstGeom>
        </p:spPr>
      </p:pic>
      <p:pic>
        <p:nvPicPr>
          <p:cNvPr id="24" name="Gráfico 23" descr="Tug boat con relleno sólido">
            <a:extLst>
              <a:ext uri="{FF2B5EF4-FFF2-40B4-BE49-F238E27FC236}">
                <a16:creationId xmlns:a16="http://schemas.microsoft.com/office/drawing/2014/main" id="{85E29B5D-E34F-FBFF-A43D-0FCDFFDFEFD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70399" y="4135065"/>
            <a:ext cx="446868" cy="44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484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3D3D2-FD4C-0698-9570-98859D071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o 47">
            <a:extLst>
              <a:ext uri="{FF2B5EF4-FFF2-40B4-BE49-F238E27FC236}">
                <a16:creationId xmlns:a16="http://schemas.microsoft.com/office/drawing/2014/main" id="{4F443EE0-4697-83BE-84E0-C9575E16AA31}"/>
              </a:ext>
            </a:extLst>
          </p:cNvPr>
          <p:cNvGrpSpPr/>
          <p:nvPr/>
        </p:nvGrpSpPr>
        <p:grpSpPr>
          <a:xfrm>
            <a:off x="0" y="-133812"/>
            <a:ext cx="12903200" cy="1421475"/>
            <a:chOff x="-3495" y="106235"/>
            <a:chExt cx="7434688" cy="842291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3C14F49F-C86F-9A0F-F881-6D8A8CEF28DA}"/>
                </a:ext>
              </a:extLst>
            </p:cNvPr>
            <p:cNvSpPr/>
            <p:nvPr/>
          </p:nvSpPr>
          <p:spPr>
            <a:xfrm>
              <a:off x="-3495" y="185525"/>
              <a:ext cx="6933464" cy="763001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41" name="object 5">
              <a:extLst>
                <a:ext uri="{FF2B5EF4-FFF2-40B4-BE49-F238E27FC236}">
                  <a16:creationId xmlns:a16="http://schemas.microsoft.com/office/drawing/2014/main" id="{E1370AB3-DA37-5B1A-CAA2-A6655BCE1EBB}"/>
                </a:ext>
              </a:extLst>
            </p:cNvPr>
            <p:cNvSpPr txBox="1">
              <a:spLocks/>
            </p:cNvSpPr>
            <p:nvPr/>
          </p:nvSpPr>
          <p:spPr>
            <a:xfrm>
              <a:off x="600998" y="106235"/>
              <a:ext cx="6830195" cy="802297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dirty="0">
                  <a:solidFill>
                    <a:schemeClr val="bg1"/>
                  </a:solidFill>
                </a:rPr>
                <a:t>Canales de </a:t>
              </a:r>
              <a:r>
                <a:rPr lang="es-ES_tradnl" sz="3600" dirty="0">
                  <a:solidFill>
                    <a:schemeClr val="bg1"/>
                  </a:solidFill>
                </a:rPr>
                <a:t>acceso</a:t>
              </a:r>
              <a:r>
                <a:rPr lang="en-US" sz="3600" dirty="0">
                  <a:solidFill>
                    <a:schemeClr val="bg1"/>
                  </a:solidFill>
                </a:rPr>
                <a:t> a </a:t>
              </a:r>
              <a:r>
                <a:rPr lang="en-US" sz="3600" dirty="0" err="1">
                  <a:solidFill>
                    <a:schemeClr val="bg1"/>
                  </a:solidFill>
                </a:rPr>
                <a:t>los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puertos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marítimos mantenidos, mejorados y profundizados</a:t>
              </a:r>
              <a:endParaRPr lang="es-ES_tradnl" sz="3600" b="0" spc="-10" dirty="0">
                <a:solidFill>
                  <a:srgbClr val="FF8300"/>
                </a:solidFill>
                <a:latin typeface="Poppins Medium"/>
                <a:cs typeface="Poppins Medium"/>
              </a:endParaRPr>
            </a:p>
          </p:txBody>
        </p:sp>
      </p:grp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EA416EB-51C6-BEB4-D6B2-B2900DFD62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002442"/>
              </p:ext>
            </p:extLst>
          </p:nvPr>
        </p:nvGraphicFramePr>
        <p:xfrm>
          <a:off x="1049122" y="1952393"/>
          <a:ext cx="10686308" cy="1720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Gráfico 8" descr="Freight con relleno sólido">
            <a:extLst>
              <a:ext uri="{FF2B5EF4-FFF2-40B4-BE49-F238E27FC236}">
                <a16:creationId xmlns:a16="http://schemas.microsoft.com/office/drawing/2014/main" id="{9701D731-739E-823C-E2D7-1E2EDA2682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35219" y="1835527"/>
            <a:ext cx="659139" cy="659139"/>
          </a:xfrm>
          <a:prstGeom prst="rect">
            <a:avLst/>
          </a:prstGeom>
        </p:spPr>
      </p:pic>
      <p:sp>
        <p:nvSpPr>
          <p:cNvPr id="8" name="Estrella de 5 puntas 7">
            <a:extLst>
              <a:ext uri="{FF2B5EF4-FFF2-40B4-BE49-F238E27FC236}">
                <a16:creationId xmlns:a16="http://schemas.microsoft.com/office/drawing/2014/main" id="{2C95CCCB-08CC-AF02-B5D1-648D17DB1562}"/>
              </a:ext>
            </a:extLst>
          </p:cNvPr>
          <p:cNvSpPr/>
          <p:nvPr/>
        </p:nvSpPr>
        <p:spPr>
          <a:xfrm>
            <a:off x="172965" y="200377"/>
            <a:ext cx="728545" cy="61410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object 26">
            <a:extLst>
              <a:ext uri="{FF2B5EF4-FFF2-40B4-BE49-F238E27FC236}">
                <a16:creationId xmlns:a16="http://schemas.microsoft.com/office/drawing/2014/main" id="{BCBF4DC7-F7E1-5F38-5CBD-6BFE135D60B7}"/>
              </a:ext>
            </a:extLst>
          </p:cNvPr>
          <p:cNvSpPr txBox="1"/>
          <p:nvPr/>
        </p:nvSpPr>
        <p:spPr>
          <a:xfrm>
            <a:off x="4867330" y="1390248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AABB6CD5-1581-C376-0819-931B48C551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6986213"/>
              </p:ext>
            </p:extLst>
          </p:nvPr>
        </p:nvGraphicFramePr>
        <p:xfrm>
          <a:off x="208415" y="3241478"/>
          <a:ext cx="6132658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object 26">
            <a:extLst>
              <a:ext uri="{FF2B5EF4-FFF2-40B4-BE49-F238E27FC236}">
                <a16:creationId xmlns:a16="http://schemas.microsoft.com/office/drawing/2014/main" id="{6E1EE7A9-382C-AED1-0165-6615F223A0C6}"/>
              </a:ext>
            </a:extLst>
          </p:cNvPr>
          <p:cNvSpPr txBox="1"/>
          <p:nvPr/>
        </p:nvSpPr>
        <p:spPr>
          <a:xfrm>
            <a:off x="7155640" y="3562868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4" name="Estrella de 5 puntas 13">
            <a:extLst>
              <a:ext uri="{FF2B5EF4-FFF2-40B4-BE49-F238E27FC236}">
                <a16:creationId xmlns:a16="http://schemas.microsoft.com/office/drawing/2014/main" id="{69D6D54F-4F55-8650-C955-EAC30AB410BF}"/>
              </a:ext>
            </a:extLst>
          </p:cNvPr>
          <p:cNvSpPr/>
          <p:nvPr/>
        </p:nvSpPr>
        <p:spPr>
          <a:xfrm>
            <a:off x="257351" y="6546762"/>
            <a:ext cx="303482" cy="18919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object 26">
            <a:extLst>
              <a:ext uri="{FF2B5EF4-FFF2-40B4-BE49-F238E27FC236}">
                <a16:creationId xmlns:a16="http://schemas.microsoft.com/office/drawing/2014/main" id="{18652A72-F221-51F5-BD1A-9CE582629409}"/>
              </a:ext>
            </a:extLst>
          </p:cNvPr>
          <p:cNvSpPr txBox="1"/>
          <p:nvPr/>
        </p:nvSpPr>
        <p:spPr>
          <a:xfrm>
            <a:off x="537238" y="6544115"/>
            <a:ext cx="5414598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 err="1">
                <a:solidFill>
                  <a:srgbClr val="153C77"/>
                </a:solidFill>
                <a:latin typeface="Poppins Medium"/>
                <a:cs typeface="Poppins Medium"/>
              </a:rPr>
              <a:t>Macrometa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7" name="object 26">
            <a:extLst>
              <a:ext uri="{FF2B5EF4-FFF2-40B4-BE49-F238E27FC236}">
                <a16:creationId xmlns:a16="http://schemas.microsoft.com/office/drawing/2014/main" id="{E1497906-61C3-4DDF-1D55-22958ED71472}"/>
              </a:ext>
            </a:extLst>
          </p:cNvPr>
          <p:cNvSpPr txBox="1"/>
          <p:nvPr/>
        </p:nvSpPr>
        <p:spPr>
          <a:xfrm>
            <a:off x="210238" y="3667507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8E189ACE-0A69-C929-029E-BE92E75D3722}"/>
              </a:ext>
            </a:extLst>
          </p:cNvPr>
          <p:cNvSpPr/>
          <p:nvPr/>
        </p:nvSpPr>
        <p:spPr>
          <a:xfrm>
            <a:off x="283941" y="5389229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37980ADB-0F86-A7E0-AE69-5BD95900D931}"/>
              </a:ext>
            </a:extLst>
          </p:cNvPr>
          <p:cNvSpPr/>
          <p:nvPr/>
        </p:nvSpPr>
        <p:spPr>
          <a:xfrm>
            <a:off x="1455629" y="5379135"/>
            <a:ext cx="2552625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7D30DB81-AC5F-2AB5-0037-C2C83B48C6FB}"/>
              </a:ext>
            </a:extLst>
          </p:cNvPr>
          <p:cNvSpPr txBox="1">
            <a:spLocks/>
          </p:cNvSpPr>
          <p:nvPr/>
        </p:nvSpPr>
        <p:spPr>
          <a:xfrm>
            <a:off x="1716221" y="4885547"/>
            <a:ext cx="2260698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100%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21" name="Gráfico 20" descr="Bullseye con relleno sólido">
            <a:extLst>
              <a:ext uri="{FF2B5EF4-FFF2-40B4-BE49-F238E27FC236}">
                <a16:creationId xmlns:a16="http://schemas.microsoft.com/office/drawing/2014/main" id="{F951AE17-B56A-EEF7-E851-B477B92B9E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2585" y="5415066"/>
            <a:ext cx="914400" cy="914400"/>
          </a:xfrm>
          <a:prstGeom prst="rect">
            <a:avLst/>
          </a:prstGeom>
        </p:spPr>
      </p:pic>
      <p:pic>
        <p:nvPicPr>
          <p:cNvPr id="23" name="Gráfico 22" descr="Freight con relleno sólido">
            <a:extLst>
              <a:ext uri="{FF2B5EF4-FFF2-40B4-BE49-F238E27FC236}">
                <a16:creationId xmlns:a16="http://schemas.microsoft.com/office/drawing/2014/main" id="{F2723313-8E57-9D68-8050-C535734AC03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775198" y="4122589"/>
            <a:ext cx="558001" cy="558001"/>
          </a:xfrm>
          <a:prstGeom prst="rect">
            <a:avLst/>
          </a:prstGeom>
        </p:spPr>
      </p:pic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7D115E9C-BB53-4DAB-BFA2-6088C14940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0051578"/>
              </p:ext>
            </p:extLst>
          </p:nvPr>
        </p:nvGraphicFramePr>
        <p:xfrm>
          <a:off x="6341073" y="3897511"/>
          <a:ext cx="5313690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515293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470554" y="2582917"/>
            <a:ext cx="6370194" cy="16921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ES" sz="4000" b="1" dirty="0">
                <a:solidFill>
                  <a:schemeClr val="bg1"/>
                </a:solidFill>
                <a:latin typeface="Nunito Sans Black" pitchFamily="2" charset="0"/>
              </a:rPr>
              <a:t>1. Bienvenida y verificación del quórum  </a:t>
            </a:r>
            <a:endParaRPr lang="es-ES" sz="1800" dirty="0">
              <a:solidFill>
                <a:schemeClr val="bg1"/>
              </a:solidFill>
              <a:latin typeface="Nunito Sans Black" pitchFamily="2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FC12184-1B4D-E081-1FD5-B736A132E598}"/>
              </a:ext>
            </a:extLst>
          </p:cNvPr>
          <p:cNvSpPr/>
          <p:nvPr/>
        </p:nvSpPr>
        <p:spPr>
          <a:xfrm>
            <a:off x="0" y="819253"/>
            <a:ext cx="12192000" cy="5219493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FF0301D-91A6-DD5F-CA39-CA061A5E2F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46" r="23640" b="11946"/>
          <a:stretch/>
        </p:blipFill>
        <p:spPr>
          <a:xfrm>
            <a:off x="6955221" y="819252"/>
            <a:ext cx="5236779" cy="5219493"/>
          </a:xfrm>
          <a:prstGeom prst="rect">
            <a:avLst/>
          </a:prstGeom>
        </p:spPr>
      </p:pic>
      <p:sp>
        <p:nvSpPr>
          <p:cNvPr id="10" name="object 5">
            <a:extLst>
              <a:ext uri="{FF2B5EF4-FFF2-40B4-BE49-F238E27FC236}">
                <a16:creationId xmlns:a16="http://schemas.microsoft.com/office/drawing/2014/main" id="{809220D6-B37C-AC52-2C15-6698D77C1200}"/>
              </a:ext>
            </a:extLst>
          </p:cNvPr>
          <p:cNvSpPr txBox="1">
            <a:spLocks/>
          </p:cNvSpPr>
          <p:nvPr/>
        </p:nvSpPr>
        <p:spPr>
          <a:xfrm>
            <a:off x="356081" y="1821494"/>
            <a:ext cx="6241727" cy="3569970"/>
          </a:xfrm>
          <a:prstGeom prst="rect">
            <a:avLst/>
          </a:prstGeom>
        </p:spPr>
        <p:txBody>
          <a:bodyPr vert="horz" wrap="square" lIns="0" tIns="243604" rIns="0" bIns="0" rtlCol="0">
            <a:spAutoFit/>
          </a:bodyPr>
          <a:lstStyle>
            <a:lvl1pPr>
              <a:defRPr sz="7400" b="1" i="0">
                <a:solidFill>
                  <a:srgbClr val="0D465E"/>
                </a:solidFill>
                <a:latin typeface="Poppins ExtraBold"/>
                <a:ea typeface="+mj-ea"/>
                <a:cs typeface="Poppins ExtraBold"/>
              </a:defRPr>
            </a:lvl1pPr>
          </a:lstStyle>
          <a:p>
            <a:pPr marL="12701">
              <a:spcBef>
                <a:spcPts val="120"/>
              </a:spcBef>
            </a:pPr>
            <a:r>
              <a:rPr lang="en-US" sz="5400" dirty="0">
                <a:solidFill>
                  <a:schemeClr val="bg1"/>
                </a:solidFill>
              </a:rPr>
              <a:t>Plan </a:t>
            </a:r>
            <a:r>
              <a:rPr lang="es-ES" sz="5400" dirty="0">
                <a:solidFill>
                  <a:schemeClr val="bg1"/>
                </a:solidFill>
              </a:rPr>
              <a:t>Nacional de Vías para la integración regional -PNVIR-</a:t>
            </a:r>
            <a:endParaRPr lang="en-US" sz="5400" b="0" spc="-10" dirty="0">
              <a:solidFill>
                <a:srgbClr val="FF8300"/>
              </a:solidFill>
              <a:latin typeface="Poppins Medium"/>
              <a:cs typeface="Poppins Medium"/>
            </a:endParaRPr>
          </a:p>
        </p:txBody>
      </p:sp>
    </p:spTree>
    <p:extLst>
      <p:ext uri="{BB962C8B-B14F-4D97-AF65-F5344CB8AC3E}">
        <p14:creationId xmlns:p14="http://schemas.microsoft.com/office/powerpoint/2010/main" val="2881838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03E8E-6866-68D9-54DA-22C2F1BB5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olombia - Iconos gratis de arte y diseño">
            <a:extLst>
              <a:ext uri="{FF2B5EF4-FFF2-40B4-BE49-F238E27FC236}">
                <a16:creationId xmlns:a16="http://schemas.microsoft.com/office/drawing/2014/main" id="{6E5D8B8A-041F-E5BE-20A6-2258231F8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7" y="0"/>
            <a:ext cx="1666819" cy="166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2850EBD-354A-C7EC-4021-39CFB7B1D3D0}"/>
              </a:ext>
            </a:extLst>
          </p:cNvPr>
          <p:cNvSpPr txBox="1"/>
          <p:nvPr/>
        </p:nvSpPr>
        <p:spPr>
          <a:xfrm>
            <a:off x="1237959" y="91673"/>
            <a:ext cx="4623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6.956 km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81D8522-4B22-D087-3EE4-2DE4AC9DA3E1}"/>
              </a:ext>
            </a:extLst>
          </p:cNvPr>
          <p:cNvSpPr txBox="1"/>
          <p:nvPr/>
        </p:nvSpPr>
        <p:spPr>
          <a:xfrm>
            <a:off x="1868819" y="493076"/>
            <a:ext cx="40482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600" dirty="0">
              <a:solidFill>
                <a:srgbClr val="153C7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Intervenciones en vías terciarias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2023-2025: 10.317 km</a:t>
            </a:r>
          </a:p>
          <a:p>
            <a:endParaRPr lang="es-CO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0" name="Gráfico 9" descr="Conexiones contorno">
            <a:extLst>
              <a:ext uri="{FF2B5EF4-FFF2-40B4-BE49-F238E27FC236}">
                <a16:creationId xmlns:a16="http://schemas.microsoft.com/office/drawing/2014/main" id="{3FDC1861-F173-5D63-0951-16D51935B2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913" y="3099152"/>
            <a:ext cx="1666819" cy="166681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9C2A349-F398-C7F6-CDB6-24FE5D98A08D}"/>
              </a:ext>
            </a:extLst>
          </p:cNvPr>
          <p:cNvSpPr txBox="1"/>
          <p:nvPr/>
        </p:nvSpPr>
        <p:spPr>
          <a:xfrm>
            <a:off x="1749732" y="3488505"/>
            <a:ext cx="41783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2.181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0BF45AE-3B08-129B-828A-0B1D0C983CF7}"/>
              </a:ext>
            </a:extLst>
          </p:cNvPr>
          <p:cNvSpPr txBox="1"/>
          <p:nvPr/>
        </p:nvSpPr>
        <p:spPr>
          <a:xfrm>
            <a:off x="1749732" y="4209135"/>
            <a:ext cx="6682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Convenios suscritos con Juntas de Acción Comunal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cuatrienio 2023-2026: 2000 JAC contratadas</a:t>
            </a:r>
            <a:r>
              <a:rPr lang="es-ES" sz="16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endParaRPr lang="es-CO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4" name="Imagen 13">
            <a:hlinkClick r:id="rId6" action="ppaction://hlinksldjump"/>
            <a:extLst>
              <a:ext uri="{FF2B5EF4-FFF2-40B4-BE49-F238E27FC236}">
                <a16:creationId xmlns:a16="http://schemas.microsoft.com/office/drawing/2014/main" id="{0CC05FFA-6BD6-745B-E710-9BD641A5A21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75650" y="1093240"/>
            <a:ext cx="4206083" cy="49530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83F953-E29E-7287-FF73-A56A8F2818C3}"/>
              </a:ext>
            </a:extLst>
          </p:cNvPr>
          <p:cNvSpPr txBox="1"/>
          <p:nvPr/>
        </p:nvSpPr>
        <p:spPr>
          <a:xfrm>
            <a:off x="1749732" y="5821843"/>
            <a:ext cx="571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Municipios priorizados con vías fluviales intervenidas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cuatrienio 2023-2026: 33 municipios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2CB2908-118D-7811-534E-2A1682E0E05B}"/>
              </a:ext>
            </a:extLst>
          </p:cNvPr>
          <p:cNvSpPr txBox="1"/>
          <p:nvPr/>
        </p:nvSpPr>
        <p:spPr>
          <a:xfrm>
            <a:off x="-270602" y="5104433"/>
            <a:ext cx="50332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CA5065C-E42D-CA95-FDD7-6378CFDEEAA7}"/>
              </a:ext>
            </a:extLst>
          </p:cNvPr>
          <p:cNvSpPr txBox="1"/>
          <p:nvPr/>
        </p:nvSpPr>
        <p:spPr>
          <a:xfrm>
            <a:off x="437793" y="656741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67%</a:t>
            </a:r>
          </a:p>
          <a:p>
            <a:endParaRPr lang="es-ES_tradnl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D6201AA-0BD3-A91B-8D39-CB17EB1D5D46}"/>
              </a:ext>
            </a:extLst>
          </p:cNvPr>
          <p:cNvSpPr txBox="1"/>
          <p:nvPr/>
        </p:nvSpPr>
        <p:spPr>
          <a:xfrm>
            <a:off x="729518" y="4402224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109</a:t>
            </a:r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</a:t>
            </a:r>
          </a:p>
          <a:p>
            <a:endParaRPr lang="es-ES_tradnl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AFE1E9A-1E14-36EF-4A77-5D3C2CEB5A96}"/>
              </a:ext>
            </a:extLst>
          </p:cNvPr>
          <p:cNvSpPr txBox="1"/>
          <p:nvPr/>
        </p:nvSpPr>
        <p:spPr>
          <a:xfrm>
            <a:off x="1066896" y="1598798"/>
            <a:ext cx="4623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1252 km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3B7DAA4-EC9F-1ECA-FAF3-E5FD0B885B04}"/>
              </a:ext>
            </a:extLst>
          </p:cNvPr>
          <p:cNvSpPr txBox="1"/>
          <p:nvPr/>
        </p:nvSpPr>
        <p:spPr>
          <a:xfrm>
            <a:off x="1845388" y="2079342"/>
            <a:ext cx="40482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600" dirty="0">
              <a:solidFill>
                <a:srgbClr val="153C7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Intervenciones de vías terciarias en municipios PDET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2023-2025: 10.317 km</a:t>
            </a:r>
          </a:p>
          <a:p>
            <a:endParaRPr lang="es-CO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7" name="Gráfico 16" descr="Hill scene contorno">
            <a:extLst>
              <a:ext uri="{FF2B5EF4-FFF2-40B4-BE49-F238E27FC236}">
                <a16:creationId xmlns:a16="http://schemas.microsoft.com/office/drawing/2014/main" id="{56AF3D3E-2687-D995-AF7E-1F6ED7FDD0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3890" y="1868140"/>
            <a:ext cx="1049632" cy="1049632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B325F515-6554-20D8-F1B7-4691EEEEA950}"/>
              </a:ext>
            </a:extLst>
          </p:cNvPr>
          <p:cNvSpPr txBox="1"/>
          <p:nvPr/>
        </p:nvSpPr>
        <p:spPr>
          <a:xfrm>
            <a:off x="649938" y="2620579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63%</a:t>
            </a:r>
          </a:p>
          <a:p>
            <a:endParaRPr lang="es-ES_tradnl" dirty="0"/>
          </a:p>
        </p:txBody>
      </p:sp>
      <p:pic>
        <p:nvPicPr>
          <p:cNvPr id="20" name="Gráfico 19" descr="Route (Two Pins With A Path) contorno">
            <a:extLst>
              <a:ext uri="{FF2B5EF4-FFF2-40B4-BE49-F238E27FC236}">
                <a16:creationId xmlns:a16="http://schemas.microsoft.com/office/drawing/2014/main" id="{6C2F1F95-FF2A-C2C7-39F9-69EDCF87CF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3890" y="5073272"/>
            <a:ext cx="1200206" cy="1200206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F9DB38ED-01CB-5081-FA4A-8E19FD6D045F}"/>
              </a:ext>
            </a:extLst>
          </p:cNvPr>
          <p:cNvSpPr txBox="1"/>
          <p:nvPr/>
        </p:nvSpPr>
        <p:spPr>
          <a:xfrm>
            <a:off x="923993" y="6119996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36</a:t>
            </a:r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4898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2" grpId="0"/>
      <p:bldP spid="3" grpId="0"/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0EB58-ADFC-2BEB-CECA-F1B77A2FB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A33AD226-9818-5D8E-B7C1-14BACEBAF02A}"/>
              </a:ext>
            </a:extLst>
          </p:cNvPr>
          <p:cNvSpPr txBox="1">
            <a:spLocks/>
          </p:cNvSpPr>
          <p:nvPr/>
        </p:nvSpPr>
        <p:spPr>
          <a:xfrm>
            <a:off x="470554" y="2582917"/>
            <a:ext cx="6370194" cy="16921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ES" sz="4000" b="1" dirty="0">
                <a:solidFill>
                  <a:schemeClr val="bg1"/>
                </a:solidFill>
                <a:latin typeface="Nunito Sans Black" pitchFamily="2" charset="0"/>
              </a:rPr>
              <a:t>1. Bienvenida y verificación del quórum  </a:t>
            </a:r>
            <a:endParaRPr lang="es-ES" sz="1800" dirty="0">
              <a:solidFill>
                <a:schemeClr val="bg1"/>
              </a:solidFill>
              <a:latin typeface="Nunito Sans Black" pitchFamily="2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D7C3755-0FF9-C611-61E7-AC13055BEBEA}"/>
              </a:ext>
            </a:extLst>
          </p:cNvPr>
          <p:cNvSpPr/>
          <p:nvPr/>
        </p:nvSpPr>
        <p:spPr>
          <a:xfrm>
            <a:off x="0" y="819253"/>
            <a:ext cx="12192000" cy="5219493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AEA49EF-0C7C-FB8E-196F-7E6C5DBCF3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46" r="23640" b="11946"/>
          <a:stretch/>
        </p:blipFill>
        <p:spPr>
          <a:xfrm>
            <a:off x="6955221" y="819252"/>
            <a:ext cx="5236779" cy="5219493"/>
          </a:xfrm>
          <a:prstGeom prst="rect">
            <a:avLst/>
          </a:prstGeom>
        </p:spPr>
      </p:pic>
      <p:sp>
        <p:nvSpPr>
          <p:cNvPr id="10" name="object 5">
            <a:extLst>
              <a:ext uri="{FF2B5EF4-FFF2-40B4-BE49-F238E27FC236}">
                <a16:creationId xmlns:a16="http://schemas.microsoft.com/office/drawing/2014/main" id="{249557AE-3823-E38B-146B-18E00EE142F1}"/>
              </a:ext>
            </a:extLst>
          </p:cNvPr>
          <p:cNvSpPr txBox="1">
            <a:spLocks/>
          </p:cNvSpPr>
          <p:nvPr/>
        </p:nvSpPr>
        <p:spPr>
          <a:xfrm>
            <a:off x="374973" y="2414161"/>
            <a:ext cx="6241727" cy="1907976"/>
          </a:xfrm>
          <a:prstGeom prst="rect">
            <a:avLst/>
          </a:prstGeom>
        </p:spPr>
        <p:txBody>
          <a:bodyPr vert="horz" wrap="square" lIns="0" tIns="243604" rIns="0" bIns="0" rtlCol="0">
            <a:spAutoFit/>
          </a:bodyPr>
          <a:lstStyle>
            <a:lvl1pPr>
              <a:defRPr sz="7400" b="1" i="0">
                <a:solidFill>
                  <a:srgbClr val="0D465E"/>
                </a:solidFill>
                <a:latin typeface="Poppins ExtraBold"/>
                <a:ea typeface="+mj-ea"/>
                <a:cs typeface="Poppins ExtraBold"/>
              </a:defRPr>
            </a:lvl1pPr>
          </a:lstStyle>
          <a:p>
            <a:pPr marL="12701">
              <a:spcBef>
                <a:spcPts val="120"/>
              </a:spcBef>
            </a:pPr>
            <a:r>
              <a:rPr lang="en-US" sz="5400" dirty="0">
                <a:solidFill>
                  <a:schemeClr val="bg1"/>
                </a:solidFill>
              </a:rPr>
              <a:t>Plan </a:t>
            </a:r>
            <a:r>
              <a:rPr lang="es-ES_tradnl" sz="5400" dirty="0">
                <a:solidFill>
                  <a:schemeClr val="bg1"/>
                </a:solidFill>
              </a:rPr>
              <a:t>Estratégico</a:t>
            </a:r>
            <a:r>
              <a:rPr lang="en-US" sz="5400" dirty="0">
                <a:solidFill>
                  <a:schemeClr val="bg1"/>
                </a:solidFill>
              </a:rPr>
              <a:t> Sectorial</a:t>
            </a:r>
            <a:endParaRPr lang="en-US" sz="5400" b="0" spc="-10" dirty="0">
              <a:solidFill>
                <a:srgbClr val="FF8300"/>
              </a:solidFill>
              <a:latin typeface="Poppins Medium"/>
              <a:cs typeface="Poppins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32913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Tema de 2022">
  <a:themeElements>
    <a:clrScheme name="Office 2013 - Tema de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de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de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1345</TotalTime>
  <Words>272</Words>
  <Application>Microsoft Macintosh PowerPoint</Application>
  <PresentationFormat>Panorámica</PresentationFormat>
  <Paragraphs>81</Paragraphs>
  <Slides>10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Nunito Sans Black</vt:lpstr>
      <vt:lpstr>Poppins</vt:lpstr>
      <vt:lpstr>Poppins ExtraBold</vt:lpstr>
      <vt:lpstr>Poppins Medium</vt:lpstr>
      <vt:lpstr>Verdana</vt:lpstr>
      <vt:lpstr>Office 2013 - Tema de 2022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Varela Montenegro</dc:creator>
  <cp:lastModifiedBy>Adriana Varela Montenegro</cp:lastModifiedBy>
  <cp:revision>60</cp:revision>
  <dcterms:created xsi:type="dcterms:W3CDTF">2024-10-17T23:30:18Z</dcterms:created>
  <dcterms:modified xsi:type="dcterms:W3CDTF">2025-02-20T01:42:21Z</dcterms:modified>
</cp:coreProperties>
</file>