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8" r:id="rId2"/>
    <p:sldId id="281" r:id="rId3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00" autoAdjust="0"/>
    <p:restoredTop sz="94434" autoAdjust="0"/>
  </p:normalViewPr>
  <p:slideViewPr>
    <p:cSldViewPr snapToGrid="0">
      <p:cViewPr varScale="1">
        <p:scale>
          <a:sx n="113" d="100"/>
          <a:sy n="113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29/01/2020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663267" y="-6940"/>
            <a:ext cx="552873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Mapa de riesgos de corrupción 2020 </a:t>
            </a:r>
            <a:endParaRPr lang="es-CO" sz="1050" dirty="0" smtClean="0">
              <a:solidFill>
                <a:schemeClr val="bg1"/>
              </a:solidFill>
            </a:endParaRPr>
          </a:p>
          <a:p>
            <a:r>
              <a:rPr lang="es-CO" sz="1050" dirty="0" smtClean="0">
                <a:solidFill>
                  <a:schemeClr val="bg1"/>
                </a:solidFill>
              </a:rPr>
              <a:t>Versión 1. Aprobado el 29 de enero de 2020 por el Comité Institucional de Gestión y </a:t>
            </a:r>
            <a:r>
              <a:rPr lang="es-CO" sz="1050" dirty="0" err="1" smtClean="0">
                <a:solidFill>
                  <a:schemeClr val="bg1"/>
                </a:solidFill>
              </a:rPr>
              <a:t>Desemepeño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465" y="243141"/>
            <a:ext cx="4893744" cy="2537244"/>
          </a:xfrm>
          <a:prstGeom prst="rect">
            <a:avLst/>
          </a:prstGeom>
        </p:spPr>
      </p:pic>
      <p:sp>
        <p:nvSpPr>
          <p:cNvPr id="16" name="Elipse 15"/>
          <p:cNvSpPr/>
          <p:nvPr/>
        </p:nvSpPr>
        <p:spPr>
          <a:xfrm>
            <a:off x="5541817" y="1041113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RC1</a:t>
            </a:r>
            <a:endParaRPr lang="es-CO" sz="700" b="1" dirty="0"/>
          </a:p>
        </p:txBody>
      </p:sp>
      <p:sp>
        <p:nvSpPr>
          <p:cNvPr id="19" name="Elipse 18"/>
          <p:cNvSpPr/>
          <p:nvPr/>
        </p:nvSpPr>
        <p:spPr>
          <a:xfrm>
            <a:off x="5071558" y="267223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RC2</a:t>
            </a:r>
            <a:endParaRPr lang="es-CO" sz="700" b="1" dirty="0"/>
          </a:p>
        </p:txBody>
      </p:sp>
      <p:sp>
        <p:nvSpPr>
          <p:cNvPr id="20" name="Elipse 19"/>
          <p:cNvSpPr/>
          <p:nvPr/>
        </p:nvSpPr>
        <p:spPr>
          <a:xfrm>
            <a:off x="5840226" y="1032938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RC3</a:t>
            </a:r>
            <a:endParaRPr lang="es-CO" sz="700" b="1" dirty="0"/>
          </a:p>
        </p:txBody>
      </p:sp>
      <p:sp>
        <p:nvSpPr>
          <p:cNvPr id="21" name="Elipse 20"/>
          <p:cNvSpPr/>
          <p:nvPr/>
        </p:nvSpPr>
        <p:spPr>
          <a:xfrm>
            <a:off x="5366193" y="1512489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RC1</a:t>
            </a:r>
            <a:endParaRPr lang="es-CO" sz="700" b="1" dirty="0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4660723" y="1107814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RC2</a:t>
            </a:r>
            <a:endParaRPr lang="es-CO" sz="700" b="1" dirty="0">
              <a:solidFill>
                <a:schemeClr val="tx1"/>
              </a:solidFill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5687578" y="1524420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RC3</a:t>
            </a:r>
            <a:endParaRPr lang="es-CO" sz="700" b="1" dirty="0">
              <a:solidFill>
                <a:schemeClr val="tx1"/>
              </a:solidFill>
            </a:endParaRPr>
          </a:p>
        </p:txBody>
      </p:sp>
      <p:cxnSp>
        <p:nvCxnSpPr>
          <p:cNvPr id="24" name="Conector angular 23"/>
          <p:cNvCxnSpPr>
            <a:stCxn id="20" idx="2"/>
            <a:endCxn id="23" idx="0"/>
          </p:cNvCxnSpPr>
          <p:nvPr/>
        </p:nvCxnSpPr>
        <p:spPr>
          <a:xfrm rot="10800000" flipV="1">
            <a:off x="5795578" y="1140938"/>
            <a:ext cx="44648" cy="38348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r 24"/>
          <p:cNvCxnSpPr>
            <a:stCxn id="16" idx="2"/>
            <a:endCxn id="21" idx="0"/>
          </p:cNvCxnSpPr>
          <p:nvPr/>
        </p:nvCxnSpPr>
        <p:spPr>
          <a:xfrm rot="10800000" flipV="1">
            <a:off x="5474193" y="1149113"/>
            <a:ext cx="67624" cy="36337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angular 25"/>
          <p:cNvCxnSpPr>
            <a:stCxn id="19" idx="2"/>
            <a:endCxn id="22" idx="0"/>
          </p:cNvCxnSpPr>
          <p:nvPr/>
        </p:nvCxnSpPr>
        <p:spPr>
          <a:xfrm rot="10800000" flipV="1">
            <a:off x="4768724" y="375222"/>
            <a:ext cx="302835" cy="73259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uadroTexto 58"/>
          <p:cNvSpPr txBox="1"/>
          <p:nvPr/>
        </p:nvSpPr>
        <p:spPr>
          <a:xfrm>
            <a:off x="59267" y="3014137"/>
            <a:ext cx="1168195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RC1. </a:t>
            </a:r>
            <a:r>
              <a:rPr lang="es-MX" sz="1400" dirty="0" smtClean="0"/>
              <a:t>Recibir </a:t>
            </a:r>
            <a:r>
              <a:rPr lang="es-MX" sz="1400" dirty="0"/>
              <a:t>obras de infraestructura sin el cumplimiento de especificaciones y/o normas técnicas, por acción u omisión de la interventoría o quien haga sus veces, durante la ejecución de los contratos de obra pública, ocasionando posible deterioro de la obra para favorecer intereses propios o de particulares.</a:t>
            </a:r>
            <a:endParaRPr lang="es-CO" sz="1400" dirty="0"/>
          </a:p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RC2. </a:t>
            </a:r>
            <a:r>
              <a:rPr lang="es-ES" sz="1400" dirty="0"/>
              <a:t>Informacion sobre hechos económicos, no reportada o reportada inoportunamente y/o con errores en los soportes, por parte de los responsables de cada Dependencia, dificultando la veracidad y oportunidad de los registros contables, pudiendo ser intencional o con beneficio particular</a:t>
            </a:r>
          </a:p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RC3. </a:t>
            </a:r>
            <a:r>
              <a:rPr lang="es-MX" sz="1400" dirty="0" smtClean="0"/>
              <a:t>Realizar </a:t>
            </a:r>
            <a:r>
              <a:rPr lang="es-MX" sz="1400" dirty="0"/>
              <a:t>ajustes en la estructuración de un proceso de selección, aprovechando el conocimiento que se tiene de la gestión contractual, favoreciendo un proponente con el fin de percibir una </a:t>
            </a:r>
            <a:r>
              <a:rPr lang="es-MX" sz="1400" dirty="0" smtClean="0"/>
              <a:t>retribución</a:t>
            </a:r>
            <a:endParaRPr lang="es-MX" sz="1400" strike="sngStrike" dirty="0" smtClean="0"/>
          </a:p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RC4. </a:t>
            </a:r>
            <a:r>
              <a:rPr lang="es-MX" sz="1400" dirty="0" smtClean="0"/>
              <a:t>Emisión </a:t>
            </a:r>
            <a:r>
              <a:rPr lang="es-MX" sz="1400" dirty="0"/>
              <a:t>de actos administrativos, circulares, resoluciones y acuerdos , que contengan imprecisiones o situaciones que comporten nulidad del acto para el </a:t>
            </a:r>
            <a:r>
              <a:rPr lang="es-MX" sz="1400" dirty="0" smtClean="0"/>
              <a:t>favorecimiento </a:t>
            </a:r>
            <a:r>
              <a:rPr lang="es-MX" sz="1400" dirty="0"/>
              <a:t>de intereses propios o de </a:t>
            </a:r>
            <a:r>
              <a:rPr lang="es-MX" sz="1400" dirty="0" smtClean="0"/>
              <a:t>terceros</a:t>
            </a:r>
          </a:p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RC5. </a:t>
            </a:r>
            <a:r>
              <a:rPr lang="es-MX" sz="1400" dirty="0" smtClean="0"/>
              <a:t>Utilización </a:t>
            </a:r>
            <a:r>
              <a:rPr lang="es-MX" sz="1400" dirty="0"/>
              <a:t>indebida de </a:t>
            </a:r>
            <a:r>
              <a:rPr lang="es-MX" sz="1400" dirty="0" smtClean="0"/>
              <a:t>la información </a:t>
            </a:r>
            <a:r>
              <a:rPr lang="es-MX" sz="1400" dirty="0"/>
              <a:t>asociada al proceso judiciales  </a:t>
            </a:r>
            <a:r>
              <a:rPr lang="es-MX" sz="1400" dirty="0" smtClean="0"/>
              <a:t>para beneficio </a:t>
            </a:r>
            <a:r>
              <a:rPr lang="es-MX" sz="1400" dirty="0"/>
              <a:t>propio o de un </a:t>
            </a:r>
            <a:r>
              <a:rPr lang="es-MX" sz="1400" dirty="0" smtClean="0"/>
              <a:t>tercero</a:t>
            </a:r>
          </a:p>
          <a:p>
            <a:pPr fontAlgn="t">
              <a:spcAft>
                <a:spcPts val="600"/>
              </a:spcAft>
            </a:pPr>
            <a:r>
              <a:rPr lang="es-MX" sz="1400" b="1" u="sng" dirty="0" smtClean="0"/>
              <a:t>RC6.</a:t>
            </a:r>
            <a:r>
              <a:rPr lang="es-MX" sz="1400" b="1" u="sng" dirty="0"/>
              <a:t> </a:t>
            </a:r>
            <a:r>
              <a:rPr lang="es-MX" sz="1400" dirty="0"/>
              <a:t> Decisiones judiciales adversas a los intereses de la Entidad  para el </a:t>
            </a:r>
            <a:r>
              <a:rPr lang="es-MX" sz="1400" dirty="0" smtClean="0"/>
              <a:t>favorecimiento </a:t>
            </a:r>
            <a:r>
              <a:rPr lang="es-MX" sz="1400" dirty="0"/>
              <a:t>de intereses propios o de  terceros</a:t>
            </a:r>
            <a:endParaRPr lang="es-CO" sz="1400" dirty="0"/>
          </a:p>
        </p:txBody>
      </p:sp>
      <p:sp>
        <p:nvSpPr>
          <p:cNvPr id="17" name="Elipse 16"/>
          <p:cNvSpPr/>
          <p:nvPr/>
        </p:nvSpPr>
        <p:spPr>
          <a:xfrm>
            <a:off x="5856525" y="1444920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RC4</a:t>
            </a:r>
            <a:endParaRPr lang="es-CO" sz="700" b="1" dirty="0"/>
          </a:p>
        </p:txBody>
      </p:sp>
      <p:sp>
        <p:nvSpPr>
          <p:cNvPr id="18" name="Elipse 17"/>
          <p:cNvSpPr/>
          <p:nvPr/>
        </p:nvSpPr>
        <p:spPr>
          <a:xfrm>
            <a:off x="5732226" y="1856902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RC4</a:t>
            </a:r>
            <a:endParaRPr lang="es-CO" sz="700" b="1" dirty="0">
              <a:solidFill>
                <a:schemeClr val="tx1"/>
              </a:solidFill>
            </a:endParaRPr>
          </a:p>
        </p:txBody>
      </p:sp>
      <p:cxnSp>
        <p:nvCxnSpPr>
          <p:cNvPr id="27" name="Conector angular 26"/>
          <p:cNvCxnSpPr>
            <a:stCxn id="17" idx="4"/>
            <a:endCxn id="18" idx="0"/>
          </p:cNvCxnSpPr>
          <p:nvPr/>
        </p:nvCxnSpPr>
        <p:spPr>
          <a:xfrm rot="5400000">
            <a:off x="5804385" y="1696762"/>
            <a:ext cx="195982" cy="124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ipse 27"/>
          <p:cNvSpPr/>
          <p:nvPr/>
        </p:nvSpPr>
        <p:spPr>
          <a:xfrm>
            <a:off x="5738571" y="241425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RC5</a:t>
            </a:r>
            <a:endParaRPr lang="es-CO" sz="700" b="1" dirty="0"/>
          </a:p>
        </p:txBody>
      </p:sp>
      <p:sp>
        <p:nvSpPr>
          <p:cNvPr id="29" name="Elipse 28"/>
          <p:cNvSpPr/>
          <p:nvPr/>
        </p:nvSpPr>
        <p:spPr>
          <a:xfrm>
            <a:off x="5408227" y="383891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RC5</a:t>
            </a:r>
            <a:endParaRPr lang="es-CO" sz="700" b="1" dirty="0">
              <a:solidFill>
                <a:schemeClr val="tx1"/>
              </a:solidFill>
            </a:endParaRPr>
          </a:p>
        </p:txBody>
      </p:sp>
      <p:cxnSp>
        <p:nvCxnSpPr>
          <p:cNvPr id="30" name="Conector angular 29"/>
          <p:cNvCxnSpPr>
            <a:stCxn id="28" idx="2"/>
            <a:endCxn id="29" idx="6"/>
          </p:cNvCxnSpPr>
          <p:nvPr/>
        </p:nvCxnSpPr>
        <p:spPr>
          <a:xfrm rot="10800000" flipV="1">
            <a:off x="5624227" y="349425"/>
            <a:ext cx="114344" cy="1424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ipse 30"/>
          <p:cNvSpPr/>
          <p:nvPr/>
        </p:nvSpPr>
        <p:spPr>
          <a:xfrm>
            <a:off x="5817902" y="456186"/>
            <a:ext cx="216000" cy="21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/>
              <a:t>RC6</a:t>
            </a:r>
            <a:endParaRPr lang="es-CO" sz="700" b="1" dirty="0"/>
          </a:p>
        </p:txBody>
      </p:sp>
      <p:sp>
        <p:nvSpPr>
          <p:cNvPr id="32" name="Elipse 31"/>
          <p:cNvSpPr/>
          <p:nvPr/>
        </p:nvSpPr>
        <p:spPr>
          <a:xfrm>
            <a:off x="5400005" y="768485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CO" sz="700" b="1" dirty="0" smtClean="0">
                <a:solidFill>
                  <a:schemeClr val="tx1"/>
                </a:solidFill>
              </a:rPr>
              <a:t>RC6</a:t>
            </a:r>
            <a:endParaRPr lang="es-CO" sz="700" b="1" dirty="0">
              <a:solidFill>
                <a:schemeClr val="tx1"/>
              </a:solidFill>
            </a:endParaRPr>
          </a:p>
        </p:txBody>
      </p:sp>
      <p:cxnSp>
        <p:nvCxnSpPr>
          <p:cNvPr id="33" name="Conector angular 32"/>
          <p:cNvCxnSpPr>
            <a:stCxn id="31" idx="2"/>
            <a:endCxn id="32" idx="6"/>
          </p:cNvCxnSpPr>
          <p:nvPr/>
        </p:nvCxnSpPr>
        <p:spPr>
          <a:xfrm rot="10800000" flipV="1">
            <a:off x="5616006" y="564185"/>
            <a:ext cx="201897" cy="312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568193"/>
              </p:ext>
            </p:extLst>
          </p:nvPr>
        </p:nvGraphicFramePr>
        <p:xfrm>
          <a:off x="212067" y="0"/>
          <a:ext cx="11798957" cy="6646262"/>
        </p:xfrm>
        <a:graphic>
          <a:graphicData uri="http://schemas.openxmlformats.org/drawingml/2006/table">
            <a:tbl>
              <a:tblPr/>
              <a:tblGrid>
                <a:gridCol w="480002"/>
                <a:gridCol w="2717881"/>
                <a:gridCol w="247650"/>
                <a:gridCol w="1162050"/>
                <a:gridCol w="323850"/>
                <a:gridCol w="361950"/>
                <a:gridCol w="390525"/>
                <a:gridCol w="228600"/>
                <a:gridCol w="2074850"/>
                <a:gridCol w="814938"/>
                <a:gridCol w="814938"/>
                <a:gridCol w="667249"/>
                <a:gridCol w="1514474"/>
              </a:tblGrid>
              <a:tr h="647700">
                <a:tc>
                  <a:txBody>
                    <a:bodyPr/>
                    <a:lstStyle/>
                    <a:p>
                      <a:pPr algn="l" fontAlgn="ctr"/>
                      <a:r>
                        <a:rPr lang="es-CO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RIESGO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CLASIFICACIÓN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CAUSA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RIESGO RESIDUAL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OPCIÓN DE MANEJO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ACTIVIDAD DE CONTROL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SOPORTE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RESPONSABLE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TIEMPO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INDICADOR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3370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Recibir obras de infraestructura sin el cumplimiento de especificaciones y/o normas técnicas, por acción u omisión de la interventoría o quien haga sus veces, durante la ejecución de los contratos de obra pública, ocasionando posible deterioro de la obra para favorecer intereses propios o de particulares.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 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Incumplimiento de obligaciones y responsabilidad del contratista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 Improbable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  Catastrófico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5 - Zona de Riesgo Extremo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interventor semanalmente verificará las especificaciones y normas e investigará las no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conformidades 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dejando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constancia 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el informe semanal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 semanal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Semanal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Número de “No Conformidades” </a:t>
                      </a: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atendidas / 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Número de “No conformidades” encontradas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1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supervisor y gestores mensualmente, revisará en campo los informes semanales y se solicitará al interventor que resuleva las no conformidades, dejando constancia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 mensual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gestor y supervisor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Mensual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Número de requerimientos atendidos por el Interventor / Número de requerimientos enviados al Interventor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700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Informacion sobre hechos económicos, no reportada o reportada inoportunamente y/o con errores en los soportes, por parte de los responsables de cada Dependencia, dificultando la veracidad y oportunidad de los registros contables, pudiendo ser intencional o con beneficio particular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 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Desconocimiento de las funciones a realizar y por ende de las consecuencias que se puedan generar (afecta el cambio de personal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 Posible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4 - mayor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12 - Zona de Riesgo Extremo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Actualizar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procedimientos 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acuerdo con las normas vigentes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Kawak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Subdirectora </a:t>
                      </a:r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Financiera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Anual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procedimeitnos actualizados / Total de procedimeintos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Realizar ajustes en la estructuración de un proceso de selección, aprovechando el conocimiento que se tiene de la gestión contractual, favoreciendo un proponente con el fin de percibir una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retribución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 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Intereses particulares económicos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 Improbable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  Catastrófico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10 - Zona de Riesgo Extremo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Revisar </a:t>
                      </a: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estudios</a:t>
                      </a:r>
                      <a:r>
                        <a:rPr lang="es-MX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previos y del sector, </a:t>
                      </a: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los </a:t>
                      </a:r>
                      <a:r>
                        <a:rPr lang="es-MX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Prepliegos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y Pliegos de condiciones definitivos enviados por la Unidad Ejecutora, dirigiendo observaciones a las Unidades Ejecutoras con el fin de que estas, realicen el sustento del porque de los requisitos solicitados en el pliego de condiciones, dejando constancia en Acta de Observaciones a los </a:t>
                      </a:r>
                      <a:r>
                        <a:rPr lang="es-MX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Prepliegos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y Pliegos definitivos y Adendas publicados en el SECOP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Expediente contractual</a:t>
                      </a:r>
                    </a:p>
                    <a:p>
                      <a:pPr algn="l" rtl="0" fontAlgn="t"/>
                      <a:r>
                        <a:rPr lang="es-ES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Acta de respuesta a las observaciones a los </a:t>
                      </a:r>
                      <a:r>
                        <a:rPr lang="es-ES" sz="9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prepliegos</a:t>
                      </a:r>
                      <a:r>
                        <a:rPr lang="es-ES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y pliegos definitivos</a:t>
                      </a:r>
                      <a:endParaRPr lang="es-CO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Dirección de Contratación – Grupo Asuntos precontractuales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Trimestral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de procesos con observaciones / # de procesos recibidos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956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Emisión de actos administrativos, circulares, resoluciones y acuerdos , que contengan imprecisiones o situaciones que comporten nulidad del acto para el favorecimiento de intereses propios o de terceros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 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Falta de competencia del personal que emitió el acto administrativo.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 Rara Vez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  Catastrófico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5 - Zona de Riesgo Extremo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Revisar el proyecto de acto administrativo verificando que éste se ajuste a la normatividad vigente y en el evento que no sea coherente se devuelve al abogado para que se realicen los ajustes por correo electrónico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Proyectos de acto administrativo - correo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Jefe de la Oficina Asesora Jurídica y su coordinador de concepto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Trimestral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de conceptos  revisados / # de conceptos recibidos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82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Utilización indebida de la información asociada al proceso judiciales  para beneficio propio o de un tercero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 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Falta de competencia del personal que emitió el acto administrativo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 probable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  Catastrófico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20 - Zona de Riesgo Extremo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Compulsar al Grupo de Control  Disciplinario Interno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cuando 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detecte omisión o negligencia por parte de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algún 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miembro del equipo de trabajo,  para que se adelanten las Investigaciones disciplinarias que haya lugar a través de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memorando.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Expediente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Jefe de la Oficina Asesora Jurídica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Trimestral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de casos compulsados / # de casos detectados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74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RC6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Decisiones judiciales adversas a los intereses de la Entidad  para el </a:t>
                      </a:r>
                      <a:r>
                        <a:rPr lang="es-MX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favorecimiento 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intereses propios o de  terceros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Corrupción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Actuaciones indebidas (entrega o</a:t>
                      </a:r>
                      <a:b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retención de información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 probable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  Catastrófico</a:t>
                      </a: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20 - Zona de Riesgo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Externo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Reducir</a:t>
                      </a:r>
                    </a:p>
                    <a:p>
                      <a:pPr algn="l" rtl="0" fontAlgn="t"/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Actualizar la  Política en prevención del daño antijurídico, con el fin de que se apliquen los controles establecidos para el debido proceso judicial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Acta Comtité de conciliación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Secretario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Comité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conciliación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anual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Política en prevención del daño antijurídico aprobada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4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16684</TotalTime>
  <Words>924</Words>
  <Application>Microsoft Office PowerPoint</Application>
  <PresentationFormat>Panorámica</PresentationFormat>
  <Paragraphs>117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233</cp:revision>
  <cp:lastPrinted>2019-04-03T15:02:47Z</cp:lastPrinted>
  <dcterms:created xsi:type="dcterms:W3CDTF">2018-08-30T21:00:02Z</dcterms:created>
  <dcterms:modified xsi:type="dcterms:W3CDTF">2020-01-29T19:22:41Z</dcterms:modified>
</cp:coreProperties>
</file>