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 varScale="1">
        <p:scale>
          <a:sx n="113" d="100"/>
          <a:sy n="113" d="100"/>
        </p:scale>
        <p:origin x="6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815025" y="-2058"/>
            <a:ext cx="52686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 1 - </a:t>
            </a:r>
            <a:r>
              <a: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del Riesgo de Corrupción “MAPA DE RIESGOS DE CORRUPCIÓN</a:t>
            </a:r>
            <a:endParaRPr 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 rot="19235669">
            <a:off x="2563538" y="1512464"/>
            <a:ext cx="1966475" cy="189369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100" b="1" dirty="0">
                <a:solidFill>
                  <a:schemeClr val="tx1"/>
                </a:solidFill>
              </a:rPr>
              <a:t>LOS NIVELES DE IMPACTO INSIGNIFICANTE Y MENOR NO APLICA PARA LOS RIESGOS DE CORRUPCIÓN </a:t>
            </a:r>
            <a:endParaRPr lang="es-CO" sz="1100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20156" y="199365"/>
            <a:ext cx="5032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de Corrupción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8358797" y="3591750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RC1</a:t>
            </a:r>
            <a:endParaRPr lang="es-ES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8220214" y="3234124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RC2</a:t>
            </a:r>
            <a:endParaRPr lang="es-ES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</a:t>
            </a:r>
            <a:r>
              <a:rPr lang="es-ES" sz="800" b="1" dirty="0">
                <a:solidFill>
                  <a:schemeClr val="tx1"/>
                </a:solidFill>
              </a:rPr>
              <a:t> </a:t>
            </a:r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021170" y="859921"/>
            <a:ext cx="28928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000" b="1" dirty="0"/>
              <a:t>RC1</a:t>
            </a:r>
            <a:r>
              <a:rPr lang="es-CO" sz="1000" dirty="0"/>
              <a:t>	Procesos de selección direccionados con el fin de favorecer a un particular, como resultado de la acción u omisión en la aplicación de las normas y procedimientos, la inobservancia de las funciones y competencias establecidas, o el uso indebido del poder.</a:t>
            </a:r>
          </a:p>
          <a:p>
            <a:pPr lvl="0"/>
            <a:r>
              <a:rPr lang="es-CO" sz="1000" b="1" dirty="0"/>
              <a:t>RC2	</a:t>
            </a:r>
            <a:r>
              <a:rPr lang="es-CO" sz="1000" dirty="0"/>
              <a:t>Omisión o alteración intencional - dolosa que se aparta de los procedimientos de control y vigilancia regulados por manuales, normas y especificaciones durante la ejecución de obras.</a:t>
            </a:r>
          </a:p>
          <a:p>
            <a:pPr lvl="0"/>
            <a:r>
              <a:rPr lang="es-CO" sz="1000" b="1" dirty="0"/>
              <a:t>RC3</a:t>
            </a:r>
            <a:r>
              <a:rPr lang="es-CO" sz="1000" dirty="0"/>
              <a:t>	 Asesorar ilegal e inoportunamente la defensa jurídica de la entidad por fuera del marco legal en beneficio de terceros o propio.</a:t>
            </a:r>
          </a:p>
          <a:p>
            <a:pPr lvl="0"/>
            <a:r>
              <a:rPr lang="es-CO" sz="1000" b="1" dirty="0"/>
              <a:t>RC4	</a:t>
            </a:r>
            <a:r>
              <a:rPr lang="es-CO" sz="1000" dirty="0"/>
              <a:t>Manejo inadecuado de la información institucional en beneficio particular o de terceros </a:t>
            </a:r>
          </a:p>
          <a:p>
            <a:pPr lvl="0"/>
            <a:r>
              <a:rPr lang="es-CO" sz="1000" b="1" dirty="0"/>
              <a:t>RC5	</a:t>
            </a:r>
            <a:r>
              <a:rPr lang="es-CO" sz="1000" dirty="0"/>
              <a:t>Gestionar viáticos y pasajes para comisiones autorizadas en fines de semana y festivos o para fines no oficiales</a:t>
            </a:r>
          </a:p>
          <a:p>
            <a:pPr lvl="0"/>
            <a:r>
              <a:rPr lang="es-CO" sz="1000" b="1" dirty="0"/>
              <a:t>RC6</a:t>
            </a:r>
            <a:r>
              <a:rPr lang="es-CO" sz="1000" dirty="0"/>
              <a:t>	Terceros usufructúen los bienes fiscales y/o puedan llegar a apropiarse del bien</a:t>
            </a:r>
          </a:p>
          <a:p>
            <a:pPr lvl="0"/>
            <a:r>
              <a:rPr lang="es-CO" sz="1000" b="1" dirty="0"/>
              <a:t>RC7</a:t>
            </a:r>
            <a:r>
              <a:rPr lang="es-CO" sz="1000" dirty="0"/>
              <a:t>	Cobro de servicios de mantenimiento del parque automotor por mayor valor o sobre servicios no prestados</a:t>
            </a:r>
          </a:p>
          <a:p>
            <a:pPr lvl="0"/>
            <a:r>
              <a:rPr lang="es-CO" sz="1000" b="1" dirty="0"/>
              <a:t>RC8</a:t>
            </a:r>
            <a:r>
              <a:rPr lang="es-CO" sz="1000" dirty="0"/>
              <a:t>	Terceros hurten elementos de la bodega o de los vehículos allí consignados</a:t>
            </a:r>
          </a:p>
          <a:p>
            <a:endParaRPr lang="es-ES" sz="1000" dirty="0"/>
          </a:p>
        </p:txBody>
      </p:sp>
      <p:sp>
        <p:nvSpPr>
          <p:cNvPr id="9" name="Elipse 8"/>
          <p:cNvSpPr/>
          <p:nvPr/>
        </p:nvSpPr>
        <p:spPr>
          <a:xfrm>
            <a:off x="7054931" y="2143950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RC3</a:t>
            </a:r>
            <a:endParaRPr lang="es-ES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6265445" y="3550922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RC3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1" name="Conector angular 10"/>
          <p:cNvCxnSpPr>
            <a:stCxn id="9" idx="2"/>
            <a:endCxn id="10" idx="0"/>
          </p:cNvCxnSpPr>
          <p:nvPr/>
        </p:nvCxnSpPr>
        <p:spPr>
          <a:xfrm rot="10800000" flipV="1">
            <a:off x="6359563" y="2279306"/>
            <a:ext cx="695369" cy="1271615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7541647" y="3591749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RC2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7607302" y="3963154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2"/>
          </p:cNvCxnSpPr>
          <p:nvPr/>
        </p:nvCxnSpPr>
        <p:spPr>
          <a:xfrm rot="10800000" flipV="1">
            <a:off x="7811563" y="3727107"/>
            <a:ext cx="547235" cy="31130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angular 20"/>
          <p:cNvCxnSpPr>
            <a:stCxn id="13" idx="2"/>
            <a:endCxn id="14" idx="6"/>
          </p:cNvCxnSpPr>
          <p:nvPr/>
        </p:nvCxnSpPr>
        <p:spPr>
          <a:xfrm rot="10800000" flipV="1">
            <a:off x="7729880" y="3369481"/>
            <a:ext cx="490334" cy="29752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8481841" y="2159623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RC4</a:t>
            </a:r>
            <a:endParaRPr lang="es-ES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8492038" y="805861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RC6</a:t>
            </a:r>
            <a:endParaRPr lang="es-ES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7548208" y="3098767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RC7</a:t>
            </a:r>
            <a:endParaRPr lang="es-ES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0" name="Elipse 19"/>
          <p:cNvSpPr/>
          <p:nvPr/>
        </p:nvSpPr>
        <p:spPr>
          <a:xfrm>
            <a:off x="8553276" y="3248410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RC8</a:t>
            </a:r>
            <a:endParaRPr lang="es-ES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2" name="Elipse 21"/>
          <p:cNvSpPr/>
          <p:nvPr/>
        </p:nvSpPr>
        <p:spPr>
          <a:xfrm>
            <a:off x="8498806" y="2881963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R5</a:t>
            </a:r>
            <a:endParaRPr lang="es-ES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7584557" y="2904792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RC4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24" name="Elipse 23"/>
          <p:cNvSpPr/>
          <p:nvPr/>
        </p:nvSpPr>
        <p:spPr>
          <a:xfrm>
            <a:off x="7996971" y="3134256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RC5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25" name="Elipse 24"/>
          <p:cNvSpPr/>
          <p:nvPr/>
        </p:nvSpPr>
        <p:spPr>
          <a:xfrm>
            <a:off x="7566920" y="1226219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RC6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26" name="Elipse 25"/>
          <p:cNvSpPr/>
          <p:nvPr/>
        </p:nvSpPr>
        <p:spPr>
          <a:xfrm>
            <a:off x="7116401" y="3659933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RC7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8195832" y="3987900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RC8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28" name="Conector angular 27"/>
          <p:cNvCxnSpPr>
            <a:stCxn id="16" idx="2"/>
            <a:endCxn id="23" idx="0"/>
          </p:cNvCxnSpPr>
          <p:nvPr/>
        </p:nvCxnSpPr>
        <p:spPr>
          <a:xfrm rot="10800000" flipV="1">
            <a:off x="7678675" y="2294980"/>
            <a:ext cx="803167" cy="609812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/>
          <p:cNvCxnSpPr>
            <a:stCxn id="22" idx="2"/>
            <a:endCxn id="24" idx="0"/>
          </p:cNvCxnSpPr>
          <p:nvPr/>
        </p:nvCxnSpPr>
        <p:spPr>
          <a:xfrm rot="10800000" flipV="1">
            <a:off x="8091088" y="3017320"/>
            <a:ext cx="407718" cy="116936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angular 32"/>
          <p:cNvCxnSpPr>
            <a:stCxn id="17" idx="2"/>
            <a:endCxn id="25" idx="0"/>
          </p:cNvCxnSpPr>
          <p:nvPr/>
        </p:nvCxnSpPr>
        <p:spPr>
          <a:xfrm rot="10800000" flipV="1">
            <a:off x="7661038" y="941217"/>
            <a:ext cx="831001" cy="285001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angular 38"/>
          <p:cNvCxnSpPr>
            <a:stCxn id="19" idx="2"/>
            <a:endCxn id="26" idx="0"/>
          </p:cNvCxnSpPr>
          <p:nvPr/>
        </p:nvCxnSpPr>
        <p:spPr>
          <a:xfrm rot="10800000" flipV="1">
            <a:off x="7210518" y="3234123"/>
            <a:ext cx="337690" cy="425809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angular 42"/>
          <p:cNvCxnSpPr>
            <a:stCxn id="20" idx="4"/>
            <a:endCxn id="27" idx="6"/>
          </p:cNvCxnSpPr>
          <p:nvPr/>
        </p:nvCxnSpPr>
        <p:spPr>
          <a:xfrm rot="5400000">
            <a:off x="8276537" y="3626653"/>
            <a:ext cx="544036" cy="328979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13517</TotalTime>
  <Words>264</Words>
  <Application>Microsoft Office PowerPoint</Application>
  <PresentationFormat>Panorámica</PresentationFormat>
  <Paragraphs>115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Johana De la Parra Rivero</cp:lastModifiedBy>
  <cp:revision>208</cp:revision>
  <cp:lastPrinted>2019-04-03T15:02:47Z</cp:lastPrinted>
  <dcterms:created xsi:type="dcterms:W3CDTF">2018-08-30T21:00:02Z</dcterms:created>
  <dcterms:modified xsi:type="dcterms:W3CDTF">2019-12-06T21:25:37Z</dcterms:modified>
</cp:coreProperties>
</file>