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1264" r:id="rId3"/>
    <p:sldId id="1286" r:id="rId4"/>
    <p:sldId id="1319" r:id="rId5"/>
    <p:sldId id="1320" r:id="rId6"/>
    <p:sldId id="1295" r:id="rId7"/>
    <p:sldId id="1296" r:id="rId8"/>
    <p:sldId id="1297" r:id="rId9"/>
    <p:sldId id="1299" r:id="rId10"/>
    <p:sldId id="1300" r:id="rId11"/>
    <p:sldId id="1321" r:id="rId12"/>
    <p:sldId id="1301" r:id="rId13"/>
    <p:sldId id="1323" r:id="rId14"/>
    <p:sldId id="1304" r:id="rId15"/>
    <p:sldId id="1302" r:id="rId16"/>
    <p:sldId id="1322" r:id="rId17"/>
    <p:sldId id="1330" r:id="rId18"/>
    <p:sldId id="1266" r:id="rId19"/>
    <p:sldId id="1318" r:id="rId20"/>
    <p:sldId id="1262" r:id="rId21"/>
    <p:sldId id="1331" r:id="rId22"/>
    <p:sldId id="1206" r:id="rId23"/>
    <p:sldId id="1332" r:id="rId24"/>
    <p:sldId id="1215" r:id="rId25"/>
    <p:sldId id="1263" r:id="rId26"/>
    <p:sldId id="1218" r:id="rId27"/>
    <p:sldId id="1221" r:id="rId2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Relationship Id="rId4" Type="http://schemas.openxmlformats.org/officeDocument/2006/relationships/image" Target="../media/image41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rawing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Relationship Id="rId4" Type="http://schemas.openxmlformats.org/officeDocument/2006/relationships/image" Target="../media/image41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30F868-8946-43D6-91B0-7421543CCC5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CO"/>
        </a:p>
      </dgm:t>
    </dgm:pt>
    <dgm:pt modelId="{4714C8B2-EC38-474E-9312-E0674C5AF9DC}">
      <dgm:prSet phldrT="[Texto]" custT="1"/>
      <dgm:spPr/>
      <dgm:t>
        <a:bodyPr/>
        <a:lstStyle/>
        <a:p>
          <a:r>
            <a:rPr lang="es-ES" sz="3200" dirty="0"/>
            <a:t>Ley 1474 de 2011</a:t>
          </a:r>
          <a:endParaRPr lang="es-CO" sz="3200" dirty="0"/>
        </a:p>
      </dgm:t>
    </dgm:pt>
    <dgm:pt modelId="{B6DBA45D-DC02-4B7F-BCC2-88C40CBDB041}" type="parTrans" cxnId="{FE3FABC4-F5DE-4B99-876D-14B9690E5385}">
      <dgm:prSet/>
      <dgm:spPr/>
      <dgm:t>
        <a:bodyPr/>
        <a:lstStyle/>
        <a:p>
          <a:endParaRPr lang="es-CO" sz="1050"/>
        </a:p>
      </dgm:t>
    </dgm:pt>
    <dgm:pt modelId="{D3F8BB34-117C-4F22-9EB5-CF503DC480CF}" type="sibTrans" cxnId="{FE3FABC4-F5DE-4B99-876D-14B9690E5385}">
      <dgm:prSet/>
      <dgm:spPr/>
      <dgm:t>
        <a:bodyPr/>
        <a:lstStyle/>
        <a:p>
          <a:endParaRPr lang="es-CO" sz="1050"/>
        </a:p>
      </dgm:t>
    </dgm:pt>
    <dgm:pt modelId="{FE8C5E16-3D0B-4B09-81C3-90A2A588474B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3200" dirty="0"/>
            <a:t>Decreto 126 de 2016</a:t>
          </a:r>
          <a:endParaRPr lang="es-CO" sz="3200" dirty="0"/>
        </a:p>
      </dgm:t>
    </dgm:pt>
    <dgm:pt modelId="{DC908BBD-D8B5-4AF1-80D8-5D43A21915B1}" type="parTrans" cxnId="{07F97D2D-020B-4BC5-B5BF-6F3D89D66F78}">
      <dgm:prSet/>
      <dgm:spPr/>
      <dgm:t>
        <a:bodyPr/>
        <a:lstStyle/>
        <a:p>
          <a:endParaRPr lang="es-CO" sz="1050"/>
        </a:p>
      </dgm:t>
    </dgm:pt>
    <dgm:pt modelId="{B02EBF46-1593-481C-8C9C-7F5005262C1C}" type="sibTrans" cxnId="{07F97D2D-020B-4BC5-B5BF-6F3D89D66F78}">
      <dgm:prSet/>
      <dgm:spPr/>
      <dgm:t>
        <a:bodyPr/>
        <a:lstStyle/>
        <a:p>
          <a:endParaRPr lang="es-CO" sz="1050"/>
        </a:p>
      </dgm:t>
    </dgm:pt>
    <dgm:pt modelId="{F707AFD2-B2FA-43E0-B2FD-D0CB1930B6D7}" type="pres">
      <dgm:prSet presAssocID="{9730F868-8946-43D6-91B0-7421543CCC55}" presName="Name0" presStyleCnt="0">
        <dgm:presLayoutVars>
          <dgm:chMax val="7"/>
          <dgm:chPref val="7"/>
          <dgm:dir/>
        </dgm:presLayoutVars>
      </dgm:prSet>
      <dgm:spPr/>
    </dgm:pt>
    <dgm:pt modelId="{0E6173CD-29D3-4B0D-919B-3F6B26132806}" type="pres">
      <dgm:prSet presAssocID="{9730F868-8946-43D6-91B0-7421543CCC55}" presName="Name1" presStyleCnt="0"/>
      <dgm:spPr/>
    </dgm:pt>
    <dgm:pt modelId="{7EC96337-FB06-43FD-A44F-BF0AAD0F24A9}" type="pres">
      <dgm:prSet presAssocID="{9730F868-8946-43D6-91B0-7421543CCC55}" presName="cycle" presStyleCnt="0"/>
      <dgm:spPr/>
    </dgm:pt>
    <dgm:pt modelId="{8110ED57-903D-4EAC-A82E-A962FA79CB23}" type="pres">
      <dgm:prSet presAssocID="{9730F868-8946-43D6-91B0-7421543CCC55}" presName="srcNode" presStyleLbl="node1" presStyleIdx="0" presStyleCnt="2"/>
      <dgm:spPr/>
    </dgm:pt>
    <dgm:pt modelId="{7D244B90-32B5-4113-AE1D-F847AFAD4EBA}" type="pres">
      <dgm:prSet presAssocID="{9730F868-8946-43D6-91B0-7421543CCC55}" presName="conn" presStyleLbl="parChTrans1D2" presStyleIdx="0" presStyleCnt="1"/>
      <dgm:spPr/>
    </dgm:pt>
    <dgm:pt modelId="{43FDD0A0-28B8-4BC7-9F7F-07CACFBD84F9}" type="pres">
      <dgm:prSet presAssocID="{9730F868-8946-43D6-91B0-7421543CCC55}" presName="extraNode" presStyleLbl="node1" presStyleIdx="0" presStyleCnt="2"/>
      <dgm:spPr/>
    </dgm:pt>
    <dgm:pt modelId="{92E04071-27FB-4F27-AD01-694BFC37CD48}" type="pres">
      <dgm:prSet presAssocID="{9730F868-8946-43D6-91B0-7421543CCC55}" presName="dstNode" presStyleLbl="node1" presStyleIdx="0" presStyleCnt="2"/>
      <dgm:spPr/>
    </dgm:pt>
    <dgm:pt modelId="{7182BBAD-DB58-4D62-B742-D77DD49D0CBB}" type="pres">
      <dgm:prSet presAssocID="{4714C8B2-EC38-474E-9312-E0674C5AF9DC}" presName="text_1" presStyleLbl="node1" presStyleIdx="0" presStyleCnt="2">
        <dgm:presLayoutVars>
          <dgm:bulletEnabled val="1"/>
        </dgm:presLayoutVars>
      </dgm:prSet>
      <dgm:spPr/>
    </dgm:pt>
    <dgm:pt modelId="{3F046481-6110-4E39-974F-17685F194948}" type="pres">
      <dgm:prSet presAssocID="{4714C8B2-EC38-474E-9312-E0674C5AF9DC}" presName="accent_1" presStyleCnt="0"/>
      <dgm:spPr/>
    </dgm:pt>
    <dgm:pt modelId="{3BD57D68-6F11-4BBC-A5EB-3D273CADA129}" type="pres">
      <dgm:prSet presAssocID="{4714C8B2-EC38-474E-9312-E0674C5AF9DC}" presName="accentRepeatNode" presStyleLbl="solidFgAcc1" presStyleIdx="0" presStyleCnt="2"/>
      <dgm:spPr>
        <a:blipFill rotWithShape="0">
          <a:blip xmlns:r="http://schemas.openxmlformats.org/officeDocument/2006/relationships" r:embed="rId1"/>
          <a:srcRect/>
          <a:stretch>
            <a:fillRect l="-4000" r="-4000"/>
          </a:stretch>
        </a:blipFill>
      </dgm:spPr>
    </dgm:pt>
    <dgm:pt modelId="{D0624BF1-0704-40B7-9D3F-9946B33DEEDD}" type="pres">
      <dgm:prSet presAssocID="{FE8C5E16-3D0B-4B09-81C3-90A2A588474B}" presName="text_2" presStyleLbl="node1" presStyleIdx="1" presStyleCnt="2">
        <dgm:presLayoutVars>
          <dgm:bulletEnabled val="1"/>
        </dgm:presLayoutVars>
      </dgm:prSet>
      <dgm:spPr/>
    </dgm:pt>
    <dgm:pt modelId="{AF976876-0FB0-44F0-A2A7-B8386055B66C}" type="pres">
      <dgm:prSet presAssocID="{FE8C5E16-3D0B-4B09-81C3-90A2A588474B}" presName="accent_2" presStyleCnt="0"/>
      <dgm:spPr/>
    </dgm:pt>
    <dgm:pt modelId="{8B782870-816C-4F72-BE6E-9E61E8899049}" type="pres">
      <dgm:prSet presAssocID="{FE8C5E16-3D0B-4B09-81C3-90A2A588474B}" presName="accentRepeatNode" presStyleLbl="solidFgAcc1" presStyleIdx="1" presStyleCnt="2"/>
      <dgm:spPr>
        <a:blipFill rotWithShape="0">
          <a:blip xmlns:r="http://schemas.openxmlformats.org/officeDocument/2006/relationships" r:embed="rId2"/>
          <a:srcRect/>
          <a:stretch>
            <a:fillRect/>
          </a:stretch>
        </a:blipFill>
      </dgm:spPr>
    </dgm:pt>
  </dgm:ptLst>
  <dgm:cxnLst>
    <dgm:cxn modelId="{07F97D2D-020B-4BC5-B5BF-6F3D89D66F78}" srcId="{9730F868-8946-43D6-91B0-7421543CCC55}" destId="{FE8C5E16-3D0B-4B09-81C3-90A2A588474B}" srcOrd="1" destOrd="0" parTransId="{DC908BBD-D8B5-4AF1-80D8-5D43A21915B1}" sibTransId="{B02EBF46-1593-481C-8C9C-7F5005262C1C}"/>
    <dgm:cxn modelId="{5CED0E64-17E7-4542-9A33-ECF0703EDFCB}" type="presOf" srcId="{FE8C5E16-3D0B-4B09-81C3-90A2A588474B}" destId="{D0624BF1-0704-40B7-9D3F-9946B33DEEDD}" srcOrd="0" destOrd="0" presId="urn:microsoft.com/office/officeart/2008/layout/VerticalCurvedList"/>
    <dgm:cxn modelId="{60CEF074-C048-40C8-A806-B6AC043237A1}" type="presOf" srcId="{9730F868-8946-43D6-91B0-7421543CCC55}" destId="{F707AFD2-B2FA-43E0-B2FD-D0CB1930B6D7}" srcOrd="0" destOrd="0" presId="urn:microsoft.com/office/officeart/2008/layout/VerticalCurvedList"/>
    <dgm:cxn modelId="{43A47891-595E-427C-A0D1-AB357C59C5B6}" type="presOf" srcId="{D3F8BB34-117C-4F22-9EB5-CF503DC480CF}" destId="{7D244B90-32B5-4113-AE1D-F847AFAD4EBA}" srcOrd="0" destOrd="0" presId="urn:microsoft.com/office/officeart/2008/layout/VerticalCurvedList"/>
    <dgm:cxn modelId="{540D46C2-308A-4580-8E45-A2BEC77E5C44}" type="presOf" srcId="{4714C8B2-EC38-474E-9312-E0674C5AF9DC}" destId="{7182BBAD-DB58-4D62-B742-D77DD49D0CBB}" srcOrd="0" destOrd="0" presId="urn:microsoft.com/office/officeart/2008/layout/VerticalCurvedList"/>
    <dgm:cxn modelId="{FE3FABC4-F5DE-4B99-876D-14B9690E5385}" srcId="{9730F868-8946-43D6-91B0-7421543CCC55}" destId="{4714C8B2-EC38-474E-9312-E0674C5AF9DC}" srcOrd="0" destOrd="0" parTransId="{B6DBA45D-DC02-4B7F-BCC2-88C40CBDB041}" sibTransId="{D3F8BB34-117C-4F22-9EB5-CF503DC480CF}"/>
    <dgm:cxn modelId="{B23643A4-6FD6-4F5A-8B61-B54953662E67}" type="presParOf" srcId="{F707AFD2-B2FA-43E0-B2FD-D0CB1930B6D7}" destId="{0E6173CD-29D3-4B0D-919B-3F6B26132806}" srcOrd="0" destOrd="0" presId="urn:microsoft.com/office/officeart/2008/layout/VerticalCurvedList"/>
    <dgm:cxn modelId="{116D06A4-9764-4EB4-8A36-7823B8A084D0}" type="presParOf" srcId="{0E6173CD-29D3-4B0D-919B-3F6B26132806}" destId="{7EC96337-FB06-43FD-A44F-BF0AAD0F24A9}" srcOrd="0" destOrd="0" presId="urn:microsoft.com/office/officeart/2008/layout/VerticalCurvedList"/>
    <dgm:cxn modelId="{E7E878F1-35FC-470E-A190-D4A76DF37A0E}" type="presParOf" srcId="{7EC96337-FB06-43FD-A44F-BF0AAD0F24A9}" destId="{8110ED57-903D-4EAC-A82E-A962FA79CB23}" srcOrd="0" destOrd="0" presId="urn:microsoft.com/office/officeart/2008/layout/VerticalCurvedList"/>
    <dgm:cxn modelId="{510D610B-E061-4CDF-BB4E-1124701691B5}" type="presParOf" srcId="{7EC96337-FB06-43FD-A44F-BF0AAD0F24A9}" destId="{7D244B90-32B5-4113-AE1D-F847AFAD4EBA}" srcOrd="1" destOrd="0" presId="urn:microsoft.com/office/officeart/2008/layout/VerticalCurvedList"/>
    <dgm:cxn modelId="{107F0AD9-5151-4918-AC60-FD9B9EC327C1}" type="presParOf" srcId="{7EC96337-FB06-43FD-A44F-BF0AAD0F24A9}" destId="{43FDD0A0-28B8-4BC7-9F7F-07CACFBD84F9}" srcOrd="2" destOrd="0" presId="urn:microsoft.com/office/officeart/2008/layout/VerticalCurvedList"/>
    <dgm:cxn modelId="{9E24EA47-3EE2-4D06-A337-2E31BACB8081}" type="presParOf" srcId="{7EC96337-FB06-43FD-A44F-BF0AAD0F24A9}" destId="{92E04071-27FB-4F27-AD01-694BFC37CD48}" srcOrd="3" destOrd="0" presId="urn:microsoft.com/office/officeart/2008/layout/VerticalCurvedList"/>
    <dgm:cxn modelId="{3B52204B-E4AF-4D44-8763-A0D8D64F6F41}" type="presParOf" srcId="{0E6173CD-29D3-4B0D-919B-3F6B26132806}" destId="{7182BBAD-DB58-4D62-B742-D77DD49D0CBB}" srcOrd="1" destOrd="0" presId="urn:microsoft.com/office/officeart/2008/layout/VerticalCurvedList"/>
    <dgm:cxn modelId="{E31E02E7-7D8C-42C8-8084-BAFAE78043C7}" type="presParOf" srcId="{0E6173CD-29D3-4B0D-919B-3F6B26132806}" destId="{3F046481-6110-4E39-974F-17685F194948}" srcOrd="2" destOrd="0" presId="urn:microsoft.com/office/officeart/2008/layout/VerticalCurvedList"/>
    <dgm:cxn modelId="{001EA57D-DB19-49EE-96D3-BCB7B813CA09}" type="presParOf" srcId="{3F046481-6110-4E39-974F-17685F194948}" destId="{3BD57D68-6F11-4BBC-A5EB-3D273CADA129}" srcOrd="0" destOrd="0" presId="urn:microsoft.com/office/officeart/2008/layout/VerticalCurvedList"/>
    <dgm:cxn modelId="{55B2F3E6-6A81-469F-8F01-04F88E00B798}" type="presParOf" srcId="{0E6173CD-29D3-4B0D-919B-3F6B26132806}" destId="{D0624BF1-0704-40B7-9D3F-9946B33DEEDD}" srcOrd="3" destOrd="0" presId="urn:microsoft.com/office/officeart/2008/layout/VerticalCurvedList"/>
    <dgm:cxn modelId="{1C84BEFE-6DEB-44F9-9E4F-10921D80D796}" type="presParOf" srcId="{0E6173CD-29D3-4B0D-919B-3F6B26132806}" destId="{AF976876-0FB0-44F0-A2A7-B8386055B66C}" srcOrd="4" destOrd="0" presId="urn:microsoft.com/office/officeart/2008/layout/VerticalCurvedList"/>
    <dgm:cxn modelId="{63B81F20-E2FA-4F7D-BE77-20C24E52C3C0}" type="presParOf" srcId="{AF976876-0FB0-44F0-A2A7-B8386055B66C}" destId="{8B782870-816C-4F72-BE6E-9E61E889904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B6B0341-9D96-4526-A1FF-4AE9627BB9D4}">
      <dgm:prSet phldrT="[Texto]"/>
      <dgm:spPr/>
      <dgm:t>
        <a:bodyPr/>
        <a:lstStyle/>
        <a:p>
          <a:r>
            <a:rPr lang="es-ES" b="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Fortalecimiento de los canales de atención</a:t>
          </a:r>
          <a:endParaRPr lang="es-CO" b="0" dirty="0">
            <a:solidFill>
              <a:schemeClr val="bg1"/>
            </a:solidFill>
          </a:endParaRPr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/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/>
        </a:p>
      </dgm:t>
    </dgm:pt>
    <dgm:pt modelId="{66FB9040-3EC4-4B07-8F82-B0861C653FAA}">
      <dgm:prSet phldrT="[Texto]"/>
      <dgm:spPr/>
      <dgm:t>
        <a:bodyPr/>
        <a:lstStyle/>
        <a:p>
          <a:r>
            <a:rPr lang="es-ES" dirty="0"/>
            <a:t>Innovación Técnica</a:t>
          </a:r>
          <a:endParaRPr lang="es-CO" dirty="0">
            <a:solidFill>
              <a:schemeClr val="bg1"/>
            </a:solidFill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/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/>
        </a:p>
      </dgm:t>
    </dgm:pt>
    <dgm:pt modelId="{1102B628-C3DC-41DD-939C-DD9913759C1A}">
      <dgm:prSet phldrT="[Texto]"/>
      <dgm:spPr/>
      <dgm:t>
        <a:bodyPr/>
        <a:lstStyle/>
        <a:p>
          <a:r>
            <a:rPr lang="es-ES" b="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Normatividad técnica</a:t>
          </a:r>
          <a:endParaRPr lang="es-CO" dirty="0">
            <a:solidFill>
              <a:schemeClr val="bg1"/>
            </a:solidFill>
          </a:endParaRPr>
        </a:p>
      </dgm:t>
    </dgm:pt>
    <dgm:pt modelId="{22E2D951-4BBC-4A89-A11C-9D77F3653A8C}" type="parTrans" cxnId="{AC151494-9FDD-4820-9600-7A448DDEE450}">
      <dgm:prSet/>
      <dgm:spPr/>
      <dgm:t>
        <a:bodyPr/>
        <a:lstStyle/>
        <a:p>
          <a:endParaRPr lang="es-CO"/>
        </a:p>
      </dgm:t>
    </dgm:pt>
    <dgm:pt modelId="{CD9C8849-9F38-45C4-AC43-AD2D77692B8F}" type="sibTrans" cxnId="{AC151494-9FDD-4820-9600-7A448DDEE450}">
      <dgm:prSet/>
      <dgm:spPr/>
      <dgm:t>
        <a:bodyPr/>
        <a:lstStyle/>
        <a:p>
          <a:endParaRPr lang="es-CO"/>
        </a:p>
      </dgm:t>
    </dgm:pt>
    <dgm:pt modelId="{C8A6D3F4-FAEB-4D3A-8D6A-631DF3616707}">
      <dgm:prSet phldrT="[Texto]"/>
      <dgm:spPr/>
      <dgm:t>
        <a:bodyPr/>
        <a:lstStyle/>
        <a:p>
          <a:r>
            <a:rPr lang="es-ES" dirty="0">
              <a:solidFill>
                <a:schemeClr val="bg1"/>
              </a:solidFill>
            </a:rPr>
            <a:t>Definir roles y responsabilidades para f</a:t>
          </a:r>
          <a:r>
            <a:rPr lang="es-ES" dirty="0"/>
            <a:t>ortalecer lineamientos de datos abiertos</a:t>
          </a:r>
          <a:endParaRPr lang="es-CO" dirty="0">
            <a:solidFill>
              <a:schemeClr val="bg1"/>
            </a:solidFill>
          </a:endParaRPr>
        </a:p>
      </dgm:t>
    </dgm:pt>
    <dgm:pt modelId="{0732A5D2-7E11-41C5-BBDD-426693AECAC5}" type="parTrans" cxnId="{958E52CC-57AF-4117-8636-C69C91F0B1A4}">
      <dgm:prSet/>
      <dgm:spPr/>
      <dgm:t>
        <a:bodyPr/>
        <a:lstStyle/>
        <a:p>
          <a:endParaRPr lang="es-CO"/>
        </a:p>
      </dgm:t>
    </dgm:pt>
    <dgm:pt modelId="{95736465-42C8-499B-88E1-EEBF88A28990}" type="sibTrans" cxnId="{958E52CC-57AF-4117-8636-C69C91F0B1A4}">
      <dgm:prSet/>
      <dgm:spPr/>
      <dgm:t>
        <a:bodyPr/>
        <a:lstStyle/>
        <a:p>
          <a:endParaRPr lang="es-CO"/>
        </a:p>
      </dgm:t>
    </dgm:pt>
    <dgm:pt modelId="{2BA9D016-4969-4FBD-89F5-2B4494392A2A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0AD07B38-F260-4D3B-A3C3-2F3B95247D5F}" type="pres">
      <dgm:prSet presAssocID="{C8A6D3F4-FAEB-4D3A-8D6A-631DF3616707}" presName="composite" presStyleCnt="0"/>
      <dgm:spPr/>
    </dgm:pt>
    <dgm:pt modelId="{ADC5D775-B354-48F5-A8AD-BD57BC130F45}" type="pres">
      <dgm:prSet presAssocID="{C8A6D3F4-FAEB-4D3A-8D6A-631DF3616707}" presName="rect1" presStyleLbl="bgImgPlac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408BCBED-7C08-4B57-A0C6-6EC296305612}" type="pres">
      <dgm:prSet presAssocID="{C8A6D3F4-FAEB-4D3A-8D6A-631DF3616707}" presName="wedgeRectCallout1" presStyleLbl="node1" presStyleIdx="0" presStyleCnt="4">
        <dgm:presLayoutVars>
          <dgm:bulletEnabled val="1"/>
        </dgm:presLayoutVars>
      </dgm:prSet>
      <dgm:spPr/>
    </dgm:pt>
    <dgm:pt modelId="{F2FAD227-74EE-4296-9E85-B51EA3310CFC}" type="pres">
      <dgm:prSet presAssocID="{95736465-42C8-499B-88E1-EEBF88A28990}" presName="sibTrans" presStyleCnt="0"/>
      <dgm:spPr/>
    </dgm:pt>
    <dgm:pt modelId="{5AA184A3-E858-4A89-B4DE-E1D6A173D051}" type="pres">
      <dgm:prSet presAssocID="{8B6B0341-9D96-4526-A1FF-4AE9627BB9D4}" presName="composite" presStyleCnt="0"/>
      <dgm:spPr/>
    </dgm:pt>
    <dgm:pt modelId="{1E3B770F-BDAB-4CD5-BAC0-8B0C70DC5A29}" type="pres">
      <dgm:prSet presAssocID="{8B6B0341-9D96-4526-A1FF-4AE9627BB9D4}" presName="rect1" presStyleLbl="bgImgPlace1" presStyleIdx="1" presStyleCnt="4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89F0BFAB-6150-458F-9826-F4EB489AC17D}" type="pres">
      <dgm:prSet presAssocID="{8B6B0341-9D96-4526-A1FF-4AE9627BB9D4}" presName="wedgeRectCallout1" presStyleLbl="node1" presStyleIdx="1" presStyleCnt="4">
        <dgm:presLayoutVars>
          <dgm:bulletEnabled val="1"/>
        </dgm:presLayoutVars>
      </dgm:prSet>
      <dgm:spPr/>
    </dgm:pt>
    <dgm:pt modelId="{0A099FB2-8AB6-4A31-A386-BF57D5301E52}" type="pres">
      <dgm:prSet presAssocID="{75DFCA30-BDEB-4AC8-A3FE-FFE35D879E06}" presName="sibTrans" presStyleCnt="0"/>
      <dgm:spPr/>
    </dgm:pt>
    <dgm:pt modelId="{A7F5F29B-DE77-4189-B05B-B75125ADFB6F}" type="pres">
      <dgm:prSet presAssocID="{66FB9040-3EC4-4B07-8F82-B0861C653FAA}" presName="composite" presStyleCnt="0"/>
      <dgm:spPr/>
    </dgm:pt>
    <dgm:pt modelId="{FE62F6CF-7F21-44EC-8802-C9238648F3D7}" type="pres">
      <dgm:prSet presAssocID="{66FB9040-3EC4-4B07-8F82-B0861C653FAA}" presName="rect1" presStyleLbl="bgImgPlace1" presStyleIdx="2" presStyleCnt="4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425093D9-39F7-4979-B4C4-8D10386A44D4}" type="pres">
      <dgm:prSet presAssocID="{66FB9040-3EC4-4B07-8F82-B0861C653FAA}" presName="wedgeRectCallout1" presStyleLbl="node1" presStyleIdx="2" presStyleCnt="4">
        <dgm:presLayoutVars>
          <dgm:bulletEnabled val="1"/>
        </dgm:presLayoutVars>
      </dgm:prSet>
      <dgm:spPr/>
    </dgm:pt>
    <dgm:pt modelId="{7D88E2F9-579C-45C5-ACE9-0ED9014D278E}" type="pres">
      <dgm:prSet presAssocID="{FCB9A327-9591-4CFE-B835-1D33CA1E439C}" presName="sibTrans" presStyleCnt="0"/>
      <dgm:spPr/>
    </dgm:pt>
    <dgm:pt modelId="{C820634C-17F7-4202-970C-8B9BB85A48C7}" type="pres">
      <dgm:prSet presAssocID="{1102B628-C3DC-41DD-939C-DD9913759C1A}" presName="composite" presStyleCnt="0"/>
      <dgm:spPr/>
    </dgm:pt>
    <dgm:pt modelId="{ABC79628-992F-4E84-95AB-77DCEAFD55E2}" type="pres">
      <dgm:prSet presAssocID="{1102B628-C3DC-41DD-939C-DD9913759C1A}" presName="rect1" presStyleLbl="bgImgPlace1" presStyleIdx="3" presStyleCnt="4"/>
      <dgm:spPr>
        <a:blipFill rotWithShape="1">
          <a:blip xmlns:r="http://schemas.openxmlformats.org/officeDocument/2006/relationships" r:embed="rId6"/>
          <a:srcRect/>
          <a:stretch>
            <a:fillRect/>
          </a:stretch>
        </a:blipFill>
      </dgm:spPr>
    </dgm:pt>
    <dgm:pt modelId="{49A6105F-AEF5-4880-8CC8-81C834397E43}" type="pres">
      <dgm:prSet presAssocID="{1102B628-C3DC-41DD-939C-DD9913759C1A}" presName="wedgeRectCallout1" presStyleLbl="node1" presStyleIdx="3" presStyleCnt="4">
        <dgm:presLayoutVars>
          <dgm:bulletEnabled val="1"/>
        </dgm:presLayoutVars>
      </dgm:prSet>
      <dgm:spPr/>
    </dgm:pt>
  </dgm:ptLst>
  <dgm:cxnLst>
    <dgm:cxn modelId="{7BEE8401-B7FA-4457-A8D7-32C680B3BF8A}" type="presOf" srcId="{C8A6D3F4-FAEB-4D3A-8D6A-631DF3616707}" destId="{408BCBED-7C08-4B57-A0C6-6EC296305612}" srcOrd="0" destOrd="0" presId="urn:microsoft.com/office/officeart/2008/layout/BendingPictureCaptionList"/>
    <dgm:cxn modelId="{05E9FC0B-6F52-46DC-B437-43DE17CD95AB}" type="presOf" srcId="{66FB9040-3EC4-4B07-8F82-B0861C653FAA}" destId="{425093D9-39F7-4979-B4C4-8D10386A44D4}" srcOrd="0" destOrd="0" presId="urn:microsoft.com/office/officeart/2008/layout/BendingPictureCaptionList"/>
    <dgm:cxn modelId="{39BF2337-25B7-46B1-A223-F9B89C783BAF}" type="presOf" srcId="{42A1CC18-D243-4997-9392-7183C0DFFA51}" destId="{2BA9D016-4969-4FBD-89F5-2B4494392A2A}" srcOrd="0" destOrd="0" presId="urn:microsoft.com/office/officeart/2008/layout/BendingPictureCaptionList"/>
    <dgm:cxn modelId="{F4A6CB62-0106-49CD-AE36-9D4EEE142010}" srcId="{42A1CC18-D243-4997-9392-7183C0DFFA51}" destId="{8B6B0341-9D96-4526-A1FF-4AE9627BB9D4}" srcOrd="1" destOrd="0" parTransId="{147B02F6-5B70-450C-BDD6-99B15FF2BE3C}" sibTransId="{75DFCA30-BDEB-4AC8-A3FE-FFE35D879E06}"/>
    <dgm:cxn modelId="{11D7D16D-52A1-49CF-B979-AE49E80E0052}" type="presOf" srcId="{8B6B0341-9D96-4526-A1FF-4AE9627BB9D4}" destId="{89F0BFAB-6150-458F-9826-F4EB489AC17D}" srcOrd="0" destOrd="0" presId="urn:microsoft.com/office/officeart/2008/layout/BendingPictureCaptionList"/>
    <dgm:cxn modelId="{6045A97E-78B7-4990-9E5D-1A44F9316588}" srcId="{42A1CC18-D243-4997-9392-7183C0DFFA51}" destId="{66FB9040-3EC4-4B07-8F82-B0861C653FAA}" srcOrd="2" destOrd="0" parTransId="{DD060330-DB12-4D2F-8CFD-047F15A12C46}" sibTransId="{FCB9A327-9591-4CFE-B835-1D33CA1E439C}"/>
    <dgm:cxn modelId="{AC151494-9FDD-4820-9600-7A448DDEE450}" srcId="{42A1CC18-D243-4997-9392-7183C0DFFA51}" destId="{1102B628-C3DC-41DD-939C-DD9913759C1A}" srcOrd="3" destOrd="0" parTransId="{22E2D951-4BBC-4A89-A11C-9D77F3653A8C}" sibTransId="{CD9C8849-9F38-45C4-AC43-AD2D77692B8F}"/>
    <dgm:cxn modelId="{DC842596-9294-490F-BA28-4FCADFA3F92B}" type="presOf" srcId="{1102B628-C3DC-41DD-939C-DD9913759C1A}" destId="{49A6105F-AEF5-4880-8CC8-81C834397E43}" srcOrd="0" destOrd="0" presId="urn:microsoft.com/office/officeart/2008/layout/BendingPictureCaptionList"/>
    <dgm:cxn modelId="{958E52CC-57AF-4117-8636-C69C91F0B1A4}" srcId="{42A1CC18-D243-4997-9392-7183C0DFFA51}" destId="{C8A6D3F4-FAEB-4D3A-8D6A-631DF3616707}" srcOrd="0" destOrd="0" parTransId="{0732A5D2-7E11-41C5-BBDD-426693AECAC5}" sibTransId="{95736465-42C8-499B-88E1-EEBF88A28990}"/>
    <dgm:cxn modelId="{8ECCEEB6-FE54-4B5F-B133-85A603A6146E}" type="presParOf" srcId="{2BA9D016-4969-4FBD-89F5-2B4494392A2A}" destId="{0AD07B38-F260-4D3B-A3C3-2F3B95247D5F}" srcOrd="0" destOrd="0" presId="urn:microsoft.com/office/officeart/2008/layout/BendingPictureCaptionList"/>
    <dgm:cxn modelId="{9E005D28-BF45-4A22-A51C-994FD5BF4656}" type="presParOf" srcId="{0AD07B38-F260-4D3B-A3C3-2F3B95247D5F}" destId="{ADC5D775-B354-48F5-A8AD-BD57BC130F45}" srcOrd="0" destOrd="0" presId="urn:microsoft.com/office/officeart/2008/layout/BendingPictureCaptionList"/>
    <dgm:cxn modelId="{DCC3DF05-1015-4B15-99AA-9E10894C0C21}" type="presParOf" srcId="{0AD07B38-F260-4D3B-A3C3-2F3B95247D5F}" destId="{408BCBED-7C08-4B57-A0C6-6EC296305612}" srcOrd="1" destOrd="0" presId="urn:microsoft.com/office/officeart/2008/layout/BendingPictureCaptionList"/>
    <dgm:cxn modelId="{E86DDEDD-2FAD-40E8-ABBD-DCD5EA18E857}" type="presParOf" srcId="{2BA9D016-4969-4FBD-89F5-2B4494392A2A}" destId="{F2FAD227-74EE-4296-9E85-B51EA3310CFC}" srcOrd="1" destOrd="0" presId="urn:microsoft.com/office/officeart/2008/layout/BendingPictureCaptionList"/>
    <dgm:cxn modelId="{C3D363A3-A3A0-4160-AE63-78D1ACC8007B}" type="presParOf" srcId="{2BA9D016-4969-4FBD-89F5-2B4494392A2A}" destId="{5AA184A3-E858-4A89-B4DE-E1D6A173D051}" srcOrd="2" destOrd="0" presId="urn:microsoft.com/office/officeart/2008/layout/BendingPictureCaptionList"/>
    <dgm:cxn modelId="{6156A841-38D5-4223-BC53-7D6A1848ED2D}" type="presParOf" srcId="{5AA184A3-E858-4A89-B4DE-E1D6A173D051}" destId="{1E3B770F-BDAB-4CD5-BAC0-8B0C70DC5A29}" srcOrd="0" destOrd="0" presId="urn:microsoft.com/office/officeart/2008/layout/BendingPictureCaptionList"/>
    <dgm:cxn modelId="{2ACD8F0D-2E0D-45A2-B7B4-2A5EB10B7F10}" type="presParOf" srcId="{5AA184A3-E858-4A89-B4DE-E1D6A173D051}" destId="{89F0BFAB-6150-458F-9826-F4EB489AC17D}" srcOrd="1" destOrd="0" presId="urn:microsoft.com/office/officeart/2008/layout/BendingPictureCaptionList"/>
    <dgm:cxn modelId="{3F0ABABF-168B-4B67-B094-F35CF287DD0D}" type="presParOf" srcId="{2BA9D016-4969-4FBD-89F5-2B4494392A2A}" destId="{0A099FB2-8AB6-4A31-A386-BF57D5301E52}" srcOrd="3" destOrd="0" presId="urn:microsoft.com/office/officeart/2008/layout/BendingPictureCaptionList"/>
    <dgm:cxn modelId="{A17B4E68-0B1B-419A-AAF1-88A3C477851E}" type="presParOf" srcId="{2BA9D016-4969-4FBD-89F5-2B4494392A2A}" destId="{A7F5F29B-DE77-4189-B05B-B75125ADFB6F}" srcOrd="4" destOrd="0" presId="urn:microsoft.com/office/officeart/2008/layout/BendingPictureCaptionList"/>
    <dgm:cxn modelId="{8A53C523-5580-4CF8-AF25-0B4281726768}" type="presParOf" srcId="{A7F5F29B-DE77-4189-B05B-B75125ADFB6F}" destId="{FE62F6CF-7F21-44EC-8802-C9238648F3D7}" srcOrd="0" destOrd="0" presId="urn:microsoft.com/office/officeart/2008/layout/BendingPictureCaptionList"/>
    <dgm:cxn modelId="{190CCC97-53E8-48C9-9CE2-2F18F3C7BF6A}" type="presParOf" srcId="{A7F5F29B-DE77-4189-B05B-B75125ADFB6F}" destId="{425093D9-39F7-4979-B4C4-8D10386A44D4}" srcOrd="1" destOrd="0" presId="urn:microsoft.com/office/officeart/2008/layout/BendingPictureCaptionList"/>
    <dgm:cxn modelId="{658365F6-FCEC-417E-B8E6-3CCAD8332658}" type="presParOf" srcId="{2BA9D016-4969-4FBD-89F5-2B4494392A2A}" destId="{7D88E2F9-579C-45C5-ACE9-0ED9014D278E}" srcOrd="5" destOrd="0" presId="urn:microsoft.com/office/officeart/2008/layout/BendingPictureCaptionList"/>
    <dgm:cxn modelId="{777FA4C4-A7E5-4C5C-B2A6-42692C2568B2}" type="presParOf" srcId="{2BA9D016-4969-4FBD-89F5-2B4494392A2A}" destId="{C820634C-17F7-4202-970C-8B9BB85A48C7}" srcOrd="6" destOrd="0" presId="urn:microsoft.com/office/officeart/2008/layout/BendingPictureCaptionList"/>
    <dgm:cxn modelId="{CFB645DD-2B86-48C3-82A8-051315D87204}" type="presParOf" srcId="{C820634C-17F7-4202-970C-8B9BB85A48C7}" destId="{ABC79628-992F-4E84-95AB-77DCEAFD55E2}" srcOrd="0" destOrd="0" presId="urn:microsoft.com/office/officeart/2008/layout/BendingPictureCaptionList"/>
    <dgm:cxn modelId="{FA52077E-48BC-4EC9-B0F3-8F468C42234A}" type="presParOf" srcId="{C820634C-17F7-4202-970C-8B9BB85A48C7}" destId="{49A6105F-AEF5-4880-8CC8-81C834397E43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/>
      <dgm:spPr/>
      <dgm:t>
        <a:bodyPr/>
        <a:lstStyle/>
        <a:p>
          <a:r>
            <a:rPr lang="es-CO" dirty="0"/>
            <a:t>Estrategia de Rendición de Cuentas</a:t>
          </a:r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/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/>
        </a:p>
      </dgm:t>
    </dgm:pt>
    <dgm:pt modelId="{8B6B0341-9D96-4526-A1FF-4AE9627BB9D4}">
      <dgm:prSet phldrT="[Texto]"/>
      <dgm:spPr/>
      <dgm:t>
        <a:bodyPr/>
        <a:lstStyle/>
        <a:p>
          <a:r>
            <a:rPr lang="es-ES" b="0" dirty="0">
              <a:solidFill>
                <a:schemeClr val="bg1"/>
              </a:solidFill>
              <a:latin typeface="PT Sans" panose="020B0503020203020204" pitchFamily="34" charset="77"/>
            </a:rPr>
            <a:t>Fortalecimiento a la participación ciudadana</a:t>
          </a:r>
          <a:endParaRPr lang="es-CO" dirty="0"/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/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/>
        </a:p>
      </dgm:t>
    </dgm:pt>
    <dgm:pt modelId="{E0068A78-7979-43B4-B46E-CE48A25D3FC9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53689A73-0C92-4DC3-B0B3-0AA9E9ADE0E2}" type="pres">
      <dgm:prSet presAssocID="{8B6B0341-9D96-4526-A1FF-4AE9627BB9D4}" presName="composite" presStyleCnt="0"/>
      <dgm:spPr/>
    </dgm:pt>
    <dgm:pt modelId="{8D869221-A6E4-4785-A66A-E790515A1FCE}" type="pres">
      <dgm:prSet presAssocID="{8B6B0341-9D96-4526-A1FF-4AE9627BB9D4}" presName="rect1" presStyleLbl="bgImgPlace1" presStyleIdx="0" presStyleCnt="2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3379DD94-79AF-498B-84BF-0B373248DBE0}" type="pres">
      <dgm:prSet presAssocID="{8B6B0341-9D96-4526-A1FF-4AE9627BB9D4}" presName="wedgeRectCallout1" presStyleLbl="node1" presStyleIdx="0" presStyleCnt="2">
        <dgm:presLayoutVars>
          <dgm:bulletEnabled val="1"/>
        </dgm:presLayoutVars>
      </dgm:prSet>
      <dgm:spPr/>
    </dgm:pt>
    <dgm:pt modelId="{94A4DCE9-0546-4709-AD1F-6FF166ADB049}" type="pres">
      <dgm:prSet presAssocID="{75DFCA30-BDEB-4AC8-A3FE-FFE35D879E06}" presName="sibTrans" presStyleCnt="0"/>
      <dgm:spPr/>
    </dgm:pt>
    <dgm:pt modelId="{3730F266-2F02-4320-A772-3BE5714F21A2}" type="pres">
      <dgm:prSet presAssocID="{D0FFA0D5-6F04-4339-8822-37D94C35FCD7}" presName="composite" presStyleCnt="0"/>
      <dgm:spPr/>
    </dgm:pt>
    <dgm:pt modelId="{98DA7368-E8A2-4071-85D2-6BC247183ED9}" type="pres">
      <dgm:prSet presAssocID="{D0FFA0D5-6F04-4339-8822-37D94C35FCD7}" presName="rect1" presStyleLbl="bgImgPlace1" presStyleIdx="1" presStyleCnt="2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D596721E-0717-4E93-9D67-D40BA1F5621C}" type="pres">
      <dgm:prSet presAssocID="{D0FFA0D5-6F04-4339-8822-37D94C35FCD7}" presName="wedgeRectCallout1" presStyleLbl="node1" presStyleIdx="1" presStyleCnt="2">
        <dgm:presLayoutVars>
          <dgm:bulletEnabled val="1"/>
        </dgm:presLayoutVars>
      </dgm:prSet>
      <dgm:spPr/>
    </dgm:pt>
  </dgm:ptLst>
  <dgm:cxnLst>
    <dgm:cxn modelId="{C155F936-25DB-42A7-8121-DD434F34C7B2}" type="presOf" srcId="{D0FFA0D5-6F04-4339-8822-37D94C35FCD7}" destId="{D596721E-0717-4E93-9D67-D40BA1F5621C}" srcOrd="0" destOrd="0" presId="urn:microsoft.com/office/officeart/2008/layout/BendingPictureCaptionList"/>
    <dgm:cxn modelId="{E119305C-4C70-4DF1-A94E-4047263FD07D}" type="presOf" srcId="{8B6B0341-9D96-4526-A1FF-4AE9627BB9D4}" destId="{3379DD94-79AF-498B-84BF-0B373248DBE0}" srcOrd="0" destOrd="0" presId="urn:microsoft.com/office/officeart/2008/layout/BendingPictureCaptionList"/>
    <dgm:cxn modelId="{F4A6CB62-0106-49CD-AE36-9D4EEE142010}" srcId="{42A1CC18-D243-4997-9392-7183C0DFFA51}" destId="{8B6B0341-9D96-4526-A1FF-4AE9627BB9D4}" srcOrd="0" destOrd="0" parTransId="{147B02F6-5B70-450C-BDD6-99B15FF2BE3C}" sibTransId="{75DFCA30-BDEB-4AC8-A3FE-FFE35D879E06}"/>
    <dgm:cxn modelId="{684E714A-A200-48F9-A156-7CE47701A188}" type="presOf" srcId="{42A1CC18-D243-4997-9392-7183C0DFFA51}" destId="{E0068A78-7979-43B4-B46E-CE48A25D3FC9}" srcOrd="0" destOrd="0" presId="urn:microsoft.com/office/officeart/2008/layout/BendingPictureCaptionList"/>
    <dgm:cxn modelId="{DC42BE87-F654-45B8-B917-1626D1510910}" srcId="{42A1CC18-D243-4997-9392-7183C0DFFA51}" destId="{D0FFA0D5-6F04-4339-8822-37D94C35FCD7}" srcOrd="1" destOrd="0" parTransId="{DCE90C20-440F-4EB7-8640-B6007DB0149F}" sibTransId="{46172AF2-BB2A-4831-81EB-EF51E3F86C70}"/>
    <dgm:cxn modelId="{A7C84FE9-ED6A-4F61-B667-3F721884C7FD}" type="presParOf" srcId="{E0068A78-7979-43B4-B46E-CE48A25D3FC9}" destId="{53689A73-0C92-4DC3-B0B3-0AA9E9ADE0E2}" srcOrd="0" destOrd="0" presId="urn:microsoft.com/office/officeart/2008/layout/BendingPictureCaptionList"/>
    <dgm:cxn modelId="{0A71E18D-2E0A-4976-8AF0-85C1F151FDC6}" type="presParOf" srcId="{53689A73-0C92-4DC3-B0B3-0AA9E9ADE0E2}" destId="{8D869221-A6E4-4785-A66A-E790515A1FCE}" srcOrd="0" destOrd="0" presId="urn:microsoft.com/office/officeart/2008/layout/BendingPictureCaptionList"/>
    <dgm:cxn modelId="{9C37CE3B-0FA1-44A2-BD9D-1DAC420B9959}" type="presParOf" srcId="{53689A73-0C92-4DC3-B0B3-0AA9E9ADE0E2}" destId="{3379DD94-79AF-498B-84BF-0B373248DBE0}" srcOrd="1" destOrd="0" presId="urn:microsoft.com/office/officeart/2008/layout/BendingPictureCaptionList"/>
    <dgm:cxn modelId="{03A8BB54-E094-460D-B3D5-EDC1DA34AC49}" type="presParOf" srcId="{E0068A78-7979-43B4-B46E-CE48A25D3FC9}" destId="{94A4DCE9-0546-4709-AD1F-6FF166ADB049}" srcOrd="1" destOrd="0" presId="urn:microsoft.com/office/officeart/2008/layout/BendingPictureCaptionList"/>
    <dgm:cxn modelId="{24AD8A6D-70BD-4984-BBC0-270671D9EBB2}" type="presParOf" srcId="{E0068A78-7979-43B4-B46E-CE48A25D3FC9}" destId="{3730F266-2F02-4320-A772-3BE5714F21A2}" srcOrd="2" destOrd="0" presId="urn:microsoft.com/office/officeart/2008/layout/BendingPictureCaptionList"/>
    <dgm:cxn modelId="{BACD332E-E913-4784-80A5-B9E333A913D5}" type="presParOf" srcId="{3730F266-2F02-4320-A772-3BE5714F21A2}" destId="{98DA7368-E8A2-4071-85D2-6BC247183ED9}" srcOrd="0" destOrd="0" presId="urn:microsoft.com/office/officeart/2008/layout/BendingPictureCaptionList"/>
    <dgm:cxn modelId="{8293CCDA-F2B3-4DBE-A16E-E620856F3CEC}" type="presParOf" srcId="{3730F266-2F02-4320-A772-3BE5714F21A2}" destId="{D596721E-0717-4E93-9D67-D40BA1F5621C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/>
      <dgm:spPr/>
      <dgm:t>
        <a:bodyPr/>
        <a:lstStyle/>
        <a:p>
          <a:r>
            <a:rPr lang="es-ES" dirty="0"/>
            <a:t>Conocer la percepción de los usuarios del área de</a:t>
          </a:r>
          <a:endParaRPr lang="es-CO" dirty="0"/>
        </a:p>
        <a:p>
          <a:r>
            <a:rPr lang="es-ES" dirty="0"/>
            <a:t>influencia de los proyectos de mantenimiento integral a</a:t>
          </a:r>
          <a:endParaRPr lang="es-CO" dirty="0"/>
        </a:p>
        <a:p>
          <a:r>
            <a:rPr lang="es-CO" dirty="0"/>
            <a:t>través de los SAU.</a:t>
          </a:r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/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/>
        </a:p>
      </dgm:t>
    </dgm:pt>
    <dgm:pt modelId="{B6314A9B-D182-45F8-A242-FE172178A3A0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FB299BE7-C1DD-41DA-9F46-4EF18FBA1361}" type="pres">
      <dgm:prSet presAssocID="{D0FFA0D5-6F04-4339-8822-37D94C35FCD7}" presName="composite" presStyleCnt="0"/>
      <dgm:spPr/>
    </dgm:pt>
    <dgm:pt modelId="{8CFF19CB-4308-41A8-95CE-642965C96975}" type="pres">
      <dgm:prSet presAssocID="{D0FFA0D5-6F04-4339-8822-37D94C35FCD7}" presName="rect1" presStyleLbl="bgImgPlace1" presStyleIdx="0" presStyleCnt="1" custScaleY="116360" custLinFactNeighborX="2463" custLinFactNeighborY="-10129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5A66B6D8-5215-4BD3-8A72-3575EE58A93E}" type="pres">
      <dgm:prSet presAssocID="{D0FFA0D5-6F04-4339-8822-37D94C35FCD7}" presName="wedgeRectCallout1" presStyleLbl="node1" presStyleIdx="0" presStyleCnt="1">
        <dgm:presLayoutVars>
          <dgm:bulletEnabled val="1"/>
        </dgm:presLayoutVars>
      </dgm:prSet>
      <dgm:spPr/>
    </dgm:pt>
  </dgm:ptLst>
  <dgm:cxnLst>
    <dgm:cxn modelId="{3975872F-0842-4F86-9A40-1DB621CD3301}" type="presOf" srcId="{D0FFA0D5-6F04-4339-8822-37D94C35FCD7}" destId="{5A66B6D8-5215-4BD3-8A72-3575EE58A93E}" srcOrd="0" destOrd="0" presId="urn:microsoft.com/office/officeart/2008/layout/BendingPictureCaptionList"/>
    <dgm:cxn modelId="{580EB357-CF89-4DB6-B417-45A01E9386D8}" type="presOf" srcId="{42A1CC18-D243-4997-9392-7183C0DFFA51}" destId="{B6314A9B-D182-45F8-A242-FE172178A3A0}" srcOrd="0" destOrd="0" presId="urn:microsoft.com/office/officeart/2008/layout/BendingPictureCaptionList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EFDEAEBB-B6D3-4433-9FB8-9252DC824435}" type="presParOf" srcId="{B6314A9B-D182-45F8-A242-FE172178A3A0}" destId="{FB299BE7-C1DD-41DA-9F46-4EF18FBA1361}" srcOrd="0" destOrd="0" presId="urn:microsoft.com/office/officeart/2008/layout/BendingPictureCaptionList"/>
    <dgm:cxn modelId="{F4632A8E-F3CB-470E-9E95-225B55E43F50}" type="presParOf" srcId="{FB299BE7-C1DD-41DA-9F46-4EF18FBA1361}" destId="{8CFF19CB-4308-41A8-95CE-642965C96975}" srcOrd="0" destOrd="0" presId="urn:microsoft.com/office/officeart/2008/layout/BendingPictureCaptionList"/>
    <dgm:cxn modelId="{2327C0C5-90B2-4529-B316-EE21F0D5F4E9}" type="presParOf" srcId="{FB299BE7-C1DD-41DA-9F46-4EF18FBA1361}" destId="{5A66B6D8-5215-4BD3-8A72-3575EE58A93E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 custT="1"/>
      <dgm:spPr/>
      <dgm:t>
        <a:bodyPr/>
        <a:lstStyle/>
        <a:p>
          <a:r>
            <a:rPr lang="es-ES" sz="900" dirty="0"/>
            <a:t>Gestión ambiental involucrando a la comunidad.</a:t>
          </a:r>
          <a:endParaRPr lang="es-CO" sz="900" dirty="0"/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sz="900"/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sz="900"/>
        </a:p>
      </dgm:t>
    </dgm:pt>
    <dgm:pt modelId="{8B6B0341-9D96-4526-A1FF-4AE9627BB9D4}">
      <dgm:prSet phldrT="[Texto]" custT="1"/>
      <dgm:spPr/>
      <dgm:t>
        <a:bodyPr/>
        <a:lstStyle/>
        <a:p>
          <a:r>
            <a:rPr lang="es-ES" sz="900" dirty="0"/>
            <a:t>Gestión Social e interacción con la comunidad.</a:t>
          </a:r>
          <a:endParaRPr lang="es-CO" sz="900" dirty="0"/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 sz="900"/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 sz="900"/>
        </a:p>
      </dgm:t>
    </dgm:pt>
    <dgm:pt modelId="{66FB9040-3EC4-4B07-8F82-B0861C653FAA}">
      <dgm:prSet phldrT="[Texto]" custT="1"/>
      <dgm:spPr/>
      <dgm:t>
        <a:bodyPr/>
        <a:lstStyle/>
        <a:p>
          <a:r>
            <a:rPr lang="es-ES" sz="900" dirty="0">
              <a:solidFill>
                <a:schemeClr val="bg1"/>
              </a:solidFill>
            </a:rPr>
            <a:t>Gestión predial que beneficie a la comunidad con inversión Sociopredial.</a:t>
          </a:r>
          <a:endParaRPr lang="es-CO" sz="900" dirty="0">
            <a:solidFill>
              <a:schemeClr val="bg1"/>
            </a:solidFill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sz="900"/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sz="900"/>
        </a:p>
      </dgm:t>
    </dgm:pt>
    <dgm:pt modelId="{C5B60E80-EF15-4F5D-8133-E0336C935EC4}">
      <dgm:prSet phldrT="[Texto]" custT="1"/>
      <dgm:spPr/>
      <dgm:t>
        <a:bodyPr/>
        <a:lstStyle/>
        <a:p>
          <a:r>
            <a:rPr lang="es-ES" sz="900" dirty="0">
              <a:solidFill>
                <a:schemeClr val="bg1"/>
              </a:solidFill>
            </a:rPr>
            <a:t>Gestión de Sostenibilidad en beneficio de la comunidad.</a:t>
          </a:r>
          <a:endParaRPr lang="es-CO" sz="900" dirty="0">
            <a:solidFill>
              <a:schemeClr val="bg1"/>
            </a:solidFill>
          </a:endParaRPr>
        </a:p>
      </dgm:t>
    </dgm:pt>
    <dgm:pt modelId="{EFDC2A23-662F-4F51-8A60-01585AC681CF}" type="parTrans" cxnId="{BD7C4414-05FF-46A5-9FA9-E00B68E16F86}">
      <dgm:prSet/>
      <dgm:spPr/>
      <dgm:t>
        <a:bodyPr/>
        <a:lstStyle/>
        <a:p>
          <a:endParaRPr lang="es-ES" sz="900"/>
        </a:p>
      </dgm:t>
    </dgm:pt>
    <dgm:pt modelId="{228FE209-9CA5-4EE9-99E9-10708A40DA00}" type="sibTrans" cxnId="{BD7C4414-05FF-46A5-9FA9-E00B68E16F86}">
      <dgm:prSet/>
      <dgm:spPr/>
      <dgm:t>
        <a:bodyPr/>
        <a:lstStyle/>
        <a:p>
          <a:endParaRPr lang="es-ES" sz="900"/>
        </a:p>
      </dgm:t>
    </dgm:pt>
    <dgm:pt modelId="{3CC42D41-A810-4017-A864-9560DB187BC1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3BDBD1D1-3333-4CA6-BA50-B693A2466ED5}" type="pres">
      <dgm:prSet presAssocID="{D0FFA0D5-6F04-4339-8822-37D94C35FCD7}" presName="composite" presStyleCnt="0"/>
      <dgm:spPr/>
    </dgm:pt>
    <dgm:pt modelId="{817717A3-F95E-4963-8588-EC15F50EBDA9}" type="pres">
      <dgm:prSet presAssocID="{D0FFA0D5-6F04-4339-8822-37D94C35FCD7}" presName="rect1" presStyleLbl="bgImgPlace1" presStyleIdx="0" presStyleCnt="4" custLinFactNeighborX="-126" custLinFactNeighborY="389"/>
      <dgm:spPr>
        <a:blipFill rotWithShape="1">
          <a:blip xmlns:r="http://schemas.openxmlformats.org/officeDocument/2006/relationships" r:embed="rId1"/>
          <a:srcRect/>
          <a:stretch>
            <a:fillRect l="-19000" r="-19000"/>
          </a:stretch>
        </a:blipFill>
      </dgm:spPr>
    </dgm:pt>
    <dgm:pt modelId="{89FC2CF7-B83C-4B8A-AE43-2F97E3C7480D}" type="pres">
      <dgm:prSet presAssocID="{D0FFA0D5-6F04-4339-8822-37D94C35FCD7}" presName="wedgeRectCallout1" presStyleLbl="node1" presStyleIdx="0" presStyleCnt="4">
        <dgm:presLayoutVars>
          <dgm:bulletEnabled val="1"/>
        </dgm:presLayoutVars>
      </dgm:prSet>
      <dgm:spPr/>
    </dgm:pt>
    <dgm:pt modelId="{1DD741AB-FD41-4140-867D-78EA5D2CA7C0}" type="pres">
      <dgm:prSet presAssocID="{46172AF2-BB2A-4831-81EB-EF51E3F86C70}" presName="sibTrans" presStyleCnt="0"/>
      <dgm:spPr/>
    </dgm:pt>
    <dgm:pt modelId="{9BB042B3-6478-4677-A66D-7B2E7BC89161}" type="pres">
      <dgm:prSet presAssocID="{8B6B0341-9D96-4526-A1FF-4AE9627BB9D4}" presName="composite" presStyleCnt="0"/>
      <dgm:spPr/>
    </dgm:pt>
    <dgm:pt modelId="{08A5480D-D7F2-446F-B423-840FEA9648B9}" type="pres">
      <dgm:prSet presAssocID="{8B6B0341-9D96-4526-A1FF-4AE9627BB9D4}" presName="rect1" presStyleLbl="bg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26C86A97-871A-4C0D-9145-345B4AF7299E}" type="pres">
      <dgm:prSet presAssocID="{8B6B0341-9D96-4526-A1FF-4AE9627BB9D4}" presName="wedgeRectCallout1" presStyleLbl="node1" presStyleIdx="1" presStyleCnt="4">
        <dgm:presLayoutVars>
          <dgm:bulletEnabled val="1"/>
        </dgm:presLayoutVars>
      </dgm:prSet>
      <dgm:spPr/>
    </dgm:pt>
    <dgm:pt modelId="{BF88DB13-3270-423D-A858-AFBF8677FD69}" type="pres">
      <dgm:prSet presAssocID="{75DFCA30-BDEB-4AC8-A3FE-FFE35D879E06}" presName="sibTrans" presStyleCnt="0"/>
      <dgm:spPr/>
    </dgm:pt>
    <dgm:pt modelId="{13A9DEAA-7C3B-4124-B41E-80356CDE9247}" type="pres">
      <dgm:prSet presAssocID="{66FB9040-3EC4-4B07-8F82-B0861C653FAA}" presName="composite" presStyleCnt="0"/>
      <dgm:spPr/>
    </dgm:pt>
    <dgm:pt modelId="{F7DBBAC7-3304-4C9D-A032-2C5A3FCD3C64}" type="pres">
      <dgm:prSet presAssocID="{66FB9040-3EC4-4B07-8F82-B0861C653FAA}" presName="rect1" presStyleLbl="bgImgPlace1" presStyleIdx="2" presStyleCnt="4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50DC6C08-6BAB-47A6-AE7F-7D29310043CA}" type="pres">
      <dgm:prSet presAssocID="{66FB9040-3EC4-4B07-8F82-B0861C653FAA}" presName="wedgeRectCallout1" presStyleLbl="node1" presStyleIdx="2" presStyleCnt="4">
        <dgm:presLayoutVars>
          <dgm:bulletEnabled val="1"/>
        </dgm:presLayoutVars>
      </dgm:prSet>
      <dgm:spPr/>
    </dgm:pt>
    <dgm:pt modelId="{2C97672D-312C-4E88-89C6-C71F9DC64353}" type="pres">
      <dgm:prSet presAssocID="{FCB9A327-9591-4CFE-B835-1D33CA1E439C}" presName="sibTrans" presStyleCnt="0"/>
      <dgm:spPr/>
    </dgm:pt>
    <dgm:pt modelId="{1022BAAC-E0CE-4D97-B45B-510A32F4130D}" type="pres">
      <dgm:prSet presAssocID="{C5B60E80-EF15-4F5D-8133-E0336C935EC4}" presName="composite" presStyleCnt="0"/>
      <dgm:spPr/>
    </dgm:pt>
    <dgm:pt modelId="{92CAF9D3-3325-4F09-8C55-116F5D3E628D}" type="pres">
      <dgm:prSet presAssocID="{C5B60E80-EF15-4F5D-8133-E0336C935EC4}" presName="rect1" presStyleLbl="bgImgPlace1" presStyleIdx="3" presStyleCnt="4"/>
      <dgm:spPr>
        <a:blipFill rotWithShape="1">
          <a:blip xmlns:r="http://schemas.openxmlformats.org/officeDocument/2006/relationships" r:embed="rId4"/>
          <a:srcRect/>
          <a:stretch>
            <a:fillRect t="-3000" b="-3000"/>
          </a:stretch>
        </a:blipFill>
      </dgm:spPr>
    </dgm:pt>
    <dgm:pt modelId="{8B0714BF-6C8C-4F7D-8502-A6B87E409C26}" type="pres">
      <dgm:prSet presAssocID="{C5B60E80-EF15-4F5D-8133-E0336C935EC4}" presName="wedgeRectCallout1" presStyleLbl="node1" presStyleIdx="3" presStyleCnt="4">
        <dgm:presLayoutVars>
          <dgm:bulletEnabled val="1"/>
        </dgm:presLayoutVars>
      </dgm:prSet>
      <dgm:spPr/>
    </dgm:pt>
  </dgm:ptLst>
  <dgm:cxnLst>
    <dgm:cxn modelId="{BD7C4414-05FF-46A5-9FA9-E00B68E16F86}" srcId="{42A1CC18-D243-4997-9392-7183C0DFFA51}" destId="{C5B60E80-EF15-4F5D-8133-E0336C935EC4}" srcOrd="3" destOrd="0" parTransId="{EFDC2A23-662F-4F51-8A60-01585AC681CF}" sibTransId="{228FE209-9CA5-4EE9-99E9-10708A40DA00}"/>
    <dgm:cxn modelId="{E9CBE825-53D8-4A58-918D-6337276A322B}" type="presOf" srcId="{C5B60E80-EF15-4F5D-8133-E0336C935EC4}" destId="{8B0714BF-6C8C-4F7D-8502-A6B87E409C26}" srcOrd="0" destOrd="0" presId="urn:microsoft.com/office/officeart/2008/layout/BendingPictureCaptionList"/>
    <dgm:cxn modelId="{8857D92B-EF17-4B7B-A4EF-D38DBD1CE6CD}" type="presOf" srcId="{D0FFA0D5-6F04-4339-8822-37D94C35FCD7}" destId="{89FC2CF7-B83C-4B8A-AE43-2F97E3C7480D}" srcOrd="0" destOrd="0" presId="urn:microsoft.com/office/officeart/2008/layout/BendingPictureCaptionList"/>
    <dgm:cxn modelId="{4283333D-59EC-43FE-8521-BB90D412D3E9}" type="presOf" srcId="{42A1CC18-D243-4997-9392-7183C0DFFA51}" destId="{3CC42D41-A810-4017-A864-9560DB187BC1}" srcOrd="0" destOrd="0" presId="urn:microsoft.com/office/officeart/2008/layout/BendingPictureCaptionList"/>
    <dgm:cxn modelId="{F4A6CB62-0106-49CD-AE36-9D4EEE142010}" srcId="{42A1CC18-D243-4997-9392-7183C0DFFA51}" destId="{8B6B0341-9D96-4526-A1FF-4AE9627BB9D4}" srcOrd="1" destOrd="0" parTransId="{147B02F6-5B70-450C-BDD6-99B15FF2BE3C}" sibTransId="{75DFCA30-BDEB-4AC8-A3FE-FFE35D879E06}"/>
    <dgm:cxn modelId="{5C785663-2F88-4A1D-B596-491C7529130F}" type="presOf" srcId="{8B6B0341-9D96-4526-A1FF-4AE9627BB9D4}" destId="{26C86A97-871A-4C0D-9145-345B4AF7299E}" srcOrd="0" destOrd="0" presId="urn:microsoft.com/office/officeart/2008/layout/BendingPictureCaptionList"/>
    <dgm:cxn modelId="{6045A97E-78B7-4990-9E5D-1A44F9316588}" srcId="{42A1CC18-D243-4997-9392-7183C0DFFA51}" destId="{66FB9040-3EC4-4B07-8F82-B0861C653FAA}" srcOrd="2" destOrd="0" parTransId="{DD060330-DB12-4D2F-8CFD-047F15A12C46}" sibTransId="{FCB9A327-9591-4CFE-B835-1D33CA1E439C}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1A9C61AB-E7EB-41F0-B7F4-FA5D33C8BA4C}" type="presOf" srcId="{66FB9040-3EC4-4B07-8F82-B0861C653FAA}" destId="{50DC6C08-6BAB-47A6-AE7F-7D29310043CA}" srcOrd="0" destOrd="0" presId="urn:microsoft.com/office/officeart/2008/layout/BendingPictureCaptionList"/>
    <dgm:cxn modelId="{675DE60F-7B36-4856-9503-52FB0D2E53D9}" type="presParOf" srcId="{3CC42D41-A810-4017-A864-9560DB187BC1}" destId="{3BDBD1D1-3333-4CA6-BA50-B693A2466ED5}" srcOrd="0" destOrd="0" presId="urn:microsoft.com/office/officeart/2008/layout/BendingPictureCaptionList"/>
    <dgm:cxn modelId="{0D844989-19DE-4F2F-92A1-28854C7171F6}" type="presParOf" srcId="{3BDBD1D1-3333-4CA6-BA50-B693A2466ED5}" destId="{817717A3-F95E-4963-8588-EC15F50EBDA9}" srcOrd="0" destOrd="0" presId="urn:microsoft.com/office/officeart/2008/layout/BendingPictureCaptionList"/>
    <dgm:cxn modelId="{1F9F9495-CC65-46C1-9379-2F63EA776220}" type="presParOf" srcId="{3BDBD1D1-3333-4CA6-BA50-B693A2466ED5}" destId="{89FC2CF7-B83C-4B8A-AE43-2F97E3C7480D}" srcOrd="1" destOrd="0" presId="urn:microsoft.com/office/officeart/2008/layout/BendingPictureCaptionList"/>
    <dgm:cxn modelId="{168B2757-E4F7-463D-9592-94EC725E31B4}" type="presParOf" srcId="{3CC42D41-A810-4017-A864-9560DB187BC1}" destId="{1DD741AB-FD41-4140-867D-78EA5D2CA7C0}" srcOrd="1" destOrd="0" presId="urn:microsoft.com/office/officeart/2008/layout/BendingPictureCaptionList"/>
    <dgm:cxn modelId="{4F6EEA06-BC10-47F5-B12E-902B20C5EDA1}" type="presParOf" srcId="{3CC42D41-A810-4017-A864-9560DB187BC1}" destId="{9BB042B3-6478-4677-A66D-7B2E7BC89161}" srcOrd="2" destOrd="0" presId="urn:microsoft.com/office/officeart/2008/layout/BendingPictureCaptionList"/>
    <dgm:cxn modelId="{AC35D9F2-4C73-4021-B420-40C02CDB8573}" type="presParOf" srcId="{9BB042B3-6478-4677-A66D-7B2E7BC89161}" destId="{08A5480D-D7F2-446F-B423-840FEA9648B9}" srcOrd="0" destOrd="0" presId="urn:microsoft.com/office/officeart/2008/layout/BendingPictureCaptionList"/>
    <dgm:cxn modelId="{5D1CF50F-DB81-4738-BEC6-96E27A51E0E8}" type="presParOf" srcId="{9BB042B3-6478-4677-A66D-7B2E7BC89161}" destId="{26C86A97-871A-4C0D-9145-345B4AF7299E}" srcOrd="1" destOrd="0" presId="urn:microsoft.com/office/officeart/2008/layout/BendingPictureCaptionList"/>
    <dgm:cxn modelId="{58CD0980-E707-4706-B415-6659C921A8C4}" type="presParOf" srcId="{3CC42D41-A810-4017-A864-9560DB187BC1}" destId="{BF88DB13-3270-423D-A858-AFBF8677FD69}" srcOrd="3" destOrd="0" presId="urn:microsoft.com/office/officeart/2008/layout/BendingPictureCaptionList"/>
    <dgm:cxn modelId="{C12226BA-3127-47EC-8F3F-44E76C0A5354}" type="presParOf" srcId="{3CC42D41-A810-4017-A864-9560DB187BC1}" destId="{13A9DEAA-7C3B-4124-B41E-80356CDE9247}" srcOrd="4" destOrd="0" presId="urn:microsoft.com/office/officeart/2008/layout/BendingPictureCaptionList"/>
    <dgm:cxn modelId="{453A6BD5-529E-4C3A-80DE-A82A6322A0E9}" type="presParOf" srcId="{13A9DEAA-7C3B-4124-B41E-80356CDE9247}" destId="{F7DBBAC7-3304-4C9D-A032-2C5A3FCD3C64}" srcOrd="0" destOrd="0" presId="urn:microsoft.com/office/officeart/2008/layout/BendingPictureCaptionList"/>
    <dgm:cxn modelId="{CE407221-410A-4E38-BF53-26D54D63A3CB}" type="presParOf" srcId="{13A9DEAA-7C3B-4124-B41E-80356CDE9247}" destId="{50DC6C08-6BAB-47A6-AE7F-7D29310043CA}" srcOrd="1" destOrd="0" presId="urn:microsoft.com/office/officeart/2008/layout/BendingPictureCaptionList"/>
    <dgm:cxn modelId="{709A4041-4BC2-41BC-BE1C-F4C79C40F227}" type="presParOf" srcId="{3CC42D41-A810-4017-A864-9560DB187BC1}" destId="{2C97672D-312C-4E88-89C6-C71F9DC64353}" srcOrd="5" destOrd="0" presId="urn:microsoft.com/office/officeart/2008/layout/BendingPictureCaptionList"/>
    <dgm:cxn modelId="{5880E525-120B-4C57-B1F0-BA48551499A0}" type="presParOf" srcId="{3CC42D41-A810-4017-A864-9560DB187BC1}" destId="{1022BAAC-E0CE-4D97-B45B-510A32F4130D}" srcOrd="6" destOrd="0" presId="urn:microsoft.com/office/officeart/2008/layout/BendingPictureCaptionList"/>
    <dgm:cxn modelId="{FF2DAA1E-AF89-4DC1-9852-49EFA98D41DF}" type="presParOf" srcId="{1022BAAC-E0CE-4D97-B45B-510A32F4130D}" destId="{92CAF9D3-3325-4F09-8C55-116F5D3E628D}" srcOrd="0" destOrd="0" presId="urn:microsoft.com/office/officeart/2008/layout/BendingPictureCaptionList"/>
    <dgm:cxn modelId="{0ECC651B-440E-4E79-8183-76087A8D7A2D}" type="presParOf" srcId="{1022BAAC-E0CE-4D97-B45B-510A32F4130D}" destId="{8B0714BF-6C8C-4F7D-8502-A6B87E409C26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9A6238-B715-484B-AF1C-311810F665E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2610CBF-5119-4B4F-BABB-635F19C3204D}">
      <dgm:prSet phldrT="[Texto]"/>
      <dgm:spPr/>
      <dgm:t>
        <a:bodyPr lIns="0" tIns="0" rIns="0" bIns="0"/>
        <a:lstStyle/>
        <a:p>
          <a:r>
            <a:rPr lang="es-CO" b="1" dirty="0"/>
            <a:t>Promueve la formulación participativa y realiza monitoreo trimestral: </a:t>
          </a:r>
          <a:r>
            <a:rPr lang="es-CO" dirty="0"/>
            <a:t>Oficina asesora de Planeación (9.1, 9.2 y 9.6) en coordinación con la Subdirección general (8.1 y 8.8)</a:t>
          </a:r>
        </a:p>
        <a:p>
          <a:r>
            <a:rPr lang="es-CO" b="1" dirty="0"/>
            <a:t>Seguimiento cuatrimestral: </a:t>
          </a:r>
          <a:r>
            <a:rPr lang="es-CO" dirty="0"/>
            <a:t>Oficina de Control Interno (10.1, 10.7 y 10.13)</a:t>
          </a:r>
        </a:p>
      </dgm:t>
    </dgm:pt>
    <dgm:pt modelId="{F70E635F-393E-4450-9F68-3FE40BCD539A}" type="parTrans" cxnId="{BA4239E1-614A-4005-BC88-3B0D113236B6}">
      <dgm:prSet/>
      <dgm:spPr/>
      <dgm:t>
        <a:bodyPr/>
        <a:lstStyle/>
        <a:p>
          <a:endParaRPr lang="es-CO"/>
        </a:p>
      </dgm:t>
    </dgm:pt>
    <dgm:pt modelId="{CFCC642F-92C4-44EE-AF8F-6679E173F25E}" type="sibTrans" cxnId="{BA4239E1-614A-4005-BC88-3B0D113236B6}">
      <dgm:prSet/>
      <dgm:spPr/>
      <dgm:t>
        <a:bodyPr/>
        <a:lstStyle/>
        <a:p>
          <a:endParaRPr lang="es-CO"/>
        </a:p>
      </dgm:t>
    </dgm:pt>
    <dgm:pt modelId="{22C590E1-B430-4C5C-B90E-98FDE9777DA5}">
      <dgm:prSet phldrT="[Texto]"/>
      <dgm:spPr/>
      <dgm:t>
        <a:bodyPr/>
        <a:lstStyle/>
        <a:p>
          <a:r>
            <a:rPr lang="es-CO" dirty="0"/>
            <a:t>1. Riesgos de Corrupción</a:t>
          </a:r>
        </a:p>
      </dgm:t>
    </dgm:pt>
    <dgm:pt modelId="{D4C68FFF-280A-4E3D-B39F-4E9B7DAD6309}" type="parTrans" cxnId="{CC657879-B148-45D6-945E-CA784A694527}">
      <dgm:prSet/>
      <dgm:spPr/>
      <dgm:t>
        <a:bodyPr/>
        <a:lstStyle/>
        <a:p>
          <a:endParaRPr lang="es-CO"/>
        </a:p>
      </dgm:t>
    </dgm:pt>
    <dgm:pt modelId="{938FD49A-FD61-45C6-8F37-491C7AB5B4AD}" type="sibTrans" cxnId="{CC657879-B148-45D6-945E-CA784A694527}">
      <dgm:prSet/>
      <dgm:spPr/>
      <dgm:t>
        <a:bodyPr/>
        <a:lstStyle/>
        <a:p>
          <a:endParaRPr lang="es-CO"/>
        </a:p>
      </dgm:t>
    </dgm:pt>
    <dgm:pt modelId="{5DA47529-2C50-432C-84EB-BFA90150279B}">
      <dgm:prSet phldrT="[Texto]"/>
      <dgm:spPr>
        <a:solidFill>
          <a:schemeClr val="accent2"/>
        </a:solidFill>
      </dgm:spPr>
      <dgm:t>
        <a:bodyPr/>
        <a:lstStyle/>
        <a:p>
          <a:r>
            <a:rPr lang="es-CO" dirty="0"/>
            <a:t>2. Racionalización de trámites</a:t>
          </a:r>
        </a:p>
      </dgm:t>
    </dgm:pt>
    <dgm:pt modelId="{24D56948-329B-465D-9C79-84EC3B6C3333}" type="parTrans" cxnId="{6BC42E00-DFAE-40F5-B58D-B4CECCDAB919}">
      <dgm:prSet/>
      <dgm:spPr/>
      <dgm:t>
        <a:bodyPr/>
        <a:lstStyle/>
        <a:p>
          <a:endParaRPr lang="es-CO"/>
        </a:p>
      </dgm:t>
    </dgm:pt>
    <dgm:pt modelId="{98E81AA3-EEAC-4736-8EF8-F666260DA26C}" type="sibTrans" cxnId="{6BC42E00-DFAE-40F5-B58D-B4CECCDAB919}">
      <dgm:prSet/>
      <dgm:spPr>
        <a:solidFill>
          <a:schemeClr val="accent2"/>
        </a:solidFill>
      </dgm:spPr>
      <dgm:t>
        <a:bodyPr/>
        <a:lstStyle/>
        <a:p>
          <a:endParaRPr lang="es-CO"/>
        </a:p>
      </dgm:t>
    </dgm:pt>
    <dgm:pt modelId="{A990B4B6-7459-4E19-BA6E-A0E762BC8650}">
      <dgm:prSet phldrT="[Texto]"/>
      <dgm:spPr>
        <a:solidFill>
          <a:schemeClr val="accent4"/>
        </a:solidFill>
      </dgm:spPr>
      <dgm:t>
        <a:bodyPr/>
        <a:lstStyle/>
        <a:p>
          <a:r>
            <a:rPr lang="es-CO" dirty="0"/>
            <a:t>3. Rendición de Cuentas</a:t>
          </a:r>
        </a:p>
      </dgm:t>
    </dgm:pt>
    <dgm:pt modelId="{77D82D45-C39C-4863-970C-56BB0C8F3E8D}" type="parTrans" cxnId="{B95B1BA7-63FB-4C40-B810-6DB81F0257F4}">
      <dgm:prSet/>
      <dgm:spPr/>
      <dgm:t>
        <a:bodyPr/>
        <a:lstStyle/>
        <a:p>
          <a:endParaRPr lang="es-CO"/>
        </a:p>
      </dgm:t>
    </dgm:pt>
    <dgm:pt modelId="{CF62B382-B6A8-4254-953A-A07E063677D0}" type="sibTrans" cxnId="{B95B1BA7-63FB-4C40-B810-6DB81F0257F4}">
      <dgm:prSet/>
      <dgm:spPr>
        <a:solidFill>
          <a:schemeClr val="accent4"/>
        </a:solidFill>
      </dgm:spPr>
      <dgm:t>
        <a:bodyPr/>
        <a:lstStyle/>
        <a:p>
          <a:endParaRPr lang="es-CO"/>
        </a:p>
      </dgm:t>
    </dgm:pt>
    <dgm:pt modelId="{CFBB833B-8A83-439D-A5DD-4435F5A57E2C}">
      <dgm:prSet phldrT="[Texto]"/>
      <dgm:spPr>
        <a:solidFill>
          <a:schemeClr val="accent6"/>
        </a:solidFill>
      </dgm:spPr>
      <dgm:t>
        <a:bodyPr/>
        <a:lstStyle/>
        <a:p>
          <a:r>
            <a:rPr lang="es-CO" dirty="0"/>
            <a:t>4. Mecanismos para mejorar la atención al ciudadano</a:t>
          </a:r>
        </a:p>
      </dgm:t>
    </dgm:pt>
    <dgm:pt modelId="{8BDC730E-3184-49D7-860D-E2739A6E3747}" type="parTrans" cxnId="{A87C8500-EE12-410C-99D0-445E5AE4E943}">
      <dgm:prSet/>
      <dgm:spPr/>
      <dgm:t>
        <a:bodyPr/>
        <a:lstStyle/>
        <a:p>
          <a:endParaRPr lang="es-CO"/>
        </a:p>
      </dgm:t>
    </dgm:pt>
    <dgm:pt modelId="{0B109AA4-B991-4109-8E01-E94931018056}" type="sibTrans" cxnId="{A87C8500-EE12-410C-99D0-445E5AE4E943}">
      <dgm:prSet/>
      <dgm:spPr>
        <a:solidFill>
          <a:schemeClr val="accent6"/>
        </a:solidFill>
      </dgm:spPr>
      <dgm:t>
        <a:bodyPr/>
        <a:lstStyle/>
        <a:p>
          <a:endParaRPr lang="es-CO"/>
        </a:p>
      </dgm:t>
    </dgm:pt>
    <dgm:pt modelId="{30FBF1DA-F71D-4E2D-86AA-7307407D11B2}">
      <dgm:prSet/>
      <dgm:spPr>
        <a:solidFill>
          <a:schemeClr val="accent3"/>
        </a:solidFill>
      </dgm:spPr>
      <dgm:t>
        <a:bodyPr/>
        <a:lstStyle/>
        <a:p>
          <a:r>
            <a:rPr lang="es-CO" dirty="0"/>
            <a:t>5. Mecanismos para la transparencia y acceso a la información </a:t>
          </a:r>
        </a:p>
      </dgm:t>
    </dgm:pt>
    <dgm:pt modelId="{7446B934-0253-406C-B741-52C8A170D975}" type="parTrans" cxnId="{06D1803F-E9EC-4962-BEEA-225FAEF4B500}">
      <dgm:prSet/>
      <dgm:spPr/>
      <dgm:t>
        <a:bodyPr/>
        <a:lstStyle/>
        <a:p>
          <a:endParaRPr lang="es-CO"/>
        </a:p>
      </dgm:t>
    </dgm:pt>
    <dgm:pt modelId="{1162EF36-67BA-405C-9C6B-B77A135386ED}" type="sibTrans" cxnId="{06D1803F-E9EC-4962-BEEA-225FAEF4B500}">
      <dgm:prSet/>
      <dgm:spPr>
        <a:solidFill>
          <a:schemeClr val="accent3"/>
        </a:solidFill>
      </dgm:spPr>
      <dgm:t>
        <a:bodyPr/>
        <a:lstStyle/>
        <a:p>
          <a:endParaRPr lang="es-CO"/>
        </a:p>
      </dgm:t>
    </dgm:pt>
    <dgm:pt modelId="{94BC5626-B26A-43CE-B6B4-942C7483F3B7}">
      <dgm:prSet/>
      <dgm:spPr>
        <a:solidFill>
          <a:srgbClr val="7030A0"/>
        </a:solidFill>
      </dgm:spPr>
      <dgm:t>
        <a:bodyPr/>
        <a:lstStyle/>
        <a:p>
          <a:r>
            <a:rPr lang="es-CO" dirty="0"/>
            <a:t>6. Iniciativas adicionales</a:t>
          </a:r>
        </a:p>
      </dgm:t>
    </dgm:pt>
    <dgm:pt modelId="{C95845D0-D7E0-46F1-8B3B-11B11259B2A1}" type="parTrans" cxnId="{AF191310-71A8-4B00-BE78-F5EE367B9815}">
      <dgm:prSet/>
      <dgm:spPr/>
      <dgm:t>
        <a:bodyPr/>
        <a:lstStyle/>
        <a:p>
          <a:endParaRPr lang="es-CO"/>
        </a:p>
      </dgm:t>
    </dgm:pt>
    <dgm:pt modelId="{8E84823A-EC5C-4129-9C1C-D18AA22C62BD}" type="sibTrans" cxnId="{AF191310-71A8-4B00-BE78-F5EE367B9815}">
      <dgm:prSet/>
      <dgm:spPr>
        <a:solidFill>
          <a:srgbClr val="7030A0"/>
        </a:solidFill>
      </dgm:spPr>
      <dgm:t>
        <a:bodyPr/>
        <a:lstStyle/>
        <a:p>
          <a:endParaRPr lang="es-CO"/>
        </a:p>
      </dgm:t>
    </dgm:pt>
    <dgm:pt modelId="{47A639A4-1E4C-4A9D-AFAB-1CC7B038D1C7}" type="pres">
      <dgm:prSet presAssocID="{079A6238-B715-484B-AF1C-311810F665E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2FD97AC-72FC-4BA2-BBC5-18928415025C}" type="pres">
      <dgm:prSet presAssocID="{82610CBF-5119-4B4F-BABB-635F19C3204D}" presName="centerShape" presStyleLbl="node0" presStyleIdx="0" presStyleCnt="1"/>
      <dgm:spPr/>
    </dgm:pt>
    <dgm:pt modelId="{430EBC8B-1370-417C-9DDF-D00C6DEB005E}" type="pres">
      <dgm:prSet presAssocID="{22C590E1-B430-4C5C-B90E-98FDE9777DA5}" presName="node" presStyleLbl="node1" presStyleIdx="0" presStyleCnt="6">
        <dgm:presLayoutVars>
          <dgm:bulletEnabled val="1"/>
        </dgm:presLayoutVars>
      </dgm:prSet>
      <dgm:spPr/>
    </dgm:pt>
    <dgm:pt modelId="{77C18368-020C-48AF-AE84-E52E22F7CB6B}" type="pres">
      <dgm:prSet presAssocID="{22C590E1-B430-4C5C-B90E-98FDE9777DA5}" presName="dummy" presStyleCnt="0"/>
      <dgm:spPr/>
    </dgm:pt>
    <dgm:pt modelId="{8E1A3EE5-A260-483F-B5ED-94CFBF1DA7EC}" type="pres">
      <dgm:prSet presAssocID="{938FD49A-FD61-45C6-8F37-491C7AB5B4AD}" presName="sibTrans" presStyleLbl="sibTrans2D1" presStyleIdx="0" presStyleCnt="6"/>
      <dgm:spPr/>
    </dgm:pt>
    <dgm:pt modelId="{A568EB80-0C1A-4D18-9335-95485752ED01}" type="pres">
      <dgm:prSet presAssocID="{5DA47529-2C50-432C-84EB-BFA90150279B}" presName="node" presStyleLbl="node1" presStyleIdx="1" presStyleCnt="6">
        <dgm:presLayoutVars>
          <dgm:bulletEnabled val="1"/>
        </dgm:presLayoutVars>
      </dgm:prSet>
      <dgm:spPr/>
    </dgm:pt>
    <dgm:pt modelId="{714DDFAA-AA6C-46F3-A8B3-0B63C33A3447}" type="pres">
      <dgm:prSet presAssocID="{5DA47529-2C50-432C-84EB-BFA90150279B}" presName="dummy" presStyleCnt="0"/>
      <dgm:spPr/>
    </dgm:pt>
    <dgm:pt modelId="{2AD69CC2-00B6-4E56-B0A3-C04BEF7D8771}" type="pres">
      <dgm:prSet presAssocID="{98E81AA3-EEAC-4736-8EF8-F666260DA26C}" presName="sibTrans" presStyleLbl="sibTrans2D1" presStyleIdx="1" presStyleCnt="6"/>
      <dgm:spPr/>
    </dgm:pt>
    <dgm:pt modelId="{89F238EF-A83A-4CAE-94B2-26AB1C2A4B67}" type="pres">
      <dgm:prSet presAssocID="{A990B4B6-7459-4E19-BA6E-A0E762BC8650}" presName="node" presStyleLbl="node1" presStyleIdx="2" presStyleCnt="6">
        <dgm:presLayoutVars>
          <dgm:bulletEnabled val="1"/>
        </dgm:presLayoutVars>
      </dgm:prSet>
      <dgm:spPr/>
    </dgm:pt>
    <dgm:pt modelId="{CA21D9AF-6A8B-427B-A62B-DBB35C3DACD4}" type="pres">
      <dgm:prSet presAssocID="{A990B4B6-7459-4E19-BA6E-A0E762BC8650}" presName="dummy" presStyleCnt="0"/>
      <dgm:spPr/>
    </dgm:pt>
    <dgm:pt modelId="{986A31FE-0B16-470F-AD66-289046EE56CA}" type="pres">
      <dgm:prSet presAssocID="{CF62B382-B6A8-4254-953A-A07E063677D0}" presName="sibTrans" presStyleLbl="sibTrans2D1" presStyleIdx="2" presStyleCnt="6"/>
      <dgm:spPr/>
    </dgm:pt>
    <dgm:pt modelId="{DB2A5DE8-1EDB-4A47-8A75-F1B7DED905B1}" type="pres">
      <dgm:prSet presAssocID="{CFBB833B-8A83-439D-A5DD-4435F5A57E2C}" presName="node" presStyleLbl="node1" presStyleIdx="3" presStyleCnt="6">
        <dgm:presLayoutVars>
          <dgm:bulletEnabled val="1"/>
        </dgm:presLayoutVars>
      </dgm:prSet>
      <dgm:spPr/>
    </dgm:pt>
    <dgm:pt modelId="{53E0F988-36B2-481F-9643-B980064ADD67}" type="pres">
      <dgm:prSet presAssocID="{CFBB833B-8A83-439D-A5DD-4435F5A57E2C}" presName="dummy" presStyleCnt="0"/>
      <dgm:spPr/>
    </dgm:pt>
    <dgm:pt modelId="{25E53EA5-FA5F-4FA6-B6E5-285ECBF78273}" type="pres">
      <dgm:prSet presAssocID="{0B109AA4-B991-4109-8E01-E94931018056}" presName="sibTrans" presStyleLbl="sibTrans2D1" presStyleIdx="3" presStyleCnt="6"/>
      <dgm:spPr/>
    </dgm:pt>
    <dgm:pt modelId="{E4C4A6FB-A0A9-4D24-BCDE-91813FB0A9B6}" type="pres">
      <dgm:prSet presAssocID="{30FBF1DA-F71D-4E2D-86AA-7307407D11B2}" presName="node" presStyleLbl="node1" presStyleIdx="4" presStyleCnt="6">
        <dgm:presLayoutVars>
          <dgm:bulletEnabled val="1"/>
        </dgm:presLayoutVars>
      </dgm:prSet>
      <dgm:spPr/>
    </dgm:pt>
    <dgm:pt modelId="{AB236F86-65E3-4DA3-85F0-60906D358B40}" type="pres">
      <dgm:prSet presAssocID="{30FBF1DA-F71D-4E2D-86AA-7307407D11B2}" presName="dummy" presStyleCnt="0"/>
      <dgm:spPr/>
    </dgm:pt>
    <dgm:pt modelId="{A14B1158-B2B2-4B1D-872A-CCD8E6C77A56}" type="pres">
      <dgm:prSet presAssocID="{1162EF36-67BA-405C-9C6B-B77A135386ED}" presName="sibTrans" presStyleLbl="sibTrans2D1" presStyleIdx="4" presStyleCnt="6"/>
      <dgm:spPr/>
    </dgm:pt>
    <dgm:pt modelId="{61D3315F-C3F6-456A-B5C1-9AF365FF25B9}" type="pres">
      <dgm:prSet presAssocID="{94BC5626-B26A-43CE-B6B4-942C7483F3B7}" presName="node" presStyleLbl="node1" presStyleIdx="5" presStyleCnt="6">
        <dgm:presLayoutVars>
          <dgm:bulletEnabled val="1"/>
        </dgm:presLayoutVars>
      </dgm:prSet>
      <dgm:spPr/>
    </dgm:pt>
    <dgm:pt modelId="{B0C7B320-C2F9-47F0-92D7-8F69CE324334}" type="pres">
      <dgm:prSet presAssocID="{94BC5626-B26A-43CE-B6B4-942C7483F3B7}" presName="dummy" presStyleCnt="0"/>
      <dgm:spPr/>
    </dgm:pt>
    <dgm:pt modelId="{87C36346-3EE4-411B-9535-174FCF8C8321}" type="pres">
      <dgm:prSet presAssocID="{8E84823A-EC5C-4129-9C1C-D18AA22C62BD}" presName="sibTrans" presStyleLbl="sibTrans2D1" presStyleIdx="5" presStyleCnt="6"/>
      <dgm:spPr/>
    </dgm:pt>
  </dgm:ptLst>
  <dgm:cxnLst>
    <dgm:cxn modelId="{6BC42E00-DFAE-40F5-B58D-B4CECCDAB919}" srcId="{82610CBF-5119-4B4F-BABB-635F19C3204D}" destId="{5DA47529-2C50-432C-84EB-BFA90150279B}" srcOrd="1" destOrd="0" parTransId="{24D56948-329B-465D-9C79-84EC3B6C3333}" sibTransId="{98E81AA3-EEAC-4736-8EF8-F666260DA26C}"/>
    <dgm:cxn modelId="{A87C8500-EE12-410C-99D0-445E5AE4E943}" srcId="{82610CBF-5119-4B4F-BABB-635F19C3204D}" destId="{CFBB833B-8A83-439D-A5DD-4435F5A57E2C}" srcOrd="3" destOrd="0" parTransId="{8BDC730E-3184-49D7-860D-E2739A6E3747}" sibTransId="{0B109AA4-B991-4109-8E01-E94931018056}"/>
    <dgm:cxn modelId="{23FEF806-32A9-44F5-85CD-DF8DCB350E31}" type="presOf" srcId="{CF62B382-B6A8-4254-953A-A07E063677D0}" destId="{986A31FE-0B16-470F-AD66-289046EE56CA}" srcOrd="0" destOrd="0" presId="urn:microsoft.com/office/officeart/2005/8/layout/radial6"/>
    <dgm:cxn modelId="{AF191310-71A8-4B00-BE78-F5EE367B9815}" srcId="{82610CBF-5119-4B4F-BABB-635F19C3204D}" destId="{94BC5626-B26A-43CE-B6B4-942C7483F3B7}" srcOrd="5" destOrd="0" parTransId="{C95845D0-D7E0-46F1-8B3B-11B11259B2A1}" sibTransId="{8E84823A-EC5C-4129-9C1C-D18AA22C62BD}"/>
    <dgm:cxn modelId="{022A8214-2219-4A97-AF2D-3B6C9299D9AE}" type="presOf" srcId="{A990B4B6-7459-4E19-BA6E-A0E762BC8650}" destId="{89F238EF-A83A-4CAE-94B2-26AB1C2A4B67}" srcOrd="0" destOrd="0" presId="urn:microsoft.com/office/officeart/2005/8/layout/radial6"/>
    <dgm:cxn modelId="{A32C7230-C041-49F3-87B8-F9F034D1059F}" type="presOf" srcId="{94BC5626-B26A-43CE-B6B4-942C7483F3B7}" destId="{61D3315F-C3F6-456A-B5C1-9AF365FF25B9}" srcOrd="0" destOrd="0" presId="urn:microsoft.com/office/officeart/2005/8/layout/radial6"/>
    <dgm:cxn modelId="{143FDC37-DD44-432D-A659-7AB15837125C}" type="presOf" srcId="{CFBB833B-8A83-439D-A5DD-4435F5A57E2C}" destId="{DB2A5DE8-1EDB-4A47-8A75-F1B7DED905B1}" srcOrd="0" destOrd="0" presId="urn:microsoft.com/office/officeart/2005/8/layout/radial6"/>
    <dgm:cxn modelId="{06D1803F-E9EC-4962-BEEA-225FAEF4B500}" srcId="{82610CBF-5119-4B4F-BABB-635F19C3204D}" destId="{30FBF1DA-F71D-4E2D-86AA-7307407D11B2}" srcOrd="4" destOrd="0" parTransId="{7446B934-0253-406C-B741-52C8A170D975}" sibTransId="{1162EF36-67BA-405C-9C6B-B77A135386ED}"/>
    <dgm:cxn modelId="{DE82426A-27C6-4D34-95B0-81E1728627E6}" type="presOf" srcId="{30FBF1DA-F71D-4E2D-86AA-7307407D11B2}" destId="{E4C4A6FB-A0A9-4D24-BCDE-91813FB0A9B6}" srcOrd="0" destOrd="0" presId="urn:microsoft.com/office/officeart/2005/8/layout/radial6"/>
    <dgm:cxn modelId="{69391972-A7A1-480C-BD72-1B1507F3D56E}" type="presOf" srcId="{98E81AA3-EEAC-4736-8EF8-F666260DA26C}" destId="{2AD69CC2-00B6-4E56-B0A3-C04BEF7D8771}" srcOrd="0" destOrd="0" presId="urn:microsoft.com/office/officeart/2005/8/layout/radial6"/>
    <dgm:cxn modelId="{CC657879-B148-45D6-945E-CA784A694527}" srcId="{82610CBF-5119-4B4F-BABB-635F19C3204D}" destId="{22C590E1-B430-4C5C-B90E-98FDE9777DA5}" srcOrd="0" destOrd="0" parTransId="{D4C68FFF-280A-4E3D-B39F-4E9B7DAD6309}" sibTransId="{938FD49A-FD61-45C6-8F37-491C7AB5B4AD}"/>
    <dgm:cxn modelId="{3690EB95-5D30-4B8E-9D7E-D2DE10674658}" type="presOf" srcId="{82610CBF-5119-4B4F-BABB-635F19C3204D}" destId="{12FD97AC-72FC-4BA2-BBC5-18928415025C}" srcOrd="0" destOrd="0" presId="urn:microsoft.com/office/officeart/2005/8/layout/radial6"/>
    <dgm:cxn modelId="{743E4097-235D-4ECB-94EF-5716CDA12536}" type="presOf" srcId="{5DA47529-2C50-432C-84EB-BFA90150279B}" destId="{A568EB80-0C1A-4D18-9335-95485752ED01}" srcOrd="0" destOrd="0" presId="urn:microsoft.com/office/officeart/2005/8/layout/radial6"/>
    <dgm:cxn modelId="{B5C4359E-CDF6-41E8-9459-42B3D605EAC0}" type="presOf" srcId="{8E84823A-EC5C-4129-9C1C-D18AA22C62BD}" destId="{87C36346-3EE4-411B-9535-174FCF8C8321}" srcOrd="0" destOrd="0" presId="urn:microsoft.com/office/officeart/2005/8/layout/radial6"/>
    <dgm:cxn modelId="{B95B1BA7-63FB-4C40-B810-6DB81F0257F4}" srcId="{82610CBF-5119-4B4F-BABB-635F19C3204D}" destId="{A990B4B6-7459-4E19-BA6E-A0E762BC8650}" srcOrd="2" destOrd="0" parTransId="{77D82D45-C39C-4863-970C-56BB0C8F3E8D}" sibTransId="{CF62B382-B6A8-4254-953A-A07E063677D0}"/>
    <dgm:cxn modelId="{E19F4BAE-DFA7-4320-847B-0781AF02DB52}" type="presOf" srcId="{22C590E1-B430-4C5C-B90E-98FDE9777DA5}" destId="{430EBC8B-1370-417C-9DDF-D00C6DEB005E}" srcOrd="0" destOrd="0" presId="urn:microsoft.com/office/officeart/2005/8/layout/radial6"/>
    <dgm:cxn modelId="{BDCC22BD-299A-45EA-B15E-D1BCC2725704}" type="presOf" srcId="{0B109AA4-B991-4109-8E01-E94931018056}" destId="{25E53EA5-FA5F-4FA6-B6E5-285ECBF78273}" srcOrd="0" destOrd="0" presId="urn:microsoft.com/office/officeart/2005/8/layout/radial6"/>
    <dgm:cxn modelId="{A865FDCB-54CF-474D-AFA2-C58EFFEFB9D9}" type="presOf" srcId="{079A6238-B715-484B-AF1C-311810F665E2}" destId="{47A639A4-1E4C-4A9D-AFAB-1CC7B038D1C7}" srcOrd="0" destOrd="0" presId="urn:microsoft.com/office/officeart/2005/8/layout/radial6"/>
    <dgm:cxn modelId="{BA4239E1-614A-4005-BC88-3B0D113236B6}" srcId="{079A6238-B715-484B-AF1C-311810F665E2}" destId="{82610CBF-5119-4B4F-BABB-635F19C3204D}" srcOrd="0" destOrd="0" parTransId="{F70E635F-393E-4450-9F68-3FE40BCD539A}" sibTransId="{CFCC642F-92C4-44EE-AF8F-6679E173F25E}"/>
    <dgm:cxn modelId="{6DA2B3ED-8B37-4497-9C46-AF974E56B053}" type="presOf" srcId="{938FD49A-FD61-45C6-8F37-491C7AB5B4AD}" destId="{8E1A3EE5-A260-483F-B5ED-94CFBF1DA7EC}" srcOrd="0" destOrd="0" presId="urn:microsoft.com/office/officeart/2005/8/layout/radial6"/>
    <dgm:cxn modelId="{EB82F9F3-0976-41CD-8263-FF32E8E2271D}" type="presOf" srcId="{1162EF36-67BA-405C-9C6B-B77A135386ED}" destId="{A14B1158-B2B2-4B1D-872A-CCD8E6C77A56}" srcOrd="0" destOrd="0" presId="urn:microsoft.com/office/officeart/2005/8/layout/radial6"/>
    <dgm:cxn modelId="{C082DC5A-CFC1-4F4B-862F-4F590560E5FF}" type="presParOf" srcId="{47A639A4-1E4C-4A9D-AFAB-1CC7B038D1C7}" destId="{12FD97AC-72FC-4BA2-BBC5-18928415025C}" srcOrd="0" destOrd="0" presId="urn:microsoft.com/office/officeart/2005/8/layout/radial6"/>
    <dgm:cxn modelId="{11A468A2-9CEF-4E95-89C9-01C96F8E6191}" type="presParOf" srcId="{47A639A4-1E4C-4A9D-AFAB-1CC7B038D1C7}" destId="{430EBC8B-1370-417C-9DDF-D00C6DEB005E}" srcOrd="1" destOrd="0" presId="urn:microsoft.com/office/officeart/2005/8/layout/radial6"/>
    <dgm:cxn modelId="{9C608FDF-C2A5-4BDE-AB37-C6DD173BA81D}" type="presParOf" srcId="{47A639A4-1E4C-4A9D-AFAB-1CC7B038D1C7}" destId="{77C18368-020C-48AF-AE84-E52E22F7CB6B}" srcOrd="2" destOrd="0" presId="urn:microsoft.com/office/officeart/2005/8/layout/radial6"/>
    <dgm:cxn modelId="{4CDBD8DB-8007-4D12-81AF-068D5434A26A}" type="presParOf" srcId="{47A639A4-1E4C-4A9D-AFAB-1CC7B038D1C7}" destId="{8E1A3EE5-A260-483F-B5ED-94CFBF1DA7EC}" srcOrd="3" destOrd="0" presId="urn:microsoft.com/office/officeart/2005/8/layout/radial6"/>
    <dgm:cxn modelId="{A14BC018-A7D0-458F-9DB8-DB7977F8BCAF}" type="presParOf" srcId="{47A639A4-1E4C-4A9D-AFAB-1CC7B038D1C7}" destId="{A568EB80-0C1A-4D18-9335-95485752ED01}" srcOrd="4" destOrd="0" presId="urn:microsoft.com/office/officeart/2005/8/layout/radial6"/>
    <dgm:cxn modelId="{8F044891-A64E-45E4-ADE0-AF168A1B8C66}" type="presParOf" srcId="{47A639A4-1E4C-4A9D-AFAB-1CC7B038D1C7}" destId="{714DDFAA-AA6C-46F3-A8B3-0B63C33A3447}" srcOrd="5" destOrd="0" presId="urn:microsoft.com/office/officeart/2005/8/layout/radial6"/>
    <dgm:cxn modelId="{B0F4BC45-721B-4D13-B6CB-F949FBD552D9}" type="presParOf" srcId="{47A639A4-1E4C-4A9D-AFAB-1CC7B038D1C7}" destId="{2AD69CC2-00B6-4E56-B0A3-C04BEF7D8771}" srcOrd="6" destOrd="0" presId="urn:microsoft.com/office/officeart/2005/8/layout/radial6"/>
    <dgm:cxn modelId="{D96E4C03-B022-4656-9BF5-2A8F9A0161FE}" type="presParOf" srcId="{47A639A4-1E4C-4A9D-AFAB-1CC7B038D1C7}" destId="{89F238EF-A83A-4CAE-94B2-26AB1C2A4B67}" srcOrd="7" destOrd="0" presId="urn:microsoft.com/office/officeart/2005/8/layout/radial6"/>
    <dgm:cxn modelId="{925B7B42-0DC3-4A6B-B73B-1EBF1C7F78AB}" type="presParOf" srcId="{47A639A4-1E4C-4A9D-AFAB-1CC7B038D1C7}" destId="{CA21D9AF-6A8B-427B-A62B-DBB35C3DACD4}" srcOrd="8" destOrd="0" presId="urn:microsoft.com/office/officeart/2005/8/layout/radial6"/>
    <dgm:cxn modelId="{CB4D6A85-6E0C-41D8-AAE9-FB131CA06D1A}" type="presParOf" srcId="{47A639A4-1E4C-4A9D-AFAB-1CC7B038D1C7}" destId="{986A31FE-0B16-470F-AD66-289046EE56CA}" srcOrd="9" destOrd="0" presId="urn:microsoft.com/office/officeart/2005/8/layout/radial6"/>
    <dgm:cxn modelId="{7F7F43C7-3BC2-4068-A66F-D654514173D6}" type="presParOf" srcId="{47A639A4-1E4C-4A9D-AFAB-1CC7B038D1C7}" destId="{DB2A5DE8-1EDB-4A47-8A75-F1B7DED905B1}" srcOrd="10" destOrd="0" presId="urn:microsoft.com/office/officeart/2005/8/layout/radial6"/>
    <dgm:cxn modelId="{143A3756-0776-4DAE-85BA-797F991F848E}" type="presParOf" srcId="{47A639A4-1E4C-4A9D-AFAB-1CC7B038D1C7}" destId="{53E0F988-36B2-481F-9643-B980064ADD67}" srcOrd="11" destOrd="0" presId="urn:microsoft.com/office/officeart/2005/8/layout/radial6"/>
    <dgm:cxn modelId="{02DA52CD-B62A-47E4-B53A-55597E345701}" type="presParOf" srcId="{47A639A4-1E4C-4A9D-AFAB-1CC7B038D1C7}" destId="{25E53EA5-FA5F-4FA6-B6E5-285ECBF78273}" srcOrd="12" destOrd="0" presId="urn:microsoft.com/office/officeart/2005/8/layout/radial6"/>
    <dgm:cxn modelId="{3D11F16C-7CF9-44C7-BBCB-EABB6FF81D7F}" type="presParOf" srcId="{47A639A4-1E4C-4A9D-AFAB-1CC7B038D1C7}" destId="{E4C4A6FB-A0A9-4D24-BCDE-91813FB0A9B6}" srcOrd="13" destOrd="0" presId="urn:microsoft.com/office/officeart/2005/8/layout/radial6"/>
    <dgm:cxn modelId="{DB74CC8E-6345-4500-9DC1-90D59BFF9248}" type="presParOf" srcId="{47A639A4-1E4C-4A9D-AFAB-1CC7B038D1C7}" destId="{AB236F86-65E3-4DA3-85F0-60906D358B40}" srcOrd="14" destOrd="0" presId="urn:microsoft.com/office/officeart/2005/8/layout/radial6"/>
    <dgm:cxn modelId="{7AA1CAF6-76F1-436B-9BB8-9B43AEE033F7}" type="presParOf" srcId="{47A639A4-1E4C-4A9D-AFAB-1CC7B038D1C7}" destId="{A14B1158-B2B2-4B1D-872A-CCD8E6C77A56}" srcOrd="15" destOrd="0" presId="urn:microsoft.com/office/officeart/2005/8/layout/radial6"/>
    <dgm:cxn modelId="{96578515-D0B0-4BFE-ABCE-6868F7F94837}" type="presParOf" srcId="{47A639A4-1E4C-4A9D-AFAB-1CC7B038D1C7}" destId="{61D3315F-C3F6-456A-B5C1-9AF365FF25B9}" srcOrd="16" destOrd="0" presId="urn:microsoft.com/office/officeart/2005/8/layout/radial6"/>
    <dgm:cxn modelId="{CAE490E3-74B5-4CB7-9116-F5569C7F4AE6}" type="presParOf" srcId="{47A639A4-1E4C-4A9D-AFAB-1CC7B038D1C7}" destId="{B0C7B320-C2F9-47F0-92D7-8F69CE324334}" srcOrd="17" destOrd="0" presId="urn:microsoft.com/office/officeart/2005/8/layout/radial6"/>
    <dgm:cxn modelId="{F8D06D2E-8065-4018-B460-3952CA5862AF}" type="presParOf" srcId="{47A639A4-1E4C-4A9D-AFAB-1CC7B038D1C7}" destId="{87C36346-3EE4-411B-9535-174FCF8C8321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EF25AE-9A25-476C-886B-00B8B76C01AF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42ACA27C-D59C-4BA7-A822-0FDDE95FDB40}">
      <dgm:prSet phldrT="[Texto]" custT="1"/>
      <dgm:spPr/>
      <dgm:t>
        <a:bodyPr/>
        <a:lstStyle/>
        <a:p>
          <a:r>
            <a:rPr lang="es-ES" sz="2400" dirty="0"/>
            <a:t>GENERAL: Promover la cultura de la legalidad y lucha contra la corrupción en los procesos estratégicos, misionales, de apoyo y de evaluación del modelo de operación de la entidad, en cumplimiento del articulo 31 de la Ley 2195 de 2022</a:t>
          </a:r>
          <a:endParaRPr lang="es-CO" sz="2400" dirty="0"/>
        </a:p>
      </dgm:t>
    </dgm:pt>
    <dgm:pt modelId="{B7910965-66A8-43AF-88F3-8E921A96DE04}" type="parTrans" cxnId="{4E0F06F1-C795-4753-AF35-18CE80867438}">
      <dgm:prSet/>
      <dgm:spPr/>
      <dgm:t>
        <a:bodyPr/>
        <a:lstStyle/>
        <a:p>
          <a:endParaRPr lang="es-CO" sz="1600"/>
        </a:p>
      </dgm:t>
    </dgm:pt>
    <dgm:pt modelId="{D714222A-9E17-4D11-803E-FF53D85325D5}" type="sibTrans" cxnId="{4E0F06F1-C795-4753-AF35-18CE80867438}">
      <dgm:prSet/>
      <dgm:spPr/>
      <dgm:t>
        <a:bodyPr/>
        <a:lstStyle/>
        <a:p>
          <a:endParaRPr lang="es-CO" sz="1600"/>
        </a:p>
      </dgm:t>
    </dgm:pt>
    <dgm:pt modelId="{FDEB7742-B0CB-4D2C-9CE7-00B5F87FA0AA}">
      <dgm:prSet phldrT="[Texto]"/>
      <dgm:spPr/>
      <dgm:t>
        <a:bodyPr/>
        <a:lstStyle/>
        <a:p>
          <a:endParaRPr lang="es-CO" sz="1600"/>
        </a:p>
      </dgm:t>
    </dgm:pt>
    <dgm:pt modelId="{FA613F33-3C77-4416-BD60-2F6E63266B54}" type="parTrans" cxnId="{5BB109CB-9EFE-45CC-B572-42926A232F9F}">
      <dgm:prSet/>
      <dgm:spPr/>
      <dgm:t>
        <a:bodyPr/>
        <a:lstStyle/>
        <a:p>
          <a:endParaRPr lang="es-CO" sz="1600"/>
        </a:p>
      </dgm:t>
    </dgm:pt>
    <dgm:pt modelId="{C44BC4D2-9D01-4267-BB82-CED3CF9E3A16}" type="sibTrans" cxnId="{5BB109CB-9EFE-45CC-B572-42926A232F9F}">
      <dgm:prSet/>
      <dgm:spPr/>
      <dgm:t>
        <a:bodyPr/>
        <a:lstStyle/>
        <a:p>
          <a:endParaRPr lang="es-CO" sz="1600"/>
        </a:p>
      </dgm:t>
    </dgm:pt>
    <dgm:pt modelId="{D0F946B3-02C1-4552-8B44-E0DBECEAF1A9}">
      <dgm:prSet phldrT="[Texto]"/>
      <dgm:spPr/>
      <dgm:t>
        <a:bodyPr/>
        <a:lstStyle/>
        <a:p>
          <a:endParaRPr lang="es-CO" sz="1600"/>
        </a:p>
      </dgm:t>
    </dgm:pt>
    <dgm:pt modelId="{4A5F3C4B-B4A1-42AD-A569-CC6290ED0255}" type="parTrans" cxnId="{EFAF04D6-85E7-47E9-B594-047FA976BE2C}">
      <dgm:prSet/>
      <dgm:spPr/>
      <dgm:t>
        <a:bodyPr/>
        <a:lstStyle/>
        <a:p>
          <a:endParaRPr lang="es-CO" sz="1600"/>
        </a:p>
      </dgm:t>
    </dgm:pt>
    <dgm:pt modelId="{BB36EBC4-9085-4CD5-91F1-BFB3333CEC13}" type="sibTrans" cxnId="{EFAF04D6-85E7-47E9-B594-047FA976BE2C}">
      <dgm:prSet/>
      <dgm:spPr/>
      <dgm:t>
        <a:bodyPr/>
        <a:lstStyle/>
        <a:p>
          <a:endParaRPr lang="es-CO" sz="1600"/>
        </a:p>
      </dgm:t>
    </dgm:pt>
    <dgm:pt modelId="{EB3F2F53-4CE9-4F50-97F7-54F948AF0D61}">
      <dgm:prSet phldrT="[Texto]"/>
      <dgm:spPr/>
      <dgm:t>
        <a:bodyPr/>
        <a:lstStyle/>
        <a:p>
          <a:endParaRPr lang="es-CO" sz="1600"/>
        </a:p>
      </dgm:t>
    </dgm:pt>
    <dgm:pt modelId="{E42D1267-37E8-4731-9BF3-9704B327C305}" type="parTrans" cxnId="{7D24DF41-B766-466E-8F8C-308CDF723A1E}">
      <dgm:prSet/>
      <dgm:spPr/>
      <dgm:t>
        <a:bodyPr/>
        <a:lstStyle/>
        <a:p>
          <a:endParaRPr lang="es-CO" sz="1600"/>
        </a:p>
      </dgm:t>
    </dgm:pt>
    <dgm:pt modelId="{A29A5A80-75FC-494C-9914-C8E362C7E6F3}" type="sibTrans" cxnId="{7D24DF41-B766-466E-8F8C-308CDF723A1E}">
      <dgm:prSet/>
      <dgm:spPr/>
      <dgm:t>
        <a:bodyPr/>
        <a:lstStyle/>
        <a:p>
          <a:endParaRPr lang="es-CO" sz="1600"/>
        </a:p>
      </dgm:t>
    </dgm:pt>
    <dgm:pt modelId="{E4C2912B-7D0E-419B-ACDE-5C31DD24C768}">
      <dgm:prSet phldrT="[Texto]"/>
      <dgm:spPr/>
      <dgm:t>
        <a:bodyPr/>
        <a:lstStyle/>
        <a:p>
          <a:endParaRPr lang="es-CO" sz="1600"/>
        </a:p>
      </dgm:t>
    </dgm:pt>
    <dgm:pt modelId="{EA952D40-4892-4BE1-92FD-1A24E72F4660}" type="parTrans" cxnId="{572F2C51-A696-4309-901C-A6829140408E}">
      <dgm:prSet/>
      <dgm:spPr/>
      <dgm:t>
        <a:bodyPr/>
        <a:lstStyle/>
        <a:p>
          <a:endParaRPr lang="es-CO" sz="1600"/>
        </a:p>
      </dgm:t>
    </dgm:pt>
    <dgm:pt modelId="{B26A7C2F-3066-4E3A-AD9E-CFC98F3132AF}" type="sibTrans" cxnId="{572F2C51-A696-4309-901C-A6829140408E}">
      <dgm:prSet/>
      <dgm:spPr/>
      <dgm:t>
        <a:bodyPr/>
        <a:lstStyle/>
        <a:p>
          <a:endParaRPr lang="es-CO" sz="1600"/>
        </a:p>
      </dgm:t>
    </dgm:pt>
    <dgm:pt modelId="{A6573F83-F234-4893-8CC9-3A60C7B4CED3}">
      <dgm:prSet/>
      <dgm:spPr/>
      <dgm:t>
        <a:bodyPr/>
        <a:lstStyle/>
        <a:p>
          <a:endParaRPr lang="es-CO" sz="1600"/>
        </a:p>
      </dgm:t>
    </dgm:pt>
    <dgm:pt modelId="{239619F0-FC48-4552-B731-1F7F185FFBB9}" type="parTrans" cxnId="{3EC71FD4-6E4F-4AA7-B108-87D2CC2E24F6}">
      <dgm:prSet/>
      <dgm:spPr/>
      <dgm:t>
        <a:bodyPr/>
        <a:lstStyle/>
        <a:p>
          <a:endParaRPr lang="es-CO" sz="1600"/>
        </a:p>
      </dgm:t>
    </dgm:pt>
    <dgm:pt modelId="{D9AE4AD8-0716-4F8E-B564-14E22A107A67}" type="sibTrans" cxnId="{3EC71FD4-6E4F-4AA7-B108-87D2CC2E24F6}">
      <dgm:prSet/>
      <dgm:spPr/>
      <dgm:t>
        <a:bodyPr/>
        <a:lstStyle/>
        <a:p>
          <a:endParaRPr lang="es-CO" sz="1600"/>
        </a:p>
      </dgm:t>
    </dgm:pt>
    <dgm:pt modelId="{174DA013-CDD9-4F61-BED1-B69C15E364FF}">
      <dgm:prSet/>
      <dgm:spPr/>
      <dgm:t>
        <a:bodyPr/>
        <a:lstStyle/>
        <a:p>
          <a:endParaRPr lang="es-CO" sz="1600"/>
        </a:p>
      </dgm:t>
    </dgm:pt>
    <dgm:pt modelId="{0DA3BD9D-156C-4B77-B51E-61645EC41DB7}" type="parTrans" cxnId="{0548131C-C109-4731-B19D-6EC52AE06235}">
      <dgm:prSet/>
      <dgm:spPr/>
      <dgm:t>
        <a:bodyPr/>
        <a:lstStyle/>
        <a:p>
          <a:endParaRPr lang="es-CO" sz="1600"/>
        </a:p>
      </dgm:t>
    </dgm:pt>
    <dgm:pt modelId="{8EDAF939-EE1A-4C11-B541-CE86284F1CC1}" type="sibTrans" cxnId="{0548131C-C109-4731-B19D-6EC52AE06235}">
      <dgm:prSet/>
      <dgm:spPr/>
      <dgm:t>
        <a:bodyPr/>
        <a:lstStyle/>
        <a:p>
          <a:endParaRPr lang="es-CO" sz="1600"/>
        </a:p>
      </dgm:t>
    </dgm:pt>
    <dgm:pt modelId="{9DFED9B8-1396-4819-A56D-09AEBAB22202}">
      <dgm:prSet custT="1"/>
      <dgm:spPr/>
      <dgm:t>
        <a:bodyPr/>
        <a:lstStyle/>
        <a:p>
          <a:r>
            <a:rPr lang="es-ES" sz="3200" dirty="0"/>
            <a:t>Prevenir, minimizar, controlar y monitorear constantemente los riesgos de corrupción</a:t>
          </a:r>
          <a:endParaRPr lang="es-CO" sz="3200" dirty="0"/>
        </a:p>
      </dgm:t>
    </dgm:pt>
    <dgm:pt modelId="{E96FB9E9-DF5F-4FEA-B284-D91F73E2214E}" type="parTrans" cxnId="{EC14FB0C-2E5F-4B25-BD96-AAF11C101461}">
      <dgm:prSet/>
      <dgm:spPr/>
      <dgm:t>
        <a:bodyPr/>
        <a:lstStyle/>
        <a:p>
          <a:endParaRPr lang="es-CO" sz="1600"/>
        </a:p>
      </dgm:t>
    </dgm:pt>
    <dgm:pt modelId="{FCF696EF-2D4F-407F-9AD9-5F9A02FDDEA3}" type="sibTrans" cxnId="{EC14FB0C-2E5F-4B25-BD96-AAF11C101461}">
      <dgm:prSet/>
      <dgm:spPr/>
      <dgm:t>
        <a:bodyPr/>
        <a:lstStyle/>
        <a:p>
          <a:endParaRPr lang="es-CO" sz="1600"/>
        </a:p>
      </dgm:t>
    </dgm:pt>
    <dgm:pt modelId="{A8BFDAD0-9E41-4E72-980E-2BF681AA8039}">
      <dgm:prSet custT="1"/>
      <dgm:spPr/>
      <dgm:t>
        <a:bodyPr/>
        <a:lstStyle/>
        <a:p>
          <a:r>
            <a:rPr lang="es-ES" sz="3200" dirty="0"/>
            <a:t>Fomentar el control social y participación ciudadana en el ciclo de gestión</a:t>
          </a:r>
          <a:endParaRPr lang="es-CO" sz="3200" dirty="0"/>
        </a:p>
      </dgm:t>
    </dgm:pt>
    <dgm:pt modelId="{4520B6C3-A485-4E25-9B06-462AC8F84063}" type="parTrans" cxnId="{0EE39166-19FF-4066-8F2A-A8379EAE7D1D}">
      <dgm:prSet/>
      <dgm:spPr/>
      <dgm:t>
        <a:bodyPr/>
        <a:lstStyle/>
        <a:p>
          <a:endParaRPr lang="es-CO" sz="1600"/>
        </a:p>
      </dgm:t>
    </dgm:pt>
    <dgm:pt modelId="{6C98535E-D5F0-42B3-BC37-60F37CF8C7EB}" type="sibTrans" cxnId="{0EE39166-19FF-4066-8F2A-A8379EAE7D1D}">
      <dgm:prSet/>
      <dgm:spPr/>
      <dgm:t>
        <a:bodyPr/>
        <a:lstStyle/>
        <a:p>
          <a:endParaRPr lang="es-CO" sz="1600"/>
        </a:p>
      </dgm:t>
    </dgm:pt>
    <dgm:pt modelId="{CC25E152-90C9-4B8B-8320-1F21F2FC4E9D}">
      <dgm:prSet custT="1"/>
      <dgm:spPr/>
      <dgm:t>
        <a:bodyPr/>
        <a:lstStyle/>
        <a:p>
          <a:r>
            <a:rPr lang="es-ES" sz="3200" dirty="0"/>
            <a:t>Garantizar el derecho de acceso a la información por parte de la ciudadanía </a:t>
          </a:r>
          <a:endParaRPr lang="es-CO" sz="3200" dirty="0"/>
        </a:p>
      </dgm:t>
    </dgm:pt>
    <dgm:pt modelId="{EA24C586-34D5-455F-821E-61527F4DCAE7}" type="parTrans" cxnId="{FCA36B24-435C-43F8-9198-351AE83B4E36}">
      <dgm:prSet/>
      <dgm:spPr/>
      <dgm:t>
        <a:bodyPr/>
        <a:lstStyle/>
        <a:p>
          <a:endParaRPr lang="es-CO" sz="1600"/>
        </a:p>
      </dgm:t>
    </dgm:pt>
    <dgm:pt modelId="{AAE00492-5CE4-488F-A0C4-63537E26F15A}" type="sibTrans" cxnId="{FCA36B24-435C-43F8-9198-351AE83B4E36}">
      <dgm:prSet/>
      <dgm:spPr/>
      <dgm:t>
        <a:bodyPr/>
        <a:lstStyle/>
        <a:p>
          <a:endParaRPr lang="es-CO" sz="1600"/>
        </a:p>
      </dgm:t>
    </dgm:pt>
    <dgm:pt modelId="{D9CE940F-E617-4A18-B444-134D34BF3501}" type="pres">
      <dgm:prSet presAssocID="{45EF25AE-9A25-476C-886B-00B8B76C01AF}" presName="composite" presStyleCnt="0">
        <dgm:presLayoutVars>
          <dgm:chMax val="1"/>
          <dgm:dir/>
          <dgm:resizeHandles val="exact"/>
        </dgm:presLayoutVars>
      </dgm:prSet>
      <dgm:spPr/>
    </dgm:pt>
    <dgm:pt modelId="{10F4FC16-1FF4-424E-8165-EDBF2E0C6FD3}" type="pres">
      <dgm:prSet presAssocID="{42ACA27C-D59C-4BA7-A822-0FDDE95FDB40}" presName="roof" presStyleLbl="dkBgShp" presStyleIdx="0" presStyleCnt="2"/>
      <dgm:spPr/>
    </dgm:pt>
    <dgm:pt modelId="{51225352-4010-4AAA-AA34-463636100501}" type="pres">
      <dgm:prSet presAssocID="{42ACA27C-D59C-4BA7-A822-0FDDE95FDB40}" presName="pillars" presStyleCnt="0"/>
      <dgm:spPr/>
    </dgm:pt>
    <dgm:pt modelId="{27163C73-0BB1-41C3-AC54-494506A4A0A9}" type="pres">
      <dgm:prSet presAssocID="{42ACA27C-D59C-4BA7-A822-0FDDE95FDB40}" presName="pillar1" presStyleLbl="node1" presStyleIdx="0" presStyleCnt="3">
        <dgm:presLayoutVars>
          <dgm:bulletEnabled val="1"/>
        </dgm:presLayoutVars>
      </dgm:prSet>
      <dgm:spPr/>
    </dgm:pt>
    <dgm:pt modelId="{4388C4A4-76DE-44C2-A77D-4B676552C729}" type="pres">
      <dgm:prSet presAssocID="{A8BFDAD0-9E41-4E72-980E-2BF681AA8039}" presName="pillarX" presStyleLbl="node1" presStyleIdx="1" presStyleCnt="3">
        <dgm:presLayoutVars>
          <dgm:bulletEnabled val="1"/>
        </dgm:presLayoutVars>
      </dgm:prSet>
      <dgm:spPr/>
    </dgm:pt>
    <dgm:pt modelId="{8F66FB66-4FCC-4D19-961E-06F33F16CDFA}" type="pres">
      <dgm:prSet presAssocID="{CC25E152-90C9-4B8B-8320-1F21F2FC4E9D}" presName="pillarX" presStyleLbl="node1" presStyleIdx="2" presStyleCnt="3">
        <dgm:presLayoutVars>
          <dgm:bulletEnabled val="1"/>
        </dgm:presLayoutVars>
      </dgm:prSet>
      <dgm:spPr/>
    </dgm:pt>
    <dgm:pt modelId="{3174DA97-4046-4C22-8E14-D22C0689AE9A}" type="pres">
      <dgm:prSet presAssocID="{42ACA27C-D59C-4BA7-A822-0FDDE95FDB40}" presName="base" presStyleLbl="dkBgShp" presStyleIdx="1" presStyleCnt="2"/>
      <dgm:spPr/>
    </dgm:pt>
  </dgm:ptLst>
  <dgm:cxnLst>
    <dgm:cxn modelId="{EC14FB0C-2E5F-4B25-BD96-AAF11C101461}" srcId="{42ACA27C-D59C-4BA7-A822-0FDDE95FDB40}" destId="{9DFED9B8-1396-4819-A56D-09AEBAB22202}" srcOrd="0" destOrd="0" parTransId="{E96FB9E9-DF5F-4FEA-B284-D91F73E2214E}" sibTransId="{FCF696EF-2D4F-407F-9AD9-5F9A02FDDEA3}"/>
    <dgm:cxn modelId="{0548131C-C109-4731-B19D-6EC52AE06235}" srcId="{45EF25AE-9A25-476C-886B-00B8B76C01AF}" destId="{174DA013-CDD9-4F61-BED1-B69C15E364FF}" srcOrd="1" destOrd="0" parTransId="{0DA3BD9D-156C-4B77-B51E-61645EC41DB7}" sibTransId="{8EDAF939-EE1A-4C11-B541-CE86284F1CC1}"/>
    <dgm:cxn modelId="{FCA36B24-435C-43F8-9198-351AE83B4E36}" srcId="{42ACA27C-D59C-4BA7-A822-0FDDE95FDB40}" destId="{CC25E152-90C9-4B8B-8320-1F21F2FC4E9D}" srcOrd="2" destOrd="0" parTransId="{EA24C586-34D5-455F-821E-61527F4DCAE7}" sibTransId="{AAE00492-5CE4-488F-A0C4-63537E26F15A}"/>
    <dgm:cxn modelId="{7D24DF41-B766-466E-8F8C-308CDF723A1E}" srcId="{45EF25AE-9A25-476C-886B-00B8B76C01AF}" destId="{EB3F2F53-4CE9-4F50-97F7-54F948AF0D61}" srcOrd="4" destOrd="0" parTransId="{E42D1267-37E8-4731-9BF3-9704B327C305}" sibTransId="{A29A5A80-75FC-494C-9914-C8E362C7E6F3}"/>
    <dgm:cxn modelId="{BC1AA442-C2C4-4617-AF52-F7F5FACCE4BC}" type="presOf" srcId="{A8BFDAD0-9E41-4E72-980E-2BF681AA8039}" destId="{4388C4A4-76DE-44C2-A77D-4B676552C729}" srcOrd="0" destOrd="0" presId="urn:microsoft.com/office/officeart/2005/8/layout/hList3"/>
    <dgm:cxn modelId="{0EE39166-19FF-4066-8F2A-A8379EAE7D1D}" srcId="{42ACA27C-D59C-4BA7-A822-0FDDE95FDB40}" destId="{A8BFDAD0-9E41-4E72-980E-2BF681AA8039}" srcOrd="1" destOrd="0" parTransId="{4520B6C3-A485-4E25-9B06-462AC8F84063}" sibTransId="{6C98535E-D5F0-42B3-BC37-60F37CF8C7EB}"/>
    <dgm:cxn modelId="{C05B154A-C077-40E4-98B9-A73586D20D8C}" type="presOf" srcId="{45EF25AE-9A25-476C-886B-00B8B76C01AF}" destId="{D9CE940F-E617-4A18-B444-134D34BF3501}" srcOrd="0" destOrd="0" presId="urn:microsoft.com/office/officeart/2005/8/layout/hList3"/>
    <dgm:cxn modelId="{572F2C51-A696-4309-901C-A6829140408E}" srcId="{45EF25AE-9A25-476C-886B-00B8B76C01AF}" destId="{E4C2912B-7D0E-419B-ACDE-5C31DD24C768}" srcOrd="5" destOrd="0" parTransId="{EA952D40-4892-4BE1-92FD-1A24E72F4660}" sibTransId="{B26A7C2F-3066-4E3A-AD9E-CFC98F3132AF}"/>
    <dgm:cxn modelId="{3FD38883-9262-43FF-B0C7-06BE8F0C5041}" type="presOf" srcId="{CC25E152-90C9-4B8B-8320-1F21F2FC4E9D}" destId="{8F66FB66-4FCC-4D19-961E-06F33F16CDFA}" srcOrd="0" destOrd="0" presId="urn:microsoft.com/office/officeart/2005/8/layout/hList3"/>
    <dgm:cxn modelId="{D35B6EAE-10E6-4E72-B403-BB80BD4F1900}" type="presOf" srcId="{9DFED9B8-1396-4819-A56D-09AEBAB22202}" destId="{27163C73-0BB1-41C3-AC54-494506A4A0A9}" srcOrd="0" destOrd="0" presId="urn:microsoft.com/office/officeart/2005/8/layout/hList3"/>
    <dgm:cxn modelId="{5BB109CB-9EFE-45CC-B572-42926A232F9F}" srcId="{45EF25AE-9A25-476C-886B-00B8B76C01AF}" destId="{FDEB7742-B0CB-4D2C-9CE7-00B5F87FA0AA}" srcOrd="2" destOrd="0" parTransId="{FA613F33-3C77-4416-BD60-2F6E63266B54}" sibTransId="{C44BC4D2-9D01-4267-BB82-CED3CF9E3A16}"/>
    <dgm:cxn modelId="{3EC71FD4-6E4F-4AA7-B108-87D2CC2E24F6}" srcId="{45EF25AE-9A25-476C-886B-00B8B76C01AF}" destId="{A6573F83-F234-4893-8CC9-3A60C7B4CED3}" srcOrd="6" destOrd="0" parTransId="{239619F0-FC48-4552-B731-1F7F185FFBB9}" sibTransId="{D9AE4AD8-0716-4F8E-B564-14E22A107A67}"/>
    <dgm:cxn modelId="{EFAF04D6-85E7-47E9-B594-047FA976BE2C}" srcId="{45EF25AE-9A25-476C-886B-00B8B76C01AF}" destId="{D0F946B3-02C1-4552-8B44-E0DBECEAF1A9}" srcOrd="3" destOrd="0" parTransId="{4A5F3C4B-B4A1-42AD-A569-CC6290ED0255}" sibTransId="{BB36EBC4-9085-4CD5-91F1-BFB3333CEC13}"/>
    <dgm:cxn modelId="{4E0F06F1-C795-4753-AF35-18CE80867438}" srcId="{45EF25AE-9A25-476C-886B-00B8B76C01AF}" destId="{42ACA27C-D59C-4BA7-A822-0FDDE95FDB40}" srcOrd="0" destOrd="0" parTransId="{B7910965-66A8-43AF-88F3-8E921A96DE04}" sibTransId="{D714222A-9E17-4D11-803E-FF53D85325D5}"/>
    <dgm:cxn modelId="{B4787DFB-1214-4CF4-B391-8B560E6607DC}" type="presOf" srcId="{42ACA27C-D59C-4BA7-A822-0FDDE95FDB40}" destId="{10F4FC16-1FF4-424E-8165-EDBF2E0C6FD3}" srcOrd="0" destOrd="0" presId="urn:microsoft.com/office/officeart/2005/8/layout/hList3"/>
    <dgm:cxn modelId="{D2B240EF-CF64-4CF7-88CF-C97C3F9227F9}" type="presParOf" srcId="{D9CE940F-E617-4A18-B444-134D34BF3501}" destId="{10F4FC16-1FF4-424E-8165-EDBF2E0C6FD3}" srcOrd="0" destOrd="0" presId="urn:microsoft.com/office/officeart/2005/8/layout/hList3"/>
    <dgm:cxn modelId="{0EF85A11-42B6-46FC-9F7A-B267AD5A51F0}" type="presParOf" srcId="{D9CE940F-E617-4A18-B444-134D34BF3501}" destId="{51225352-4010-4AAA-AA34-463636100501}" srcOrd="1" destOrd="0" presId="urn:microsoft.com/office/officeart/2005/8/layout/hList3"/>
    <dgm:cxn modelId="{55BD3B30-DE99-4CED-A4AA-F234B1B69EEC}" type="presParOf" srcId="{51225352-4010-4AAA-AA34-463636100501}" destId="{27163C73-0BB1-41C3-AC54-494506A4A0A9}" srcOrd="0" destOrd="0" presId="urn:microsoft.com/office/officeart/2005/8/layout/hList3"/>
    <dgm:cxn modelId="{29FB3E6C-57F9-489C-BEE0-587FEC8C5841}" type="presParOf" srcId="{51225352-4010-4AAA-AA34-463636100501}" destId="{4388C4A4-76DE-44C2-A77D-4B676552C729}" srcOrd="1" destOrd="0" presId="urn:microsoft.com/office/officeart/2005/8/layout/hList3"/>
    <dgm:cxn modelId="{491FD261-D473-4ADE-89C7-DB1BF83A1326}" type="presParOf" srcId="{51225352-4010-4AAA-AA34-463636100501}" destId="{8F66FB66-4FCC-4D19-961E-06F33F16CDFA}" srcOrd="2" destOrd="0" presId="urn:microsoft.com/office/officeart/2005/8/layout/hList3"/>
    <dgm:cxn modelId="{28419D9A-3000-4122-97BF-331F51FB890F}" type="presParOf" srcId="{D9CE940F-E617-4A18-B444-134D34BF3501}" destId="{3174DA97-4046-4C22-8E14-D22C0689AE9A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738D2A-FD4A-4DF3-9296-05C0486C835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C909CA1-35CA-4BCC-884E-A9157D11F58C}">
      <dgm:prSet phldrT="[Texto]"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Gestión Integral de Riesgo de Corrupción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40DBFA24-3870-4087-B62D-A019C63A8385}" type="parTrans" cxnId="{14CEFF0E-6B18-4CBD-AF3E-C01749E9BC1C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8B8ED4E-F92A-478E-A069-69ED4EDE0C6C}" type="sibTrans" cxnId="{14CEFF0E-6B18-4CBD-AF3E-C01749E9BC1C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EE2577B6-435A-4B8F-A1A7-BB00D9A8BEA2}">
      <dgm:prSet phldrT="[Texto]"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Redes Institucionales y Canales de Denuncia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C6F88A5B-421E-4AE6-A4AD-D0156A58D234}" type="parTrans" cxnId="{CE3525C5-352A-46A3-BA6F-05A3A64D4DE4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FEEAB30A-64BB-42F6-B16C-6EDF611AEBEA}" type="sibTrans" cxnId="{CE3525C5-352A-46A3-BA6F-05A3A64D4DE4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5154DDCB-7ACA-43CF-A692-8775787BC1D5}">
      <dgm:prSet phldrT="[Texto]"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Legalidad e Integridad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DB554A3-0F84-4607-9E8A-CE2935F9E747}" type="parTrans" cxnId="{FB39E379-AA32-43BF-AA71-21AE1595EB9B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7A7B3F46-E6B2-45B1-A7C5-5DD280F13FBB}" type="sibTrans" cxnId="{FB39E379-AA32-43BF-AA71-21AE1595EB9B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62C0D207-8DDA-414B-8231-A9C5069B6AD3}">
      <dgm:prSet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Estado Abierto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B7D5790-29AB-42EC-BF56-DD114BE87814}" type="parTrans" cxnId="{FACDE405-2C71-452F-9C48-692CC5068E3A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DB82C212-2154-4066-89FD-A35708CD2290}" type="sibTrans" cxnId="{FACDE405-2C71-452F-9C48-692CC5068E3A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7EE9D9AF-68A1-49A0-88B4-D59B4D8697AA}">
      <dgm:prSet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Transparencia y acceso a la Información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F6CD3192-D757-409C-A3C6-1A26ABB4679D}" type="parTrans" cxnId="{939FFBD6-2A9F-49D0-921B-B7F2201EA05F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4B47E88-412D-4493-820B-26FE3F3D055F}" type="sibTrans" cxnId="{939FFBD6-2A9F-49D0-921B-B7F2201EA05F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19490655-4D5C-4451-8329-BA7508A071BD}">
      <dgm:prSet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Participación Ciudadana y Rendición de Cuentas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26ECFD3E-3E2E-4F31-82AE-2BAA659A5339}" type="parTrans" cxnId="{189EADB2-5E9B-40AF-98E3-C8464E93982D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913C467-BC00-49DB-960F-EEEDFCE884A7}" type="sibTrans" cxnId="{189EADB2-5E9B-40AF-98E3-C8464E93982D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4405E476-C39B-4698-B60D-20C35EAEF0CA}">
      <dgm:prSet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Iniciativas Adicionales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BF6A1203-9A35-4736-8F7D-49B9D9900971}" type="parTrans" cxnId="{F7BACFBF-9EED-42E3-B6FB-6F87E164FA39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D5B4F522-8FAF-4880-A734-2EA83EADA302}" type="sibTrans" cxnId="{F7BACFBF-9EED-42E3-B6FB-6F87E164FA39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7B0AB3A-F8F3-474D-ACD4-6280BC31478E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dirty="0">
              <a:latin typeface="+mn-lt"/>
            </a:rPr>
            <a:t>Dará continuidad al componente “</a:t>
          </a:r>
          <a:r>
            <a:rPr lang="es-ES" sz="1000" b="1" i="1" dirty="0">
              <a:latin typeface="+mn-lt"/>
            </a:rPr>
            <a:t>1 - Gestión del Riesgo de Corrupción “MAPA DE RIESGOS DE CORRUPCIÓN</a:t>
          </a:r>
          <a:r>
            <a:rPr lang="es-ES" sz="1000" dirty="0">
              <a:latin typeface="+mn-lt"/>
            </a:rPr>
            <a:t>"” del Plan Anticorrupción y de Atención al Ciudadano 2022 y complementará el componte “</a:t>
          </a:r>
          <a:r>
            <a:rPr lang="es-CO" sz="1000" dirty="0">
              <a:latin typeface="+mn-lt"/>
            </a:rPr>
            <a:t>6- Iniciativas adicionales</a:t>
          </a:r>
          <a:r>
            <a:rPr lang="es-ES" sz="1000" dirty="0">
              <a:latin typeface="+mn-lt"/>
            </a:rPr>
            <a:t>”.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7A12B898-5858-4A29-9E92-40904713705A}" type="parTrans" cxnId="{B401FAFC-4A62-46A1-AD7F-8EF008713BA4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20A0B9E3-42F6-4B57-BE6D-4D3524F9C517}" type="sibTrans" cxnId="{B401FAFC-4A62-46A1-AD7F-8EF008713BA4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EF160CFE-7923-4A84-AAE6-EB70DEC68507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Será liderado por la Secretaría General con la participación de la Subdirección Administrativa, Subdirección de Gestión Humana y Oficina de Control Disciplinario.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8CAAB41-91CD-42EC-B6EC-E73156DE0FA2}" type="parTrans" cxnId="{226A1081-0292-4FE5-A0A0-F1E22445A893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076DE9F5-7949-41F5-821F-15EFF6319899}" type="sibTrans" cxnId="{226A1081-0292-4FE5-A0A0-F1E22445A893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77143144-069C-4C84-BB0F-A225919EB899}">
      <dgm:prSet custT="1"/>
      <dgm:spPr/>
      <dgm:t>
        <a:bodyPr/>
        <a:lstStyle/>
        <a:p>
          <a:r>
            <a:rPr lang="es-ES" sz="1000" kern="1200" dirty="0">
              <a:latin typeface="+mn-lt"/>
            </a:rPr>
            <a:t>Dará continuidad al componente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4 - Mecanismos para mejorar la Atención al Ciudadano</a:t>
          </a:r>
          <a:r>
            <a:rPr lang="es-ES" sz="1000" kern="1200" dirty="0">
              <a:latin typeface="+mn-lt"/>
            </a:rPr>
            <a:t>” del del Plan Anticorrupción y de Atención al Ciudadano.</a:t>
          </a:r>
        </a:p>
      </dgm:t>
    </dgm:pt>
    <dgm:pt modelId="{52E193D0-4BCA-401A-AA13-5DD2591BE8D6}" type="parTrans" cxnId="{4F0B7C8A-2CCF-46FB-BACA-1CE1D913C7D1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9788254A-EA0D-4318-8F80-83CD25DDE007}" type="sibTrans" cxnId="{4F0B7C8A-2CCF-46FB-BACA-1CE1D913C7D1}">
      <dgm:prSet/>
      <dgm:spPr/>
      <dgm:t>
        <a:bodyPr/>
        <a:lstStyle/>
        <a:p>
          <a:endParaRPr lang="es-CO" sz="1600">
            <a:latin typeface="+mn-lt"/>
          </a:endParaRPr>
        </a:p>
      </dgm:t>
    </dgm:pt>
    <dgm:pt modelId="{A0608C87-2F0D-4627-82D7-8C8386E0C3C5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dirty="0">
              <a:latin typeface="+mn-lt"/>
            </a:rPr>
            <a:t>Será Liderado por la Oficina Asesora de Planeación en coordinación con los líderes de proceso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71BCD7F5-3893-4BA6-B8CC-33029154FDED}" type="parTrans" cxnId="{526F6F70-B07A-4BC4-8C14-369634E5CB06}">
      <dgm:prSet/>
      <dgm:spPr/>
      <dgm:t>
        <a:bodyPr/>
        <a:lstStyle/>
        <a:p>
          <a:endParaRPr lang="es-CO"/>
        </a:p>
      </dgm:t>
    </dgm:pt>
    <dgm:pt modelId="{7B9EFC8A-7B79-49E7-9D8F-5144901D8113}" type="sibTrans" cxnId="{526F6F70-B07A-4BC4-8C14-369634E5CB06}">
      <dgm:prSet/>
      <dgm:spPr/>
      <dgm:t>
        <a:bodyPr/>
        <a:lstStyle/>
        <a:p>
          <a:endParaRPr lang="es-CO"/>
        </a:p>
      </dgm:t>
    </dgm:pt>
    <dgm:pt modelId="{F705A6EC-2833-473A-B75C-FADE7EAC7C8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Será liderado por Dirección Jurídica y Secretaría General, participan Dirección Técnica y de Estructuración (</a:t>
          </a:r>
          <a:r>
            <a:rPr lang="es-CO" sz="900" kern="1200" dirty="0">
              <a:latin typeface="+mn-lt"/>
            </a:rPr>
            <a:t>Subdirección Planificación de Infraestructura</a:t>
          </a:r>
          <a:r>
            <a:rPr lang="es-ES" sz="900" kern="1200" dirty="0">
              <a:latin typeface="+mn-lt"/>
            </a:rPr>
            <a:t>), Subdirección de Gestión Humana, Subdirección de Gestión Contractual y Procesos Administrativos y Subdirección de Procesos de Selección Contractuales </a:t>
          </a:r>
          <a:endParaRPr lang="es-CO" sz="900" kern="1200" dirty="0">
            <a:latin typeface="+mn-lt"/>
          </a:endParaRPr>
        </a:p>
      </dgm:t>
    </dgm:pt>
    <dgm:pt modelId="{D42C96A1-64DD-4C37-80FB-BA5C50FFC18F}" type="parTrans" cxnId="{E6AC9667-6528-4865-B827-19090A9B29A8}">
      <dgm:prSet/>
      <dgm:spPr/>
      <dgm:t>
        <a:bodyPr/>
        <a:lstStyle/>
        <a:p>
          <a:endParaRPr lang="es-CO"/>
        </a:p>
      </dgm:t>
    </dgm:pt>
    <dgm:pt modelId="{30725C9A-233F-4EFC-83B3-6869C4334637}" type="sibTrans" cxnId="{E6AC9667-6528-4865-B827-19090A9B29A8}">
      <dgm:prSet/>
      <dgm:spPr/>
      <dgm:t>
        <a:bodyPr/>
        <a:lstStyle/>
        <a:p>
          <a:endParaRPr lang="es-CO"/>
        </a:p>
      </dgm:t>
    </dgm:pt>
    <dgm:pt modelId="{23A350BB-2A29-4C98-8531-3555E22B0E9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Será liderado por Oficina de Tecnologías de Información y las comunicaciones con la participación de la Secretaría General, Subdirección General, Dirección de Ejecución y Operación, Dirección Técnica y de Estructuración, </a:t>
          </a:r>
          <a:r>
            <a:rPr lang="es-CO" sz="900" kern="1200" dirty="0">
              <a:latin typeface="+mn-lt"/>
            </a:rPr>
            <a:t>Dirección Jurídica y Subdirección Administrativa</a:t>
          </a:r>
        </a:p>
      </dgm:t>
    </dgm:pt>
    <dgm:pt modelId="{5ED751E6-0879-4D45-9D33-0875BA94A62A}" type="parTrans" cxnId="{B578FFE7-FC4D-47AE-B607-BA52C1BF0A4D}">
      <dgm:prSet/>
      <dgm:spPr/>
      <dgm:t>
        <a:bodyPr/>
        <a:lstStyle/>
        <a:p>
          <a:endParaRPr lang="es-CO"/>
        </a:p>
      </dgm:t>
    </dgm:pt>
    <dgm:pt modelId="{95CE70C4-133F-4453-B076-FEE7ADA8090D}" type="sibTrans" cxnId="{B578FFE7-FC4D-47AE-B607-BA52C1BF0A4D}">
      <dgm:prSet/>
      <dgm:spPr/>
      <dgm:t>
        <a:bodyPr/>
        <a:lstStyle/>
        <a:p>
          <a:endParaRPr lang="es-CO"/>
        </a:p>
      </dgm:t>
    </dgm:pt>
    <dgm:pt modelId="{D7FA452C-DDE9-4776-90C6-D18507F0A7F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Será liderado por Secretaría General, Subdirección General y Oficina de Tecnologías de Información y las comunicaciones</a:t>
          </a:r>
          <a:endParaRPr lang="es-CO" sz="1000" kern="1200" dirty="0">
            <a:latin typeface="+mn-lt"/>
          </a:endParaRPr>
        </a:p>
      </dgm:t>
    </dgm:pt>
    <dgm:pt modelId="{BCF3636D-559A-4FA1-9750-1DFA9ABD8A86}" type="parTrans" cxnId="{A1333405-5589-4CFE-99E3-BED4B3CDD4BE}">
      <dgm:prSet/>
      <dgm:spPr/>
      <dgm:t>
        <a:bodyPr/>
        <a:lstStyle/>
        <a:p>
          <a:endParaRPr lang="es-CO"/>
        </a:p>
      </dgm:t>
    </dgm:pt>
    <dgm:pt modelId="{80C136C9-AE10-4A72-918D-AFEB581AD7A8}" type="sibTrans" cxnId="{A1333405-5589-4CFE-99E3-BED4B3CDD4BE}">
      <dgm:prSet/>
      <dgm:spPr/>
      <dgm:t>
        <a:bodyPr/>
        <a:lstStyle/>
        <a:p>
          <a:endParaRPr lang="es-CO"/>
        </a:p>
      </dgm:t>
    </dgm:pt>
    <dgm:pt modelId="{C61CC6A5-5756-4135-B7DD-8AA8BB0B948B}">
      <dgm:prSet custT="1"/>
      <dgm:spPr/>
      <dgm:t>
        <a:bodyPr/>
        <a:lstStyle/>
        <a:p>
          <a:r>
            <a:rPr lang="es-ES" sz="1000" dirty="0">
              <a:latin typeface="+mn-lt"/>
            </a:rPr>
            <a:t>Dará continuidad al componente “</a:t>
          </a:r>
          <a:r>
            <a:rPr lang="es-ES" sz="1000" b="1" i="1" dirty="0">
              <a:latin typeface="+mn-lt"/>
            </a:rPr>
            <a:t>3 - Rendición de Cuentas (RdC)</a:t>
          </a:r>
          <a:r>
            <a:rPr lang="es-ES" sz="1000" dirty="0">
              <a:latin typeface="+mn-lt"/>
            </a:rPr>
            <a:t>” del Plan Anticorrupción y de Atención al Ciudadano 2022 y complementará el componte “4 - Mecanismos para mejorar la Atención al Ciudadano” 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61FCF316-575E-4121-BB05-A726E759FE92}" type="parTrans" cxnId="{EDB51DDF-F269-4DEE-A2BC-FBF01F34EC66}">
      <dgm:prSet/>
      <dgm:spPr/>
      <dgm:t>
        <a:bodyPr/>
        <a:lstStyle/>
        <a:p>
          <a:endParaRPr lang="es-CO"/>
        </a:p>
      </dgm:t>
    </dgm:pt>
    <dgm:pt modelId="{A15D991D-4A69-4897-8052-E825C4337DCF}" type="sibTrans" cxnId="{EDB51DDF-F269-4DEE-A2BC-FBF01F34EC66}">
      <dgm:prSet/>
      <dgm:spPr/>
      <dgm:t>
        <a:bodyPr/>
        <a:lstStyle/>
        <a:p>
          <a:endParaRPr lang="es-CO"/>
        </a:p>
      </dgm:t>
    </dgm:pt>
    <dgm:pt modelId="{05ED08C3-7344-45DC-A9B5-5F1B3E859AE3}">
      <dgm:prSet custT="1"/>
      <dgm:spPr/>
      <dgm:t>
        <a:bodyPr/>
        <a:lstStyle/>
        <a:p>
          <a:r>
            <a:rPr lang="es-ES_tradnl" sz="1000" dirty="0">
              <a:latin typeface="+mn-lt"/>
            </a:rPr>
            <a:t>Será liderada por </a:t>
          </a:r>
          <a:r>
            <a:rPr lang="es-ES" sz="1000" dirty="0">
              <a:latin typeface="+mn-lt"/>
            </a:rPr>
            <a:t>Dirección Técnica y de Estructuración (Subdirección de Sostenibilidad) y Dirección de Ejecución y Operación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62B817E-8BBC-44F5-8A68-6D29040B80A6}" type="parTrans" cxnId="{A2445C8E-DE4C-4CD2-BB42-5C3DF8EC7891}">
      <dgm:prSet/>
      <dgm:spPr/>
      <dgm:t>
        <a:bodyPr/>
        <a:lstStyle/>
        <a:p>
          <a:endParaRPr lang="es-CO"/>
        </a:p>
      </dgm:t>
    </dgm:pt>
    <dgm:pt modelId="{01E03571-9FFA-4960-815D-CA79D73E8559}" type="sibTrans" cxnId="{A2445C8E-DE4C-4CD2-BB42-5C3DF8EC7891}">
      <dgm:prSet/>
      <dgm:spPr/>
      <dgm:t>
        <a:bodyPr/>
        <a:lstStyle/>
        <a:p>
          <a:endParaRPr lang="es-CO"/>
        </a:p>
      </dgm:t>
    </dgm:pt>
    <dgm:pt modelId="{03586B30-408A-43FE-B6E2-253319AEFFC3}">
      <dgm:prSet custT="1"/>
      <dgm:spPr/>
      <dgm:t>
        <a:bodyPr/>
        <a:lstStyle/>
        <a:p>
          <a:r>
            <a:rPr lang="es-ES" sz="900" kern="1200" dirty="0">
              <a:latin typeface="+mn-lt"/>
            </a:rPr>
            <a:t>Complementará los componentes “ 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900" kern="1200" dirty="0">
              <a:latin typeface="+mn-lt"/>
            </a:rPr>
            <a:t>” y “</a:t>
          </a:r>
          <a:r>
            <a:rPr lang="es-CO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900" kern="1200" dirty="0">
              <a:latin typeface="+mn-lt"/>
            </a:rPr>
            <a:t>” del Plan Anticorrupción y de Atención al Ciudadano</a:t>
          </a:r>
        </a:p>
      </dgm:t>
    </dgm:pt>
    <dgm:pt modelId="{5BEE0600-E11F-4D2B-A315-5C3098681747}" type="parTrans" cxnId="{B8E01D50-5AFA-44E5-A193-EDFC0305066C}">
      <dgm:prSet/>
      <dgm:spPr/>
      <dgm:t>
        <a:bodyPr/>
        <a:lstStyle/>
        <a:p>
          <a:endParaRPr lang="es-CO"/>
        </a:p>
      </dgm:t>
    </dgm:pt>
    <dgm:pt modelId="{71D654B7-8843-4DD1-AF3F-720739826FF4}" type="sibTrans" cxnId="{B8E01D50-5AFA-44E5-A193-EDFC0305066C}">
      <dgm:prSet/>
      <dgm:spPr/>
      <dgm:t>
        <a:bodyPr/>
        <a:lstStyle/>
        <a:p>
          <a:endParaRPr lang="es-CO"/>
        </a:p>
      </dgm:t>
    </dgm:pt>
    <dgm:pt modelId="{2479C517-CA78-44EE-95CE-3B8F8F95C863}">
      <dgm:prSet custT="1"/>
      <dgm:spPr/>
      <dgm:t>
        <a:bodyPr/>
        <a:lstStyle/>
        <a:p>
          <a:r>
            <a:rPr lang="es-ES" sz="1000" dirty="0">
              <a:latin typeface="+mn-lt"/>
            </a:rPr>
            <a:t>Será liderada por Secretaría General, Subdirección General y Oficina Asesora de Planeación 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11D80775-CCD1-4ED2-9CBB-98BF862F4223}" type="parTrans" cxnId="{ECDC419C-8FCB-4285-B534-9D04BCFB6BA8}">
      <dgm:prSet/>
      <dgm:spPr/>
      <dgm:t>
        <a:bodyPr/>
        <a:lstStyle/>
        <a:p>
          <a:endParaRPr lang="es-CO"/>
        </a:p>
      </dgm:t>
    </dgm:pt>
    <dgm:pt modelId="{5E3120EB-201F-451A-9479-91F89C40BA5C}" type="sibTrans" cxnId="{ECDC419C-8FCB-4285-B534-9D04BCFB6BA8}">
      <dgm:prSet/>
      <dgm:spPr/>
      <dgm:t>
        <a:bodyPr/>
        <a:lstStyle/>
        <a:p>
          <a:endParaRPr lang="es-CO"/>
        </a:p>
      </dgm:t>
    </dgm:pt>
    <dgm:pt modelId="{78C5948F-8FEB-4C59-BD60-A82D8558AA64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Fortalecerá el componte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900" kern="1200" dirty="0">
              <a:latin typeface="+mn-lt"/>
            </a:rPr>
            <a:t>” Plan Anticorrupción y de Atención al Ciudadano y complementará el componente “</a:t>
          </a:r>
          <a:r>
            <a:rPr lang="es-CO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900" kern="1200" dirty="0">
              <a:latin typeface="+mn-lt"/>
            </a:rPr>
            <a:t>”</a:t>
          </a:r>
          <a:endParaRPr lang="es-CO" sz="900" kern="1200" dirty="0">
            <a:latin typeface="+mn-lt"/>
          </a:endParaRPr>
        </a:p>
      </dgm:t>
    </dgm:pt>
    <dgm:pt modelId="{C498BF67-41FE-49F7-A4D0-B4862327C8C4}" type="parTrans" cxnId="{9379595C-BAF4-418D-9D7B-F552CF52AE81}">
      <dgm:prSet/>
      <dgm:spPr/>
      <dgm:t>
        <a:bodyPr/>
        <a:lstStyle/>
        <a:p>
          <a:endParaRPr lang="es-CO"/>
        </a:p>
      </dgm:t>
    </dgm:pt>
    <dgm:pt modelId="{9C490C96-8FB9-442D-A736-7027EFF27548}" type="sibTrans" cxnId="{9379595C-BAF4-418D-9D7B-F552CF52AE81}">
      <dgm:prSet/>
      <dgm:spPr/>
      <dgm:t>
        <a:bodyPr/>
        <a:lstStyle/>
        <a:p>
          <a:endParaRPr lang="es-CO"/>
        </a:p>
      </dgm:t>
    </dgm:pt>
    <dgm:pt modelId="{132DE332-FF6B-4E58-AD82-1468C73C0599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Fortalecerá el componte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1000" kern="1200" dirty="0">
              <a:latin typeface="+mn-lt"/>
            </a:rPr>
            <a:t>” Plan Anticorrupción y de Atención al Ciudadano </a:t>
          </a:r>
          <a:endParaRPr lang="es-CO" sz="1000" kern="1200" dirty="0">
            <a:latin typeface="+mn-lt"/>
          </a:endParaRPr>
        </a:p>
      </dgm:t>
    </dgm:pt>
    <dgm:pt modelId="{1C0295AE-E8DD-4A57-B906-61DE052088BE}" type="parTrans" cxnId="{8111EAE5-160D-4300-AE2C-CFAB13B74BB8}">
      <dgm:prSet/>
      <dgm:spPr/>
      <dgm:t>
        <a:bodyPr/>
        <a:lstStyle/>
        <a:p>
          <a:endParaRPr lang="es-CO"/>
        </a:p>
      </dgm:t>
    </dgm:pt>
    <dgm:pt modelId="{A7DDC582-075E-4393-B92E-E9FD48855D76}" type="sibTrans" cxnId="{8111EAE5-160D-4300-AE2C-CFAB13B74BB8}">
      <dgm:prSet/>
      <dgm:spPr/>
      <dgm:t>
        <a:bodyPr/>
        <a:lstStyle/>
        <a:p>
          <a:endParaRPr lang="es-CO"/>
        </a:p>
      </dgm:t>
    </dgm:pt>
    <dgm:pt modelId="{ADEB7FA6-30E3-452D-A513-D0C825F4FF12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000" dirty="0">
              <a:latin typeface="+mn-lt"/>
            </a:rPr>
            <a:t>Fortalecerá el componte “</a:t>
          </a:r>
          <a:r>
            <a:rPr lang="es-CO" sz="1000" b="1" i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1000" dirty="0">
              <a:latin typeface="+mn-lt"/>
            </a:rPr>
            <a:t>” del Plan Anticorrupción y de Atención al Ciudadano </a:t>
          </a:r>
          <a:endParaRPr lang="es-CO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45B5E11A-1AF4-4DC8-AC9F-1BE3E4162AA8}" type="parTrans" cxnId="{B8ECA493-5228-4C23-9065-7D2FA17F980D}">
      <dgm:prSet/>
      <dgm:spPr/>
      <dgm:t>
        <a:bodyPr/>
        <a:lstStyle/>
        <a:p>
          <a:endParaRPr lang="es-CO"/>
        </a:p>
      </dgm:t>
    </dgm:pt>
    <dgm:pt modelId="{B7286EC2-F9F7-4AF5-8EF2-865D1EC5A4F3}" type="sibTrans" cxnId="{B8ECA493-5228-4C23-9065-7D2FA17F980D}">
      <dgm:prSet/>
      <dgm:spPr/>
      <dgm:t>
        <a:bodyPr/>
        <a:lstStyle/>
        <a:p>
          <a:endParaRPr lang="es-CO"/>
        </a:p>
      </dgm:t>
    </dgm:pt>
    <dgm:pt modelId="{84A43E44-7B94-4987-B44E-753D61EA30DA}" type="pres">
      <dgm:prSet presAssocID="{93738D2A-FD4A-4DF3-9296-05C0486C8353}" presName="Name0" presStyleCnt="0">
        <dgm:presLayoutVars>
          <dgm:dir/>
          <dgm:animLvl val="lvl"/>
          <dgm:resizeHandles val="exact"/>
        </dgm:presLayoutVars>
      </dgm:prSet>
      <dgm:spPr/>
    </dgm:pt>
    <dgm:pt modelId="{A7A7B592-35F5-4826-9ED6-9EEA9D95A313}" type="pres">
      <dgm:prSet presAssocID="{6C909CA1-35CA-4BCC-884E-A9157D11F58C}" presName="linNode" presStyleCnt="0"/>
      <dgm:spPr/>
    </dgm:pt>
    <dgm:pt modelId="{69709106-0DBF-4429-9FB7-21DE93FDBC33}" type="pres">
      <dgm:prSet presAssocID="{6C909CA1-35CA-4BCC-884E-A9157D11F58C}" presName="parentText" presStyleLbl="node1" presStyleIdx="0" presStyleCnt="7">
        <dgm:presLayoutVars>
          <dgm:chMax val="1"/>
          <dgm:bulletEnabled val="1"/>
        </dgm:presLayoutVars>
      </dgm:prSet>
      <dgm:spPr/>
    </dgm:pt>
    <dgm:pt modelId="{935D79BA-84BD-45A8-971A-D36965FDA464}" type="pres">
      <dgm:prSet presAssocID="{6C909CA1-35CA-4BCC-884E-A9157D11F58C}" presName="descendantText" presStyleLbl="alignAccFollowNode1" presStyleIdx="0" presStyleCnt="7">
        <dgm:presLayoutVars>
          <dgm:bulletEnabled val="1"/>
        </dgm:presLayoutVars>
      </dgm:prSet>
      <dgm:spPr/>
    </dgm:pt>
    <dgm:pt modelId="{361F4567-F5D7-4AF7-A2CE-C76956A70C01}" type="pres">
      <dgm:prSet presAssocID="{A8B8ED4E-F92A-478E-A069-69ED4EDE0C6C}" presName="sp" presStyleCnt="0"/>
      <dgm:spPr/>
    </dgm:pt>
    <dgm:pt modelId="{6B929FF2-2EDC-43E0-85EB-FA60399524C2}" type="pres">
      <dgm:prSet presAssocID="{EE2577B6-435A-4B8F-A1A7-BB00D9A8BEA2}" presName="linNode" presStyleCnt="0"/>
      <dgm:spPr/>
    </dgm:pt>
    <dgm:pt modelId="{AD7C6B64-08CF-4C9F-AEB0-3A9A83F5AA43}" type="pres">
      <dgm:prSet presAssocID="{EE2577B6-435A-4B8F-A1A7-BB00D9A8BEA2}" presName="parentText" presStyleLbl="node1" presStyleIdx="1" presStyleCnt="7">
        <dgm:presLayoutVars>
          <dgm:chMax val="1"/>
          <dgm:bulletEnabled val="1"/>
        </dgm:presLayoutVars>
      </dgm:prSet>
      <dgm:spPr/>
    </dgm:pt>
    <dgm:pt modelId="{D7F7F651-EAD0-4A7C-9C56-00E633125309}" type="pres">
      <dgm:prSet presAssocID="{EE2577B6-435A-4B8F-A1A7-BB00D9A8BEA2}" presName="descendantText" presStyleLbl="alignAccFollowNode1" presStyleIdx="1" presStyleCnt="7">
        <dgm:presLayoutVars>
          <dgm:bulletEnabled val="1"/>
        </dgm:presLayoutVars>
      </dgm:prSet>
      <dgm:spPr/>
    </dgm:pt>
    <dgm:pt modelId="{BC5CB3E9-2861-49D3-A41E-302C2D11877E}" type="pres">
      <dgm:prSet presAssocID="{FEEAB30A-64BB-42F6-B16C-6EDF611AEBEA}" presName="sp" presStyleCnt="0"/>
      <dgm:spPr/>
    </dgm:pt>
    <dgm:pt modelId="{90ABDC7A-1BA3-4AEB-BBF0-B6113C59E400}" type="pres">
      <dgm:prSet presAssocID="{5154DDCB-7ACA-43CF-A692-8775787BC1D5}" presName="linNode" presStyleCnt="0"/>
      <dgm:spPr/>
    </dgm:pt>
    <dgm:pt modelId="{E2F033B5-A28B-4740-99AE-4244F7ACFF4F}" type="pres">
      <dgm:prSet presAssocID="{5154DDCB-7ACA-43CF-A692-8775787BC1D5}" presName="parentText" presStyleLbl="node1" presStyleIdx="2" presStyleCnt="7">
        <dgm:presLayoutVars>
          <dgm:chMax val="1"/>
          <dgm:bulletEnabled val="1"/>
        </dgm:presLayoutVars>
      </dgm:prSet>
      <dgm:spPr/>
    </dgm:pt>
    <dgm:pt modelId="{A26637A6-867D-4356-B9EA-66E27A62BE67}" type="pres">
      <dgm:prSet presAssocID="{5154DDCB-7ACA-43CF-A692-8775787BC1D5}" presName="descendantText" presStyleLbl="alignAccFollowNode1" presStyleIdx="2" presStyleCnt="7">
        <dgm:presLayoutVars>
          <dgm:bulletEnabled val="1"/>
        </dgm:presLayoutVars>
      </dgm:prSet>
      <dgm:spPr/>
    </dgm:pt>
    <dgm:pt modelId="{C91C2D2C-0F7F-4510-AF6B-4E4B3E856439}" type="pres">
      <dgm:prSet presAssocID="{7A7B3F46-E6B2-45B1-A7C5-5DD280F13FBB}" presName="sp" presStyleCnt="0"/>
      <dgm:spPr/>
    </dgm:pt>
    <dgm:pt modelId="{70E1AFE6-0930-40EE-B4A6-F8DC0E94C2F7}" type="pres">
      <dgm:prSet presAssocID="{62C0D207-8DDA-414B-8231-A9C5069B6AD3}" presName="linNode" presStyleCnt="0"/>
      <dgm:spPr/>
    </dgm:pt>
    <dgm:pt modelId="{97C67ED3-3191-4F0B-ADDB-B31F5784304B}" type="pres">
      <dgm:prSet presAssocID="{62C0D207-8DDA-414B-8231-A9C5069B6AD3}" presName="parentText" presStyleLbl="node1" presStyleIdx="3" presStyleCnt="7">
        <dgm:presLayoutVars>
          <dgm:chMax val="1"/>
          <dgm:bulletEnabled val="1"/>
        </dgm:presLayoutVars>
      </dgm:prSet>
      <dgm:spPr/>
    </dgm:pt>
    <dgm:pt modelId="{EC59A1DC-370B-4B8D-A86E-0BA209B3A352}" type="pres">
      <dgm:prSet presAssocID="{62C0D207-8DDA-414B-8231-A9C5069B6AD3}" presName="descendantText" presStyleLbl="alignAccFollowNode1" presStyleIdx="3" presStyleCnt="7">
        <dgm:presLayoutVars>
          <dgm:bulletEnabled val="1"/>
        </dgm:presLayoutVars>
      </dgm:prSet>
      <dgm:spPr/>
    </dgm:pt>
    <dgm:pt modelId="{01BFF45F-BA9E-4FC4-86CA-9C3665935B5C}" type="pres">
      <dgm:prSet presAssocID="{DB82C212-2154-4066-89FD-A35708CD2290}" presName="sp" presStyleCnt="0"/>
      <dgm:spPr/>
    </dgm:pt>
    <dgm:pt modelId="{71A4433A-88BF-4333-8091-573388F3A3D5}" type="pres">
      <dgm:prSet presAssocID="{7EE9D9AF-68A1-49A0-88B4-D59B4D8697AA}" presName="linNode" presStyleCnt="0"/>
      <dgm:spPr/>
    </dgm:pt>
    <dgm:pt modelId="{96DA45C3-3758-4925-A582-C82BDED5E581}" type="pres">
      <dgm:prSet presAssocID="{7EE9D9AF-68A1-49A0-88B4-D59B4D8697AA}" presName="parentText" presStyleLbl="node1" presStyleIdx="4" presStyleCnt="7">
        <dgm:presLayoutVars>
          <dgm:chMax val="1"/>
          <dgm:bulletEnabled val="1"/>
        </dgm:presLayoutVars>
      </dgm:prSet>
      <dgm:spPr/>
    </dgm:pt>
    <dgm:pt modelId="{018FF306-3C9B-4B10-8646-388EB67FA625}" type="pres">
      <dgm:prSet presAssocID="{7EE9D9AF-68A1-49A0-88B4-D59B4D8697AA}" presName="descendantText" presStyleLbl="alignAccFollowNode1" presStyleIdx="4" presStyleCnt="7">
        <dgm:presLayoutVars>
          <dgm:bulletEnabled val="1"/>
        </dgm:presLayoutVars>
      </dgm:prSet>
      <dgm:spPr/>
    </dgm:pt>
    <dgm:pt modelId="{244EC034-F732-405A-A9A2-F479736942DD}" type="pres">
      <dgm:prSet presAssocID="{A4B47E88-412D-4493-820B-26FE3F3D055F}" presName="sp" presStyleCnt="0"/>
      <dgm:spPr/>
    </dgm:pt>
    <dgm:pt modelId="{CE83FFC3-7352-42F0-9421-D768481242D1}" type="pres">
      <dgm:prSet presAssocID="{19490655-4D5C-4451-8329-BA7508A071BD}" presName="linNode" presStyleCnt="0"/>
      <dgm:spPr/>
    </dgm:pt>
    <dgm:pt modelId="{5C1EF8F9-5AEE-4102-A526-732F1A4CE6D5}" type="pres">
      <dgm:prSet presAssocID="{19490655-4D5C-4451-8329-BA7508A071BD}" presName="parentText" presStyleLbl="node1" presStyleIdx="5" presStyleCnt="7">
        <dgm:presLayoutVars>
          <dgm:chMax val="1"/>
          <dgm:bulletEnabled val="1"/>
        </dgm:presLayoutVars>
      </dgm:prSet>
      <dgm:spPr/>
    </dgm:pt>
    <dgm:pt modelId="{0683B6F5-EF98-48F2-9318-0C293647A3E9}" type="pres">
      <dgm:prSet presAssocID="{19490655-4D5C-4451-8329-BA7508A071BD}" presName="descendantText" presStyleLbl="alignAccFollowNode1" presStyleIdx="5" presStyleCnt="7">
        <dgm:presLayoutVars>
          <dgm:bulletEnabled val="1"/>
        </dgm:presLayoutVars>
      </dgm:prSet>
      <dgm:spPr/>
    </dgm:pt>
    <dgm:pt modelId="{62B1D6E2-A4B0-4B91-A9AC-3EEF03ED5E23}" type="pres">
      <dgm:prSet presAssocID="{A913C467-BC00-49DB-960F-EEEDFCE884A7}" presName="sp" presStyleCnt="0"/>
      <dgm:spPr/>
    </dgm:pt>
    <dgm:pt modelId="{EEE6263E-D205-41C8-88F5-3F70A5D251D4}" type="pres">
      <dgm:prSet presAssocID="{4405E476-C39B-4698-B60D-20C35EAEF0CA}" presName="linNode" presStyleCnt="0"/>
      <dgm:spPr/>
    </dgm:pt>
    <dgm:pt modelId="{7F2B03D9-8C97-4C84-B752-2579C3CAA30A}" type="pres">
      <dgm:prSet presAssocID="{4405E476-C39B-4698-B60D-20C35EAEF0CA}" presName="parentText" presStyleLbl="node1" presStyleIdx="6" presStyleCnt="7">
        <dgm:presLayoutVars>
          <dgm:chMax val="1"/>
          <dgm:bulletEnabled val="1"/>
        </dgm:presLayoutVars>
      </dgm:prSet>
      <dgm:spPr/>
    </dgm:pt>
    <dgm:pt modelId="{64D68CB3-DB0B-4BF2-A7D7-7FFF274AF3C8}" type="pres">
      <dgm:prSet presAssocID="{4405E476-C39B-4698-B60D-20C35EAEF0CA}" presName="descendantText" presStyleLbl="alignAccFollowNode1" presStyleIdx="6" presStyleCnt="7">
        <dgm:presLayoutVars>
          <dgm:bulletEnabled val="1"/>
        </dgm:presLayoutVars>
      </dgm:prSet>
      <dgm:spPr/>
    </dgm:pt>
  </dgm:ptLst>
  <dgm:cxnLst>
    <dgm:cxn modelId="{A1333405-5589-4CFE-99E3-BED4B3CDD4BE}" srcId="{7EE9D9AF-68A1-49A0-88B4-D59B4D8697AA}" destId="{D7FA452C-DDE9-4776-90C6-D18507F0A7F7}" srcOrd="0" destOrd="0" parTransId="{BCF3636D-559A-4FA1-9750-1DFA9ABD8A86}" sibTransId="{80C136C9-AE10-4A72-918D-AFEB581AD7A8}"/>
    <dgm:cxn modelId="{FACDE405-2C71-452F-9C48-692CC5068E3A}" srcId="{93738D2A-FD4A-4DF3-9296-05C0486C8353}" destId="{62C0D207-8DDA-414B-8231-A9C5069B6AD3}" srcOrd="3" destOrd="0" parTransId="{8B7D5790-29AB-42EC-BF56-DD114BE87814}" sibTransId="{DB82C212-2154-4066-89FD-A35708CD2290}"/>
    <dgm:cxn modelId="{2377440E-6933-463F-B019-3E56A594EA0A}" type="presOf" srcId="{EF160CFE-7923-4A84-AAE6-EB70DEC68507}" destId="{D7F7F651-EAD0-4A7C-9C56-00E633125309}" srcOrd="0" destOrd="0" presId="urn:microsoft.com/office/officeart/2005/8/layout/vList5"/>
    <dgm:cxn modelId="{14CEFF0E-6B18-4CBD-AF3E-C01749E9BC1C}" srcId="{93738D2A-FD4A-4DF3-9296-05C0486C8353}" destId="{6C909CA1-35CA-4BCC-884E-A9157D11F58C}" srcOrd="0" destOrd="0" parTransId="{40DBFA24-3870-4087-B62D-A019C63A8385}" sibTransId="{A8B8ED4E-F92A-478E-A069-69ED4EDE0C6C}"/>
    <dgm:cxn modelId="{9828241D-635B-4F7F-B6E0-E3A6628FC426}" type="presOf" srcId="{19490655-4D5C-4451-8329-BA7508A071BD}" destId="{5C1EF8F9-5AEE-4102-A526-732F1A4CE6D5}" srcOrd="0" destOrd="0" presId="urn:microsoft.com/office/officeart/2005/8/layout/vList5"/>
    <dgm:cxn modelId="{9C5CFB29-9B12-43C9-AB1B-84C88A214BE2}" type="presOf" srcId="{87B0AB3A-F8F3-474D-ACD4-6280BC31478E}" destId="{935D79BA-84BD-45A8-971A-D36965FDA464}" srcOrd="0" destOrd="0" presId="urn:microsoft.com/office/officeart/2005/8/layout/vList5"/>
    <dgm:cxn modelId="{A3000F5B-37B3-4E98-8226-BF4CB927A540}" type="presOf" srcId="{C61CC6A5-5756-4135-B7DD-8AA8BB0B948B}" destId="{0683B6F5-EF98-48F2-9318-0C293647A3E9}" srcOrd="0" destOrd="0" presId="urn:microsoft.com/office/officeart/2005/8/layout/vList5"/>
    <dgm:cxn modelId="{9379595C-BAF4-418D-9D7B-F552CF52AE81}" srcId="{62C0D207-8DDA-414B-8231-A9C5069B6AD3}" destId="{78C5948F-8FEB-4C59-BD60-A82D8558AA64}" srcOrd="1" destOrd="0" parTransId="{C498BF67-41FE-49F7-A4D0-B4862327C8C4}" sibTransId="{9C490C96-8FB9-442D-A736-7027EFF27548}"/>
    <dgm:cxn modelId="{0C7FF85C-2A2F-41FB-8B4A-F98723865107}" type="presOf" srcId="{78C5948F-8FEB-4C59-BD60-A82D8558AA64}" destId="{EC59A1DC-370B-4B8D-A86E-0BA209B3A352}" srcOrd="0" destOrd="1" presId="urn:microsoft.com/office/officeart/2005/8/layout/vList5"/>
    <dgm:cxn modelId="{83F78763-B4AA-41B0-A6B6-4293487F1233}" type="presOf" srcId="{4405E476-C39B-4698-B60D-20C35EAEF0CA}" destId="{7F2B03D9-8C97-4C84-B752-2579C3CAA30A}" srcOrd="0" destOrd="0" presId="urn:microsoft.com/office/officeart/2005/8/layout/vList5"/>
    <dgm:cxn modelId="{E6AC9667-6528-4865-B827-19090A9B29A8}" srcId="{5154DDCB-7ACA-43CF-A692-8775787BC1D5}" destId="{F705A6EC-2833-473A-B75C-FADE7EAC7C81}" srcOrd="0" destOrd="0" parTransId="{D42C96A1-64DD-4C37-80FB-BA5C50FFC18F}" sibTransId="{30725C9A-233F-4EFC-83B3-6869C4334637}"/>
    <dgm:cxn modelId="{C844604A-A684-4091-A72F-974913395C0F}" type="presOf" srcId="{62C0D207-8DDA-414B-8231-A9C5069B6AD3}" destId="{97C67ED3-3191-4F0B-ADDB-B31F5784304B}" srcOrd="0" destOrd="0" presId="urn:microsoft.com/office/officeart/2005/8/layout/vList5"/>
    <dgm:cxn modelId="{B8E01D50-5AFA-44E5-A193-EDFC0305066C}" srcId="{5154DDCB-7ACA-43CF-A692-8775787BC1D5}" destId="{03586B30-408A-43FE-B6E2-253319AEFFC3}" srcOrd="1" destOrd="0" parTransId="{5BEE0600-E11F-4D2B-A315-5C3098681747}" sibTransId="{71D654B7-8843-4DD1-AF3F-720739826FF4}"/>
    <dgm:cxn modelId="{526F6F70-B07A-4BC4-8C14-369634E5CB06}" srcId="{6C909CA1-35CA-4BCC-884E-A9157D11F58C}" destId="{A0608C87-2F0D-4627-82D7-8C8386E0C3C5}" srcOrd="1" destOrd="0" parTransId="{71BCD7F5-3893-4BA6-B8CC-33029154FDED}" sibTransId="{7B9EFC8A-7B79-49E7-9D8F-5144901D8113}"/>
    <dgm:cxn modelId="{100B7575-E2D2-4788-AB60-1E8EB7788FF4}" type="presOf" srcId="{F705A6EC-2833-473A-B75C-FADE7EAC7C81}" destId="{A26637A6-867D-4356-B9EA-66E27A62BE67}" srcOrd="0" destOrd="0" presId="urn:microsoft.com/office/officeart/2005/8/layout/vList5"/>
    <dgm:cxn modelId="{44341956-E653-4693-83B8-8EF50AEBA0CB}" type="presOf" srcId="{A0608C87-2F0D-4627-82D7-8C8386E0C3C5}" destId="{935D79BA-84BD-45A8-971A-D36965FDA464}" srcOrd="0" destOrd="1" presId="urn:microsoft.com/office/officeart/2005/8/layout/vList5"/>
    <dgm:cxn modelId="{FB39E379-AA32-43BF-AA71-21AE1595EB9B}" srcId="{93738D2A-FD4A-4DF3-9296-05C0486C8353}" destId="{5154DDCB-7ACA-43CF-A692-8775787BC1D5}" srcOrd="2" destOrd="0" parTransId="{9DB554A3-0F84-4607-9E8A-CE2935F9E747}" sibTransId="{7A7B3F46-E6B2-45B1-A7C5-5DD280F13FBB}"/>
    <dgm:cxn modelId="{896A217D-7EB7-47A4-811D-58BA0D44734F}" type="presOf" srcId="{EE2577B6-435A-4B8F-A1A7-BB00D9A8BEA2}" destId="{AD7C6B64-08CF-4C9F-AEB0-3A9A83F5AA43}" srcOrd="0" destOrd="0" presId="urn:microsoft.com/office/officeart/2005/8/layout/vList5"/>
    <dgm:cxn modelId="{226A1081-0292-4FE5-A0A0-F1E22445A893}" srcId="{EE2577B6-435A-4B8F-A1A7-BB00D9A8BEA2}" destId="{EF160CFE-7923-4A84-AAE6-EB70DEC68507}" srcOrd="0" destOrd="0" parTransId="{98CAAB41-91CD-42EC-B6EC-E73156DE0FA2}" sibTransId="{076DE9F5-7949-41F5-821F-15EFF6319899}"/>
    <dgm:cxn modelId="{DF74B087-FC8A-42C4-A38C-BCC9BA70B9CF}" type="presOf" srcId="{03586B30-408A-43FE-B6E2-253319AEFFC3}" destId="{A26637A6-867D-4356-B9EA-66E27A62BE67}" srcOrd="0" destOrd="1" presId="urn:microsoft.com/office/officeart/2005/8/layout/vList5"/>
    <dgm:cxn modelId="{4F0B7C8A-2CCF-46FB-BACA-1CE1D913C7D1}" srcId="{EE2577B6-435A-4B8F-A1A7-BB00D9A8BEA2}" destId="{77143144-069C-4C84-BB0F-A225919EB899}" srcOrd="1" destOrd="0" parTransId="{52E193D0-4BCA-401A-AA13-5DD2591BE8D6}" sibTransId="{9788254A-EA0D-4318-8F80-83CD25DDE007}"/>
    <dgm:cxn modelId="{A2445C8E-DE4C-4CD2-BB42-5C3DF8EC7891}" srcId="{4405E476-C39B-4698-B60D-20C35EAEF0CA}" destId="{05ED08C3-7344-45DC-A9B5-5F1B3E859AE3}" srcOrd="0" destOrd="0" parTransId="{962B817E-8BBC-44F5-8A68-6D29040B80A6}" sibTransId="{01E03571-9FFA-4960-815D-CA79D73E8559}"/>
    <dgm:cxn modelId="{B8ECA493-5228-4C23-9065-7D2FA17F980D}" srcId="{4405E476-C39B-4698-B60D-20C35EAEF0CA}" destId="{ADEB7FA6-30E3-452D-A513-D0C825F4FF12}" srcOrd="1" destOrd="0" parTransId="{45B5E11A-1AF4-4DC8-AC9F-1BE3E4162AA8}" sibTransId="{B7286EC2-F9F7-4AF5-8EF2-865D1EC5A4F3}"/>
    <dgm:cxn modelId="{C71EC89A-F305-4495-9309-02FCBC61ECB7}" type="presOf" srcId="{7EE9D9AF-68A1-49A0-88B4-D59B4D8697AA}" destId="{96DA45C3-3758-4925-A582-C82BDED5E581}" srcOrd="0" destOrd="0" presId="urn:microsoft.com/office/officeart/2005/8/layout/vList5"/>
    <dgm:cxn modelId="{ECDC419C-8FCB-4285-B534-9D04BCFB6BA8}" srcId="{19490655-4D5C-4451-8329-BA7508A071BD}" destId="{2479C517-CA78-44EE-95CE-3B8F8F95C863}" srcOrd="1" destOrd="0" parTransId="{11D80775-CCD1-4ED2-9CBB-98BF862F4223}" sibTransId="{5E3120EB-201F-451A-9479-91F89C40BA5C}"/>
    <dgm:cxn modelId="{E851CAA2-B2DB-4A1B-91CA-812FB300BA96}" type="presOf" srcId="{D7FA452C-DDE9-4776-90C6-D18507F0A7F7}" destId="{018FF306-3C9B-4B10-8646-388EB67FA625}" srcOrd="0" destOrd="0" presId="urn:microsoft.com/office/officeart/2005/8/layout/vList5"/>
    <dgm:cxn modelId="{1F54D3A7-9747-4711-B04A-F4F1E98904DB}" type="presOf" srcId="{05ED08C3-7344-45DC-A9B5-5F1B3E859AE3}" destId="{64D68CB3-DB0B-4BF2-A7D7-7FFF274AF3C8}" srcOrd="0" destOrd="0" presId="urn:microsoft.com/office/officeart/2005/8/layout/vList5"/>
    <dgm:cxn modelId="{61913EAC-63DD-44FD-B30D-13649D255423}" type="presOf" srcId="{ADEB7FA6-30E3-452D-A513-D0C825F4FF12}" destId="{64D68CB3-DB0B-4BF2-A7D7-7FFF274AF3C8}" srcOrd="0" destOrd="1" presId="urn:microsoft.com/office/officeart/2005/8/layout/vList5"/>
    <dgm:cxn modelId="{189EADB2-5E9B-40AF-98E3-C8464E93982D}" srcId="{93738D2A-FD4A-4DF3-9296-05C0486C8353}" destId="{19490655-4D5C-4451-8329-BA7508A071BD}" srcOrd="5" destOrd="0" parTransId="{26ECFD3E-3E2E-4F31-82AE-2BAA659A5339}" sibTransId="{A913C467-BC00-49DB-960F-EEEDFCE884A7}"/>
    <dgm:cxn modelId="{A32E3BB4-E6FD-476A-98CB-2CD4A742587B}" type="presOf" srcId="{93738D2A-FD4A-4DF3-9296-05C0486C8353}" destId="{84A43E44-7B94-4987-B44E-753D61EA30DA}" srcOrd="0" destOrd="0" presId="urn:microsoft.com/office/officeart/2005/8/layout/vList5"/>
    <dgm:cxn modelId="{0868EFB7-B216-472F-AC1C-165CCEBC9A87}" type="presOf" srcId="{2479C517-CA78-44EE-95CE-3B8F8F95C863}" destId="{0683B6F5-EF98-48F2-9318-0C293647A3E9}" srcOrd="0" destOrd="1" presId="urn:microsoft.com/office/officeart/2005/8/layout/vList5"/>
    <dgm:cxn modelId="{F7BACFBF-9EED-42E3-B6FB-6F87E164FA39}" srcId="{93738D2A-FD4A-4DF3-9296-05C0486C8353}" destId="{4405E476-C39B-4698-B60D-20C35EAEF0CA}" srcOrd="6" destOrd="0" parTransId="{BF6A1203-9A35-4736-8F7D-49B9D9900971}" sibTransId="{D5B4F522-8FAF-4880-A734-2EA83EADA302}"/>
    <dgm:cxn modelId="{CE3525C5-352A-46A3-BA6F-05A3A64D4DE4}" srcId="{93738D2A-FD4A-4DF3-9296-05C0486C8353}" destId="{EE2577B6-435A-4B8F-A1A7-BB00D9A8BEA2}" srcOrd="1" destOrd="0" parTransId="{C6F88A5B-421E-4AE6-A4AD-D0156A58D234}" sibTransId="{FEEAB30A-64BB-42F6-B16C-6EDF611AEBEA}"/>
    <dgm:cxn modelId="{8FE452D3-62A3-4698-BD9B-374E654B6F85}" type="presOf" srcId="{132DE332-FF6B-4E58-AD82-1468C73C0599}" destId="{018FF306-3C9B-4B10-8646-388EB67FA625}" srcOrd="0" destOrd="1" presId="urn:microsoft.com/office/officeart/2005/8/layout/vList5"/>
    <dgm:cxn modelId="{939FFBD6-2A9F-49D0-921B-B7F2201EA05F}" srcId="{93738D2A-FD4A-4DF3-9296-05C0486C8353}" destId="{7EE9D9AF-68A1-49A0-88B4-D59B4D8697AA}" srcOrd="4" destOrd="0" parTransId="{F6CD3192-D757-409C-A3C6-1A26ABB4679D}" sibTransId="{A4B47E88-412D-4493-820B-26FE3F3D055F}"/>
    <dgm:cxn modelId="{831893DB-1747-48FD-8AC6-FE20B563D671}" type="presOf" srcId="{6C909CA1-35CA-4BCC-884E-A9157D11F58C}" destId="{69709106-0DBF-4429-9FB7-21DE93FDBC33}" srcOrd="0" destOrd="0" presId="urn:microsoft.com/office/officeart/2005/8/layout/vList5"/>
    <dgm:cxn modelId="{EDB51DDF-F269-4DEE-A2BC-FBF01F34EC66}" srcId="{19490655-4D5C-4451-8329-BA7508A071BD}" destId="{C61CC6A5-5756-4135-B7DD-8AA8BB0B948B}" srcOrd="0" destOrd="0" parTransId="{61FCF316-575E-4121-BB05-A726E759FE92}" sibTransId="{A15D991D-4A69-4897-8052-E825C4337DCF}"/>
    <dgm:cxn modelId="{1A69CEE1-6A13-4F46-9647-E315B6C0241F}" type="presOf" srcId="{5154DDCB-7ACA-43CF-A692-8775787BC1D5}" destId="{E2F033B5-A28B-4740-99AE-4244F7ACFF4F}" srcOrd="0" destOrd="0" presId="urn:microsoft.com/office/officeart/2005/8/layout/vList5"/>
    <dgm:cxn modelId="{8111EAE5-160D-4300-AE2C-CFAB13B74BB8}" srcId="{7EE9D9AF-68A1-49A0-88B4-D59B4D8697AA}" destId="{132DE332-FF6B-4E58-AD82-1468C73C0599}" srcOrd="1" destOrd="0" parTransId="{1C0295AE-E8DD-4A57-B906-61DE052088BE}" sibTransId="{A7DDC582-075E-4393-B92E-E9FD48855D76}"/>
    <dgm:cxn modelId="{B578FFE7-FC4D-47AE-B607-BA52C1BF0A4D}" srcId="{62C0D207-8DDA-414B-8231-A9C5069B6AD3}" destId="{23A350BB-2A29-4C98-8531-3555E22B0E95}" srcOrd="0" destOrd="0" parTransId="{5ED751E6-0879-4D45-9D33-0875BA94A62A}" sibTransId="{95CE70C4-133F-4453-B076-FEE7ADA8090D}"/>
    <dgm:cxn modelId="{0C3906EB-5D5A-4BDF-AF94-BCED359A93DC}" type="presOf" srcId="{77143144-069C-4C84-BB0F-A225919EB899}" destId="{D7F7F651-EAD0-4A7C-9C56-00E633125309}" srcOrd="0" destOrd="1" presId="urn:microsoft.com/office/officeart/2005/8/layout/vList5"/>
    <dgm:cxn modelId="{203429EB-40F0-4E68-8069-A398EA2220D2}" type="presOf" srcId="{23A350BB-2A29-4C98-8531-3555E22B0E95}" destId="{EC59A1DC-370B-4B8D-A86E-0BA209B3A352}" srcOrd="0" destOrd="0" presId="urn:microsoft.com/office/officeart/2005/8/layout/vList5"/>
    <dgm:cxn modelId="{B401FAFC-4A62-46A1-AD7F-8EF008713BA4}" srcId="{6C909CA1-35CA-4BCC-884E-A9157D11F58C}" destId="{87B0AB3A-F8F3-474D-ACD4-6280BC31478E}" srcOrd="0" destOrd="0" parTransId="{7A12B898-5858-4A29-9E92-40904713705A}" sibTransId="{20A0B9E3-42F6-4B57-BE6D-4D3524F9C517}"/>
    <dgm:cxn modelId="{BEBB320C-0593-4766-814A-D40BAAE73EAA}" type="presParOf" srcId="{84A43E44-7B94-4987-B44E-753D61EA30DA}" destId="{A7A7B592-35F5-4826-9ED6-9EEA9D95A313}" srcOrd="0" destOrd="0" presId="urn:microsoft.com/office/officeart/2005/8/layout/vList5"/>
    <dgm:cxn modelId="{9CB88321-E7D3-4078-8EE6-DC18B9DE69C0}" type="presParOf" srcId="{A7A7B592-35F5-4826-9ED6-9EEA9D95A313}" destId="{69709106-0DBF-4429-9FB7-21DE93FDBC33}" srcOrd="0" destOrd="0" presId="urn:microsoft.com/office/officeart/2005/8/layout/vList5"/>
    <dgm:cxn modelId="{F69FBC59-B0F4-454E-B111-2948D310EBF4}" type="presParOf" srcId="{A7A7B592-35F5-4826-9ED6-9EEA9D95A313}" destId="{935D79BA-84BD-45A8-971A-D36965FDA464}" srcOrd="1" destOrd="0" presId="urn:microsoft.com/office/officeart/2005/8/layout/vList5"/>
    <dgm:cxn modelId="{516A8EAC-EFD1-4660-966E-8E0A0C3E9AD8}" type="presParOf" srcId="{84A43E44-7B94-4987-B44E-753D61EA30DA}" destId="{361F4567-F5D7-4AF7-A2CE-C76956A70C01}" srcOrd="1" destOrd="0" presId="urn:microsoft.com/office/officeart/2005/8/layout/vList5"/>
    <dgm:cxn modelId="{87CD561B-D3F4-44C0-9AAB-215B48AD8B98}" type="presParOf" srcId="{84A43E44-7B94-4987-B44E-753D61EA30DA}" destId="{6B929FF2-2EDC-43E0-85EB-FA60399524C2}" srcOrd="2" destOrd="0" presId="urn:microsoft.com/office/officeart/2005/8/layout/vList5"/>
    <dgm:cxn modelId="{0D734907-E8C7-45B9-BAE2-45C242DD0CBB}" type="presParOf" srcId="{6B929FF2-2EDC-43E0-85EB-FA60399524C2}" destId="{AD7C6B64-08CF-4C9F-AEB0-3A9A83F5AA43}" srcOrd="0" destOrd="0" presId="urn:microsoft.com/office/officeart/2005/8/layout/vList5"/>
    <dgm:cxn modelId="{3ABA17BB-1199-4965-8E7C-5A9BB9B58678}" type="presParOf" srcId="{6B929FF2-2EDC-43E0-85EB-FA60399524C2}" destId="{D7F7F651-EAD0-4A7C-9C56-00E633125309}" srcOrd="1" destOrd="0" presId="urn:microsoft.com/office/officeart/2005/8/layout/vList5"/>
    <dgm:cxn modelId="{01AFD7B5-162D-4DEA-B8C6-0A33AE49D492}" type="presParOf" srcId="{84A43E44-7B94-4987-B44E-753D61EA30DA}" destId="{BC5CB3E9-2861-49D3-A41E-302C2D11877E}" srcOrd="3" destOrd="0" presId="urn:microsoft.com/office/officeart/2005/8/layout/vList5"/>
    <dgm:cxn modelId="{E7156E4B-C527-4E41-8AE6-5DB672991181}" type="presParOf" srcId="{84A43E44-7B94-4987-B44E-753D61EA30DA}" destId="{90ABDC7A-1BA3-4AEB-BBF0-B6113C59E400}" srcOrd="4" destOrd="0" presId="urn:microsoft.com/office/officeart/2005/8/layout/vList5"/>
    <dgm:cxn modelId="{B839B9D7-35AE-4761-B9D9-A8AF22760D62}" type="presParOf" srcId="{90ABDC7A-1BA3-4AEB-BBF0-B6113C59E400}" destId="{E2F033B5-A28B-4740-99AE-4244F7ACFF4F}" srcOrd="0" destOrd="0" presId="urn:microsoft.com/office/officeart/2005/8/layout/vList5"/>
    <dgm:cxn modelId="{1EF60E01-0AC6-4B7B-997E-EFB49FAD2BD2}" type="presParOf" srcId="{90ABDC7A-1BA3-4AEB-BBF0-B6113C59E400}" destId="{A26637A6-867D-4356-B9EA-66E27A62BE67}" srcOrd="1" destOrd="0" presId="urn:microsoft.com/office/officeart/2005/8/layout/vList5"/>
    <dgm:cxn modelId="{12797AF2-3D51-47C3-9C7B-DFB97F927563}" type="presParOf" srcId="{84A43E44-7B94-4987-B44E-753D61EA30DA}" destId="{C91C2D2C-0F7F-4510-AF6B-4E4B3E856439}" srcOrd="5" destOrd="0" presId="urn:microsoft.com/office/officeart/2005/8/layout/vList5"/>
    <dgm:cxn modelId="{DEBB5269-424A-4798-9EA5-588B10A3B102}" type="presParOf" srcId="{84A43E44-7B94-4987-B44E-753D61EA30DA}" destId="{70E1AFE6-0930-40EE-B4A6-F8DC0E94C2F7}" srcOrd="6" destOrd="0" presId="urn:microsoft.com/office/officeart/2005/8/layout/vList5"/>
    <dgm:cxn modelId="{FB9BBD0D-30CD-44C6-9C83-CF85561F064F}" type="presParOf" srcId="{70E1AFE6-0930-40EE-B4A6-F8DC0E94C2F7}" destId="{97C67ED3-3191-4F0B-ADDB-B31F5784304B}" srcOrd="0" destOrd="0" presId="urn:microsoft.com/office/officeart/2005/8/layout/vList5"/>
    <dgm:cxn modelId="{91CA68AD-8702-43A4-8BDF-FA3F265156D2}" type="presParOf" srcId="{70E1AFE6-0930-40EE-B4A6-F8DC0E94C2F7}" destId="{EC59A1DC-370B-4B8D-A86E-0BA209B3A352}" srcOrd="1" destOrd="0" presId="urn:microsoft.com/office/officeart/2005/8/layout/vList5"/>
    <dgm:cxn modelId="{C23A3A94-C802-4249-9163-637A0B4BC928}" type="presParOf" srcId="{84A43E44-7B94-4987-B44E-753D61EA30DA}" destId="{01BFF45F-BA9E-4FC4-86CA-9C3665935B5C}" srcOrd="7" destOrd="0" presId="urn:microsoft.com/office/officeart/2005/8/layout/vList5"/>
    <dgm:cxn modelId="{A3C87977-5B2C-4C1F-8D6B-463BB4E47E1A}" type="presParOf" srcId="{84A43E44-7B94-4987-B44E-753D61EA30DA}" destId="{71A4433A-88BF-4333-8091-573388F3A3D5}" srcOrd="8" destOrd="0" presId="urn:microsoft.com/office/officeart/2005/8/layout/vList5"/>
    <dgm:cxn modelId="{A77FE5C7-BC15-464C-B681-953254492BE3}" type="presParOf" srcId="{71A4433A-88BF-4333-8091-573388F3A3D5}" destId="{96DA45C3-3758-4925-A582-C82BDED5E581}" srcOrd="0" destOrd="0" presId="urn:microsoft.com/office/officeart/2005/8/layout/vList5"/>
    <dgm:cxn modelId="{6BF329B4-CAA0-4A3B-952E-2671C0EE7C8D}" type="presParOf" srcId="{71A4433A-88BF-4333-8091-573388F3A3D5}" destId="{018FF306-3C9B-4B10-8646-388EB67FA625}" srcOrd="1" destOrd="0" presId="urn:microsoft.com/office/officeart/2005/8/layout/vList5"/>
    <dgm:cxn modelId="{A5434379-DCAA-40C4-84A2-4FDE785AAB74}" type="presParOf" srcId="{84A43E44-7B94-4987-B44E-753D61EA30DA}" destId="{244EC034-F732-405A-A9A2-F479736942DD}" srcOrd="9" destOrd="0" presId="urn:microsoft.com/office/officeart/2005/8/layout/vList5"/>
    <dgm:cxn modelId="{1596837E-0FC5-4BB5-9F63-185CD842A126}" type="presParOf" srcId="{84A43E44-7B94-4987-B44E-753D61EA30DA}" destId="{CE83FFC3-7352-42F0-9421-D768481242D1}" srcOrd="10" destOrd="0" presId="urn:microsoft.com/office/officeart/2005/8/layout/vList5"/>
    <dgm:cxn modelId="{7C9C6566-B0FF-4A8B-AA31-D850E6AC72A4}" type="presParOf" srcId="{CE83FFC3-7352-42F0-9421-D768481242D1}" destId="{5C1EF8F9-5AEE-4102-A526-732F1A4CE6D5}" srcOrd="0" destOrd="0" presId="urn:microsoft.com/office/officeart/2005/8/layout/vList5"/>
    <dgm:cxn modelId="{73E4A6AA-5099-474A-928D-719B4B32642D}" type="presParOf" srcId="{CE83FFC3-7352-42F0-9421-D768481242D1}" destId="{0683B6F5-EF98-48F2-9318-0C293647A3E9}" srcOrd="1" destOrd="0" presId="urn:microsoft.com/office/officeart/2005/8/layout/vList5"/>
    <dgm:cxn modelId="{741CFEC2-745E-4763-83E2-F2C3CC91500F}" type="presParOf" srcId="{84A43E44-7B94-4987-B44E-753D61EA30DA}" destId="{62B1D6E2-A4B0-4B91-A9AC-3EEF03ED5E23}" srcOrd="11" destOrd="0" presId="urn:microsoft.com/office/officeart/2005/8/layout/vList5"/>
    <dgm:cxn modelId="{04A641EC-8F63-419D-AAAD-221B99503E92}" type="presParOf" srcId="{84A43E44-7B94-4987-B44E-753D61EA30DA}" destId="{EEE6263E-D205-41C8-88F5-3F70A5D251D4}" srcOrd="12" destOrd="0" presId="urn:microsoft.com/office/officeart/2005/8/layout/vList5"/>
    <dgm:cxn modelId="{1DF1DE96-EE21-4686-82A4-096828445224}" type="presParOf" srcId="{EEE6263E-D205-41C8-88F5-3F70A5D251D4}" destId="{7F2B03D9-8C97-4C84-B752-2579C3CAA30A}" srcOrd="0" destOrd="0" presId="urn:microsoft.com/office/officeart/2005/8/layout/vList5"/>
    <dgm:cxn modelId="{5F595A62-7165-49F5-B6C3-8BB1F844F106}" type="presParOf" srcId="{EEE6263E-D205-41C8-88F5-3F70A5D251D4}" destId="{64D68CB3-DB0B-4BF2-A7D7-7FFF274AF3C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/>
      <dgm:spPr/>
      <dgm:t>
        <a:bodyPr/>
        <a:lstStyle/>
        <a:p>
          <a:r>
            <a:rPr lang="es-ES" b="1" dirty="0"/>
            <a:t>Estrategia pedagógica para apropiación de la política institucional de administración del riesgo</a:t>
          </a:r>
          <a:endParaRPr lang="es-CO" b="1" dirty="0"/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b="1"/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b="1"/>
        </a:p>
      </dgm:t>
    </dgm:pt>
    <dgm:pt modelId="{8B6B0341-9D96-4526-A1FF-4AE9627BB9D4}">
      <dgm:prSet phldrT="[Texto]"/>
      <dgm:spPr/>
      <dgm:t>
        <a:bodyPr/>
        <a:lstStyle/>
        <a:p>
          <a:r>
            <a:rPr lang="es-ES" b="1" dirty="0"/>
            <a:t>Actualización de forma participativa de la matriz y mapa de riesgos de corrupción</a:t>
          </a:r>
          <a:endParaRPr lang="es-CO" b="1" dirty="0"/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 b="1"/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 b="1"/>
        </a:p>
      </dgm:t>
    </dgm:pt>
    <dgm:pt modelId="{66FB9040-3EC4-4B07-8F82-B0861C653FAA}">
      <dgm:prSet phldrT="[Texto]"/>
      <dgm:spPr/>
      <dgm:t>
        <a:bodyPr/>
        <a:lstStyle/>
        <a:p>
          <a:r>
            <a:rPr lang="es-CO" b="1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Diseño de un sistema Integral de Control y Prevención del Riesgo de Corrupción acorde con los lineamientos de la Secretaría de Transparencia </a:t>
          </a:r>
          <a:endParaRPr lang="es-CO" b="1" dirty="0">
            <a:solidFill>
              <a:schemeClr val="bg1"/>
            </a:solidFill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b="1"/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b="1"/>
        </a:p>
      </dgm:t>
    </dgm:pt>
    <dgm:pt modelId="{624A965D-F3C0-407B-8B32-5236DC103DC4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A2EA7362-E48E-403C-A0EA-1847B9CD4807}" type="pres">
      <dgm:prSet presAssocID="{D0FFA0D5-6F04-4339-8822-37D94C35FCD7}" presName="composite" presStyleCnt="0"/>
      <dgm:spPr/>
    </dgm:pt>
    <dgm:pt modelId="{463B034B-6E5D-4CE2-8CA3-05B801597A1A}" type="pres">
      <dgm:prSet presAssocID="{D0FFA0D5-6F04-4339-8822-37D94C35FCD7}" presName="rect1" presStyleLbl="b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</dgm:spPr>
    </dgm:pt>
    <dgm:pt modelId="{586EBFEE-ED9C-4D26-BE41-770ED3CCFD78}" type="pres">
      <dgm:prSet presAssocID="{D0FFA0D5-6F04-4339-8822-37D94C35FCD7}" presName="wedgeRectCallout1" presStyleLbl="node1" presStyleIdx="0" presStyleCnt="3">
        <dgm:presLayoutVars>
          <dgm:bulletEnabled val="1"/>
        </dgm:presLayoutVars>
      </dgm:prSet>
      <dgm:spPr/>
    </dgm:pt>
    <dgm:pt modelId="{77175FA4-09A2-42AF-9DA5-233D03438198}" type="pres">
      <dgm:prSet presAssocID="{46172AF2-BB2A-4831-81EB-EF51E3F86C70}" presName="sibTrans" presStyleCnt="0"/>
      <dgm:spPr/>
    </dgm:pt>
    <dgm:pt modelId="{896C15BD-85C4-4534-880B-19DEE30344C6}" type="pres">
      <dgm:prSet presAssocID="{8B6B0341-9D96-4526-A1FF-4AE9627BB9D4}" presName="composite" presStyleCnt="0"/>
      <dgm:spPr/>
    </dgm:pt>
    <dgm:pt modelId="{AA68051C-6095-45B3-B954-6B8B27BB5F56}" type="pres">
      <dgm:prSet presAssocID="{8B6B0341-9D96-4526-A1FF-4AE9627BB9D4}" presName="rect1" presStyleLbl="b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t="-6000" b="-6000"/>
          </a:stretch>
        </a:blipFill>
      </dgm:spPr>
    </dgm:pt>
    <dgm:pt modelId="{411AE0D5-1013-4C23-9D0A-300AA65C4EA2}" type="pres">
      <dgm:prSet presAssocID="{8B6B0341-9D96-4526-A1FF-4AE9627BB9D4}" presName="wedgeRectCallout1" presStyleLbl="node1" presStyleIdx="1" presStyleCnt="3">
        <dgm:presLayoutVars>
          <dgm:bulletEnabled val="1"/>
        </dgm:presLayoutVars>
      </dgm:prSet>
      <dgm:spPr/>
    </dgm:pt>
    <dgm:pt modelId="{B02CAF46-CBF4-4B46-BA90-D762CBDC153B}" type="pres">
      <dgm:prSet presAssocID="{75DFCA30-BDEB-4AC8-A3FE-FFE35D879E06}" presName="sibTrans" presStyleCnt="0"/>
      <dgm:spPr/>
    </dgm:pt>
    <dgm:pt modelId="{3FB4DF03-F09F-4FAD-AA92-5F2F14C4A0A4}" type="pres">
      <dgm:prSet presAssocID="{66FB9040-3EC4-4B07-8F82-B0861C653FAA}" presName="composite" presStyleCnt="0"/>
      <dgm:spPr/>
    </dgm:pt>
    <dgm:pt modelId="{9361716B-5F3F-493F-97B1-E79727FEE797}" type="pres">
      <dgm:prSet presAssocID="{66FB9040-3EC4-4B07-8F82-B0861C653FAA}" presName="rect1" presStyleLbl="b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t="-3000" b="-3000"/>
          </a:stretch>
        </a:blipFill>
      </dgm:spPr>
    </dgm:pt>
    <dgm:pt modelId="{97230C7D-1BD3-45EA-9153-6E6D0BD0FF65}" type="pres">
      <dgm:prSet presAssocID="{66FB9040-3EC4-4B07-8F82-B0861C653FAA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102C2F08-B0F9-4DC7-92F7-F34F6B5CDE18}" type="presOf" srcId="{8B6B0341-9D96-4526-A1FF-4AE9627BB9D4}" destId="{411AE0D5-1013-4C23-9D0A-300AA65C4EA2}" srcOrd="0" destOrd="0" presId="urn:microsoft.com/office/officeart/2008/layout/BendingPictureCaptionList"/>
    <dgm:cxn modelId="{6E968127-19F2-4C79-A0EB-0CF32E357DF2}" type="presOf" srcId="{42A1CC18-D243-4997-9392-7183C0DFFA51}" destId="{624A965D-F3C0-407B-8B32-5236DC103DC4}" srcOrd="0" destOrd="0" presId="urn:microsoft.com/office/officeart/2008/layout/BendingPictureCaptionList"/>
    <dgm:cxn modelId="{DC9B385B-7D8B-43A0-99F0-34A8358F4301}" type="presOf" srcId="{D0FFA0D5-6F04-4339-8822-37D94C35FCD7}" destId="{586EBFEE-ED9C-4D26-BE41-770ED3CCFD78}" srcOrd="0" destOrd="0" presId="urn:microsoft.com/office/officeart/2008/layout/BendingPictureCaptionList"/>
    <dgm:cxn modelId="{F4A6CB62-0106-49CD-AE36-9D4EEE142010}" srcId="{42A1CC18-D243-4997-9392-7183C0DFFA51}" destId="{8B6B0341-9D96-4526-A1FF-4AE9627BB9D4}" srcOrd="1" destOrd="0" parTransId="{147B02F6-5B70-450C-BDD6-99B15FF2BE3C}" sibTransId="{75DFCA30-BDEB-4AC8-A3FE-FFE35D879E06}"/>
    <dgm:cxn modelId="{E8421A70-3454-418F-BC8A-9D1FD606ED26}" type="presOf" srcId="{66FB9040-3EC4-4B07-8F82-B0861C653FAA}" destId="{97230C7D-1BD3-45EA-9153-6E6D0BD0FF65}" srcOrd="0" destOrd="0" presId="urn:microsoft.com/office/officeart/2008/layout/BendingPictureCaptionList"/>
    <dgm:cxn modelId="{6045A97E-78B7-4990-9E5D-1A44F9316588}" srcId="{42A1CC18-D243-4997-9392-7183C0DFFA51}" destId="{66FB9040-3EC4-4B07-8F82-B0861C653FAA}" srcOrd="2" destOrd="0" parTransId="{DD060330-DB12-4D2F-8CFD-047F15A12C46}" sibTransId="{FCB9A327-9591-4CFE-B835-1D33CA1E439C}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08B567E4-A06D-4A2F-838B-0A0F78C33EC7}" type="presParOf" srcId="{624A965D-F3C0-407B-8B32-5236DC103DC4}" destId="{A2EA7362-E48E-403C-A0EA-1847B9CD4807}" srcOrd="0" destOrd="0" presId="urn:microsoft.com/office/officeart/2008/layout/BendingPictureCaptionList"/>
    <dgm:cxn modelId="{4A1DBC63-1C73-4DD5-B57E-B61FCC667FAD}" type="presParOf" srcId="{A2EA7362-E48E-403C-A0EA-1847B9CD4807}" destId="{463B034B-6E5D-4CE2-8CA3-05B801597A1A}" srcOrd="0" destOrd="0" presId="urn:microsoft.com/office/officeart/2008/layout/BendingPictureCaptionList"/>
    <dgm:cxn modelId="{B8469AC0-62D3-4928-ACCD-1EC04FB30499}" type="presParOf" srcId="{A2EA7362-E48E-403C-A0EA-1847B9CD4807}" destId="{586EBFEE-ED9C-4D26-BE41-770ED3CCFD78}" srcOrd="1" destOrd="0" presId="urn:microsoft.com/office/officeart/2008/layout/BendingPictureCaptionList"/>
    <dgm:cxn modelId="{B4A9C485-7296-49E7-82D3-A7A21AA22E85}" type="presParOf" srcId="{624A965D-F3C0-407B-8B32-5236DC103DC4}" destId="{77175FA4-09A2-42AF-9DA5-233D03438198}" srcOrd="1" destOrd="0" presId="urn:microsoft.com/office/officeart/2008/layout/BendingPictureCaptionList"/>
    <dgm:cxn modelId="{583CDDA0-5592-4A8D-9CA7-EFAD46923D9C}" type="presParOf" srcId="{624A965D-F3C0-407B-8B32-5236DC103DC4}" destId="{896C15BD-85C4-4534-880B-19DEE30344C6}" srcOrd="2" destOrd="0" presId="urn:microsoft.com/office/officeart/2008/layout/BendingPictureCaptionList"/>
    <dgm:cxn modelId="{A111D7A1-6060-484B-AB2D-DC21F2E68C9B}" type="presParOf" srcId="{896C15BD-85C4-4534-880B-19DEE30344C6}" destId="{AA68051C-6095-45B3-B954-6B8B27BB5F56}" srcOrd="0" destOrd="0" presId="urn:microsoft.com/office/officeart/2008/layout/BendingPictureCaptionList"/>
    <dgm:cxn modelId="{01CB8646-72F4-4937-98A6-CB5D16DBD783}" type="presParOf" srcId="{896C15BD-85C4-4534-880B-19DEE30344C6}" destId="{411AE0D5-1013-4C23-9D0A-300AA65C4EA2}" srcOrd="1" destOrd="0" presId="urn:microsoft.com/office/officeart/2008/layout/BendingPictureCaptionList"/>
    <dgm:cxn modelId="{BDF3F78C-248A-44FA-81DE-9365375B3F23}" type="presParOf" srcId="{624A965D-F3C0-407B-8B32-5236DC103DC4}" destId="{B02CAF46-CBF4-4B46-BA90-D762CBDC153B}" srcOrd="3" destOrd="0" presId="urn:microsoft.com/office/officeart/2008/layout/BendingPictureCaptionList"/>
    <dgm:cxn modelId="{05346B8A-230E-4973-B1BF-4F1C5253745A}" type="presParOf" srcId="{624A965D-F3C0-407B-8B32-5236DC103DC4}" destId="{3FB4DF03-F09F-4FAD-AA92-5F2F14C4A0A4}" srcOrd="4" destOrd="0" presId="urn:microsoft.com/office/officeart/2008/layout/BendingPictureCaptionList"/>
    <dgm:cxn modelId="{64AFF29F-DC0E-4C74-8B06-CA974E502BF7}" type="presParOf" srcId="{3FB4DF03-F09F-4FAD-AA92-5F2F14C4A0A4}" destId="{9361716B-5F3F-493F-97B1-E79727FEE797}" srcOrd="0" destOrd="0" presId="urn:microsoft.com/office/officeart/2008/layout/BendingPictureCaptionList"/>
    <dgm:cxn modelId="{ADEDD539-26A0-4ACB-BB0F-F8E4B279A697}" type="presParOf" srcId="{3FB4DF03-F09F-4FAD-AA92-5F2F14C4A0A4}" destId="{97230C7D-1BD3-45EA-9153-6E6D0BD0FF65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/>
      <dgm:spPr/>
      <dgm:t>
        <a:bodyPr/>
        <a:lstStyle/>
        <a:p>
          <a:r>
            <a:rPr lang="es-ES" b="1" dirty="0"/>
            <a:t>Fortalecimiento del grupo de atención y relacionamiento al ciudadano</a:t>
          </a:r>
          <a:endParaRPr lang="es-CO" b="1" dirty="0"/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b="1"/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b="1"/>
        </a:p>
      </dgm:t>
    </dgm:pt>
    <dgm:pt modelId="{8B6B0341-9D96-4526-A1FF-4AE9627BB9D4}">
      <dgm:prSet phldrT="[Texto]"/>
      <dgm:spPr/>
      <dgm:t>
        <a:bodyPr/>
        <a:lstStyle/>
        <a:p>
          <a:r>
            <a:rPr lang="es-ES" b="1" dirty="0">
              <a:solidFill>
                <a:schemeClr val="bg1"/>
              </a:solidFill>
            </a:rPr>
            <a:t>Fortalecimiento de la Oficina de Control Disciplinario</a:t>
          </a:r>
          <a:endParaRPr lang="es-CO" b="1" dirty="0">
            <a:solidFill>
              <a:schemeClr val="bg1"/>
            </a:solidFill>
          </a:endParaRPr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 b="1"/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 b="1"/>
        </a:p>
      </dgm:t>
    </dgm:pt>
    <dgm:pt modelId="{66FB9040-3EC4-4B07-8F82-B0861C653FAA}">
      <dgm:prSet phldrT="[Texto]"/>
      <dgm:spPr/>
      <dgm:t>
        <a:bodyPr/>
        <a:lstStyle/>
        <a:p>
          <a:r>
            <a:rPr lang="es-CO" b="1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Línea PAS</a:t>
          </a:r>
          <a:endParaRPr lang="es-CO" b="1" dirty="0">
            <a:solidFill>
              <a:schemeClr val="bg1"/>
            </a:solidFill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b="1"/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b="1"/>
        </a:p>
      </dgm:t>
    </dgm:pt>
    <dgm:pt modelId="{8A07FFDF-B4A5-4DB1-9B06-79D6C0DB59E1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027DAA32-B6A8-4DE1-A2B2-25F9644D09ED}" type="pres">
      <dgm:prSet presAssocID="{D0FFA0D5-6F04-4339-8822-37D94C35FCD7}" presName="composite" presStyleCnt="0"/>
      <dgm:spPr/>
    </dgm:pt>
    <dgm:pt modelId="{A0B27D11-82FC-44E9-BE7B-CCCECDCCCFFE}" type="pres">
      <dgm:prSet presAssocID="{D0FFA0D5-6F04-4339-8822-37D94C35FCD7}" presName="rect1" presStyleLbl="b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20000" r="-20000"/>
          </a:stretch>
        </a:blipFill>
      </dgm:spPr>
    </dgm:pt>
    <dgm:pt modelId="{CB713A6C-B55E-4DF4-8C1B-355D37E18C52}" type="pres">
      <dgm:prSet presAssocID="{D0FFA0D5-6F04-4339-8822-37D94C35FCD7}" presName="wedgeRectCallout1" presStyleLbl="node1" presStyleIdx="0" presStyleCnt="3">
        <dgm:presLayoutVars>
          <dgm:bulletEnabled val="1"/>
        </dgm:presLayoutVars>
      </dgm:prSet>
      <dgm:spPr/>
    </dgm:pt>
    <dgm:pt modelId="{7D65CDA3-FBEA-4316-9CB2-C4AEB54FE025}" type="pres">
      <dgm:prSet presAssocID="{46172AF2-BB2A-4831-81EB-EF51E3F86C70}" presName="sibTrans" presStyleCnt="0"/>
      <dgm:spPr/>
    </dgm:pt>
    <dgm:pt modelId="{1321A309-9C22-4AD7-B17C-8CF9FCBA94F7}" type="pres">
      <dgm:prSet presAssocID="{8B6B0341-9D96-4526-A1FF-4AE9627BB9D4}" presName="composite" presStyleCnt="0"/>
      <dgm:spPr/>
    </dgm:pt>
    <dgm:pt modelId="{30C8638B-9970-43D8-AAEA-C81F92C25F22}" type="pres">
      <dgm:prSet presAssocID="{8B6B0341-9D96-4526-A1FF-4AE9627BB9D4}" presName="rect1" presStyleLbl="b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462ED925-FFC8-4910-BD5D-C38736C73E19}" type="pres">
      <dgm:prSet presAssocID="{8B6B0341-9D96-4526-A1FF-4AE9627BB9D4}" presName="wedgeRectCallout1" presStyleLbl="node1" presStyleIdx="1" presStyleCnt="3">
        <dgm:presLayoutVars>
          <dgm:bulletEnabled val="1"/>
        </dgm:presLayoutVars>
      </dgm:prSet>
      <dgm:spPr/>
    </dgm:pt>
    <dgm:pt modelId="{7D8D94E9-2953-4F80-A69F-1132C62B70A3}" type="pres">
      <dgm:prSet presAssocID="{75DFCA30-BDEB-4AC8-A3FE-FFE35D879E06}" presName="sibTrans" presStyleCnt="0"/>
      <dgm:spPr/>
    </dgm:pt>
    <dgm:pt modelId="{86D10E78-DF08-49F2-A844-2974A811E3AE}" type="pres">
      <dgm:prSet presAssocID="{66FB9040-3EC4-4B07-8F82-B0861C653FAA}" presName="composite" presStyleCnt="0"/>
      <dgm:spPr/>
    </dgm:pt>
    <dgm:pt modelId="{E38BD2FC-6A51-4E87-8B2B-9DDA982DDFE3}" type="pres">
      <dgm:prSet presAssocID="{66FB9040-3EC4-4B07-8F82-B0861C653FAA}" presName="rect1" presStyleLbl="b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l="-40000" r="-40000"/>
          </a:stretch>
        </a:blipFill>
      </dgm:spPr>
    </dgm:pt>
    <dgm:pt modelId="{37DFC4CB-192C-4E61-A6C3-A79C357CEDD6}" type="pres">
      <dgm:prSet presAssocID="{66FB9040-3EC4-4B07-8F82-B0861C653FAA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2A6D6D07-7B3F-45AF-94BD-094B9E79DF47}" type="presOf" srcId="{66FB9040-3EC4-4B07-8F82-B0861C653FAA}" destId="{37DFC4CB-192C-4E61-A6C3-A79C357CEDD6}" srcOrd="0" destOrd="0" presId="urn:microsoft.com/office/officeart/2008/layout/BendingPictureCaptionList"/>
    <dgm:cxn modelId="{F4A6CB62-0106-49CD-AE36-9D4EEE142010}" srcId="{42A1CC18-D243-4997-9392-7183C0DFFA51}" destId="{8B6B0341-9D96-4526-A1FF-4AE9627BB9D4}" srcOrd="1" destOrd="0" parTransId="{147B02F6-5B70-450C-BDD6-99B15FF2BE3C}" sibTransId="{75DFCA30-BDEB-4AC8-A3FE-FFE35D879E06}"/>
    <dgm:cxn modelId="{6045A97E-78B7-4990-9E5D-1A44F9316588}" srcId="{42A1CC18-D243-4997-9392-7183C0DFFA51}" destId="{66FB9040-3EC4-4B07-8F82-B0861C653FAA}" srcOrd="2" destOrd="0" parTransId="{DD060330-DB12-4D2F-8CFD-047F15A12C46}" sibTransId="{FCB9A327-9591-4CFE-B835-1D33CA1E439C}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325F9CBD-E061-40B1-A71F-B7B4746BBAE4}" type="presOf" srcId="{8B6B0341-9D96-4526-A1FF-4AE9627BB9D4}" destId="{462ED925-FFC8-4910-BD5D-C38736C73E19}" srcOrd="0" destOrd="0" presId="urn:microsoft.com/office/officeart/2008/layout/BendingPictureCaptionList"/>
    <dgm:cxn modelId="{693E50E2-74AA-425D-8926-FAD941266C9B}" type="presOf" srcId="{D0FFA0D5-6F04-4339-8822-37D94C35FCD7}" destId="{CB713A6C-B55E-4DF4-8C1B-355D37E18C52}" srcOrd="0" destOrd="0" presId="urn:microsoft.com/office/officeart/2008/layout/BendingPictureCaptionList"/>
    <dgm:cxn modelId="{C7659DE8-34AE-4257-8D04-95B635A7EFE6}" type="presOf" srcId="{42A1CC18-D243-4997-9392-7183C0DFFA51}" destId="{8A07FFDF-B4A5-4DB1-9B06-79D6C0DB59E1}" srcOrd="0" destOrd="0" presId="urn:microsoft.com/office/officeart/2008/layout/BendingPictureCaptionList"/>
    <dgm:cxn modelId="{6413DF31-0BD3-4C42-A83E-4AC635255FBF}" type="presParOf" srcId="{8A07FFDF-B4A5-4DB1-9B06-79D6C0DB59E1}" destId="{027DAA32-B6A8-4DE1-A2B2-25F9644D09ED}" srcOrd="0" destOrd="0" presId="urn:microsoft.com/office/officeart/2008/layout/BendingPictureCaptionList"/>
    <dgm:cxn modelId="{492732A6-3D75-4A45-ADA8-71DD0B7CDA04}" type="presParOf" srcId="{027DAA32-B6A8-4DE1-A2B2-25F9644D09ED}" destId="{A0B27D11-82FC-44E9-BE7B-CCCECDCCCFFE}" srcOrd="0" destOrd="0" presId="urn:microsoft.com/office/officeart/2008/layout/BendingPictureCaptionList"/>
    <dgm:cxn modelId="{13FECA42-58B7-449A-BA8D-64CBB63574F6}" type="presParOf" srcId="{027DAA32-B6A8-4DE1-A2B2-25F9644D09ED}" destId="{CB713A6C-B55E-4DF4-8C1B-355D37E18C52}" srcOrd="1" destOrd="0" presId="urn:microsoft.com/office/officeart/2008/layout/BendingPictureCaptionList"/>
    <dgm:cxn modelId="{886F1B69-AC6B-4367-BF4D-6685756C10EA}" type="presParOf" srcId="{8A07FFDF-B4A5-4DB1-9B06-79D6C0DB59E1}" destId="{7D65CDA3-FBEA-4316-9CB2-C4AEB54FE025}" srcOrd="1" destOrd="0" presId="urn:microsoft.com/office/officeart/2008/layout/BendingPictureCaptionList"/>
    <dgm:cxn modelId="{ECFF5862-FDC3-4539-876E-E60A43DE7851}" type="presParOf" srcId="{8A07FFDF-B4A5-4DB1-9B06-79D6C0DB59E1}" destId="{1321A309-9C22-4AD7-B17C-8CF9FCBA94F7}" srcOrd="2" destOrd="0" presId="urn:microsoft.com/office/officeart/2008/layout/BendingPictureCaptionList"/>
    <dgm:cxn modelId="{BCC4B064-FC2C-4E15-869F-EED35B4F52D3}" type="presParOf" srcId="{1321A309-9C22-4AD7-B17C-8CF9FCBA94F7}" destId="{30C8638B-9970-43D8-AAEA-C81F92C25F22}" srcOrd="0" destOrd="0" presId="urn:microsoft.com/office/officeart/2008/layout/BendingPictureCaptionList"/>
    <dgm:cxn modelId="{AB80A066-1FE8-4279-B66A-4AEB2190F25C}" type="presParOf" srcId="{1321A309-9C22-4AD7-B17C-8CF9FCBA94F7}" destId="{462ED925-FFC8-4910-BD5D-C38736C73E19}" srcOrd="1" destOrd="0" presId="urn:microsoft.com/office/officeart/2008/layout/BendingPictureCaptionList"/>
    <dgm:cxn modelId="{08CFE927-7106-43B2-AD0F-34E8D38D14AB}" type="presParOf" srcId="{8A07FFDF-B4A5-4DB1-9B06-79D6C0DB59E1}" destId="{7D8D94E9-2953-4F80-A69F-1132C62B70A3}" srcOrd="3" destOrd="0" presId="urn:microsoft.com/office/officeart/2008/layout/BendingPictureCaptionList"/>
    <dgm:cxn modelId="{25DA998B-EC4A-434F-96B8-87161811C505}" type="presParOf" srcId="{8A07FFDF-B4A5-4DB1-9B06-79D6C0DB59E1}" destId="{86D10E78-DF08-49F2-A844-2974A811E3AE}" srcOrd="4" destOrd="0" presId="urn:microsoft.com/office/officeart/2008/layout/BendingPictureCaptionList"/>
    <dgm:cxn modelId="{EB3A844C-6DC7-4807-8169-B626ED451817}" type="presParOf" srcId="{86D10E78-DF08-49F2-A844-2974A811E3AE}" destId="{E38BD2FC-6A51-4E87-8B2B-9DDA982DDFE3}" srcOrd="0" destOrd="0" presId="urn:microsoft.com/office/officeart/2008/layout/BendingPictureCaptionList"/>
    <dgm:cxn modelId="{CD9A27EB-05EB-40A8-8BBC-76456C32CF55}" type="presParOf" srcId="{86D10E78-DF08-49F2-A844-2974A811E3AE}" destId="{37DFC4CB-192C-4E61-A6C3-A79C357CEDD6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 custT="1"/>
      <dgm:spPr/>
      <dgm:t>
        <a:bodyPr/>
        <a:lstStyle/>
        <a:p>
          <a:r>
            <a:rPr lang="es-CO" sz="1000" b="1" dirty="0">
              <a:solidFill>
                <a:schemeClr val="bg1"/>
              </a:solidFill>
              <a:latin typeface="+mn-lt"/>
            </a:rPr>
            <a:t>Fortalecer la cultura de integridad</a:t>
          </a:r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8B6B0341-9D96-4526-A1FF-4AE9627BB9D4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</a:rPr>
            <a:t>Suscripción de acuerdos de confidencialidad y no divulgación de información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66FB9040-3EC4-4B07-8F82-B0861C653FAA}">
      <dgm:prSet phldrT="[Texto]" custT="1"/>
      <dgm:spPr/>
      <dgm:t>
        <a:bodyPr/>
        <a:lstStyle/>
        <a:p>
          <a:r>
            <a:rPr lang="es-ES" sz="800" b="1" dirty="0">
              <a:solidFill>
                <a:schemeClr val="bg1"/>
              </a:solidFill>
              <a:latin typeface="+mn-lt"/>
              <a:ea typeface="+mn-ea"/>
              <a:cs typeface="Thonburi" pitchFamily="2" charset="-34"/>
            </a:rPr>
            <a:t>Socialización oportuna de directrices de la </a:t>
          </a:r>
          <a:r>
            <a:rPr lang="es-ES" sz="800" b="1" i="0" dirty="0">
              <a:latin typeface="+mn-lt"/>
            </a:rPr>
            <a:t>Agencia Nacional de Contratación Pública -Colombia Compra </a:t>
          </a:r>
          <a:r>
            <a:rPr lang="es-ES" sz="700" b="1" i="0" dirty="0">
              <a:latin typeface="+mn-lt"/>
            </a:rPr>
            <a:t>(</a:t>
          </a:r>
          <a:r>
            <a:rPr lang="es-ES" sz="700" b="1" dirty="0">
              <a:solidFill>
                <a:schemeClr val="bg1"/>
              </a:solidFill>
              <a:latin typeface="+mn-lt"/>
              <a:ea typeface="+mn-ea"/>
              <a:cs typeface="Thonburi" pitchFamily="2" charset="-34"/>
            </a:rPr>
            <a:t>ANCP - CCE )</a:t>
          </a:r>
          <a:endParaRPr lang="es-CO" sz="700" b="1" dirty="0">
            <a:solidFill>
              <a:schemeClr val="bg1"/>
            </a:solidFill>
            <a:latin typeface="+mn-lt"/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727EA8F3-5043-4926-9948-3C8C328DED73}">
      <dgm:prSet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Control y seguimiento en la oportuna respuesta de la agenda regulatoria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19239F02-2EBF-4E30-A3F9-BAB9B30D6869}" type="parTrans" cxnId="{AB0CD160-2084-4610-AC17-97AEC7A576FD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E0D9FBB2-9F9E-494B-9D50-B30E7CB11560}" type="sibTrans" cxnId="{AB0CD160-2084-4610-AC17-97AEC7A576FD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5FDD4CC0-158D-4FCA-8AFF-A5C75172DB35}">
      <dgm:prSet custT="1"/>
      <dgm:spPr/>
      <dgm:t>
        <a:bodyPr/>
        <a:lstStyle/>
        <a:p>
          <a:r>
            <a:rPr lang="es-ES" sz="8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Continuación en el fortalecimiento de la transparencia en la compra pública, audiencias y sustentaciones previas</a:t>
          </a:r>
          <a:r>
            <a:rPr lang="es-ES" sz="800" b="1" dirty="0">
              <a:solidFill>
                <a:schemeClr val="bg1"/>
              </a:solidFill>
              <a:latin typeface="+mn-lt"/>
            </a:rPr>
            <a:t>.</a:t>
          </a:r>
          <a:endParaRPr lang="es-CO" sz="800" b="1" dirty="0">
            <a:solidFill>
              <a:schemeClr val="bg1"/>
            </a:solidFill>
            <a:latin typeface="+mn-lt"/>
            <a:ea typeface="+mn-ea"/>
            <a:cs typeface="Thonburi" pitchFamily="2" charset="-34"/>
          </a:endParaRPr>
        </a:p>
      </dgm:t>
    </dgm:pt>
    <dgm:pt modelId="{0EEF2332-11AD-4C99-8464-6CF18912A5DF}" type="parTrans" cxnId="{544EEDEA-7BAF-4F70-B6D0-A1E863EEC50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C824A9DB-A3B6-4D06-8638-5AD3A9C02805}" type="sibTrans" cxnId="{544EEDEA-7BAF-4F70-B6D0-A1E863EEC50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1042E4BA-E9B5-4A6A-815E-4B5DE10F1F00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914A32A6-90F9-4A6B-9A58-9428AAB51E23}" type="pres">
      <dgm:prSet presAssocID="{D0FFA0D5-6F04-4339-8822-37D94C35FCD7}" presName="composite" presStyleCnt="0"/>
      <dgm:spPr/>
    </dgm:pt>
    <dgm:pt modelId="{1685EFBA-3E35-4DE3-AC2F-C14302D75C22}" type="pres">
      <dgm:prSet presAssocID="{D0FFA0D5-6F04-4339-8822-37D94C35FCD7}" presName="rect1" presStyleLbl="bgImgPlace1" presStyleIdx="0" presStyleCnt="5"/>
      <dgm:spPr>
        <a:blipFill rotWithShape="1">
          <a:blip xmlns:r="http://schemas.openxmlformats.org/officeDocument/2006/relationships" r:embed="rId1"/>
          <a:srcRect/>
          <a:stretch>
            <a:fillRect l="-40000" r="-40000"/>
          </a:stretch>
        </a:blipFill>
      </dgm:spPr>
    </dgm:pt>
    <dgm:pt modelId="{A88B90BD-0E21-435E-ADA8-5DE0D00928A8}" type="pres">
      <dgm:prSet presAssocID="{D0FFA0D5-6F04-4339-8822-37D94C35FCD7}" presName="wedgeRectCallout1" presStyleLbl="node1" presStyleIdx="0" presStyleCnt="5">
        <dgm:presLayoutVars>
          <dgm:bulletEnabled val="1"/>
        </dgm:presLayoutVars>
      </dgm:prSet>
      <dgm:spPr/>
    </dgm:pt>
    <dgm:pt modelId="{35B9E790-83DC-45B3-8787-B46A3D695E7A}" type="pres">
      <dgm:prSet presAssocID="{46172AF2-BB2A-4831-81EB-EF51E3F86C70}" presName="sibTrans" presStyleCnt="0"/>
      <dgm:spPr/>
    </dgm:pt>
    <dgm:pt modelId="{D0026F7E-2523-482F-BF2A-928DA345F9AE}" type="pres">
      <dgm:prSet presAssocID="{66FB9040-3EC4-4B07-8F82-B0861C653FAA}" presName="composite" presStyleCnt="0"/>
      <dgm:spPr/>
    </dgm:pt>
    <dgm:pt modelId="{7477352B-B504-4EA2-8483-EA26A47FC416}" type="pres">
      <dgm:prSet presAssocID="{66FB9040-3EC4-4B07-8F82-B0861C653FAA}" presName="rect1" presStyleLbl="bgImgPlace1" presStyleIdx="1" presStyleCnt="5"/>
      <dgm:spPr>
        <a:blipFill rotWithShape="1">
          <a:blip xmlns:r="http://schemas.openxmlformats.org/officeDocument/2006/relationships" r:embed="rId2"/>
          <a:srcRect/>
          <a:stretch>
            <a:fillRect t="-16000" b="-16000"/>
          </a:stretch>
        </a:blipFill>
      </dgm:spPr>
    </dgm:pt>
    <dgm:pt modelId="{71CBF07E-4DA2-45A0-AC15-4F4FCD3B23DE}" type="pres">
      <dgm:prSet presAssocID="{66FB9040-3EC4-4B07-8F82-B0861C653FAA}" presName="wedgeRectCallout1" presStyleLbl="node1" presStyleIdx="1" presStyleCnt="5">
        <dgm:presLayoutVars>
          <dgm:bulletEnabled val="1"/>
        </dgm:presLayoutVars>
      </dgm:prSet>
      <dgm:spPr/>
    </dgm:pt>
    <dgm:pt modelId="{9FC2DBE0-8205-42C2-8538-D6FEA0CB9102}" type="pres">
      <dgm:prSet presAssocID="{FCB9A327-9591-4CFE-B835-1D33CA1E439C}" presName="sibTrans" presStyleCnt="0"/>
      <dgm:spPr/>
    </dgm:pt>
    <dgm:pt modelId="{848F6BB5-6A2A-4D5B-A59D-F07100278CBA}" type="pres">
      <dgm:prSet presAssocID="{8B6B0341-9D96-4526-A1FF-4AE9627BB9D4}" presName="composite" presStyleCnt="0"/>
      <dgm:spPr/>
    </dgm:pt>
    <dgm:pt modelId="{B957A457-1061-4448-8C06-0F2783D94B30}" type="pres">
      <dgm:prSet presAssocID="{8B6B0341-9D96-4526-A1FF-4AE9627BB9D4}" presName="rect1" presStyleLbl="bgImgPlace1" presStyleIdx="2" presStyleCnt="5"/>
      <dgm:spPr>
        <a:blipFill rotWithShape="1">
          <a:blip xmlns:r="http://schemas.openxmlformats.org/officeDocument/2006/relationships" r:embed="rId3"/>
          <a:srcRect/>
          <a:stretch>
            <a:fillRect t="-12000" b="-12000"/>
          </a:stretch>
        </a:blipFill>
      </dgm:spPr>
    </dgm:pt>
    <dgm:pt modelId="{35182811-44C6-4A80-87EA-5A9DC901FF7B}" type="pres">
      <dgm:prSet presAssocID="{8B6B0341-9D96-4526-A1FF-4AE9627BB9D4}" presName="wedgeRectCallout1" presStyleLbl="node1" presStyleIdx="2" presStyleCnt="5">
        <dgm:presLayoutVars>
          <dgm:bulletEnabled val="1"/>
        </dgm:presLayoutVars>
      </dgm:prSet>
      <dgm:spPr/>
    </dgm:pt>
    <dgm:pt modelId="{06D84E51-9296-471C-BC83-88343BA5F52D}" type="pres">
      <dgm:prSet presAssocID="{75DFCA30-BDEB-4AC8-A3FE-FFE35D879E06}" presName="sibTrans" presStyleCnt="0"/>
      <dgm:spPr/>
    </dgm:pt>
    <dgm:pt modelId="{29BCA649-DA7E-4E28-9F59-D680E96491B6}" type="pres">
      <dgm:prSet presAssocID="{5FDD4CC0-158D-4FCA-8AFF-A5C75172DB35}" presName="composite" presStyleCnt="0"/>
      <dgm:spPr/>
    </dgm:pt>
    <dgm:pt modelId="{26970B8D-3782-457F-977A-F1F93BEB57E5}" type="pres">
      <dgm:prSet presAssocID="{5FDD4CC0-158D-4FCA-8AFF-A5C75172DB35}" presName="rect1" presStyleLbl="bgImgPlace1" presStyleIdx="3" presStyleCnt="5"/>
      <dgm:spPr>
        <a:blipFill rotWithShape="1"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F5F2E08F-54F1-4B48-A556-9E0AB6975F60}" type="pres">
      <dgm:prSet presAssocID="{5FDD4CC0-158D-4FCA-8AFF-A5C75172DB35}" presName="wedgeRectCallout1" presStyleLbl="node1" presStyleIdx="3" presStyleCnt="5">
        <dgm:presLayoutVars>
          <dgm:bulletEnabled val="1"/>
        </dgm:presLayoutVars>
      </dgm:prSet>
      <dgm:spPr/>
    </dgm:pt>
    <dgm:pt modelId="{C7DBA65D-F5D2-465B-87D4-8CC85D29D532}" type="pres">
      <dgm:prSet presAssocID="{C824A9DB-A3B6-4D06-8638-5AD3A9C02805}" presName="sibTrans" presStyleCnt="0"/>
      <dgm:spPr/>
    </dgm:pt>
    <dgm:pt modelId="{C874BFA5-C511-4F2C-B65F-EAC08E29265E}" type="pres">
      <dgm:prSet presAssocID="{727EA8F3-5043-4926-9948-3C8C328DED73}" presName="composite" presStyleCnt="0"/>
      <dgm:spPr/>
    </dgm:pt>
    <dgm:pt modelId="{4AF1AE4F-23D0-41F0-A303-704968B4E2E6}" type="pres">
      <dgm:prSet presAssocID="{727EA8F3-5043-4926-9948-3C8C328DED73}" presName="rect1" presStyleLbl="bgImgPlace1" presStyleIdx="4" presStyleCnt="5"/>
      <dgm:spPr>
        <a:blipFill rotWithShape="1">
          <a:blip xmlns:r="http://schemas.openxmlformats.org/officeDocument/2006/relationships" r:embed="rId5"/>
          <a:srcRect/>
          <a:stretch>
            <a:fillRect l="-42000" r="-42000"/>
          </a:stretch>
        </a:blipFill>
      </dgm:spPr>
    </dgm:pt>
    <dgm:pt modelId="{4893F26D-F34D-46DA-987B-3FA0A520962F}" type="pres">
      <dgm:prSet presAssocID="{727EA8F3-5043-4926-9948-3C8C328DED73}" presName="wedgeRectCallout1" presStyleLbl="node1" presStyleIdx="4" presStyleCnt="5">
        <dgm:presLayoutVars>
          <dgm:bulletEnabled val="1"/>
        </dgm:presLayoutVars>
      </dgm:prSet>
      <dgm:spPr/>
    </dgm:pt>
  </dgm:ptLst>
  <dgm:cxnLst>
    <dgm:cxn modelId="{AB0CD160-2084-4610-AC17-97AEC7A576FD}" srcId="{42A1CC18-D243-4997-9392-7183C0DFFA51}" destId="{727EA8F3-5043-4926-9948-3C8C328DED73}" srcOrd="4" destOrd="0" parTransId="{19239F02-2EBF-4E30-A3F9-BAB9B30D6869}" sibTransId="{E0D9FBB2-9F9E-494B-9D50-B30E7CB11560}"/>
    <dgm:cxn modelId="{F4A6CB62-0106-49CD-AE36-9D4EEE142010}" srcId="{42A1CC18-D243-4997-9392-7183C0DFFA51}" destId="{8B6B0341-9D96-4526-A1FF-4AE9627BB9D4}" srcOrd="2" destOrd="0" parTransId="{147B02F6-5B70-450C-BDD6-99B15FF2BE3C}" sibTransId="{75DFCA30-BDEB-4AC8-A3FE-FFE35D879E06}"/>
    <dgm:cxn modelId="{F5B9AF48-06CA-450F-807C-4136F9F9A3BD}" type="presOf" srcId="{5FDD4CC0-158D-4FCA-8AFF-A5C75172DB35}" destId="{F5F2E08F-54F1-4B48-A556-9E0AB6975F60}" srcOrd="0" destOrd="0" presId="urn:microsoft.com/office/officeart/2008/layout/BendingPictureCaptionList"/>
    <dgm:cxn modelId="{A094D677-C6EA-4205-B727-885394279676}" type="presOf" srcId="{66FB9040-3EC4-4B07-8F82-B0861C653FAA}" destId="{71CBF07E-4DA2-45A0-AC15-4F4FCD3B23DE}" srcOrd="0" destOrd="0" presId="urn:microsoft.com/office/officeart/2008/layout/BendingPictureCaptionList"/>
    <dgm:cxn modelId="{6045A97E-78B7-4990-9E5D-1A44F9316588}" srcId="{42A1CC18-D243-4997-9392-7183C0DFFA51}" destId="{66FB9040-3EC4-4B07-8F82-B0861C653FAA}" srcOrd="1" destOrd="0" parTransId="{DD060330-DB12-4D2F-8CFD-047F15A12C46}" sibTransId="{FCB9A327-9591-4CFE-B835-1D33CA1E439C}"/>
    <dgm:cxn modelId="{7992AF7E-D189-46B9-A146-13B12BB7E21A}" type="presOf" srcId="{8B6B0341-9D96-4526-A1FF-4AE9627BB9D4}" destId="{35182811-44C6-4A80-87EA-5A9DC901FF7B}" srcOrd="0" destOrd="0" presId="urn:microsoft.com/office/officeart/2008/layout/BendingPictureCaptionList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2F336E8E-C469-4428-A100-9A21B7272AF2}" type="presOf" srcId="{727EA8F3-5043-4926-9948-3C8C328DED73}" destId="{4893F26D-F34D-46DA-987B-3FA0A520962F}" srcOrd="0" destOrd="0" presId="urn:microsoft.com/office/officeart/2008/layout/BendingPictureCaptionList"/>
    <dgm:cxn modelId="{FD2826CE-1102-4BBC-926D-ACDBB5E84A8E}" type="presOf" srcId="{42A1CC18-D243-4997-9392-7183C0DFFA51}" destId="{1042E4BA-E9B5-4A6A-815E-4B5DE10F1F00}" srcOrd="0" destOrd="0" presId="urn:microsoft.com/office/officeart/2008/layout/BendingPictureCaptionList"/>
    <dgm:cxn modelId="{87BA2DDD-01CC-4C96-98FC-D4A7F1915905}" type="presOf" srcId="{D0FFA0D5-6F04-4339-8822-37D94C35FCD7}" destId="{A88B90BD-0E21-435E-ADA8-5DE0D00928A8}" srcOrd="0" destOrd="0" presId="urn:microsoft.com/office/officeart/2008/layout/BendingPictureCaptionList"/>
    <dgm:cxn modelId="{544EEDEA-7BAF-4F70-B6D0-A1E863EEC50A}" srcId="{42A1CC18-D243-4997-9392-7183C0DFFA51}" destId="{5FDD4CC0-158D-4FCA-8AFF-A5C75172DB35}" srcOrd="3" destOrd="0" parTransId="{0EEF2332-11AD-4C99-8464-6CF18912A5DF}" sibTransId="{C824A9DB-A3B6-4D06-8638-5AD3A9C02805}"/>
    <dgm:cxn modelId="{3051171E-443B-4211-8060-01D5835CB443}" type="presParOf" srcId="{1042E4BA-E9B5-4A6A-815E-4B5DE10F1F00}" destId="{914A32A6-90F9-4A6B-9A58-9428AAB51E23}" srcOrd="0" destOrd="0" presId="urn:microsoft.com/office/officeart/2008/layout/BendingPictureCaptionList"/>
    <dgm:cxn modelId="{1E861927-4A75-4CD6-B6A2-087166E4FC36}" type="presParOf" srcId="{914A32A6-90F9-4A6B-9A58-9428AAB51E23}" destId="{1685EFBA-3E35-4DE3-AC2F-C14302D75C22}" srcOrd="0" destOrd="0" presId="urn:microsoft.com/office/officeart/2008/layout/BendingPictureCaptionList"/>
    <dgm:cxn modelId="{6EA8319D-F662-4C57-AA88-6446023BADDA}" type="presParOf" srcId="{914A32A6-90F9-4A6B-9A58-9428AAB51E23}" destId="{A88B90BD-0E21-435E-ADA8-5DE0D00928A8}" srcOrd="1" destOrd="0" presId="urn:microsoft.com/office/officeart/2008/layout/BendingPictureCaptionList"/>
    <dgm:cxn modelId="{775EA3D6-6CA2-454A-AB94-26B6C99FEF7D}" type="presParOf" srcId="{1042E4BA-E9B5-4A6A-815E-4B5DE10F1F00}" destId="{35B9E790-83DC-45B3-8787-B46A3D695E7A}" srcOrd="1" destOrd="0" presId="urn:microsoft.com/office/officeart/2008/layout/BendingPictureCaptionList"/>
    <dgm:cxn modelId="{AE2023A8-658C-4C50-9881-EC368B4403F9}" type="presParOf" srcId="{1042E4BA-E9B5-4A6A-815E-4B5DE10F1F00}" destId="{D0026F7E-2523-482F-BF2A-928DA345F9AE}" srcOrd="2" destOrd="0" presId="urn:microsoft.com/office/officeart/2008/layout/BendingPictureCaptionList"/>
    <dgm:cxn modelId="{76AD9E3B-3964-445D-B8A0-519F32BDA634}" type="presParOf" srcId="{D0026F7E-2523-482F-BF2A-928DA345F9AE}" destId="{7477352B-B504-4EA2-8483-EA26A47FC416}" srcOrd="0" destOrd="0" presId="urn:microsoft.com/office/officeart/2008/layout/BendingPictureCaptionList"/>
    <dgm:cxn modelId="{43D83F78-7005-47A7-BCF9-620C03D63D5C}" type="presParOf" srcId="{D0026F7E-2523-482F-BF2A-928DA345F9AE}" destId="{71CBF07E-4DA2-45A0-AC15-4F4FCD3B23DE}" srcOrd="1" destOrd="0" presId="urn:microsoft.com/office/officeart/2008/layout/BendingPictureCaptionList"/>
    <dgm:cxn modelId="{5477737C-C4BC-413A-8614-15007C8F69FE}" type="presParOf" srcId="{1042E4BA-E9B5-4A6A-815E-4B5DE10F1F00}" destId="{9FC2DBE0-8205-42C2-8538-D6FEA0CB9102}" srcOrd="3" destOrd="0" presId="urn:microsoft.com/office/officeart/2008/layout/BendingPictureCaptionList"/>
    <dgm:cxn modelId="{10469212-ABB6-4B89-9863-A3E3AFD70FDC}" type="presParOf" srcId="{1042E4BA-E9B5-4A6A-815E-4B5DE10F1F00}" destId="{848F6BB5-6A2A-4D5B-A59D-F07100278CBA}" srcOrd="4" destOrd="0" presId="urn:microsoft.com/office/officeart/2008/layout/BendingPictureCaptionList"/>
    <dgm:cxn modelId="{23D33273-FBB8-4C45-9FFF-8C4855C037AE}" type="presParOf" srcId="{848F6BB5-6A2A-4D5B-A59D-F07100278CBA}" destId="{B957A457-1061-4448-8C06-0F2783D94B30}" srcOrd="0" destOrd="0" presId="urn:microsoft.com/office/officeart/2008/layout/BendingPictureCaptionList"/>
    <dgm:cxn modelId="{0264F8B8-F838-430F-A283-4B464A0C41F3}" type="presParOf" srcId="{848F6BB5-6A2A-4D5B-A59D-F07100278CBA}" destId="{35182811-44C6-4A80-87EA-5A9DC901FF7B}" srcOrd="1" destOrd="0" presId="urn:microsoft.com/office/officeart/2008/layout/BendingPictureCaptionList"/>
    <dgm:cxn modelId="{299B5333-29DC-40D8-A723-B2CEE18BEF8B}" type="presParOf" srcId="{1042E4BA-E9B5-4A6A-815E-4B5DE10F1F00}" destId="{06D84E51-9296-471C-BC83-88343BA5F52D}" srcOrd="5" destOrd="0" presId="urn:microsoft.com/office/officeart/2008/layout/BendingPictureCaptionList"/>
    <dgm:cxn modelId="{51FFD55A-B97C-412F-8784-B7C809067DDB}" type="presParOf" srcId="{1042E4BA-E9B5-4A6A-815E-4B5DE10F1F00}" destId="{29BCA649-DA7E-4E28-9F59-D680E96491B6}" srcOrd="6" destOrd="0" presId="urn:microsoft.com/office/officeart/2008/layout/BendingPictureCaptionList"/>
    <dgm:cxn modelId="{461CC47B-01B4-44CE-B7B4-8738EE431591}" type="presParOf" srcId="{29BCA649-DA7E-4E28-9F59-D680E96491B6}" destId="{26970B8D-3782-457F-977A-F1F93BEB57E5}" srcOrd="0" destOrd="0" presId="urn:microsoft.com/office/officeart/2008/layout/BendingPictureCaptionList"/>
    <dgm:cxn modelId="{FC06E075-0A36-4148-BE31-099343A673C6}" type="presParOf" srcId="{29BCA649-DA7E-4E28-9F59-D680E96491B6}" destId="{F5F2E08F-54F1-4B48-A556-9E0AB6975F60}" srcOrd="1" destOrd="0" presId="urn:microsoft.com/office/officeart/2008/layout/BendingPictureCaptionList"/>
    <dgm:cxn modelId="{A2434BB2-948C-4FE9-8DA2-C276A6DCED82}" type="presParOf" srcId="{1042E4BA-E9B5-4A6A-815E-4B5DE10F1F00}" destId="{C7DBA65D-F5D2-465B-87D4-8CC85D29D532}" srcOrd="7" destOrd="0" presId="urn:microsoft.com/office/officeart/2008/layout/BendingPictureCaptionList"/>
    <dgm:cxn modelId="{01ADC6B2-DDA6-4C78-9C9C-FB07F717C7B9}" type="presParOf" srcId="{1042E4BA-E9B5-4A6A-815E-4B5DE10F1F00}" destId="{C874BFA5-C511-4F2C-B65F-EAC08E29265E}" srcOrd="8" destOrd="0" presId="urn:microsoft.com/office/officeart/2008/layout/BendingPictureCaptionList"/>
    <dgm:cxn modelId="{A5D5D94E-DAD9-41A5-9A2A-6E556C5EBD01}" type="presParOf" srcId="{C874BFA5-C511-4F2C-B65F-EAC08E29265E}" destId="{4AF1AE4F-23D0-41F0-A303-704968B4E2E6}" srcOrd="0" destOrd="0" presId="urn:microsoft.com/office/officeart/2008/layout/BendingPictureCaptionList"/>
    <dgm:cxn modelId="{6743E682-4148-4E9A-9635-070EC44F1F19}" type="presParOf" srcId="{C874BFA5-C511-4F2C-B65F-EAC08E29265E}" destId="{4893F26D-F34D-46DA-987B-3FA0A520962F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Revisión previa para control de legalidad, rol de legalidad 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8B6B0341-9D96-4526-A1FF-4AE9627BB9D4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Seguimiento a proyectos de actas de liquidación de los contratos y/o convenios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147B02F6-5B70-450C-BDD6-99B15FF2BE3C}" type="parTrans" cxnId="{F4A6CB62-0106-49CD-AE36-9D4EEE1420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75DFCA30-BDEB-4AC8-A3FE-FFE35D879E06}" type="sibTrans" cxnId="{F4A6CB62-0106-49CD-AE36-9D4EEE14201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66FB9040-3EC4-4B07-8F82-B0861C653FAA}">
      <dgm:prSet phldrT="[Texto]" custT="1"/>
      <dgm:spPr/>
      <dgm:t>
        <a:bodyPr/>
        <a:lstStyle/>
        <a:p>
          <a:r>
            <a:rPr lang="es-ES" sz="1000" b="1" i="0" u="none" strike="noStrike" dirty="0">
              <a:solidFill>
                <a:schemeClr val="bg1"/>
              </a:solidFill>
              <a:effectLst/>
              <a:latin typeface="+mn-lt"/>
            </a:rPr>
            <a:t>Trámite oportuno de las minutas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5FDD4CC0-158D-4FCA-8AFF-A5C75172DB35}">
      <dgm:prSet custT="1"/>
      <dgm:spPr/>
      <dgm:t>
        <a:bodyPr/>
        <a:lstStyle/>
        <a:p>
          <a:r>
            <a:rPr lang="es-CO" sz="1000" b="1" i="0" u="none" strike="noStrike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Estudios Técnicos con cumplimiento contractual</a:t>
          </a:r>
          <a:endParaRPr lang="es-ES" sz="1000" b="1" i="0" u="none" strike="noStrike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gm:t>
    </dgm:pt>
    <dgm:pt modelId="{0EEF2332-11AD-4C99-8464-6CF18912A5DF}" type="parTrans" cxnId="{544EEDEA-7BAF-4F70-B6D0-A1E863EEC50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C824A9DB-A3B6-4D06-8638-5AD3A9C02805}" type="sibTrans" cxnId="{544EEDEA-7BAF-4F70-B6D0-A1E863EEC50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8A26ED65-82B6-4E2E-8104-7E781A0F835B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Estandarización de parámetros para formalizar el ingreso al Comité de Contratación.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C881A927-822E-474D-939A-04A7F7EC0DC9}" type="parTrans" cxnId="{4A2C5606-F275-45A8-9B7B-BA5DF6A7A0E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46D6FF34-F89D-4211-80E4-B692698A5A4F}" type="sibTrans" cxnId="{4A2C5606-F275-45A8-9B7B-BA5DF6A7A0EA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3E350483-7C02-44E5-A85B-B1ECB471FEC4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Actualización  periódica y publicación en la página web del normograma del Instituto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27D69C64-F447-4AAB-B3A5-B14753DE4593}" type="parTrans" cxnId="{51467219-62F3-4F4D-9A73-DDD33B09525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52EF674C-F8A6-4237-80AF-F18C9D92D1A9}" type="sibTrans" cxnId="{51467219-62F3-4F4D-9A73-DDD33B095250}">
      <dgm:prSet/>
      <dgm:spPr/>
      <dgm:t>
        <a:bodyPr/>
        <a:lstStyle/>
        <a:p>
          <a:endParaRPr lang="es-CO" sz="1000" b="1">
            <a:solidFill>
              <a:schemeClr val="bg1"/>
            </a:solidFill>
            <a:latin typeface="+mn-lt"/>
          </a:endParaRPr>
        </a:p>
      </dgm:t>
    </dgm:pt>
    <dgm:pt modelId="{684F251E-D0E8-4499-86A6-4E5D08D36E63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1EA90060-0AD8-443D-940D-AB332A9DD619}" type="pres">
      <dgm:prSet presAssocID="{D0FFA0D5-6F04-4339-8822-37D94C35FCD7}" presName="composite" presStyleCnt="0"/>
      <dgm:spPr/>
    </dgm:pt>
    <dgm:pt modelId="{F0677520-3377-48CC-B1C4-99F1B02C1066}" type="pres">
      <dgm:prSet presAssocID="{D0FFA0D5-6F04-4339-8822-37D94C35FCD7}" presName="rect1" presStyleLbl="bgImgPlace1" presStyleIdx="0" presStyleCnt="6"/>
      <dgm:spPr>
        <a:blipFill rotWithShape="1">
          <a:blip xmlns:r="http://schemas.openxmlformats.org/officeDocument/2006/relationships" r:embed="rId1"/>
          <a:srcRect/>
          <a:stretch>
            <a:fillRect t="-15000" b="-15000"/>
          </a:stretch>
        </a:blipFill>
      </dgm:spPr>
    </dgm:pt>
    <dgm:pt modelId="{FF766124-24FA-45D9-B02F-3E80F97C83B4}" type="pres">
      <dgm:prSet presAssocID="{D0FFA0D5-6F04-4339-8822-37D94C35FCD7}" presName="wedgeRectCallout1" presStyleLbl="node1" presStyleIdx="0" presStyleCnt="6">
        <dgm:presLayoutVars>
          <dgm:bulletEnabled val="1"/>
        </dgm:presLayoutVars>
      </dgm:prSet>
      <dgm:spPr/>
    </dgm:pt>
    <dgm:pt modelId="{AE286787-FFD4-4DA8-BDAC-F95FA233A864}" type="pres">
      <dgm:prSet presAssocID="{46172AF2-BB2A-4831-81EB-EF51E3F86C70}" presName="sibTrans" presStyleCnt="0"/>
      <dgm:spPr/>
    </dgm:pt>
    <dgm:pt modelId="{2831C4EB-3435-4B60-BCA2-5824AC9D9F26}" type="pres">
      <dgm:prSet presAssocID="{3E350483-7C02-44E5-A85B-B1ECB471FEC4}" presName="composite" presStyleCnt="0"/>
      <dgm:spPr/>
    </dgm:pt>
    <dgm:pt modelId="{56B5B356-4DC6-4111-97AB-B351984CD6DD}" type="pres">
      <dgm:prSet presAssocID="{3E350483-7C02-44E5-A85B-B1ECB471FEC4}" presName="rect1" presStyleLbl="bgImgPlace1" presStyleIdx="1" presStyleCnt="6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F6A12657-ED65-43B7-8282-6C41148ABC93}" type="pres">
      <dgm:prSet presAssocID="{3E350483-7C02-44E5-A85B-B1ECB471FEC4}" presName="wedgeRectCallout1" presStyleLbl="node1" presStyleIdx="1" presStyleCnt="6">
        <dgm:presLayoutVars>
          <dgm:bulletEnabled val="1"/>
        </dgm:presLayoutVars>
      </dgm:prSet>
      <dgm:spPr/>
    </dgm:pt>
    <dgm:pt modelId="{927C2A71-0E47-440B-AB5F-37CCECD9FE24}" type="pres">
      <dgm:prSet presAssocID="{52EF674C-F8A6-4237-80AF-F18C9D92D1A9}" presName="sibTrans" presStyleCnt="0"/>
      <dgm:spPr/>
    </dgm:pt>
    <dgm:pt modelId="{F644E05B-5002-45C5-A3DD-886DEDAD9839}" type="pres">
      <dgm:prSet presAssocID="{8A26ED65-82B6-4E2E-8104-7E781A0F835B}" presName="composite" presStyleCnt="0"/>
      <dgm:spPr/>
    </dgm:pt>
    <dgm:pt modelId="{72586001-43E6-4596-87AF-D56172333B4E}" type="pres">
      <dgm:prSet presAssocID="{8A26ED65-82B6-4E2E-8104-7E781A0F835B}" presName="rect1" presStyleLbl="bgImgPlace1" presStyleIdx="2" presStyleCnt="6"/>
      <dgm:spPr>
        <a:blipFill rotWithShape="1">
          <a:blip xmlns:r="http://schemas.openxmlformats.org/officeDocument/2006/relationships" r:embed="rId3"/>
          <a:srcRect/>
          <a:stretch>
            <a:fillRect l="-30000" r="-30000"/>
          </a:stretch>
        </a:blipFill>
      </dgm:spPr>
    </dgm:pt>
    <dgm:pt modelId="{98ED8F0F-76AB-4E88-B6F8-39E52598BC28}" type="pres">
      <dgm:prSet presAssocID="{8A26ED65-82B6-4E2E-8104-7E781A0F835B}" presName="wedgeRectCallout1" presStyleLbl="node1" presStyleIdx="2" presStyleCnt="6">
        <dgm:presLayoutVars>
          <dgm:bulletEnabled val="1"/>
        </dgm:presLayoutVars>
      </dgm:prSet>
      <dgm:spPr/>
    </dgm:pt>
    <dgm:pt modelId="{4F95C214-54E8-47AE-A954-3362F8EAB9E3}" type="pres">
      <dgm:prSet presAssocID="{46D6FF34-F89D-4211-80E4-B692698A5A4F}" presName="sibTrans" presStyleCnt="0"/>
      <dgm:spPr/>
    </dgm:pt>
    <dgm:pt modelId="{016B52F4-64C8-44D9-986A-25F241AA7850}" type="pres">
      <dgm:prSet presAssocID="{66FB9040-3EC4-4B07-8F82-B0861C653FAA}" presName="composite" presStyleCnt="0"/>
      <dgm:spPr/>
    </dgm:pt>
    <dgm:pt modelId="{888AE73B-3C84-48D0-8710-62FBF6B41360}" type="pres">
      <dgm:prSet presAssocID="{66FB9040-3EC4-4B07-8F82-B0861C653FAA}" presName="rect1" presStyleLbl="bgImgPlace1" presStyleIdx="3" presStyleCnt="6"/>
      <dgm:spPr>
        <a:blipFill rotWithShape="1">
          <a:blip xmlns:r="http://schemas.openxmlformats.org/officeDocument/2006/relationships" r:embed="rId4"/>
          <a:srcRect/>
          <a:stretch>
            <a:fillRect l="-6000" r="-6000"/>
          </a:stretch>
        </a:blipFill>
      </dgm:spPr>
    </dgm:pt>
    <dgm:pt modelId="{C5DFD719-AD56-4828-8EFC-9A9A4A4729B0}" type="pres">
      <dgm:prSet presAssocID="{66FB9040-3EC4-4B07-8F82-B0861C653FAA}" presName="wedgeRectCallout1" presStyleLbl="node1" presStyleIdx="3" presStyleCnt="6">
        <dgm:presLayoutVars>
          <dgm:bulletEnabled val="1"/>
        </dgm:presLayoutVars>
      </dgm:prSet>
      <dgm:spPr/>
    </dgm:pt>
    <dgm:pt modelId="{41641949-9E57-438A-8088-0D356A1E5D8F}" type="pres">
      <dgm:prSet presAssocID="{FCB9A327-9591-4CFE-B835-1D33CA1E439C}" presName="sibTrans" presStyleCnt="0"/>
      <dgm:spPr/>
    </dgm:pt>
    <dgm:pt modelId="{A6C84FE6-C6F3-4222-A5EC-4B6F1869A578}" type="pres">
      <dgm:prSet presAssocID="{8B6B0341-9D96-4526-A1FF-4AE9627BB9D4}" presName="composite" presStyleCnt="0"/>
      <dgm:spPr/>
    </dgm:pt>
    <dgm:pt modelId="{50A1E48A-3BCE-4F9E-9A94-AA3709F57991}" type="pres">
      <dgm:prSet presAssocID="{8B6B0341-9D96-4526-A1FF-4AE9627BB9D4}" presName="rect1" presStyleLbl="bgImgPlace1" presStyleIdx="4" presStyleCnt="6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6F38E428-403C-46CB-A907-16F027C1873D}" type="pres">
      <dgm:prSet presAssocID="{8B6B0341-9D96-4526-A1FF-4AE9627BB9D4}" presName="wedgeRectCallout1" presStyleLbl="node1" presStyleIdx="4" presStyleCnt="6">
        <dgm:presLayoutVars>
          <dgm:bulletEnabled val="1"/>
        </dgm:presLayoutVars>
      </dgm:prSet>
      <dgm:spPr/>
    </dgm:pt>
    <dgm:pt modelId="{A1295C40-B64F-4A37-B9FC-0901CF9CA969}" type="pres">
      <dgm:prSet presAssocID="{75DFCA30-BDEB-4AC8-A3FE-FFE35D879E06}" presName="sibTrans" presStyleCnt="0"/>
      <dgm:spPr/>
    </dgm:pt>
    <dgm:pt modelId="{7457C78C-01A2-4030-B138-8F8B9168CA0C}" type="pres">
      <dgm:prSet presAssocID="{5FDD4CC0-158D-4FCA-8AFF-A5C75172DB35}" presName="composite" presStyleCnt="0"/>
      <dgm:spPr/>
    </dgm:pt>
    <dgm:pt modelId="{5072ABBA-36CA-45EF-9D47-065D459FB046}" type="pres">
      <dgm:prSet presAssocID="{5FDD4CC0-158D-4FCA-8AFF-A5C75172DB35}" presName="rect1" presStyleLbl="bgImgPlace1" presStyleIdx="5" presStyleCnt="6"/>
      <dgm:spPr>
        <a:blipFill rotWithShape="1">
          <a:blip xmlns:r="http://schemas.openxmlformats.org/officeDocument/2006/relationships" r:embed="rId6"/>
          <a:srcRect/>
          <a:stretch>
            <a:fillRect/>
          </a:stretch>
        </a:blipFill>
      </dgm:spPr>
    </dgm:pt>
    <dgm:pt modelId="{3148DA1D-50EC-492B-B52D-032EC569C02B}" type="pres">
      <dgm:prSet presAssocID="{5FDD4CC0-158D-4FCA-8AFF-A5C75172DB35}" presName="wedgeRectCallout1" presStyleLbl="node1" presStyleIdx="5" presStyleCnt="6">
        <dgm:presLayoutVars>
          <dgm:bulletEnabled val="1"/>
        </dgm:presLayoutVars>
      </dgm:prSet>
      <dgm:spPr/>
    </dgm:pt>
  </dgm:ptLst>
  <dgm:cxnLst>
    <dgm:cxn modelId="{4A2C5606-F275-45A8-9B7B-BA5DF6A7A0EA}" srcId="{42A1CC18-D243-4997-9392-7183C0DFFA51}" destId="{8A26ED65-82B6-4E2E-8104-7E781A0F835B}" srcOrd="2" destOrd="0" parTransId="{C881A927-822E-474D-939A-04A7F7EC0DC9}" sibTransId="{46D6FF34-F89D-4211-80E4-B692698A5A4F}"/>
    <dgm:cxn modelId="{51467219-62F3-4F4D-9A73-DDD33B095250}" srcId="{42A1CC18-D243-4997-9392-7183C0DFFA51}" destId="{3E350483-7C02-44E5-A85B-B1ECB471FEC4}" srcOrd="1" destOrd="0" parTransId="{27D69C64-F447-4AAB-B3A5-B14753DE4593}" sibTransId="{52EF674C-F8A6-4237-80AF-F18C9D92D1A9}"/>
    <dgm:cxn modelId="{71DFF728-8793-48E4-AE4D-1AC97FB9CD4F}" type="presOf" srcId="{42A1CC18-D243-4997-9392-7183C0DFFA51}" destId="{684F251E-D0E8-4499-86A6-4E5D08D36E63}" srcOrd="0" destOrd="0" presId="urn:microsoft.com/office/officeart/2008/layout/BendingPictureCaptionList"/>
    <dgm:cxn modelId="{F4A6CB62-0106-49CD-AE36-9D4EEE142010}" srcId="{42A1CC18-D243-4997-9392-7183C0DFFA51}" destId="{8B6B0341-9D96-4526-A1FF-4AE9627BB9D4}" srcOrd="4" destOrd="0" parTransId="{147B02F6-5B70-450C-BDD6-99B15FF2BE3C}" sibTransId="{75DFCA30-BDEB-4AC8-A3FE-FFE35D879E06}"/>
    <dgm:cxn modelId="{E2AF5F63-AAD0-42C3-ABC0-2B7A1848028A}" type="presOf" srcId="{8B6B0341-9D96-4526-A1FF-4AE9627BB9D4}" destId="{6F38E428-403C-46CB-A907-16F027C1873D}" srcOrd="0" destOrd="0" presId="urn:microsoft.com/office/officeart/2008/layout/BendingPictureCaptionList"/>
    <dgm:cxn modelId="{DE50F543-3A42-4FD6-851B-34F138938A8C}" type="presOf" srcId="{5FDD4CC0-158D-4FCA-8AFF-A5C75172DB35}" destId="{3148DA1D-50EC-492B-B52D-032EC569C02B}" srcOrd="0" destOrd="0" presId="urn:microsoft.com/office/officeart/2008/layout/BendingPictureCaptionList"/>
    <dgm:cxn modelId="{0D3E5844-FEA1-48C9-BE9F-595D383B0A3C}" type="presOf" srcId="{D0FFA0D5-6F04-4339-8822-37D94C35FCD7}" destId="{FF766124-24FA-45D9-B02F-3E80F97C83B4}" srcOrd="0" destOrd="0" presId="urn:microsoft.com/office/officeart/2008/layout/BendingPictureCaptionList"/>
    <dgm:cxn modelId="{45D61D56-D2F6-45FC-BB37-C35BA9D530E1}" type="presOf" srcId="{3E350483-7C02-44E5-A85B-B1ECB471FEC4}" destId="{F6A12657-ED65-43B7-8282-6C41148ABC93}" srcOrd="0" destOrd="0" presId="urn:microsoft.com/office/officeart/2008/layout/BendingPictureCaptionList"/>
    <dgm:cxn modelId="{B663A976-A158-4BB4-9B19-A140041730E5}" type="presOf" srcId="{66FB9040-3EC4-4B07-8F82-B0861C653FAA}" destId="{C5DFD719-AD56-4828-8EFC-9A9A4A4729B0}" srcOrd="0" destOrd="0" presId="urn:microsoft.com/office/officeart/2008/layout/BendingPictureCaptionList"/>
    <dgm:cxn modelId="{6045A97E-78B7-4990-9E5D-1A44F9316588}" srcId="{42A1CC18-D243-4997-9392-7183C0DFFA51}" destId="{66FB9040-3EC4-4B07-8F82-B0861C653FAA}" srcOrd="3" destOrd="0" parTransId="{DD060330-DB12-4D2F-8CFD-047F15A12C46}" sibTransId="{FCB9A327-9591-4CFE-B835-1D33CA1E439C}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877214A6-B3CF-4C3A-A6BF-1393961F2300}" type="presOf" srcId="{8A26ED65-82B6-4E2E-8104-7E781A0F835B}" destId="{98ED8F0F-76AB-4E88-B6F8-39E52598BC28}" srcOrd="0" destOrd="0" presId="urn:microsoft.com/office/officeart/2008/layout/BendingPictureCaptionList"/>
    <dgm:cxn modelId="{544EEDEA-7BAF-4F70-B6D0-A1E863EEC50A}" srcId="{42A1CC18-D243-4997-9392-7183C0DFFA51}" destId="{5FDD4CC0-158D-4FCA-8AFF-A5C75172DB35}" srcOrd="5" destOrd="0" parTransId="{0EEF2332-11AD-4C99-8464-6CF18912A5DF}" sibTransId="{C824A9DB-A3B6-4D06-8638-5AD3A9C02805}"/>
    <dgm:cxn modelId="{442918B5-93CF-40FA-B77D-10AB007468F5}" type="presParOf" srcId="{684F251E-D0E8-4499-86A6-4E5D08D36E63}" destId="{1EA90060-0AD8-443D-940D-AB332A9DD619}" srcOrd="0" destOrd="0" presId="urn:microsoft.com/office/officeart/2008/layout/BendingPictureCaptionList"/>
    <dgm:cxn modelId="{8D809613-1158-4627-8C94-174F40D2C97F}" type="presParOf" srcId="{1EA90060-0AD8-443D-940D-AB332A9DD619}" destId="{F0677520-3377-48CC-B1C4-99F1B02C1066}" srcOrd="0" destOrd="0" presId="urn:microsoft.com/office/officeart/2008/layout/BendingPictureCaptionList"/>
    <dgm:cxn modelId="{986EF466-F89E-4752-9F95-48BD07402545}" type="presParOf" srcId="{1EA90060-0AD8-443D-940D-AB332A9DD619}" destId="{FF766124-24FA-45D9-B02F-3E80F97C83B4}" srcOrd="1" destOrd="0" presId="urn:microsoft.com/office/officeart/2008/layout/BendingPictureCaptionList"/>
    <dgm:cxn modelId="{DBBD5864-7857-4ABC-90AC-039E7EAADB19}" type="presParOf" srcId="{684F251E-D0E8-4499-86A6-4E5D08D36E63}" destId="{AE286787-FFD4-4DA8-BDAC-F95FA233A864}" srcOrd="1" destOrd="0" presId="urn:microsoft.com/office/officeart/2008/layout/BendingPictureCaptionList"/>
    <dgm:cxn modelId="{88C58BF6-832D-4E48-B7E5-15EB9BF1FFCF}" type="presParOf" srcId="{684F251E-D0E8-4499-86A6-4E5D08D36E63}" destId="{2831C4EB-3435-4B60-BCA2-5824AC9D9F26}" srcOrd="2" destOrd="0" presId="urn:microsoft.com/office/officeart/2008/layout/BendingPictureCaptionList"/>
    <dgm:cxn modelId="{6E0316DC-173F-43AB-A89F-9F4A1A0E4409}" type="presParOf" srcId="{2831C4EB-3435-4B60-BCA2-5824AC9D9F26}" destId="{56B5B356-4DC6-4111-97AB-B351984CD6DD}" srcOrd="0" destOrd="0" presId="urn:microsoft.com/office/officeart/2008/layout/BendingPictureCaptionList"/>
    <dgm:cxn modelId="{E727A595-1AC2-4765-9068-83379F111837}" type="presParOf" srcId="{2831C4EB-3435-4B60-BCA2-5824AC9D9F26}" destId="{F6A12657-ED65-43B7-8282-6C41148ABC93}" srcOrd="1" destOrd="0" presId="urn:microsoft.com/office/officeart/2008/layout/BendingPictureCaptionList"/>
    <dgm:cxn modelId="{89413165-16A0-4D83-AB78-7F1B5E83FEBE}" type="presParOf" srcId="{684F251E-D0E8-4499-86A6-4E5D08D36E63}" destId="{927C2A71-0E47-440B-AB5F-37CCECD9FE24}" srcOrd="3" destOrd="0" presId="urn:microsoft.com/office/officeart/2008/layout/BendingPictureCaptionList"/>
    <dgm:cxn modelId="{56F939D7-4F45-43D7-A515-400CEF8E3B96}" type="presParOf" srcId="{684F251E-D0E8-4499-86A6-4E5D08D36E63}" destId="{F644E05B-5002-45C5-A3DD-886DEDAD9839}" srcOrd="4" destOrd="0" presId="urn:microsoft.com/office/officeart/2008/layout/BendingPictureCaptionList"/>
    <dgm:cxn modelId="{8B25420A-BEA3-4187-AD69-7886DCFCFD72}" type="presParOf" srcId="{F644E05B-5002-45C5-A3DD-886DEDAD9839}" destId="{72586001-43E6-4596-87AF-D56172333B4E}" srcOrd="0" destOrd="0" presId="urn:microsoft.com/office/officeart/2008/layout/BendingPictureCaptionList"/>
    <dgm:cxn modelId="{3F56A91B-281E-47B3-8967-7DB75F6E7D20}" type="presParOf" srcId="{F644E05B-5002-45C5-A3DD-886DEDAD9839}" destId="{98ED8F0F-76AB-4E88-B6F8-39E52598BC28}" srcOrd="1" destOrd="0" presId="urn:microsoft.com/office/officeart/2008/layout/BendingPictureCaptionList"/>
    <dgm:cxn modelId="{89CD1485-9038-44BA-B183-D43787C1BBD8}" type="presParOf" srcId="{684F251E-D0E8-4499-86A6-4E5D08D36E63}" destId="{4F95C214-54E8-47AE-A954-3362F8EAB9E3}" srcOrd="5" destOrd="0" presId="urn:microsoft.com/office/officeart/2008/layout/BendingPictureCaptionList"/>
    <dgm:cxn modelId="{82CA8782-ACE0-46B0-8C3F-3F5236BADA8F}" type="presParOf" srcId="{684F251E-D0E8-4499-86A6-4E5D08D36E63}" destId="{016B52F4-64C8-44D9-986A-25F241AA7850}" srcOrd="6" destOrd="0" presId="urn:microsoft.com/office/officeart/2008/layout/BendingPictureCaptionList"/>
    <dgm:cxn modelId="{E666202B-D347-4E7A-B703-65E2823809A0}" type="presParOf" srcId="{016B52F4-64C8-44D9-986A-25F241AA7850}" destId="{888AE73B-3C84-48D0-8710-62FBF6B41360}" srcOrd="0" destOrd="0" presId="urn:microsoft.com/office/officeart/2008/layout/BendingPictureCaptionList"/>
    <dgm:cxn modelId="{4E83B0F2-13DA-489A-840D-34ACE03B04A1}" type="presParOf" srcId="{016B52F4-64C8-44D9-986A-25F241AA7850}" destId="{C5DFD719-AD56-4828-8EFC-9A9A4A4729B0}" srcOrd="1" destOrd="0" presId="urn:microsoft.com/office/officeart/2008/layout/BendingPictureCaptionList"/>
    <dgm:cxn modelId="{0837C8C5-D128-4746-9CB8-1C65D37DCFE9}" type="presParOf" srcId="{684F251E-D0E8-4499-86A6-4E5D08D36E63}" destId="{41641949-9E57-438A-8088-0D356A1E5D8F}" srcOrd="7" destOrd="0" presId="urn:microsoft.com/office/officeart/2008/layout/BendingPictureCaptionList"/>
    <dgm:cxn modelId="{3F8ACD75-1D48-4F0B-9852-B678EE0F96B9}" type="presParOf" srcId="{684F251E-D0E8-4499-86A6-4E5D08D36E63}" destId="{A6C84FE6-C6F3-4222-A5EC-4B6F1869A578}" srcOrd="8" destOrd="0" presId="urn:microsoft.com/office/officeart/2008/layout/BendingPictureCaptionList"/>
    <dgm:cxn modelId="{29030D23-DFD4-4D24-AEFB-9E47ED5F9AB9}" type="presParOf" srcId="{A6C84FE6-C6F3-4222-A5EC-4B6F1869A578}" destId="{50A1E48A-3BCE-4F9E-9A94-AA3709F57991}" srcOrd="0" destOrd="0" presId="urn:microsoft.com/office/officeart/2008/layout/BendingPictureCaptionList"/>
    <dgm:cxn modelId="{DC59C979-7533-4C5B-9812-B4B4A2C6BEED}" type="presParOf" srcId="{A6C84FE6-C6F3-4222-A5EC-4B6F1869A578}" destId="{6F38E428-403C-46CB-A907-16F027C1873D}" srcOrd="1" destOrd="0" presId="urn:microsoft.com/office/officeart/2008/layout/BendingPictureCaptionList"/>
    <dgm:cxn modelId="{9E84FDB3-41C9-4FDF-B464-919D0530D1DB}" type="presParOf" srcId="{684F251E-D0E8-4499-86A6-4E5D08D36E63}" destId="{A1295C40-B64F-4A37-B9FC-0901CF9CA969}" srcOrd="9" destOrd="0" presId="urn:microsoft.com/office/officeart/2008/layout/BendingPictureCaptionList"/>
    <dgm:cxn modelId="{E5E7ACE3-D687-448C-A870-0146D5028A46}" type="presParOf" srcId="{684F251E-D0E8-4499-86A6-4E5D08D36E63}" destId="{7457C78C-01A2-4030-B138-8F8B9168CA0C}" srcOrd="10" destOrd="0" presId="urn:microsoft.com/office/officeart/2008/layout/BendingPictureCaptionList"/>
    <dgm:cxn modelId="{DDCC4088-B964-477C-9225-EAEAFE679CCD}" type="presParOf" srcId="{7457C78C-01A2-4030-B138-8F8B9168CA0C}" destId="{5072ABBA-36CA-45EF-9D47-065D459FB046}" srcOrd="0" destOrd="0" presId="urn:microsoft.com/office/officeart/2008/layout/BendingPictureCaptionList"/>
    <dgm:cxn modelId="{1F2D29B8-76AF-4D4E-BB49-55A1831880CB}" type="presParOf" srcId="{7457C78C-01A2-4030-B138-8F8B9168CA0C}" destId="{3148DA1D-50EC-492B-B52D-032EC569C02B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2A1CC18-D243-4997-9392-7183C0DFFA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0FFA0D5-6F04-4339-8822-37D94C35FCD7}">
      <dgm:prSet phldrT="[Texto]" custT="1"/>
      <dgm:spPr/>
      <dgm:t>
        <a:bodyPr/>
        <a:lstStyle/>
        <a:p>
          <a:r>
            <a:rPr lang="es-ES" sz="1000" b="1" dirty="0">
              <a:latin typeface="+mn-lt"/>
            </a:rPr>
            <a:t>Cumplimiento de ITA y promoción de la transparencia.</a:t>
          </a:r>
          <a:endParaRPr lang="es-CO" sz="1000" b="1" dirty="0">
            <a:latin typeface="+mn-lt"/>
          </a:endParaRPr>
        </a:p>
      </dgm:t>
    </dgm:pt>
    <dgm:pt modelId="{DCE90C20-440F-4EB7-8640-B6007DB0149F}" type="parTrans" cxnId="{DC42BE87-F654-45B8-B917-1626D1510910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46172AF2-BB2A-4831-81EB-EF51E3F86C70}" type="sibTrans" cxnId="{DC42BE87-F654-45B8-B917-1626D1510910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66FB9040-3EC4-4B07-8F82-B0861C653FAA}">
      <dgm:prSet phldrT="[Texto]" custT="1"/>
      <dgm:spPr/>
      <dgm:t>
        <a:bodyPr/>
        <a:lstStyle/>
        <a:p>
          <a:r>
            <a:rPr lang="es-ES" sz="1000" b="1" dirty="0">
              <a:solidFill>
                <a:schemeClr val="bg1"/>
              </a:solidFill>
              <a:latin typeface="+mn-lt"/>
              <a:ea typeface="+mn-ea"/>
              <a:cs typeface="+mn-cs"/>
            </a:rPr>
            <a:t>Publicar información contractual a través de las diferentes plataformas designadas</a:t>
          </a:r>
          <a:endParaRPr lang="es-CO" sz="1000" b="1" dirty="0">
            <a:solidFill>
              <a:schemeClr val="bg1"/>
            </a:solidFill>
            <a:latin typeface="+mn-lt"/>
          </a:endParaRPr>
        </a:p>
      </dgm:t>
    </dgm:pt>
    <dgm:pt modelId="{DD060330-DB12-4D2F-8CFD-047F15A12C46}" type="parTrans" cxnId="{6045A97E-78B7-4990-9E5D-1A44F9316588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FCB9A327-9591-4CFE-B835-1D33CA1E439C}" type="sibTrans" cxnId="{6045A97E-78B7-4990-9E5D-1A44F9316588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850CF942-F8B8-4B11-9CC2-D45E119D96BB}">
      <dgm:prSet custT="1"/>
      <dgm:spPr/>
      <dgm:t>
        <a:bodyPr/>
        <a:lstStyle/>
        <a:p>
          <a:r>
            <a:rPr lang="es-CO" sz="1000" b="1" dirty="0">
              <a:latin typeface="+mn-lt"/>
            </a:rPr>
            <a:t>Asignación de personal profesional en diferentes áreas y  en el tema estadístico</a:t>
          </a:r>
        </a:p>
      </dgm:t>
    </dgm:pt>
    <dgm:pt modelId="{C64B2C71-AC41-4790-8D73-90D107F3E873}" type="parTrans" cxnId="{940D852F-97F6-45F5-B596-9229124F39C5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F1B39D80-E3CF-4005-A5E4-320E106C8189}" type="sibTrans" cxnId="{940D852F-97F6-45F5-B596-9229124F39C5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768F0BEF-CBA5-4BCA-A629-DA54748D413B}">
      <dgm:prSet custT="1"/>
      <dgm:spPr/>
      <dgm:t>
        <a:bodyPr/>
        <a:lstStyle/>
        <a:p>
          <a:r>
            <a:rPr lang="es-ES" sz="1000" b="1" dirty="0">
              <a:latin typeface="+mn-lt"/>
            </a:rPr>
            <a:t>Implementación del Modelo de Seguridad y Privacidad de la Información</a:t>
          </a:r>
          <a:endParaRPr lang="es-CO" sz="1000" b="1" dirty="0">
            <a:latin typeface="+mn-lt"/>
          </a:endParaRPr>
        </a:p>
      </dgm:t>
    </dgm:pt>
    <dgm:pt modelId="{0659D0C0-2EA3-45AF-9A1E-C2CF983BFB2D}" type="parTrans" cxnId="{CFBB4625-5197-486F-93B4-CA08B935A110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072273A8-F457-4D3A-BB39-F130F394B97F}" type="sibTrans" cxnId="{CFBB4625-5197-486F-93B4-CA08B935A110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B8072AEB-4D56-48E8-8F60-12CB3380F87A}">
      <dgm:prSet custT="1"/>
      <dgm:spPr/>
      <dgm:t>
        <a:bodyPr/>
        <a:lstStyle/>
        <a:p>
          <a:r>
            <a:rPr lang="es-ES" sz="1000" b="1" dirty="0">
              <a:latin typeface="+mn-lt"/>
            </a:rPr>
            <a:t>Reporte del informe de procesos judiciales </a:t>
          </a:r>
          <a:endParaRPr lang="es-CO" sz="1000" b="1" dirty="0">
            <a:latin typeface="+mn-lt"/>
          </a:endParaRPr>
        </a:p>
      </dgm:t>
    </dgm:pt>
    <dgm:pt modelId="{A6610C72-2B6E-4C20-AA5D-0BAD2FE6C805}" type="parTrans" cxnId="{E7836A68-6C9F-459B-975F-2B8BAA14EBDB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F3526233-7EB9-43CC-9120-A2AEF383B1F2}" type="sibTrans" cxnId="{E7836A68-6C9F-459B-975F-2B8BAA14EBDB}">
      <dgm:prSet/>
      <dgm:spPr/>
      <dgm:t>
        <a:bodyPr/>
        <a:lstStyle/>
        <a:p>
          <a:endParaRPr lang="es-CO" sz="1000" b="1">
            <a:latin typeface="+mn-lt"/>
          </a:endParaRPr>
        </a:p>
      </dgm:t>
    </dgm:pt>
    <dgm:pt modelId="{5B6B069C-1626-44BC-BFD9-2815B10CF07D}" type="pres">
      <dgm:prSet presAssocID="{42A1CC18-D243-4997-9392-7183C0DFFA51}" presName="Name0" presStyleCnt="0">
        <dgm:presLayoutVars>
          <dgm:dir/>
          <dgm:resizeHandles val="exact"/>
        </dgm:presLayoutVars>
      </dgm:prSet>
      <dgm:spPr/>
    </dgm:pt>
    <dgm:pt modelId="{465D7138-7BC1-4E7F-9CC5-FFDED156B58F}" type="pres">
      <dgm:prSet presAssocID="{D0FFA0D5-6F04-4339-8822-37D94C35FCD7}" presName="composite" presStyleCnt="0"/>
      <dgm:spPr/>
    </dgm:pt>
    <dgm:pt modelId="{09ABB29D-A3D6-46F5-8B92-DC53B236754C}" type="pres">
      <dgm:prSet presAssocID="{D0FFA0D5-6F04-4339-8822-37D94C35FCD7}" presName="rect1" presStyleLbl="bgImgPlace1" presStyleIdx="0" presStyleCnt="5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76C7FBF7-EC4A-48C1-B932-71C0E7DC7B94}" type="pres">
      <dgm:prSet presAssocID="{D0FFA0D5-6F04-4339-8822-37D94C35FCD7}" presName="wedgeRectCallout1" presStyleLbl="node1" presStyleIdx="0" presStyleCnt="5">
        <dgm:presLayoutVars>
          <dgm:bulletEnabled val="1"/>
        </dgm:presLayoutVars>
      </dgm:prSet>
      <dgm:spPr/>
    </dgm:pt>
    <dgm:pt modelId="{6A54BC9D-5960-4C55-99B2-DF378316C248}" type="pres">
      <dgm:prSet presAssocID="{46172AF2-BB2A-4831-81EB-EF51E3F86C70}" presName="sibTrans" presStyleCnt="0"/>
      <dgm:spPr/>
    </dgm:pt>
    <dgm:pt modelId="{B534ADA7-7C9E-4E47-92B9-8FB455081D78}" type="pres">
      <dgm:prSet presAssocID="{66FB9040-3EC4-4B07-8F82-B0861C653FAA}" presName="composite" presStyleCnt="0"/>
      <dgm:spPr/>
    </dgm:pt>
    <dgm:pt modelId="{288334B3-A2F6-4C49-ACD2-59BF6822D72D}" type="pres">
      <dgm:prSet presAssocID="{66FB9040-3EC4-4B07-8F82-B0861C653FAA}" presName="rect1" presStyleLbl="bgImgPlace1" presStyleIdx="1" presStyleCnt="5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C1808515-7535-4979-8EAD-78612ACCD2AE}" type="pres">
      <dgm:prSet presAssocID="{66FB9040-3EC4-4B07-8F82-B0861C653FAA}" presName="wedgeRectCallout1" presStyleLbl="node1" presStyleIdx="1" presStyleCnt="5">
        <dgm:presLayoutVars>
          <dgm:bulletEnabled val="1"/>
        </dgm:presLayoutVars>
      </dgm:prSet>
      <dgm:spPr/>
    </dgm:pt>
    <dgm:pt modelId="{EB3B9CA4-2CD8-4916-A61C-1CEC9A41BEDC}" type="pres">
      <dgm:prSet presAssocID="{FCB9A327-9591-4CFE-B835-1D33CA1E439C}" presName="sibTrans" presStyleCnt="0"/>
      <dgm:spPr/>
    </dgm:pt>
    <dgm:pt modelId="{DBDBD620-31BD-43C9-AA23-F97EC7905E40}" type="pres">
      <dgm:prSet presAssocID="{850CF942-F8B8-4B11-9CC2-D45E119D96BB}" presName="composite" presStyleCnt="0"/>
      <dgm:spPr/>
    </dgm:pt>
    <dgm:pt modelId="{FA5610BD-D0D1-4291-B411-B0184B35532A}" type="pres">
      <dgm:prSet presAssocID="{850CF942-F8B8-4B11-9CC2-D45E119D96BB}" presName="rect1" presStyleLbl="bgImgPlace1" presStyleIdx="2" presStyleCnt="5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AD467EE7-605D-4B6A-9D70-0B21FCA49C85}" type="pres">
      <dgm:prSet presAssocID="{850CF942-F8B8-4B11-9CC2-D45E119D96BB}" presName="wedgeRectCallout1" presStyleLbl="node1" presStyleIdx="2" presStyleCnt="5">
        <dgm:presLayoutVars>
          <dgm:bulletEnabled val="1"/>
        </dgm:presLayoutVars>
      </dgm:prSet>
      <dgm:spPr/>
    </dgm:pt>
    <dgm:pt modelId="{1F4DC4DF-7C23-4B46-8293-FD89947B45B9}" type="pres">
      <dgm:prSet presAssocID="{F1B39D80-E3CF-4005-A5E4-320E106C8189}" presName="sibTrans" presStyleCnt="0"/>
      <dgm:spPr/>
    </dgm:pt>
    <dgm:pt modelId="{81A6A570-AD9B-448B-9848-44F2E0E345C3}" type="pres">
      <dgm:prSet presAssocID="{B8072AEB-4D56-48E8-8F60-12CB3380F87A}" presName="composite" presStyleCnt="0"/>
      <dgm:spPr/>
    </dgm:pt>
    <dgm:pt modelId="{BEA2382B-A169-45B4-A6C3-2D042B28AC2E}" type="pres">
      <dgm:prSet presAssocID="{B8072AEB-4D56-48E8-8F60-12CB3380F87A}" presName="rect1" presStyleLbl="bgImgPlace1" presStyleIdx="3" presStyleCnt="5"/>
      <dgm:spPr>
        <a:blipFill rotWithShape="1">
          <a:blip xmlns:r="http://schemas.openxmlformats.org/officeDocument/2006/relationships" r:embed="rId4"/>
          <a:srcRect/>
          <a:stretch>
            <a:fillRect t="-16000" b="-16000"/>
          </a:stretch>
        </a:blipFill>
      </dgm:spPr>
    </dgm:pt>
    <dgm:pt modelId="{F0E23A04-0112-4CF7-AE57-3770FFC0632F}" type="pres">
      <dgm:prSet presAssocID="{B8072AEB-4D56-48E8-8F60-12CB3380F87A}" presName="wedgeRectCallout1" presStyleLbl="node1" presStyleIdx="3" presStyleCnt="5">
        <dgm:presLayoutVars>
          <dgm:bulletEnabled val="1"/>
        </dgm:presLayoutVars>
      </dgm:prSet>
      <dgm:spPr/>
    </dgm:pt>
    <dgm:pt modelId="{CA32A38E-3B13-488D-BCFF-09870F952449}" type="pres">
      <dgm:prSet presAssocID="{F3526233-7EB9-43CC-9120-A2AEF383B1F2}" presName="sibTrans" presStyleCnt="0"/>
      <dgm:spPr/>
    </dgm:pt>
    <dgm:pt modelId="{64919550-6F9F-4D07-9CF3-4EFFDD55DADB}" type="pres">
      <dgm:prSet presAssocID="{768F0BEF-CBA5-4BCA-A629-DA54748D413B}" presName="composite" presStyleCnt="0"/>
      <dgm:spPr/>
    </dgm:pt>
    <dgm:pt modelId="{69BA39A3-86DA-4A73-8039-99EA117F0594}" type="pres">
      <dgm:prSet presAssocID="{768F0BEF-CBA5-4BCA-A629-DA54748D413B}" presName="rect1" presStyleLbl="bgImgPlace1" presStyleIdx="4" presStyleCnt="5"/>
      <dgm:spPr>
        <a:blipFill rotWithShape="1">
          <a:blip xmlns:r="http://schemas.openxmlformats.org/officeDocument/2006/relationships" r:embed="rId5"/>
          <a:srcRect/>
          <a:stretch>
            <a:fillRect t="-3000" b="-3000"/>
          </a:stretch>
        </a:blipFill>
      </dgm:spPr>
    </dgm:pt>
    <dgm:pt modelId="{6550D171-6F05-41D7-AA9D-B8BF47441EC9}" type="pres">
      <dgm:prSet presAssocID="{768F0BEF-CBA5-4BCA-A629-DA54748D413B}" presName="wedgeRectCallout1" presStyleLbl="node1" presStyleIdx="4" presStyleCnt="5">
        <dgm:presLayoutVars>
          <dgm:bulletEnabled val="1"/>
        </dgm:presLayoutVars>
      </dgm:prSet>
      <dgm:spPr/>
    </dgm:pt>
  </dgm:ptLst>
  <dgm:cxnLst>
    <dgm:cxn modelId="{7B2BF41A-3A3F-492B-96DB-A41B297382D4}" type="presOf" srcId="{D0FFA0D5-6F04-4339-8822-37D94C35FCD7}" destId="{76C7FBF7-EC4A-48C1-B932-71C0E7DC7B94}" srcOrd="0" destOrd="0" presId="urn:microsoft.com/office/officeart/2008/layout/BendingPictureCaptionList"/>
    <dgm:cxn modelId="{CFBB4625-5197-486F-93B4-CA08B935A110}" srcId="{42A1CC18-D243-4997-9392-7183C0DFFA51}" destId="{768F0BEF-CBA5-4BCA-A629-DA54748D413B}" srcOrd="4" destOrd="0" parTransId="{0659D0C0-2EA3-45AF-9A1E-C2CF983BFB2D}" sibTransId="{072273A8-F457-4D3A-BB39-F130F394B97F}"/>
    <dgm:cxn modelId="{940D852F-97F6-45F5-B596-9229124F39C5}" srcId="{42A1CC18-D243-4997-9392-7183C0DFFA51}" destId="{850CF942-F8B8-4B11-9CC2-D45E119D96BB}" srcOrd="2" destOrd="0" parTransId="{C64B2C71-AC41-4790-8D73-90D107F3E873}" sibTransId="{F1B39D80-E3CF-4005-A5E4-320E106C8189}"/>
    <dgm:cxn modelId="{E7836A68-6C9F-459B-975F-2B8BAA14EBDB}" srcId="{42A1CC18-D243-4997-9392-7183C0DFFA51}" destId="{B8072AEB-4D56-48E8-8F60-12CB3380F87A}" srcOrd="3" destOrd="0" parTransId="{A6610C72-2B6E-4C20-AA5D-0BAD2FE6C805}" sibTransId="{F3526233-7EB9-43CC-9120-A2AEF383B1F2}"/>
    <dgm:cxn modelId="{6045A97E-78B7-4990-9E5D-1A44F9316588}" srcId="{42A1CC18-D243-4997-9392-7183C0DFFA51}" destId="{66FB9040-3EC4-4B07-8F82-B0861C653FAA}" srcOrd="1" destOrd="0" parTransId="{DD060330-DB12-4D2F-8CFD-047F15A12C46}" sibTransId="{FCB9A327-9591-4CFE-B835-1D33CA1E439C}"/>
    <dgm:cxn modelId="{DC42BE87-F654-45B8-B917-1626D1510910}" srcId="{42A1CC18-D243-4997-9392-7183C0DFFA51}" destId="{D0FFA0D5-6F04-4339-8822-37D94C35FCD7}" srcOrd="0" destOrd="0" parTransId="{DCE90C20-440F-4EB7-8640-B6007DB0149F}" sibTransId="{46172AF2-BB2A-4831-81EB-EF51E3F86C70}"/>
    <dgm:cxn modelId="{CFAAC790-F359-4D75-BFB6-5469DE9F637C}" type="presOf" srcId="{768F0BEF-CBA5-4BCA-A629-DA54748D413B}" destId="{6550D171-6F05-41D7-AA9D-B8BF47441EC9}" srcOrd="0" destOrd="0" presId="urn:microsoft.com/office/officeart/2008/layout/BendingPictureCaptionList"/>
    <dgm:cxn modelId="{B560B7AF-E193-4622-9EC6-CF63B6788556}" type="presOf" srcId="{66FB9040-3EC4-4B07-8F82-B0861C653FAA}" destId="{C1808515-7535-4979-8EAD-78612ACCD2AE}" srcOrd="0" destOrd="0" presId="urn:microsoft.com/office/officeart/2008/layout/BendingPictureCaptionList"/>
    <dgm:cxn modelId="{0CBA88D7-404B-418E-BBE9-0043350575DE}" type="presOf" srcId="{42A1CC18-D243-4997-9392-7183C0DFFA51}" destId="{5B6B069C-1626-44BC-BFD9-2815B10CF07D}" srcOrd="0" destOrd="0" presId="urn:microsoft.com/office/officeart/2008/layout/BendingPictureCaptionList"/>
    <dgm:cxn modelId="{DDF0D3EB-F951-4EEC-9A0A-1600D56C62C0}" type="presOf" srcId="{850CF942-F8B8-4B11-9CC2-D45E119D96BB}" destId="{AD467EE7-605D-4B6A-9D70-0B21FCA49C85}" srcOrd="0" destOrd="0" presId="urn:microsoft.com/office/officeart/2008/layout/BendingPictureCaptionList"/>
    <dgm:cxn modelId="{A4C09DFB-C0A7-46A9-A2EB-7AAEEF215884}" type="presOf" srcId="{B8072AEB-4D56-48E8-8F60-12CB3380F87A}" destId="{F0E23A04-0112-4CF7-AE57-3770FFC0632F}" srcOrd="0" destOrd="0" presId="urn:microsoft.com/office/officeart/2008/layout/BendingPictureCaptionList"/>
    <dgm:cxn modelId="{6B90FEA5-83BC-47C1-922B-AF35EAFDDFA8}" type="presParOf" srcId="{5B6B069C-1626-44BC-BFD9-2815B10CF07D}" destId="{465D7138-7BC1-4E7F-9CC5-FFDED156B58F}" srcOrd="0" destOrd="0" presId="urn:microsoft.com/office/officeart/2008/layout/BendingPictureCaptionList"/>
    <dgm:cxn modelId="{6B21DB9D-7404-4E8E-98B2-8A676D5D0C13}" type="presParOf" srcId="{465D7138-7BC1-4E7F-9CC5-FFDED156B58F}" destId="{09ABB29D-A3D6-46F5-8B92-DC53B236754C}" srcOrd="0" destOrd="0" presId="urn:microsoft.com/office/officeart/2008/layout/BendingPictureCaptionList"/>
    <dgm:cxn modelId="{11860754-1973-4B64-9049-F3AFFE924BF2}" type="presParOf" srcId="{465D7138-7BC1-4E7F-9CC5-FFDED156B58F}" destId="{76C7FBF7-EC4A-48C1-B932-71C0E7DC7B94}" srcOrd="1" destOrd="0" presId="urn:microsoft.com/office/officeart/2008/layout/BendingPictureCaptionList"/>
    <dgm:cxn modelId="{6A6622D7-8E3E-4153-8255-8ADC9566F7CD}" type="presParOf" srcId="{5B6B069C-1626-44BC-BFD9-2815B10CF07D}" destId="{6A54BC9D-5960-4C55-99B2-DF378316C248}" srcOrd="1" destOrd="0" presId="urn:microsoft.com/office/officeart/2008/layout/BendingPictureCaptionList"/>
    <dgm:cxn modelId="{8B5D76C9-1B98-48E4-A76B-4CA3D0B8B2E8}" type="presParOf" srcId="{5B6B069C-1626-44BC-BFD9-2815B10CF07D}" destId="{B534ADA7-7C9E-4E47-92B9-8FB455081D78}" srcOrd="2" destOrd="0" presId="urn:microsoft.com/office/officeart/2008/layout/BendingPictureCaptionList"/>
    <dgm:cxn modelId="{885EA83E-17A7-4B71-9B82-CEE5A641F515}" type="presParOf" srcId="{B534ADA7-7C9E-4E47-92B9-8FB455081D78}" destId="{288334B3-A2F6-4C49-ACD2-59BF6822D72D}" srcOrd="0" destOrd="0" presId="urn:microsoft.com/office/officeart/2008/layout/BendingPictureCaptionList"/>
    <dgm:cxn modelId="{1111E373-7E2D-464B-ABC2-3D0C47646AE6}" type="presParOf" srcId="{B534ADA7-7C9E-4E47-92B9-8FB455081D78}" destId="{C1808515-7535-4979-8EAD-78612ACCD2AE}" srcOrd="1" destOrd="0" presId="urn:microsoft.com/office/officeart/2008/layout/BendingPictureCaptionList"/>
    <dgm:cxn modelId="{8078652F-1A98-4755-B82C-7151B1009474}" type="presParOf" srcId="{5B6B069C-1626-44BC-BFD9-2815B10CF07D}" destId="{EB3B9CA4-2CD8-4916-A61C-1CEC9A41BEDC}" srcOrd="3" destOrd="0" presId="urn:microsoft.com/office/officeart/2008/layout/BendingPictureCaptionList"/>
    <dgm:cxn modelId="{BA107465-B93B-43E1-A08B-F139DAE3F6BE}" type="presParOf" srcId="{5B6B069C-1626-44BC-BFD9-2815B10CF07D}" destId="{DBDBD620-31BD-43C9-AA23-F97EC7905E40}" srcOrd="4" destOrd="0" presId="urn:microsoft.com/office/officeart/2008/layout/BendingPictureCaptionList"/>
    <dgm:cxn modelId="{1384C346-28C8-40CE-B53F-671FE1948F86}" type="presParOf" srcId="{DBDBD620-31BD-43C9-AA23-F97EC7905E40}" destId="{FA5610BD-D0D1-4291-B411-B0184B35532A}" srcOrd="0" destOrd="0" presId="urn:microsoft.com/office/officeart/2008/layout/BendingPictureCaptionList"/>
    <dgm:cxn modelId="{142BD036-5193-4E3E-8EF6-D24324E61626}" type="presParOf" srcId="{DBDBD620-31BD-43C9-AA23-F97EC7905E40}" destId="{AD467EE7-605D-4B6A-9D70-0B21FCA49C85}" srcOrd="1" destOrd="0" presId="urn:microsoft.com/office/officeart/2008/layout/BendingPictureCaptionList"/>
    <dgm:cxn modelId="{129C45D4-27BB-43C3-B835-EB96FE9BFD7E}" type="presParOf" srcId="{5B6B069C-1626-44BC-BFD9-2815B10CF07D}" destId="{1F4DC4DF-7C23-4B46-8293-FD89947B45B9}" srcOrd="5" destOrd="0" presId="urn:microsoft.com/office/officeart/2008/layout/BendingPictureCaptionList"/>
    <dgm:cxn modelId="{3FBDE2D8-9E95-493C-9CD9-6F5F28CFD715}" type="presParOf" srcId="{5B6B069C-1626-44BC-BFD9-2815B10CF07D}" destId="{81A6A570-AD9B-448B-9848-44F2E0E345C3}" srcOrd="6" destOrd="0" presId="urn:microsoft.com/office/officeart/2008/layout/BendingPictureCaptionList"/>
    <dgm:cxn modelId="{DE177CD5-07F9-42F2-96AF-7E25B6A2E5DB}" type="presParOf" srcId="{81A6A570-AD9B-448B-9848-44F2E0E345C3}" destId="{BEA2382B-A169-45B4-A6C3-2D042B28AC2E}" srcOrd="0" destOrd="0" presId="urn:microsoft.com/office/officeart/2008/layout/BendingPictureCaptionList"/>
    <dgm:cxn modelId="{20B34753-6E98-4A5D-956D-0C3F8107C67A}" type="presParOf" srcId="{81A6A570-AD9B-448B-9848-44F2E0E345C3}" destId="{F0E23A04-0112-4CF7-AE57-3770FFC0632F}" srcOrd="1" destOrd="0" presId="urn:microsoft.com/office/officeart/2008/layout/BendingPictureCaptionList"/>
    <dgm:cxn modelId="{606B2FD7-769B-486E-BAF3-7662887F6018}" type="presParOf" srcId="{5B6B069C-1626-44BC-BFD9-2815B10CF07D}" destId="{CA32A38E-3B13-488D-BCFF-09870F952449}" srcOrd="7" destOrd="0" presId="urn:microsoft.com/office/officeart/2008/layout/BendingPictureCaptionList"/>
    <dgm:cxn modelId="{6112AB15-82AF-46B4-8CFF-05B53E38DA97}" type="presParOf" srcId="{5B6B069C-1626-44BC-BFD9-2815B10CF07D}" destId="{64919550-6F9F-4D07-9CF3-4EFFDD55DADB}" srcOrd="8" destOrd="0" presId="urn:microsoft.com/office/officeart/2008/layout/BendingPictureCaptionList"/>
    <dgm:cxn modelId="{79D9627E-26A8-4C00-A1A7-9AC791783C9C}" type="presParOf" srcId="{64919550-6F9F-4D07-9CF3-4EFFDD55DADB}" destId="{69BA39A3-86DA-4A73-8039-99EA117F0594}" srcOrd="0" destOrd="0" presId="urn:microsoft.com/office/officeart/2008/layout/BendingPictureCaptionList"/>
    <dgm:cxn modelId="{48241089-615F-4D2A-AF40-F95101C5A02F}" type="presParOf" srcId="{64919550-6F9F-4D07-9CF3-4EFFDD55DADB}" destId="{6550D171-6F05-41D7-AA9D-B8BF47441EC9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244B90-32B5-4113-AE1D-F847AFAD4EBA}">
      <dsp:nvSpPr>
        <dsp:cNvPr id="0" name=""/>
        <dsp:cNvSpPr/>
      </dsp:nvSpPr>
      <dsp:spPr>
        <a:xfrm>
          <a:off x="-6779388" y="-1044890"/>
          <a:ext cx="8133328" cy="8133328"/>
        </a:xfrm>
        <a:prstGeom prst="blockArc">
          <a:avLst>
            <a:gd name="adj1" fmla="val 18900000"/>
            <a:gd name="adj2" fmla="val 2700000"/>
            <a:gd name="adj3" fmla="val 266"/>
          </a:avLst>
        </a:pr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82BBAD-DB58-4D62-B742-D77DD49D0CBB}">
      <dsp:nvSpPr>
        <dsp:cNvPr id="0" name=""/>
        <dsp:cNvSpPr/>
      </dsp:nvSpPr>
      <dsp:spPr>
        <a:xfrm>
          <a:off x="1110955" y="863381"/>
          <a:ext cx="4596280" cy="172652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0426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Ley 1474 de 2011</a:t>
          </a:r>
          <a:endParaRPr lang="es-CO" sz="3200" kern="1200" dirty="0"/>
        </a:p>
      </dsp:txBody>
      <dsp:txXfrm>
        <a:off x="1110955" y="863381"/>
        <a:ext cx="4596280" cy="1726520"/>
      </dsp:txXfrm>
    </dsp:sp>
    <dsp:sp modelId="{3BD57D68-6F11-4BBC-A5EB-3D273CADA129}">
      <dsp:nvSpPr>
        <dsp:cNvPr id="0" name=""/>
        <dsp:cNvSpPr/>
      </dsp:nvSpPr>
      <dsp:spPr>
        <a:xfrm>
          <a:off x="31879" y="647566"/>
          <a:ext cx="2158150" cy="2158150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4000" r="-4000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624BF1-0704-40B7-9D3F-9946B33DEEDD}">
      <dsp:nvSpPr>
        <dsp:cNvPr id="0" name=""/>
        <dsp:cNvSpPr/>
      </dsp:nvSpPr>
      <dsp:spPr>
        <a:xfrm>
          <a:off x="1110955" y="3453645"/>
          <a:ext cx="4596280" cy="1726520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370426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Decreto 126 de 2016</a:t>
          </a:r>
          <a:endParaRPr lang="es-CO" sz="3200" kern="1200" dirty="0"/>
        </a:p>
      </dsp:txBody>
      <dsp:txXfrm>
        <a:off x="1110955" y="3453645"/>
        <a:ext cx="4596280" cy="1726520"/>
      </dsp:txXfrm>
    </dsp:sp>
    <dsp:sp modelId="{8B782870-816C-4F72-BE6E-9E61E8899049}">
      <dsp:nvSpPr>
        <dsp:cNvPr id="0" name=""/>
        <dsp:cNvSpPr/>
      </dsp:nvSpPr>
      <dsp:spPr>
        <a:xfrm>
          <a:off x="31879" y="3237830"/>
          <a:ext cx="2158150" cy="2158150"/>
        </a:xfrm>
        <a:prstGeom prst="ellipse">
          <a:avLst/>
        </a:prstGeom>
        <a:blipFill rotWithShape="0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349283"/>
              <a:satOff val="-6256"/>
              <a:lumOff val="265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5D775-B354-48F5-A8AD-BD57BC130F45}">
      <dsp:nvSpPr>
        <dsp:cNvPr id="0" name=""/>
        <dsp:cNvSpPr/>
      </dsp:nvSpPr>
      <dsp:spPr>
        <a:xfrm>
          <a:off x="3382" y="81177"/>
          <a:ext cx="2683765" cy="2147012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8BCBED-7C08-4B57-A0C6-6EC296305612}">
      <dsp:nvSpPr>
        <dsp:cNvPr id="0" name=""/>
        <dsp:cNvSpPr/>
      </dsp:nvSpPr>
      <dsp:spPr>
        <a:xfrm>
          <a:off x="244921" y="2013488"/>
          <a:ext cx="2388551" cy="75145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1"/>
              </a:solidFill>
            </a:rPr>
            <a:t>Definir roles y responsabilidades para f</a:t>
          </a:r>
          <a:r>
            <a:rPr lang="es-ES" sz="1300" kern="1200" dirty="0"/>
            <a:t>ortalecer lineamientos de datos abiertos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244921" y="2013488"/>
        <a:ext cx="2388551" cy="751454"/>
      </dsp:txXfrm>
    </dsp:sp>
    <dsp:sp modelId="{1E3B770F-BDAB-4CD5-BAC0-8B0C70DC5A29}">
      <dsp:nvSpPr>
        <dsp:cNvPr id="0" name=""/>
        <dsp:cNvSpPr/>
      </dsp:nvSpPr>
      <dsp:spPr>
        <a:xfrm>
          <a:off x="2955525" y="81177"/>
          <a:ext cx="2683765" cy="2147012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F0BFAB-6150-458F-9826-F4EB489AC17D}">
      <dsp:nvSpPr>
        <dsp:cNvPr id="0" name=""/>
        <dsp:cNvSpPr/>
      </dsp:nvSpPr>
      <dsp:spPr>
        <a:xfrm>
          <a:off x="3197063" y="2013488"/>
          <a:ext cx="2388551" cy="75145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kern="120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Fortalecimiento de los canales de atención</a:t>
          </a:r>
          <a:endParaRPr lang="es-CO" sz="1300" b="0" kern="1200" dirty="0">
            <a:solidFill>
              <a:schemeClr val="bg1"/>
            </a:solidFill>
          </a:endParaRPr>
        </a:p>
      </dsp:txBody>
      <dsp:txXfrm>
        <a:off x="3197063" y="2013488"/>
        <a:ext cx="2388551" cy="751454"/>
      </dsp:txXfrm>
    </dsp:sp>
    <dsp:sp modelId="{FE62F6CF-7F21-44EC-8802-C9238648F3D7}">
      <dsp:nvSpPr>
        <dsp:cNvPr id="0" name=""/>
        <dsp:cNvSpPr/>
      </dsp:nvSpPr>
      <dsp:spPr>
        <a:xfrm>
          <a:off x="5907667" y="81177"/>
          <a:ext cx="2683765" cy="2147012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5093D9-39F7-4979-B4C4-8D10386A44D4}">
      <dsp:nvSpPr>
        <dsp:cNvPr id="0" name=""/>
        <dsp:cNvSpPr/>
      </dsp:nvSpPr>
      <dsp:spPr>
        <a:xfrm>
          <a:off x="6149206" y="2013488"/>
          <a:ext cx="2388551" cy="75145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Innovación Técnica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6149206" y="2013488"/>
        <a:ext cx="2388551" cy="751454"/>
      </dsp:txXfrm>
    </dsp:sp>
    <dsp:sp modelId="{ABC79628-992F-4E84-95AB-77DCEAFD55E2}">
      <dsp:nvSpPr>
        <dsp:cNvPr id="0" name=""/>
        <dsp:cNvSpPr/>
      </dsp:nvSpPr>
      <dsp:spPr>
        <a:xfrm>
          <a:off x="8859809" y="81177"/>
          <a:ext cx="2683765" cy="2147012"/>
        </a:xfrm>
        <a:prstGeom prst="rect">
          <a:avLst/>
        </a:prstGeom>
        <a:blipFill rotWithShape="1">
          <a:blip xmlns:r="http://schemas.openxmlformats.org/officeDocument/2006/relationships" r:embed="rId6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A6105F-AEF5-4880-8CC8-81C834397E43}">
      <dsp:nvSpPr>
        <dsp:cNvPr id="0" name=""/>
        <dsp:cNvSpPr/>
      </dsp:nvSpPr>
      <dsp:spPr>
        <a:xfrm>
          <a:off x="9101348" y="2013488"/>
          <a:ext cx="2388551" cy="75145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kern="120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Normatividad técnica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9101348" y="2013488"/>
        <a:ext cx="2388551" cy="75145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69221-A6E4-4785-A66A-E790515A1FCE}">
      <dsp:nvSpPr>
        <dsp:cNvPr id="0" name=""/>
        <dsp:cNvSpPr/>
      </dsp:nvSpPr>
      <dsp:spPr>
        <a:xfrm>
          <a:off x="1547318" y="631"/>
          <a:ext cx="2336017" cy="1868814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79DD94-79AF-498B-84BF-0B373248DBE0}">
      <dsp:nvSpPr>
        <dsp:cNvPr id="0" name=""/>
        <dsp:cNvSpPr/>
      </dsp:nvSpPr>
      <dsp:spPr>
        <a:xfrm>
          <a:off x="1757560" y="1682563"/>
          <a:ext cx="2079055" cy="65408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0" kern="1200" dirty="0">
              <a:solidFill>
                <a:schemeClr val="bg1"/>
              </a:solidFill>
              <a:latin typeface="PT Sans" panose="020B0503020203020204" pitchFamily="34" charset="77"/>
            </a:rPr>
            <a:t>Fortalecimiento a la participación ciudadana</a:t>
          </a:r>
          <a:endParaRPr lang="es-CO" sz="1500" kern="1200" dirty="0"/>
        </a:p>
      </dsp:txBody>
      <dsp:txXfrm>
        <a:off x="1757560" y="1682563"/>
        <a:ext cx="2079055" cy="654084"/>
      </dsp:txXfrm>
    </dsp:sp>
    <dsp:sp modelId="{98DA7368-E8A2-4071-85D2-6BC247183ED9}">
      <dsp:nvSpPr>
        <dsp:cNvPr id="0" name=""/>
        <dsp:cNvSpPr/>
      </dsp:nvSpPr>
      <dsp:spPr>
        <a:xfrm>
          <a:off x="4116938" y="631"/>
          <a:ext cx="2336017" cy="1868814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96721E-0717-4E93-9D67-D40BA1F5621C}">
      <dsp:nvSpPr>
        <dsp:cNvPr id="0" name=""/>
        <dsp:cNvSpPr/>
      </dsp:nvSpPr>
      <dsp:spPr>
        <a:xfrm>
          <a:off x="4327179" y="1682563"/>
          <a:ext cx="2079055" cy="65408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Estrategia de Rendición de Cuentas</a:t>
          </a:r>
        </a:p>
      </dsp:txBody>
      <dsp:txXfrm>
        <a:off x="4327179" y="1682563"/>
        <a:ext cx="2079055" cy="65408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FF19CB-4308-41A8-95CE-642965C96975}">
      <dsp:nvSpPr>
        <dsp:cNvPr id="0" name=""/>
        <dsp:cNvSpPr/>
      </dsp:nvSpPr>
      <dsp:spPr>
        <a:xfrm>
          <a:off x="295677" y="0"/>
          <a:ext cx="2394914" cy="2229377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6B6D8-5215-4BD3-8A72-3575EE58A93E}">
      <dsp:nvSpPr>
        <dsp:cNvPr id="0" name=""/>
        <dsp:cNvSpPr/>
      </dsp:nvSpPr>
      <dsp:spPr>
        <a:xfrm>
          <a:off x="452232" y="1882233"/>
          <a:ext cx="2131473" cy="67057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/>
            <a:t>Conocer la percepción de los usuarios del área de</a:t>
          </a:r>
          <a:endParaRPr lang="es-CO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/>
            <a:t>influencia de los proyectos de mantenimiento integral a</a:t>
          </a:r>
          <a:endParaRPr lang="es-CO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800" kern="1200" dirty="0"/>
            <a:t>través de los SAU.</a:t>
          </a:r>
        </a:p>
      </dsp:txBody>
      <dsp:txXfrm>
        <a:off x="452232" y="1882233"/>
        <a:ext cx="2131473" cy="67057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7717A3-F95E-4963-8588-EC15F50EBDA9}">
      <dsp:nvSpPr>
        <dsp:cNvPr id="0" name=""/>
        <dsp:cNvSpPr/>
      </dsp:nvSpPr>
      <dsp:spPr>
        <a:xfrm>
          <a:off x="0" y="37072"/>
          <a:ext cx="1732154" cy="1385723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19000" r="-1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FC2CF7-B83C-4B8A-AE43-2F97E3C7480D}">
      <dsp:nvSpPr>
        <dsp:cNvPr id="0" name=""/>
        <dsp:cNvSpPr/>
      </dsp:nvSpPr>
      <dsp:spPr>
        <a:xfrm>
          <a:off x="158077" y="1278833"/>
          <a:ext cx="1541617" cy="48500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/>
            <a:t>Gestión ambiental involucrando a la comunidad.</a:t>
          </a:r>
          <a:endParaRPr lang="es-CO" sz="900" kern="1200" dirty="0"/>
        </a:p>
      </dsp:txBody>
      <dsp:txXfrm>
        <a:off x="158077" y="1278833"/>
        <a:ext cx="1541617" cy="485003"/>
      </dsp:txXfrm>
    </dsp:sp>
    <dsp:sp modelId="{08A5480D-D7F2-446F-B423-840FEA9648B9}">
      <dsp:nvSpPr>
        <dsp:cNvPr id="0" name=""/>
        <dsp:cNvSpPr/>
      </dsp:nvSpPr>
      <dsp:spPr>
        <a:xfrm>
          <a:off x="1907553" y="31682"/>
          <a:ext cx="1732154" cy="1385723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C86A97-871A-4C0D-9145-345B4AF7299E}">
      <dsp:nvSpPr>
        <dsp:cNvPr id="0" name=""/>
        <dsp:cNvSpPr/>
      </dsp:nvSpPr>
      <dsp:spPr>
        <a:xfrm>
          <a:off x="2063447" y="1278833"/>
          <a:ext cx="1541617" cy="48500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/>
            <a:t>Gestión Social e interacción con la comunidad.</a:t>
          </a:r>
          <a:endParaRPr lang="es-CO" sz="900" kern="1200" dirty="0"/>
        </a:p>
      </dsp:txBody>
      <dsp:txXfrm>
        <a:off x="2063447" y="1278833"/>
        <a:ext cx="1541617" cy="485003"/>
      </dsp:txXfrm>
    </dsp:sp>
    <dsp:sp modelId="{F7DBBAC7-3304-4C9D-A032-2C5A3FCD3C64}">
      <dsp:nvSpPr>
        <dsp:cNvPr id="0" name=""/>
        <dsp:cNvSpPr/>
      </dsp:nvSpPr>
      <dsp:spPr>
        <a:xfrm>
          <a:off x="3812923" y="31682"/>
          <a:ext cx="1732154" cy="1385723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C6C08-6BAB-47A6-AE7F-7D29310043CA}">
      <dsp:nvSpPr>
        <dsp:cNvPr id="0" name=""/>
        <dsp:cNvSpPr/>
      </dsp:nvSpPr>
      <dsp:spPr>
        <a:xfrm>
          <a:off x="3968817" y="1278833"/>
          <a:ext cx="1541617" cy="48500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bg1"/>
              </a:solidFill>
            </a:rPr>
            <a:t>Gestión predial que beneficie a la comunidad con inversión Sociopredial.</a:t>
          </a:r>
          <a:endParaRPr lang="es-CO" sz="900" kern="1200" dirty="0">
            <a:solidFill>
              <a:schemeClr val="bg1"/>
            </a:solidFill>
          </a:endParaRPr>
        </a:p>
      </dsp:txBody>
      <dsp:txXfrm>
        <a:off x="3968817" y="1278833"/>
        <a:ext cx="1541617" cy="485003"/>
      </dsp:txXfrm>
    </dsp:sp>
    <dsp:sp modelId="{92CAF9D3-3325-4F09-8C55-116F5D3E628D}">
      <dsp:nvSpPr>
        <dsp:cNvPr id="0" name=""/>
        <dsp:cNvSpPr/>
      </dsp:nvSpPr>
      <dsp:spPr>
        <a:xfrm>
          <a:off x="5718293" y="31682"/>
          <a:ext cx="1732154" cy="1385723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 t="-3000" b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714BF-6C8C-4F7D-8502-A6B87E409C26}">
      <dsp:nvSpPr>
        <dsp:cNvPr id="0" name=""/>
        <dsp:cNvSpPr/>
      </dsp:nvSpPr>
      <dsp:spPr>
        <a:xfrm>
          <a:off x="5874187" y="1278833"/>
          <a:ext cx="1541617" cy="48500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bg1"/>
              </a:solidFill>
            </a:rPr>
            <a:t>Gestión de Sostenibilidad en beneficio de la comunidad.</a:t>
          </a:r>
          <a:endParaRPr lang="es-CO" sz="900" kern="1200" dirty="0">
            <a:solidFill>
              <a:schemeClr val="bg1"/>
            </a:solidFill>
          </a:endParaRPr>
        </a:p>
      </dsp:txBody>
      <dsp:txXfrm>
        <a:off x="5874187" y="1278833"/>
        <a:ext cx="1541617" cy="4850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C36346-3EE4-411B-9535-174FCF8C8321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12600000"/>
            <a:gd name="adj2" fmla="val 16200000"/>
            <a:gd name="adj3" fmla="val 4515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4B1158-B2B2-4B1D-872A-CCD8E6C77A56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9000000"/>
            <a:gd name="adj2" fmla="val 12600000"/>
            <a:gd name="adj3" fmla="val 4515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53EA5-FA5F-4FA6-B6E5-285ECBF78273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5400000"/>
            <a:gd name="adj2" fmla="val 9000000"/>
            <a:gd name="adj3" fmla="val 4515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6A31FE-0B16-470F-AD66-289046EE56CA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1800000"/>
            <a:gd name="adj2" fmla="val 5400000"/>
            <a:gd name="adj3" fmla="val 4515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D69CC2-00B6-4E56-B0A3-C04BEF7D8771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19800000"/>
            <a:gd name="adj2" fmla="val 1800000"/>
            <a:gd name="adj3" fmla="val 4515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1A3EE5-A260-483F-B5ED-94CFBF1DA7EC}">
      <dsp:nvSpPr>
        <dsp:cNvPr id="0" name=""/>
        <dsp:cNvSpPr/>
      </dsp:nvSpPr>
      <dsp:spPr>
        <a:xfrm>
          <a:off x="1760456" y="670637"/>
          <a:ext cx="4607086" cy="4607086"/>
        </a:xfrm>
        <a:prstGeom prst="blockArc">
          <a:avLst>
            <a:gd name="adj1" fmla="val 16200000"/>
            <a:gd name="adj2" fmla="val 19800000"/>
            <a:gd name="adj3" fmla="val 451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FD97AC-72FC-4BA2-BBC5-18928415025C}">
      <dsp:nvSpPr>
        <dsp:cNvPr id="0" name=""/>
        <dsp:cNvSpPr/>
      </dsp:nvSpPr>
      <dsp:spPr>
        <a:xfrm>
          <a:off x="3032125" y="1942305"/>
          <a:ext cx="2063749" cy="20637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b="1" kern="1200" dirty="0"/>
            <a:t>Promueve la formulación participativa y realiza monitoreo trimestral: </a:t>
          </a:r>
          <a:r>
            <a:rPr lang="es-CO" sz="900" kern="1200" dirty="0"/>
            <a:t>Oficina asesora de Planeación (9.1, 9.2 y 9.6) en coordinación con la Subdirección general (8.1 y 8.8)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b="1" kern="1200" dirty="0"/>
            <a:t>Seguimiento cuatrimestral: </a:t>
          </a:r>
          <a:r>
            <a:rPr lang="es-CO" sz="900" kern="1200" dirty="0"/>
            <a:t>Oficina de Control Interno (10.1, 10.7 y 10.13)</a:t>
          </a:r>
        </a:p>
      </dsp:txBody>
      <dsp:txXfrm>
        <a:off x="3334354" y="2244534"/>
        <a:ext cx="1459291" cy="1459291"/>
      </dsp:txXfrm>
    </dsp:sp>
    <dsp:sp modelId="{430EBC8B-1370-417C-9DDF-D00C6DEB005E}">
      <dsp:nvSpPr>
        <dsp:cNvPr id="0" name=""/>
        <dsp:cNvSpPr/>
      </dsp:nvSpPr>
      <dsp:spPr>
        <a:xfrm>
          <a:off x="3341687" y="331"/>
          <a:ext cx="1444624" cy="14446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1. Riesgos de Corrupción</a:t>
          </a:r>
        </a:p>
      </dsp:txBody>
      <dsp:txXfrm>
        <a:off x="3553247" y="211891"/>
        <a:ext cx="1021504" cy="1021504"/>
      </dsp:txXfrm>
    </dsp:sp>
    <dsp:sp modelId="{A568EB80-0C1A-4D18-9335-95485752ED01}">
      <dsp:nvSpPr>
        <dsp:cNvPr id="0" name=""/>
        <dsp:cNvSpPr/>
      </dsp:nvSpPr>
      <dsp:spPr>
        <a:xfrm>
          <a:off x="5291575" y="1126099"/>
          <a:ext cx="1444624" cy="1444624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2. Racionalización de trámites</a:t>
          </a:r>
        </a:p>
      </dsp:txBody>
      <dsp:txXfrm>
        <a:off x="5503135" y="1337659"/>
        <a:ext cx="1021504" cy="1021504"/>
      </dsp:txXfrm>
    </dsp:sp>
    <dsp:sp modelId="{89F238EF-A83A-4CAE-94B2-26AB1C2A4B67}">
      <dsp:nvSpPr>
        <dsp:cNvPr id="0" name=""/>
        <dsp:cNvSpPr/>
      </dsp:nvSpPr>
      <dsp:spPr>
        <a:xfrm>
          <a:off x="5291575" y="3377636"/>
          <a:ext cx="1444624" cy="1444624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3. Rendición de Cuentas</a:t>
          </a:r>
        </a:p>
      </dsp:txBody>
      <dsp:txXfrm>
        <a:off x="5503135" y="3589196"/>
        <a:ext cx="1021504" cy="1021504"/>
      </dsp:txXfrm>
    </dsp:sp>
    <dsp:sp modelId="{DB2A5DE8-1EDB-4A47-8A75-F1B7DED905B1}">
      <dsp:nvSpPr>
        <dsp:cNvPr id="0" name=""/>
        <dsp:cNvSpPr/>
      </dsp:nvSpPr>
      <dsp:spPr>
        <a:xfrm>
          <a:off x="3341687" y="4503404"/>
          <a:ext cx="1444624" cy="1444624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4. Mecanismos para mejorar la atención al ciudadano</a:t>
          </a:r>
        </a:p>
      </dsp:txBody>
      <dsp:txXfrm>
        <a:off x="3553247" y="4714964"/>
        <a:ext cx="1021504" cy="1021504"/>
      </dsp:txXfrm>
    </dsp:sp>
    <dsp:sp modelId="{E4C4A6FB-A0A9-4D24-BCDE-91813FB0A9B6}">
      <dsp:nvSpPr>
        <dsp:cNvPr id="0" name=""/>
        <dsp:cNvSpPr/>
      </dsp:nvSpPr>
      <dsp:spPr>
        <a:xfrm>
          <a:off x="1391799" y="3377636"/>
          <a:ext cx="1444624" cy="1444624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5. Mecanismos para la transparencia y acceso a la información </a:t>
          </a:r>
        </a:p>
      </dsp:txBody>
      <dsp:txXfrm>
        <a:off x="1603359" y="3589196"/>
        <a:ext cx="1021504" cy="1021504"/>
      </dsp:txXfrm>
    </dsp:sp>
    <dsp:sp modelId="{61D3315F-C3F6-456A-B5C1-9AF365FF25B9}">
      <dsp:nvSpPr>
        <dsp:cNvPr id="0" name=""/>
        <dsp:cNvSpPr/>
      </dsp:nvSpPr>
      <dsp:spPr>
        <a:xfrm>
          <a:off x="1391799" y="1126099"/>
          <a:ext cx="1444624" cy="1444624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900" kern="1200" dirty="0"/>
            <a:t>6. Iniciativas adicionales</a:t>
          </a:r>
        </a:p>
      </dsp:txBody>
      <dsp:txXfrm>
        <a:off x="1603359" y="1337659"/>
        <a:ext cx="1021504" cy="10215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F4FC16-1FF4-424E-8165-EDBF2E0C6FD3}">
      <dsp:nvSpPr>
        <dsp:cNvPr id="0" name=""/>
        <dsp:cNvSpPr/>
      </dsp:nvSpPr>
      <dsp:spPr>
        <a:xfrm>
          <a:off x="0" y="0"/>
          <a:ext cx="11526137" cy="153714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GENERAL: Promover la cultura de la legalidad y lucha contra la corrupción en los procesos estratégicos, misionales, de apoyo y de evaluación del modelo de operación de la entidad, en cumplimiento del articulo 31 de la Ley 2195 de 2022</a:t>
          </a:r>
          <a:endParaRPr lang="es-CO" sz="2400" kern="1200" dirty="0"/>
        </a:p>
      </dsp:txBody>
      <dsp:txXfrm>
        <a:off x="0" y="0"/>
        <a:ext cx="11526137" cy="1537143"/>
      </dsp:txXfrm>
    </dsp:sp>
    <dsp:sp modelId="{27163C73-0BB1-41C3-AC54-494506A4A0A9}">
      <dsp:nvSpPr>
        <dsp:cNvPr id="0" name=""/>
        <dsp:cNvSpPr/>
      </dsp:nvSpPr>
      <dsp:spPr>
        <a:xfrm>
          <a:off x="5627" y="1537143"/>
          <a:ext cx="3838293" cy="3228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Prevenir, minimizar, controlar y monitorear constantemente los riesgos de corrupción</a:t>
          </a:r>
          <a:endParaRPr lang="es-CO" sz="3200" kern="1200" dirty="0"/>
        </a:p>
      </dsp:txBody>
      <dsp:txXfrm>
        <a:off x="5627" y="1537143"/>
        <a:ext cx="3838293" cy="3228000"/>
      </dsp:txXfrm>
    </dsp:sp>
    <dsp:sp modelId="{4388C4A4-76DE-44C2-A77D-4B676552C729}">
      <dsp:nvSpPr>
        <dsp:cNvPr id="0" name=""/>
        <dsp:cNvSpPr/>
      </dsp:nvSpPr>
      <dsp:spPr>
        <a:xfrm>
          <a:off x="3843921" y="1537143"/>
          <a:ext cx="3838293" cy="3228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Fomentar el control social y participación ciudadana en el ciclo de gestión</a:t>
          </a:r>
          <a:endParaRPr lang="es-CO" sz="3200" kern="1200" dirty="0"/>
        </a:p>
      </dsp:txBody>
      <dsp:txXfrm>
        <a:off x="3843921" y="1537143"/>
        <a:ext cx="3838293" cy="3228000"/>
      </dsp:txXfrm>
    </dsp:sp>
    <dsp:sp modelId="{8F66FB66-4FCC-4D19-961E-06F33F16CDFA}">
      <dsp:nvSpPr>
        <dsp:cNvPr id="0" name=""/>
        <dsp:cNvSpPr/>
      </dsp:nvSpPr>
      <dsp:spPr>
        <a:xfrm>
          <a:off x="7682215" y="1537143"/>
          <a:ext cx="3838293" cy="3228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Garantizar el derecho de acceso a la información por parte de la ciudadanía </a:t>
          </a:r>
          <a:endParaRPr lang="es-CO" sz="3200" kern="1200" dirty="0"/>
        </a:p>
      </dsp:txBody>
      <dsp:txXfrm>
        <a:off x="7682215" y="1537143"/>
        <a:ext cx="3838293" cy="3228000"/>
      </dsp:txXfrm>
    </dsp:sp>
    <dsp:sp modelId="{3174DA97-4046-4C22-8E14-D22C0689AE9A}">
      <dsp:nvSpPr>
        <dsp:cNvPr id="0" name=""/>
        <dsp:cNvSpPr/>
      </dsp:nvSpPr>
      <dsp:spPr>
        <a:xfrm>
          <a:off x="0" y="4765143"/>
          <a:ext cx="11526137" cy="35866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5D79BA-84BD-45A8-971A-D36965FDA464}">
      <dsp:nvSpPr>
        <dsp:cNvPr id="0" name=""/>
        <dsp:cNvSpPr/>
      </dsp:nvSpPr>
      <dsp:spPr>
        <a:xfrm rot="5400000">
          <a:off x="7514085" y="-3303402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Dará continuidad al componente “</a:t>
          </a:r>
          <a:r>
            <a:rPr lang="es-ES" sz="1000" b="1" i="1" kern="1200" dirty="0">
              <a:latin typeface="+mn-lt"/>
            </a:rPr>
            <a:t>1 - Gestión del Riesgo de Corrupción “MAPA DE RIESGOS DE CORRUPCIÓN</a:t>
          </a:r>
          <a:r>
            <a:rPr lang="es-ES" sz="1000" kern="1200" dirty="0">
              <a:latin typeface="+mn-lt"/>
            </a:rPr>
            <a:t>"” del Plan Anticorrupción y de Atención al Ciudadano 2022 y complementará el componte “</a:t>
          </a:r>
          <a:r>
            <a:rPr lang="es-CO" sz="1000" kern="1200" dirty="0">
              <a:latin typeface="+mn-lt"/>
            </a:rPr>
            <a:t>6- Iniciativas adicionales</a:t>
          </a:r>
          <a:r>
            <a:rPr lang="es-ES" sz="1000" kern="1200" dirty="0">
              <a:latin typeface="+mn-lt"/>
            </a:rPr>
            <a:t>”.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Será Liderado por la Oficina Asesora de Planeación en coordinación con los líderes de proceso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 rot="-5400000">
        <a:off x="4135749" y="104017"/>
        <a:ext cx="7323357" cy="537600"/>
      </dsp:txXfrm>
    </dsp:sp>
    <dsp:sp modelId="{69709106-0DBF-4429-9FB7-21DE93FDBC33}">
      <dsp:nvSpPr>
        <dsp:cNvPr id="0" name=""/>
        <dsp:cNvSpPr/>
      </dsp:nvSpPr>
      <dsp:spPr>
        <a:xfrm>
          <a:off x="0" y="464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Gestión Integral de Riesgo de Corrupción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36818"/>
        <a:ext cx="4063040" cy="671999"/>
      </dsp:txXfrm>
    </dsp:sp>
    <dsp:sp modelId="{D7F7F651-EAD0-4A7C-9C56-00E633125309}">
      <dsp:nvSpPr>
        <dsp:cNvPr id="0" name=""/>
        <dsp:cNvSpPr/>
      </dsp:nvSpPr>
      <dsp:spPr>
        <a:xfrm rot="5400000">
          <a:off x="7514085" y="-2521459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Será liderado por la Secretaría General con la participación de la Subdirección Administrativa, Subdirección de Gestión Humana y Oficina de Control Disciplinario.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 dirty="0">
              <a:latin typeface="+mn-lt"/>
            </a:rPr>
            <a:t>Dará continuidad al componente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4 - Mecanismos para mejorar la Atención al Ciudadano</a:t>
          </a:r>
          <a:r>
            <a:rPr lang="es-ES" sz="1000" kern="1200" dirty="0">
              <a:latin typeface="+mn-lt"/>
            </a:rPr>
            <a:t>” del del Plan Anticorrupción y de Atención al Ciudadano.</a:t>
          </a:r>
        </a:p>
      </dsp:txBody>
      <dsp:txXfrm rot="-5400000">
        <a:off x="4135749" y="885960"/>
        <a:ext cx="7323357" cy="537600"/>
      </dsp:txXfrm>
    </dsp:sp>
    <dsp:sp modelId="{AD7C6B64-08CF-4C9F-AEB0-3A9A83F5AA43}">
      <dsp:nvSpPr>
        <dsp:cNvPr id="0" name=""/>
        <dsp:cNvSpPr/>
      </dsp:nvSpPr>
      <dsp:spPr>
        <a:xfrm>
          <a:off x="0" y="782407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Redes Institucionales y Canales de Denuncia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818761"/>
        <a:ext cx="4063040" cy="671999"/>
      </dsp:txXfrm>
    </dsp:sp>
    <dsp:sp modelId="{A26637A6-867D-4356-B9EA-66E27A62BE67}">
      <dsp:nvSpPr>
        <dsp:cNvPr id="0" name=""/>
        <dsp:cNvSpPr/>
      </dsp:nvSpPr>
      <dsp:spPr>
        <a:xfrm rot="5400000">
          <a:off x="7514085" y="-1739516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Será liderado por Dirección Jurídica y Secretaría General, participan Dirección Técnica y de Estructuración (</a:t>
          </a:r>
          <a:r>
            <a:rPr lang="es-CO" sz="900" kern="1200" dirty="0">
              <a:latin typeface="+mn-lt"/>
            </a:rPr>
            <a:t>Subdirección Planificación de Infraestructura</a:t>
          </a:r>
          <a:r>
            <a:rPr lang="es-ES" sz="900" kern="1200" dirty="0">
              <a:latin typeface="+mn-lt"/>
            </a:rPr>
            <a:t>), Subdirección de Gestión Humana, Subdirección de Gestión Contractual y Procesos Administrativos y Subdirección de Procesos de Selección Contractuales </a:t>
          </a:r>
          <a:endParaRPr lang="es-CO" sz="900" kern="1200" dirty="0">
            <a:latin typeface="+mn-lt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900" kern="1200" dirty="0">
              <a:latin typeface="+mn-lt"/>
            </a:rPr>
            <a:t>Complementará los componentes “ 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900" kern="1200" dirty="0">
              <a:latin typeface="+mn-lt"/>
            </a:rPr>
            <a:t>” y “</a:t>
          </a:r>
          <a:r>
            <a:rPr lang="es-CO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900" kern="1200" dirty="0">
              <a:latin typeface="+mn-lt"/>
            </a:rPr>
            <a:t>” del Plan Anticorrupción y de Atención al Ciudadano</a:t>
          </a:r>
        </a:p>
      </dsp:txBody>
      <dsp:txXfrm rot="-5400000">
        <a:off x="4135749" y="1667903"/>
        <a:ext cx="7323357" cy="537600"/>
      </dsp:txXfrm>
    </dsp:sp>
    <dsp:sp modelId="{E2F033B5-A28B-4740-99AE-4244F7ACFF4F}">
      <dsp:nvSpPr>
        <dsp:cNvPr id="0" name=""/>
        <dsp:cNvSpPr/>
      </dsp:nvSpPr>
      <dsp:spPr>
        <a:xfrm>
          <a:off x="0" y="1564350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Legalidad e Integridad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1600704"/>
        <a:ext cx="4063040" cy="671999"/>
      </dsp:txXfrm>
    </dsp:sp>
    <dsp:sp modelId="{EC59A1DC-370B-4B8D-A86E-0BA209B3A352}">
      <dsp:nvSpPr>
        <dsp:cNvPr id="0" name=""/>
        <dsp:cNvSpPr/>
      </dsp:nvSpPr>
      <dsp:spPr>
        <a:xfrm rot="5400000">
          <a:off x="7514085" y="-957573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Será liderado por Oficina de Tecnologías de Información y las comunicaciones con la participación de la Secretaría General, Subdirección General, Dirección de Ejecución y Operación, Dirección Técnica y de Estructuración, </a:t>
          </a:r>
          <a:r>
            <a:rPr lang="es-CO" sz="900" kern="1200" dirty="0">
              <a:latin typeface="+mn-lt"/>
            </a:rPr>
            <a:t>Dirección Jurídica y Subdirección Administrativa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900" kern="1200" dirty="0">
              <a:latin typeface="+mn-lt"/>
            </a:rPr>
            <a:t>Fortalecerá el componte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900" kern="1200" dirty="0">
              <a:latin typeface="+mn-lt"/>
            </a:rPr>
            <a:t>” Plan Anticorrupción y de Atención al Ciudadano y complementará el componente “</a:t>
          </a:r>
          <a:r>
            <a:rPr lang="es-CO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900" kern="1200" dirty="0">
              <a:latin typeface="+mn-lt"/>
            </a:rPr>
            <a:t>”</a:t>
          </a:r>
          <a:endParaRPr lang="es-CO" sz="900" kern="1200" dirty="0">
            <a:latin typeface="+mn-lt"/>
          </a:endParaRPr>
        </a:p>
      </dsp:txBody>
      <dsp:txXfrm rot="-5400000">
        <a:off x="4135749" y="2449846"/>
        <a:ext cx="7323357" cy="537600"/>
      </dsp:txXfrm>
    </dsp:sp>
    <dsp:sp modelId="{97C67ED3-3191-4F0B-ADDB-B31F5784304B}">
      <dsp:nvSpPr>
        <dsp:cNvPr id="0" name=""/>
        <dsp:cNvSpPr/>
      </dsp:nvSpPr>
      <dsp:spPr>
        <a:xfrm>
          <a:off x="0" y="2346293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Estado Abierto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2382647"/>
        <a:ext cx="4063040" cy="671999"/>
      </dsp:txXfrm>
    </dsp:sp>
    <dsp:sp modelId="{018FF306-3C9B-4B10-8646-388EB67FA625}">
      <dsp:nvSpPr>
        <dsp:cNvPr id="0" name=""/>
        <dsp:cNvSpPr/>
      </dsp:nvSpPr>
      <dsp:spPr>
        <a:xfrm rot="5400000">
          <a:off x="7514085" y="-175630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Será liderado por Secretaría General, Subdirección General y Oficina de Tecnologías de Información y las comunicaciones</a:t>
          </a:r>
          <a:endParaRPr lang="es-CO" sz="1000" kern="1200" dirty="0">
            <a:latin typeface="+mn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Fortalecerá el componte “</a:t>
          </a:r>
          <a:r>
            <a:rPr lang="es-ES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5 - Mecanismos para la Transparencia y Acceso a la Información</a:t>
          </a:r>
          <a:r>
            <a:rPr lang="es-ES" sz="1000" kern="1200" dirty="0">
              <a:latin typeface="+mn-lt"/>
            </a:rPr>
            <a:t>” Plan Anticorrupción y de Atención al Ciudadano </a:t>
          </a:r>
          <a:endParaRPr lang="es-CO" sz="1000" kern="1200" dirty="0">
            <a:latin typeface="+mn-lt"/>
          </a:endParaRPr>
        </a:p>
      </dsp:txBody>
      <dsp:txXfrm rot="-5400000">
        <a:off x="4135749" y="3231789"/>
        <a:ext cx="7323357" cy="537600"/>
      </dsp:txXfrm>
    </dsp:sp>
    <dsp:sp modelId="{96DA45C3-3758-4925-A582-C82BDED5E581}">
      <dsp:nvSpPr>
        <dsp:cNvPr id="0" name=""/>
        <dsp:cNvSpPr/>
      </dsp:nvSpPr>
      <dsp:spPr>
        <a:xfrm>
          <a:off x="0" y="3128236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Transparencia y acceso a la Información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3164590"/>
        <a:ext cx="4063040" cy="671999"/>
      </dsp:txXfrm>
    </dsp:sp>
    <dsp:sp modelId="{0683B6F5-EF98-48F2-9318-0C293647A3E9}">
      <dsp:nvSpPr>
        <dsp:cNvPr id="0" name=""/>
        <dsp:cNvSpPr/>
      </dsp:nvSpPr>
      <dsp:spPr>
        <a:xfrm rot="5400000">
          <a:off x="7514085" y="606312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 dirty="0">
              <a:latin typeface="+mn-lt"/>
            </a:rPr>
            <a:t>Dará continuidad al componente “</a:t>
          </a:r>
          <a:r>
            <a:rPr lang="es-ES" sz="1000" b="1" i="1" kern="1200" dirty="0">
              <a:latin typeface="+mn-lt"/>
            </a:rPr>
            <a:t>3 - Rendición de Cuentas (RdC)</a:t>
          </a:r>
          <a:r>
            <a:rPr lang="es-ES" sz="1000" kern="1200" dirty="0">
              <a:latin typeface="+mn-lt"/>
            </a:rPr>
            <a:t>” del Plan Anticorrupción y de Atención al Ciudadano 2022 y complementará el componte “4 - Mecanismos para mejorar la Atención al Ciudadano” 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 dirty="0">
              <a:latin typeface="+mn-lt"/>
            </a:rPr>
            <a:t>Será liderada por Secretaría General, Subdirección General y Oficina Asesora de Planeación 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 rot="-5400000">
        <a:off x="4135749" y="4013732"/>
        <a:ext cx="7323357" cy="537600"/>
      </dsp:txXfrm>
    </dsp:sp>
    <dsp:sp modelId="{5C1EF8F9-5AEE-4102-A526-732F1A4CE6D5}">
      <dsp:nvSpPr>
        <dsp:cNvPr id="0" name=""/>
        <dsp:cNvSpPr/>
      </dsp:nvSpPr>
      <dsp:spPr>
        <a:xfrm>
          <a:off x="0" y="3910179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Participación Ciudadana y Rendición de Cuentas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3946533"/>
        <a:ext cx="4063040" cy="671999"/>
      </dsp:txXfrm>
    </dsp:sp>
    <dsp:sp modelId="{64D68CB3-DB0B-4BF2-A7D7-7FFF274AF3C8}">
      <dsp:nvSpPr>
        <dsp:cNvPr id="0" name=""/>
        <dsp:cNvSpPr/>
      </dsp:nvSpPr>
      <dsp:spPr>
        <a:xfrm rot="5400000">
          <a:off x="7514085" y="1388255"/>
          <a:ext cx="595766" cy="735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000" kern="1200" dirty="0">
              <a:latin typeface="+mn-lt"/>
            </a:rPr>
            <a:t>Será liderada por </a:t>
          </a:r>
          <a:r>
            <a:rPr lang="es-ES" sz="1000" kern="1200" dirty="0">
              <a:latin typeface="+mn-lt"/>
            </a:rPr>
            <a:t>Dirección Técnica y de Estructuración (Subdirección de Sostenibilidad) y Dirección de Ejecución y Operación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000" kern="1200" dirty="0">
              <a:latin typeface="+mn-lt"/>
            </a:rPr>
            <a:t>Fortalecerá el componte “</a:t>
          </a:r>
          <a:r>
            <a:rPr lang="es-CO" sz="1000" b="1" i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6- Iniciativas adicionales</a:t>
          </a:r>
          <a:r>
            <a:rPr lang="es-ES" sz="1000" kern="1200" dirty="0">
              <a:latin typeface="+mn-lt"/>
            </a:rPr>
            <a:t>” del Plan Anticorrupción y de Atención al Ciudadano </a:t>
          </a:r>
          <a:endParaRPr lang="es-CO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 rot="-5400000">
        <a:off x="4135749" y="4795675"/>
        <a:ext cx="7323357" cy="537600"/>
      </dsp:txXfrm>
    </dsp:sp>
    <dsp:sp modelId="{7F2B03D9-8C97-4C84-B752-2579C3CAA30A}">
      <dsp:nvSpPr>
        <dsp:cNvPr id="0" name=""/>
        <dsp:cNvSpPr/>
      </dsp:nvSpPr>
      <dsp:spPr>
        <a:xfrm>
          <a:off x="0" y="4692121"/>
          <a:ext cx="4135748" cy="744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Iniciativas Adicionales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6354" y="4728475"/>
        <a:ext cx="4063040" cy="6719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B034B-6E5D-4CE2-8CA3-05B801597A1A}">
      <dsp:nvSpPr>
        <dsp:cNvPr id="0" name=""/>
        <dsp:cNvSpPr/>
      </dsp:nvSpPr>
      <dsp:spPr>
        <a:xfrm>
          <a:off x="24649" y="1137"/>
          <a:ext cx="3271172" cy="2616938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6EBFEE-ED9C-4D26-BE41-770ED3CCFD78}">
      <dsp:nvSpPr>
        <dsp:cNvPr id="0" name=""/>
        <dsp:cNvSpPr/>
      </dsp:nvSpPr>
      <dsp:spPr>
        <a:xfrm>
          <a:off x="319054" y="2356381"/>
          <a:ext cx="2911343" cy="915928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Estrategia pedagógica para apropiación de la política institucional de administración del riesgo</a:t>
          </a:r>
          <a:endParaRPr lang="es-CO" sz="1300" b="1" kern="1200" dirty="0"/>
        </a:p>
      </dsp:txBody>
      <dsp:txXfrm>
        <a:off x="319054" y="2356381"/>
        <a:ext cx="2911343" cy="915928"/>
      </dsp:txXfrm>
    </dsp:sp>
    <dsp:sp modelId="{AA68051C-6095-45B3-B954-6B8B27BB5F56}">
      <dsp:nvSpPr>
        <dsp:cNvPr id="0" name=""/>
        <dsp:cNvSpPr/>
      </dsp:nvSpPr>
      <dsp:spPr>
        <a:xfrm>
          <a:off x="3622939" y="1137"/>
          <a:ext cx="3271172" cy="2616938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t="-6000" b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1AE0D5-1013-4C23-9D0A-300AA65C4EA2}">
      <dsp:nvSpPr>
        <dsp:cNvPr id="0" name=""/>
        <dsp:cNvSpPr/>
      </dsp:nvSpPr>
      <dsp:spPr>
        <a:xfrm>
          <a:off x="3917344" y="2356381"/>
          <a:ext cx="2911343" cy="915928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Actualización de forma participativa de la matriz y mapa de riesgos de corrupción</a:t>
          </a:r>
          <a:endParaRPr lang="es-CO" sz="1300" b="1" kern="1200" dirty="0"/>
        </a:p>
      </dsp:txBody>
      <dsp:txXfrm>
        <a:off x="3917344" y="2356381"/>
        <a:ext cx="2911343" cy="915928"/>
      </dsp:txXfrm>
    </dsp:sp>
    <dsp:sp modelId="{9361716B-5F3F-493F-97B1-E79727FEE797}">
      <dsp:nvSpPr>
        <dsp:cNvPr id="0" name=""/>
        <dsp:cNvSpPr/>
      </dsp:nvSpPr>
      <dsp:spPr>
        <a:xfrm>
          <a:off x="7221229" y="1137"/>
          <a:ext cx="3271172" cy="2616938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t="-3000" b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230C7D-1BD3-45EA-9153-6E6D0BD0FF65}">
      <dsp:nvSpPr>
        <dsp:cNvPr id="0" name=""/>
        <dsp:cNvSpPr/>
      </dsp:nvSpPr>
      <dsp:spPr>
        <a:xfrm>
          <a:off x="7515634" y="2356381"/>
          <a:ext cx="2911343" cy="915928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b="1" kern="120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Diseño de un sistema Integral de Control y Prevención del Riesgo de Corrupción acorde con los lineamientos de la Secretaría de Transparencia </a:t>
          </a:r>
          <a:endParaRPr lang="es-CO" sz="1300" b="1" kern="1200" dirty="0">
            <a:solidFill>
              <a:schemeClr val="bg1"/>
            </a:solidFill>
          </a:endParaRPr>
        </a:p>
      </dsp:txBody>
      <dsp:txXfrm>
        <a:off x="7515634" y="2356381"/>
        <a:ext cx="2911343" cy="9159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27D11-82FC-44E9-BE7B-CCCECDCCCFFE}">
      <dsp:nvSpPr>
        <dsp:cNvPr id="0" name=""/>
        <dsp:cNvSpPr/>
      </dsp:nvSpPr>
      <dsp:spPr>
        <a:xfrm>
          <a:off x="164328" y="1244"/>
          <a:ext cx="3183872" cy="2547098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0000" r="-2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713A6C-B55E-4DF4-8C1B-355D37E18C52}">
      <dsp:nvSpPr>
        <dsp:cNvPr id="0" name=""/>
        <dsp:cNvSpPr/>
      </dsp:nvSpPr>
      <dsp:spPr>
        <a:xfrm>
          <a:off x="450877" y="2293632"/>
          <a:ext cx="2833646" cy="89148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b="1" kern="1200" dirty="0"/>
            <a:t>Fortalecimiento del grupo de atención y relacionamiento al ciudadano</a:t>
          </a:r>
          <a:endParaRPr lang="es-CO" sz="1700" b="1" kern="1200" dirty="0"/>
        </a:p>
      </dsp:txBody>
      <dsp:txXfrm>
        <a:off x="450877" y="2293632"/>
        <a:ext cx="2833646" cy="891484"/>
      </dsp:txXfrm>
    </dsp:sp>
    <dsp:sp modelId="{30C8638B-9970-43D8-AAEA-C81F92C25F22}">
      <dsp:nvSpPr>
        <dsp:cNvPr id="0" name=""/>
        <dsp:cNvSpPr/>
      </dsp:nvSpPr>
      <dsp:spPr>
        <a:xfrm>
          <a:off x="3666589" y="1244"/>
          <a:ext cx="3183872" cy="2547098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2ED925-FFC8-4910-BD5D-C38736C73E19}">
      <dsp:nvSpPr>
        <dsp:cNvPr id="0" name=""/>
        <dsp:cNvSpPr/>
      </dsp:nvSpPr>
      <dsp:spPr>
        <a:xfrm>
          <a:off x="3953137" y="2293632"/>
          <a:ext cx="2833646" cy="89148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b="1" kern="1200" dirty="0">
              <a:solidFill>
                <a:schemeClr val="bg1"/>
              </a:solidFill>
            </a:rPr>
            <a:t>Fortalecimiento de la Oficina de Control Disciplinario</a:t>
          </a:r>
          <a:endParaRPr lang="es-CO" sz="1700" b="1" kern="1200" dirty="0">
            <a:solidFill>
              <a:schemeClr val="bg1"/>
            </a:solidFill>
          </a:endParaRPr>
        </a:p>
      </dsp:txBody>
      <dsp:txXfrm>
        <a:off x="3953137" y="2293632"/>
        <a:ext cx="2833646" cy="891484"/>
      </dsp:txXfrm>
    </dsp:sp>
    <dsp:sp modelId="{E38BD2FC-6A51-4E87-8B2B-9DDA982DDFE3}">
      <dsp:nvSpPr>
        <dsp:cNvPr id="0" name=""/>
        <dsp:cNvSpPr/>
      </dsp:nvSpPr>
      <dsp:spPr>
        <a:xfrm>
          <a:off x="7168849" y="1244"/>
          <a:ext cx="3183872" cy="2547098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40000" r="-4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DFC4CB-192C-4E61-A6C3-A79C357CEDD6}">
      <dsp:nvSpPr>
        <dsp:cNvPr id="0" name=""/>
        <dsp:cNvSpPr/>
      </dsp:nvSpPr>
      <dsp:spPr>
        <a:xfrm>
          <a:off x="7455397" y="2293632"/>
          <a:ext cx="2833646" cy="89148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700" b="1" kern="1200" dirty="0">
              <a:solidFill>
                <a:schemeClr val="bg1"/>
              </a:solidFill>
              <a:latin typeface="PT Sans" panose="020B0503020203020204" pitchFamily="34" charset="77"/>
              <a:ea typeface="+mn-ea"/>
              <a:cs typeface="Thonburi" pitchFamily="2" charset="-34"/>
            </a:rPr>
            <a:t>Línea PAS</a:t>
          </a:r>
          <a:endParaRPr lang="es-CO" sz="1700" b="1" kern="1200" dirty="0">
            <a:solidFill>
              <a:schemeClr val="bg1"/>
            </a:solidFill>
          </a:endParaRPr>
        </a:p>
      </dsp:txBody>
      <dsp:txXfrm>
        <a:off x="7455397" y="2293632"/>
        <a:ext cx="2833646" cy="8914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85EFBA-3E35-4DE3-AC2F-C14302D75C22}">
      <dsp:nvSpPr>
        <dsp:cNvPr id="0" name=""/>
        <dsp:cNvSpPr/>
      </dsp:nvSpPr>
      <dsp:spPr>
        <a:xfrm>
          <a:off x="0" y="456441"/>
          <a:ext cx="1819728" cy="1455783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40000" r="-4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8B90BD-0E21-435E-ADA8-5DE0D00928A8}">
      <dsp:nvSpPr>
        <dsp:cNvPr id="0" name=""/>
        <dsp:cNvSpPr/>
      </dsp:nvSpPr>
      <dsp:spPr>
        <a:xfrm>
          <a:off x="163775" y="1766646"/>
          <a:ext cx="1619558" cy="5095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>
              <a:solidFill>
                <a:schemeClr val="bg1"/>
              </a:solidFill>
              <a:latin typeface="+mn-lt"/>
            </a:rPr>
            <a:t>Fortalecer la cultura de integridad</a:t>
          </a:r>
        </a:p>
      </dsp:txBody>
      <dsp:txXfrm>
        <a:off x="163775" y="1766646"/>
        <a:ext cx="1619558" cy="509524"/>
      </dsp:txXfrm>
    </dsp:sp>
    <dsp:sp modelId="{7477352B-B504-4EA2-8483-EA26A47FC416}">
      <dsp:nvSpPr>
        <dsp:cNvPr id="0" name=""/>
        <dsp:cNvSpPr/>
      </dsp:nvSpPr>
      <dsp:spPr>
        <a:xfrm>
          <a:off x="2001701" y="456441"/>
          <a:ext cx="1819728" cy="1455783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t="-16000" b="-1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CBF07E-4DA2-45A0-AC15-4F4FCD3B23DE}">
      <dsp:nvSpPr>
        <dsp:cNvPr id="0" name=""/>
        <dsp:cNvSpPr/>
      </dsp:nvSpPr>
      <dsp:spPr>
        <a:xfrm>
          <a:off x="2165477" y="1766646"/>
          <a:ext cx="1619558" cy="5095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b="1" kern="1200" dirty="0">
              <a:solidFill>
                <a:schemeClr val="bg1"/>
              </a:solidFill>
              <a:latin typeface="+mn-lt"/>
              <a:ea typeface="+mn-ea"/>
              <a:cs typeface="Thonburi" pitchFamily="2" charset="-34"/>
            </a:rPr>
            <a:t>Socialización oportuna de directrices de la </a:t>
          </a:r>
          <a:r>
            <a:rPr lang="es-ES" sz="800" b="1" i="0" kern="1200" dirty="0">
              <a:latin typeface="+mn-lt"/>
            </a:rPr>
            <a:t>Agencia Nacional de Contratación Pública -Colombia Compra </a:t>
          </a:r>
          <a:r>
            <a:rPr lang="es-ES" sz="700" b="1" i="0" kern="1200" dirty="0">
              <a:latin typeface="+mn-lt"/>
            </a:rPr>
            <a:t>(</a:t>
          </a:r>
          <a:r>
            <a:rPr lang="es-ES" sz="700" b="1" kern="1200" dirty="0">
              <a:solidFill>
                <a:schemeClr val="bg1"/>
              </a:solidFill>
              <a:latin typeface="+mn-lt"/>
              <a:ea typeface="+mn-ea"/>
              <a:cs typeface="Thonburi" pitchFamily="2" charset="-34"/>
            </a:rPr>
            <a:t>ANCP - CCE )</a:t>
          </a:r>
          <a:endParaRPr lang="es-CO" sz="700" b="1" kern="1200" dirty="0">
            <a:solidFill>
              <a:schemeClr val="bg1"/>
            </a:solidFill>
            <a:latin typeface="+mn-lt"/>
          </a:endParaRPr>
        </a:p>
      </dsp:txBody>
      <dsp:txXfrm>
        <a:off x="2165477" y="1766646"/>
        <a:ext cx="1619558" cy="509524"/>
      </dsp:txXfrm>
    </dsp:sp>
    <dsp:sp modelId="{B957A457-1061-4448-8C06-0F2783D94B30}">
      <dsp:nvSpPr>
        <dsp:cNvPr id="0" name=""/>
        <dsp:cNvSpPr/>
      </dsp:nvSpPr>
      <dsp:spPr>
        <a:xfrm>
          <a:off x="4003403" y="456441"/>
          <a:ext cx="1819728" cy="1455783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t="-12000" b="-1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182811-44C6-4A80-87EA-5A9DC901FF7B}">
      <dsp:nvSpPr>
        <dsp:cNvPr id="0" name=""/>
        <dsp:cNvSpPr/>
      </dsp:nvSpPr>
      <dsp:spPr>
        <a:xfrm>
          <a:off x="4167178" y="1766646"/>
          <a:ext cx="1619558" cy="5095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</a:rPr>
            <a:t>Suscripción de acuerdos de confidencialidad y no divulgación de información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4167178" y="1766646"/>
        <a:ext cx="1619558" cy="509524"/>
      </dsp:txXfrm>
    </dsp:sp>
    <dsp:sp modelId="{26970B8D-3782-457F-977A-F1F93BEB57E5}">
      <dsp:nvSpPr>
        <dsp:cNvPr id="0" name=""/>
        <dsp:cNvSpPr/>
      </dsp:nvSpPr>
      <dsp:spPr>
        <a:xfrm>
          <a:off x="1000850" y="2458143"/>
          <a:ext cx="1819728" cy="1455783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F2E08F-54F1-4B48-A556-9E0AB6975F60}">
      <dsp:nvSpPr>
        <dsp:cNvPr id="0" name=""/>
        <dsp:cNvSpPr/>
      </dsp:nvSpPr>
      <dsp:spPr>
        <a:xfrm>
          <a:off x="1164626" y="3768348"/>
          <a:ext cx="1619558" cy="5095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Continuación en el fortalecimiento de la transparencia en la compra pública, audiencias y sustentaciones previas</a:t>
          </a:r>
          <a:r>
            <a:rPr lang="es-ES" sz="800" b="1" kern="1200" dirty="0">
              <a:solidFill>
                <a:schemeClr val="bg1"/>
              </a:solidFill>
              <a:latin typeface="+mn-lt"/>
            </a:rPr>
            <a:t>.</a:t>
          </a:r>
          <a:endParaRPr lang="es-CO" sz="800" b="1" kern="1200" dirty="0">
            <a:solidFill>
              <a:schemeClr val="bg1"/>
            </a:solidFill>
            <a:latin typeface="+mn-lt"/>
            <a:ea typeface="+mn-ea"/>
            <a:cs typeface="Thonburi" pitchFamily="2" charset="-34"/>
          </a:endParaRPr>
        </a:p>
      </dsp:txBody>
      <dsp:txXfrm>
        <a:off x="1164626" y="3768348"/>
        <a:ext cx="1619558" cy="509524"/>
      </dsp:txXfrm>
    </dsp:sp>
    <dsp:sp modelId="{4AF1AE4F-23D0-41F0-A303-704968B4E2E6}">
      <dsp:nvSpPr>
        <dsp:cNvPr id="0" name=""/>
        <dsp:cNvSpPr/>
      </dsp:nvSpPr>
      <dsp:spPr>
        <a:xfrm>
          <a:off x="3002552" y="2458143"/>
          <a:ext cx="1819728" cy="1455783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 l="-42000" r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93F26D-F34D-46DA-987B-3FA0A520962F}">
      <dsp:nvSpPr>
        <dsp:cNvPr id="0" name=""/>
        <dsp:cNvSpPr/>
      </dsp:nvSpPr>
      <dsp:spPr>
        <a:xfrm>
          <a:off x="3166328" y="3768348"/>
          <a:ext cx="1619558" cy="50952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Control y seguimiento en la oportuna respuesta de la agenda regulatoria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3166328" y="3768348"/>
        <a:ext cx="1619558" cy="5095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677520-3377-48CC-B1C4-99F1B02C1066}">
      <dsp:nvSpPr>
        <dsp:cNvPr id="0" name=""/>
        <dsp:cNvSpPr/>
      </dsp:nvSpPr>
      <dsp:spPr>
        <a:xfrm>
          <a:off x="0" y="10736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t="-15000" b="-1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766124-24FA-45D9-B02F-3E80F97C83B4}">
      <dsp:nvSpPr>
        <dsp:cNvPr id="0" name=""/>
        <dsp:cNvSpPr/>
      </dsp:nvSpPr>
      <dsp:spPr>
        <a:xfrm>
          <a:off x="169826" y="1465975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Revisión previa para control de legalidad, rol de legalidad 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169826" y="1465975"/>
        <a:ext cx="1679397" cy="528349"/>
      </dsp:txXfrm>
    </dsp:sp>
    <dsp:sp modelId="{56B5B356-4DC6-4111-97AB-B351984CD6DD}">
      <dsp:nvSpPr>
        <dsp:cNvPr id="0" name=""/>
        <dsp:cNvSpPr/>
      </dsp:nvSpPr>
      <dsp:spPr>
        <a:xfrm>
          <a:off x="2075659" y="10736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A12657-ED65-43B7-8282-6C41148ABC93}">
      <dsp:nvSpPr>
        <dsp:cNvPr id="0" name=""/>
        <dsp:cNvSpPr/>
      </dsp:nvSpPr>
      <dsp:spPr>
        <a:xfrm>
          <a:off x="2245486" y="1465975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Actualización  periódica y publicación en la página web del normograma del Instituto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2245486" y="1465975"/>
        <a:ext cx="1679397" cy="528349"/>
      </dsp:txXfrm>
    </dsp:sp>
    <dsp:sp modelId="{72586001-43E6-4596-87AF-D56172333B4E}">
      <dsp:nvSpPr>
        <dsp:cNvPr id="0" name=""/>
        <dsp:cNvSpPr/>
      </dsp:nvSpPr>
      <dsp:spPr>
        <a:xfrm>
          <a:off x="4151319" y="10736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30000" r="-3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ED8F0F-76AB-4E88-B6F8-39E52598BC28}">
      <dsp:nvSpPr>
        <dsp:cNvPr id="0" name=""/>
        <dsp:cNvSpPr/>
      </dsp:nvSpPr>
      <dsp:spPr>
        <a:xfrm>
          <a:off x="4321146" y="1465975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Estandarización de parámetros para formalizar el ingreso al Comité de Contratación.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4321146" y="1465975"/>
        <a:ext cx="1679397" cy="528349"/>
      </dsp:txXfrm>
    </dsp:sp>
    <dsp:sp modelId="{888AE73B-3C84-48D0-8710-62FBF6B41360}">
      <dsp:nvSpPr>
        <dsp:cNvPr id="0" name=""/>
        <dsp:cNvSpPr/>
      </dsp:nvSpPr>
      <dsp:spPr>
        <a:xfrm>
          <a:off x="0" y="218302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DFD719-AD56-4828-8EFC-9A9A4A4729B0}">
      <dsp:nvSpPr>
        <dsp:cNvPr id="0" name=""/>
        <dsp:cNvSpPr/>
      </dsp:nvSpPr>
      <dsp:spPr>
        <a:xfrm>
          <a:off x="169826" y="3541634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i="0" u="none" strike="noStrike" kern="1200" dirty="0">
              <a:solidFill>
                <a:schemeClr val="bg1"/>
              </a:solidFill>
              <a:effectLst/>
              <a:latin typeface="+mn-lt"/>
            </a:rPr>
            <a:t>Trámite oportuno de las minutas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169826" y="3541634"/>
        <a:ext cx="1679397" cy="528349"/>
      </dsp:txXfrm>
    </dsp:sp>
    <dsp:sp modelId="{50A1E48A-3BCE-4F9E-9A94-AA3709F57991}">
      <dsp:nvSpPr>
        <dsp:cNvPr id="0" name=""/>
        <dsp:cNvSpPr/>
      </dsp:nvSpPr>
      <dsp:spPr>
        <a:xfrm>
          <a:off x="2075659" y="218302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38E428-403C-46CB-A907-16F027C1873D}">
      <dsp:nvSpPr>
        <dsp:cNvPr id="0" name=""/>
        <dsp:cNvSpPr/>
      </dsp:nvSpPr>
      <dsp:spPr>
        <a:xfrm>
          <a:off x="2245486" y="3541634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Seguimiento a proyectos de actas de liquidación de los contratos y/o convenios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2245486" y="3541634"/>
        <a:ext cx="1679397" cy="528349"/>
      </dsp:txXfrm>
    </dsp:sp>
    <dsp:sp modelId="{5072ABBA-36CA-45EF-9D47-065D459FB046}">
      <dsp:nvSpPr>
        <dsp:cNvPr id="0" name=""/>
        <dsp:cNvSpPr/>
      </dsp:nvSpPr>
      <dsp:spPr>
        <a:xfrm>
          <a:off x="4151319" y="2183021"/>
          <a:ext cx="1886963" cy="1509570"/>
        </a:xfrm>
        <a:prstGeom prst="rect">
          <a:avLst/>
        </a:prstGeom>
        <a:blipFill rotWithShape="1">
          <a:blip xmlns:r="http://schemas.openxmlformats.org/officeDocument/2006/relationships" r:embed="rId6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48DA1D-50EC-492B-B52D-032EC569C02B}">
      <dsp:nvSpPr>
        <dsp:cNvPr id="0" name=""/>
        <dsp:cNvSpPr/>
      </dsp:nvSpPr>
      <dsp:spPr>
        <a:xfrm>
          <a:off x="4321146" y="3541634"/>
          <a:ext cx="1679397" cy="528349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i="0" u="none" strike="noStrik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rPr>
            <a:t>Estudios Técnicos con cumplimiento contractual</a:t>
          </a:r>
          <a:endParaRPr lang="es-ES" sz="1000" b="1" i="0" u="none" strike="noStrike" kern="1200" dirty="0">
            <a:solidFill>
              <a:schemeClr val="bg1"/>
            </a:solidFill>
            <a:effectLst/>
            <a:latin typeface="+mn-lt"/>
            <a:ea typeface="+mn-ea"/>
            <a:cs typeface="+mn-cs"/>
          </a:endParaRPr>
        </a:p>
      </dsp:txBody>
      <dsp:txXfrm>
        <a:off x="4321146" y="3541634"/>
        <a:ext cx="1679397" cy="52834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ABB29D-A3D6-46F5-8B92-DC53B236754C}">
      <dsp:nvSpPr>
        <dsp:cNvPr id="0" name=""/>
        <dsp:cNvSpPr/>
      </dsp:nvSpPr>
      <dsp:spPr>
        <a:xfrm>
          <a:off x="4054" y="549888"/>
          <a:ext cx="2195056" cy="1756045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C7FBF7-EC4A-48C1-B932-71C0E7DC7B94}">
      <dsp:nvSpPr>
        <dsp:cNvPr id="0" name=""/>
        <dsp:cNvSpPr/>
      </dsp:nvSpPr>
      <dsp:spPr>
        <a:xfrm>
          <a:off x="201609" y="2130328"/>
          <a:ext cx="1953600" cy="61461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latin typeface="+mn-lt"/>
            </a:rPr>
            <a:t>Cumplimiento de ITA y promoción de la transparencia.</a:t>
          </a:r>
          <a:endParaRPr lang="es-CO" sz="1000" b="1" kern="1200" dirty="0">
            <a:latin typeface="+mn-lt"/>
          </a:endParaRPr>
        </a:p>
      </dsp:txBody>
      <dsp:txXfrm>
        <a:off x="201609" y="2130328"/>
        <a:ext cx="1953600" cy="614615"/>
      </dsp:txXfrm>
    </dsp:sp>
    <dsp:sp modelId="{288334B3-A2F6-4C49-ACD2-59BF6822D72D}">
      <dsp:nvSpPr>
        <dsp:cNvPr id="0" name=""/>
        <dsp:cNvSpPr/>
      </dsp:nvSpPr>
      <dsp:spPr>
        <a:xfrm>
          <a:off x="2418616" y="549888"/>
          <a:ext cx="2195056" cy="1756045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808515-7535-4979-8EAD-78612ACCD2AE}">
      <dsp:nvSpPr>
        <dsp:cNvPr id="0" name=""/>
        <dsp:cNvSpPr/>
      </dsp:nvSpPr>
      <dsp:spPr>
        <a:xfrm>
          <a:off x="2616171" y="2130328"/>
          <a:ext cx="1953600" cy="61461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Publicar información contractual a través de las diferentes plataformas designadas</a:t>
          </a:r>
          <a:endParaRPr lang="es-CO" sz="1000" b="1" kern="1200" dirty="0">
            <a:solidFill>
              <a:schemeClr val="bg1"/>
            </a:solidFill>
            <a:latin typeface="+mn-lt"/>
          </a:endParaRPr>
        </a:p>
      </dsp:txBody>
      <dsp:txXfrm>
        <a:off x="2616171" y="2130328"/>
        <a:ext cx="1953600" cy="614615"/>
      </dsp:txXfrm>
    </dsp:sp>
    <dsp:sp modelId="{FA5610BD-D0D1-4291-B411-B0184B35532A}">
      <dsp:nvSpPr>
        <dsp:cNvPr id="0" name=""/>
        <dsp:cNvSpPr/>
      </dsp:nvSpPr>
      <dsp:spPr>
        <a:xfrm>
          <a:off x="4833179" y="549888"/>
          <a:ext cx="2195056" cy="1756045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467EE7-605D-4B6A-9D70-0B21FCA49C85}">
      <dsp:nvSpPr>
        <dsp:cNvPr id="0" name=""/>
        <dsp:cNvSpPr/>
      </dsp:nvSpPr>
      <dsp:spPr>
        <a:xfrm>
          <a:off x="5030734" y="2130328"/>
          <a:ext cx="1953600" cy="61461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>
              <a:latin typeface="+mn-lt"/>
            </a:rPr>
            <a:t>Asignación de personal profesional en diferentes áreas y  en el tema estadístico</a:t>
          </a:r>
        </a:p>
      </dsp:txBody>
      <dsp:txXfrm>
        <a:off x="5030734" y="2130328"/>
        <a:ext cx="1953600" cy="614615"/>
      </dsp:txXfrm>
    </dsp:sp>
    <dsp:sp modelId="{BEA2382B-A169-45B4-A6C3-2D042B28AC2E}">
      <dsp:nvSpPr>
        <dsp:cNvPr id="0" name=""/>
        <dsp:cNvSpPr/>
      </dsp:nvSpPr>
      <dsp:spPr>
        <a:xfrm>
          <a:off x="7247741" y="549888"/>
          <a:ext cx="2195056" cy="1756045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 t="-16000" b="-1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E23A04-0112-4CF7-AE57-3770FFC0632F}">
      <dsp:nvSpPr>
        <dsp:cNvPr id="0" name=""/>
        <dsp:cNvSpPr/>
      </dsp:nvSpPr>
      <dsp:spPr>
        <a:xfrm>
          <a:off x="7445296" y="2130328"/>
          <a:ext cx="1953600" cy="61461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latin typeface="+mn-lt"/>
            </a:rPr>
            <a:t>Reporte del informe de procesos judiciales </a:t>
          </a:r>
          <a:endParaRPr lang="es-CO" sz="1000" b="1" kern="1200" dirty="0">
            <a:latin typeface="+mn-lt"/>
          </a:endParaRPr>
        </a:p>
      </dsp:txBody>
      <dsp:txXfrm>
        <a:off x="7445296" y="2130328"/>
        <a:ext cx="1953600" cy="614615"/>
      </dsp:txXfrm>
    </dsp:sp>
    <dsp:sp modelId="{69BA39A3-86DA-4A73-8039-99EA117F0594}">
      <dsp:nvSpPr>
        <dsp:cNvPr id="0" name=""/>
        <dsp:cNvSpPr/>
      </dsp:nvSpPr>
      <dsp:spPr>
        <a:xfrm>
          <a:off x="9662304" y="549888"/>
          <a:ext cx="2195056" cy="1756045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 t="-3000" b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50D171-6F05-41D7-AA9D-B8BF47441EC9}">
      <dsp:nvSpPr>
        <dsp:cNvPr id="0" name=""/>
        <dsp:cNvSpPr/>
      </dsp:nvSpPr>
      <dsp:spPr>
        <a:xfrm>
          <a:off x="9859859" y="2130328"/>
          <a:ext cx="1953600" cy="61461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>
              <a:latin typeface="+mn-lt"/>
            </a:rPr>
            <a:t>Implementación del Modelo de Seguridad y Privacidad de la Información</a:t>
          </a:r>
          <a:endParaRPr lang="es-CO" sz="1000" b="1" kern="1200" dirty="0">
            <a:latin typeface="+mn-lt"/>
          </a:endParaRPr>
        </a:p>
      </dsp:txBody>
      <dsp:txXfrm>
        <a:off x="9859859" y="2130328"/>
        <a:ext cx="1953600" cy="614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0D5F5-6540-44E8-B55E-65980D9E029F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EB52C-6FA7-4F0F-985F-EE02E81E45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1590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5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341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14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902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15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522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6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951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7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062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8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905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9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388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10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586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11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731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12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458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1083C427-4031-439C-86EC-E60107FF9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8B8ED5A-B61D-480A-B1F8-BF663AE4A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dirty="0"/>
              <a:t>Rendición de Cuentas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581BA6B5-AD9C-4992-BB33-408A3A97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8E6B9E-14B2-473B-A4CA-FBC2CE35DB7C}" type="slidenum">
              <a:rPr lang="es-CO" altLang="es-CO" smtClean="0">
                <a:cs typeface="Arial" panose="020B0604020202020204" pitchFamily="34" charset="0"/>
              </a:rPr>
              <a:pPr/>
              <a:t>13</a:t>
            </a:fld>
            <a:endParaRPr lang="es-CO" altLang="es-CO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452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07F94D-2483-58EF-6E5D-B91FC391B3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043896D-4675-F463-AF9D-9C25480C2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9851C5-A2FC-5FBD-BEA2-3C8C68ED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467C0BA-109A-B4C1-BC23-36F478FAF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672E1A-F709-F4E9-C004-B249BD9E0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0733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15AD9F-BBA8-40DF-DC26-6ECCA5181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A896728-1472-801F-7C63-D245808270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D96D888-49DB-736E-C218-2FCB4FC6EC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1008E2D-2CA1-A13D-6164-8B51A113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ECB556D-C967-A4CA-8A69-AE2BCD6F4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19AA763-B2A9-D649-6B5F-9E6996587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519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B75595-87EA-5171-6791-5FEF975AD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8B0CF86-B4CD-2791-30FB-BF343D97D5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3C2D60-70B6-C6DB-BDB6-C66B9A9F5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DBA0FC-683D-5D98-B886-ECE08FE0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A8A63C-E7BB-0D74-F021-7E9D1897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3836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2AADB7F-D276-039D-17F2-031D108261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59450A6-6951-D8DF-366B-5CE429A4DD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9154B7-568D-1E27-5803-9A0CC5A95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039F49-B87A-EA13-8556-E90C6192D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6F32D1-5259-898D-5E31-F48EBF1BA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89073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E97894-F2EE-1B94-18DF-A97C72C733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09550C0-BAA2-F868-8C17-BE6B81489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8AB811-BC85-609F-5A91-73B9F6B03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D4952-7488-8C98-E0B3-CBEC0E5B4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48FAD48-26E2-794A-6712-FF006AAD0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7329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52379E-6085-CD22-CDE6-6BCA0606E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8F02B91-8EC0-0D79-20E1-7E7FEB5DA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506737-93A6-9B84-C25B-3FDF10740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D19965-AB13-B630-732F-0550D9571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01CEEE-CB92-9AE1-3B4A-0E5D6FE7B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8358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28F60F-9EC3-0609-CCBC-25096EBA6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9B847F1-C1CD-11E2-19DD-51CCDDE1E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BB75FF-E369-794B-3634-F6D7C7768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43FAFE-DBCD-3306-5D6A-A56EF853C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147036A-AF07-EBAD-CC8D-C16D33E87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8823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A7C257-97A9-BBB7-2D4A-6147DA0E1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8669A9-BBE3-C6FF-B311-73E5C315C8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0848215-E87A-8863-4365-DA4AA5412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5CEEBEB-15B6-061E-BBF0-18F562074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6E1CF1D-B6D4-38DC-982A-96C37EB7E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BD0939-4AEA-E126-8E82-1D18C3D43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2045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586EC0-0D20-3223-705C-5B696C6E2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587524-7DD1-28B1-067F-1B6C9A752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C8B5D53-34F7-98D5-E4F2-309764BC2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5D50D1E-683E-EC4E-CD55-1EA0303D8C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9729442-078B-9167-C634-9427B700E8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231B195-D0B5-C730-D49C-0D4A7E66B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CA564CB-5F42-A421-818F-40C0611FD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BD68E75-4328-D78D-EC13-BEBC0F431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3971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14D2BD-657F-3847-2E34-994E1E18F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261CE18-0E7A-A471-5F17-2A21C86A0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D7CEA4F-1E1C-2C14-E0F3-3DBE47426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5CBA04-23AC-6F7C-71AD-177A2636F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72870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EDADA8B-E24A-FAF1-6169-332B7D09B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F0C5C8F-C61D-8DDC-0595-58F3062C4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7486E2D-A74D-5421-C5CA-5D126719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9432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2C791B77-7312-5446-0665-0895DCC6B4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2174"/>
            <a:ext cx="12047622" cy="23582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471F26E-4EB6-C0C6-1038-1BB135D0E5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00" y="5763961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489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9B72A-E6CF-68BC-0AEF-E2603FBAC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B8D89A-3ED4-79FE-F959-24C19682A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B637D1-1757-CE95-8A18-1DD6E1D70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EB5E1F0-98D7-E34B-3DA6-FE2486657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9F61ACE-12BF-F686-77E7-793367532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B9F820-65F5-99A1-900C-1398DE468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2180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D1367E-694E-4F88-B8C5-32FE96D96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1440B09-E591-5496-953B-AE0CEBB736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2844D72-E6FC-C3D0-AB85-6A45F389E0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A173EE3-61DE-4540-272A-3C8F560C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DC60404-1B87-E40B-98CA-314414D5F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765BC1-C0D1-D97E-2F9F-DFB85D1A2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7242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97A77A-F41F-A372-A36F-31841CBD2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5D791E9-43CD-7669-B9B9-11B375DA0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8336AA-1FBA-6F4E-BAE7-ED3442851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3A8D5FF-48A7-3354-D1A8-E5C8DFC9B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43F4E7-67C6-EABC-A086-667619C38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0310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4D3690D-0DAF-7D16-4D4B-46DF85A0CA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A234F1-E599-0E49-2387-9DADE49158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B4808-C6BD-9173-C008-B7092D4FA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4C34D4-AC46-54E0-D3E8-6A6B9B770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B7F3E8-590F-D020-C95D-B47E2D34B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754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FB6C8B-1BF4-E970-E0DD-55CECA383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502A8A-6E18-7D7F-3CFF-D382E33C3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89A893-6807-8A63-07B2-B883BA0B9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49D771B-0046-D8E7-0532-CBEF877FF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E6E9C9-B211-FE70-1CC6-C27F081C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655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8C3508-951D-5DC8-2A97-66759ADAE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10E3DA-CB23-D6D5-90B7-B90F26C6C0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1DC42E2-4C37-6A01-3BE0-BB43F1760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0E53CB-5AEB-D3AC-62C2-12107C072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BCBD83A-550D-1123-D154-909E4BF96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593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6C50EC-8D54-467D-9DA5-6C39C0BA0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A80A98-586D-475B-A555-78D765ABD7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F629918-2B23-ACD2-474C-EB83BC4773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3713ACF-E9EF-AB8F-2D74-CA7794DE0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BC491D-3944-8399-E292-90F956798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935DF24-FE9A-165B-98CA-FB405069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957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6BF4F0-D7F8-C18C-30CC-C803D5B0F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AB100C1-C63F-BA6C-546B-96F7544B6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A25FE-C961-FB6F-CC31-32036E211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2DDF0E7-8C2D-77FF-7B7F-B1391A3622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CBC9EF8-E35D-019D-F10E-8C3CC55A95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C0E589-3F58-172B-9560-24FF2FE3C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FDE0677-03E4-3ADE-D96A-344E4533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E694577-D3A1-5019-62EC-7A2FF2865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203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41ADD5-52F5-6086-613F-4C07CE1A8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C31D165-8875-87C5-8D37-89A7E128E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5DDD2CF-F00D-B387-7B92-FCC5B64E8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65586B7-2B0E-CD8F-D165-27A87DE4D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509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8E02979-5C3A-9758-0983-ECB8F5B42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096AC4E-DD95-F58D-EA65-683ABFF8D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85BBD29-2C8F-65C5-3C4D-C225AE522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1325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FC46AF-193E-E746-E9A1-21D4BFFBF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83C8611-EFA7-4421-2D53-1B30FB576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0053407-0A61-A027-7CD6-B51B6E768C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2A22C88-B635-B54B-9A96-E017E5D26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217CFB0-A30A-6118-808C-BC9FDA5BE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083291E-D146-1071-AA7F-4D73EF6A1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897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1AEFA84-7920-6BBC-4AA9-E31AAFDFF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D06B00B-1AAE-D0A1-2B39-5E122614A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9EEED6-E499-DEB9-4F1A-50CD47C35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3DA2C-284F-4979-B651-D2514CF23048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5861D8-4D0A-A7A8-BD38-051BCB883E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930B62-C034-09F2-52BC-69402B84E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29713-D1CA-4601-A0FB-E27CD6EB0525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449BB2E-9F14-58F9-B7AA-165E78DF37B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2174"/>
            <a:ext cx="12047622" cy="23582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436B67C-2B2D-FB75-252B-03D30EC56D3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00" y="5763961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00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3A48D01-4184-0E7B-1B50-74D2A5376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CEF83F3-FB3B-2D37-8310-3CDD2A7A9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7C50A9-1A60-AA51-ECDC-6DE489E4D5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E2E17-9A71-4DF5-A60F-679804CD3D44}" type="datetimeFigureOut">
              <a:rPr lang="es-CO" smtClean="0"/>
              <a:t>25/07/2023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AC7F58-2722-890C-759B-1559C80A1F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C33142-A528-BCFB-229F-B819452FBE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55A48-36FA-4233-828A-495A444C77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581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hyperlink" Target="http://www.secretariasenado.gov.co/senado/basedoc/ley_2195_2022.html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uncionpublica.gov.co/eva/gestornormativo/norma.php?i=43292#73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://www.secretariasenado.gov.co/senado/basedoc/ley_1474_2011.html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hyperlink" Target="https://www.funcionpublica.gov.co/eva/gestornormativo/norma.php?i=6754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hyperlink" Target="https://www.funcionpublica.gov.co/eva/gestornormativo/norma.php?i=172490" TargetMode="Externa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flipH="1">
            <a:off x="12191999" y="0"/>
            <a:ext cx="45719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89B234-DDAE-5A47-81E9-53F20F61CF98}"/>
              </a:ext>
            </a:extLst>
          </p:cNvPr>
          <p:cNvSpPr txBox="1"/>
          <p:nvPr/>
        </p:nvSpPr>
        <p:spPr>
          <a:xfrm>
            <a:off x="7738293" y="4811814"/>
            <a:ext cx="4114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  <a:latin typeface="Cambria" panose="02040503050406030204" pitchFamily="18" charset="0"/>
              </a:rPr>
              <a:t>Oficina Asesora de Planeación</a:t>
            </a:r>
          </a:p>
          <a:p>
            <a:r>
              <a:rPr lang="es-CO" dirty="0">
                <a:solidFill>
                  <a:schemeClr val="bg1"/>
                </a:solidFill>
                <a:latin typeface="Cambria" panose="02040503050406030204" pitchFamily="18" charset="0"/>
              </a:rPr>
              <a:t>octubre, 2022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0A4961-4EDD-3D6A-055C-9FF4B2F5C8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7" y="394472"/>
            <a:ext cx="4392169" cy="71374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0DE2E56-A417-6472-C895-4777CAC721DE}"/>
              </a:ext>
            </a:extLst>
          </p:cNvPr>
          <p:cNvSpPr txBox="1"/>
          <p:nvPr/>
        </p:nvSpPr>
        <p:spPr>
          <a:xfrm>
            <a:off x="465512" y="1490008"/>
            <a:ext cx="1151095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PLAN ANTICORRUPCIÓN Y DE ATENCIÓN AL CIUDADANO -PAAC- 2023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E00A1F5-2F2E-A512-A317-FEF28121D0F9}"/>
              </a:ext>
            </a:extLst>
          </p:cNvPr>
          <p:cNvSpPr txBox="1"/>
          <p:nvPr/>
        </p:nvSpPr>
        <p:spPr>
          <a:xfrm>
            <a:off x="3059083" y="3248490"/>
            <a:ext cx="689125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Ley 1474 de 2011 y Decreto 126 de 2016</a:t>
            </a:r>
          </a:p>
          <a:p>
            <a:pPr algn="ctr"/>
            <a:endParaRPr lang="es-ES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6D00C3D-875C-28A2-5557-BBD68CE0365E}"/>
              </a:ext>
            </a:extLst>
          </p:cNvPr>
          <p:cNvSpPr txBox="1"/>
          <p:nvPr/>
        </p:nvSpPr>
        <p:spPr>
          <a:xfrm>
            <a:off x="1789854" y="4436533"/>
            <a:ext cx="8740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2">
                    <a:lumMod val="50000"/>
                  </a:schemeClr>
                </a:solidFill>
              </a:rPr>
              <a:t>Aprobado por el Comité Institucional de Gestión y Desempeño en sesión del 30/01/2023</a:t>
            </a:r>
            <a:endParaRPr lang="es-CO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19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E6EDA5E5-C846-5871-3418-EB575BABA91A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6"/>
                </a:solidFill>
              </a:rPr>
              <a:t>Mecanismos para mejorar la Atención al Ciudadano</a:t>
            </a:r>
            <a:r>
              <a:rPr lang="es-ES" altLang="es-CO" sz="1000" b="1" dirty="0">
                <a:solidFill>
                  <a:schemeClr val="accent6"/>
                </a:solidFill>
              </a:rPr>
              <a:t>  (parte 2)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0CEB14D9-FA1A-4BBD-95B8-B4A5C52DD6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640989"/>
              </p:ext>
            </p:extLst>
          </p:nvPr>
        </p:nvGraphicFramePr>
        <p:xfrm>
          <a:off x="208053" y="457200"/>
          <a:ext cx="11788322" cy="4465046"/>
        </p:xfrm>
        <a:graphic>
          <a:graphicData uri="http://schemas.openxmlformats.org/drawingml/2006/table">
            <a:tbl>
              <a:tblPr/>
              <a:tblGrid>
                <a:gridCol w="1170371">
                  <a:extLst>
                    <a:ext uri="{9D8B030D-6E8A-4147-A177-3AD203B41FA5}">
                      <a16:colId xmlns:a16="http://schemas.microsoft.com/office/drawing/2014/main" val="3550647483"/>
                    </a:ext>
                  </a:extLst>
                </a:gridCol>
                <a:gridCol w="3188766">
                  <a:extLst>
                    <a:ext uri="{9D8B030D-6E8A-4147-A177-3AD203B41FA5}">
                      <a16:colId xmlns:a16="http://schemas.microsoft.com/office/drawing/2014/main" val="2445900222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319882091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1927777542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4250965311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1316541553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3375550797"/>
                    </a:ext>
                  </a:extLst>
                </a:gridCol>
                <a:gridCol w="290564">
                  <a:extLst>
                    <a:ext uri="{9D8B030D-6E8A-4147-A177-3AD203B41FA5}">
                      <a16:colId xmlns:a16="http://schemas.microsoft.com/office/drawing/2014/main" val="3955538930"/>
                    </a:ext>
                  </a:extLst>
                </a:gridCol>
                <a:gridCol w="148644">
                  <a:extLst>
                    <a:ext uri="{9D8B030D-6E8A-4147-A177-3AD203B41FA5}">
                      <a16:colId xmlns:a16="http://schemas.microsoft.com/office/drawing/2014/main" val="2538228755"/>
                    </a:ext>
                  </a:extLst>
                </a:gridCol>
                <a:gridCol w="165681">
                  <a:extLst>
                    <a:ext uri="{9D8B030D-6E8A-4147-A177-3AD203B41FA5}">
                      <a16:colId xmlns:a16="http://schemas.microsoft.com/office/drawing/2014/main" val="2599687662"/>
                    </a:ext>
                  </a:extLst>
                </a:gridCol>
                <a:gridCol w="275722">
                  <a:extLst>
                    <a:ext uri="{9D8B030D-6E8A-4147-A177-3AD203B41FA5}">
                      <a16:colId xmlns:a16="http://schemas.microsoft.com/office/drawing/2014/main" val="2465128397"/>
                    </a:ext>
                  </a:extLst>
                </a:gridCol>
                <a:gridCol w="309641">
                  <a:extLst>
                    <a:ext uri="{9D8B030D-6E8A-4147-A177-3AD203B41FA5}">
                      <a16:colId xmlns:a16="http://schemas.microsoft.com/office/drawing/2014/main" val="603960247"/>
                    </a:ext>
                  </a:extLst>
                </a:gridCol>
                <a:gridCol w="309641">
                  <a:extLst>
                    <a:ext uri="{9D8B030D-6E8A-4147-A177-3AD203B41FA5}">
                      <a16:colId xmlns:a16="http://schemas.microsoft.com/office/drawing/2014/main" val="1569945824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2748955644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440620629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1915034909"/>
                    </a:ext>
                  </a:extLst>
                </a:gridCol>
                <a:gridCol w="105124">
                  <a:extLst>
                    <a:ext uri="{9D8B030D-6E8A-4147-A177-3AD203B41FA5}">
                      <a16:colId xmlns:a16="http://schemas.microsoft.com/office/drawing/2014/main" val="3705151010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734645282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3945985863"/>
                    </a:ext>
                  </a:extLst>
                </a:gridCol>
                <a:gridCol w="361950">
                  <a:extLst>
                    <a:ext uri="{9D8B030D-6E8A-4147-A177-3AD203B41FA5}">
                      <a16:colId xmlns:a16="http://schemas.microsoft.com/office/drawing/2014/main" val="3777764179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2389127480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3531953678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386846867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2775345373"/>
                    </a:ext>
                  </a:extLst>
                </a:gridCol>
                <a:gridCol w="509225">
                  <a:extLst>
                    <a:ext uri="{9D8B030D-6E8A-4147-A177-3AD203B41FA5}">
                      <a16:colId xmlns:a16="http://schemas.microsoft.com/office/drawing/2014/main" val="2000246606"/>
                    </a:ext>
                  </a:extLst>
                </a:gridCol>
              </a:tblGrid>
              <a:tr h="196198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177687"/>
                  </a:ext>
                </a:extLst>
              </a:tr>
              <a:tr h="186905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724" marR="4724" marT="472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371455"/>
                  </a:ext>
                </a:extLst>
              </a:tr>
              <a:tr h="15603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513299"/>
                  </a:ext>
                </a:extLst>
              </a:tr>
              <a:tr h="511147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 Evaluación de gestión y medición de la percepción ciudadana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Evaluar la experiencia de usuarios y la percepción de la ciudadanía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730333"/>
                  </a:ext>
                </a:extLst>
              </a:tr>
              <a:tr h="20652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Documentar concepto de viabilidad sobre la conformación de un equipo o grupo interno de trabajo, encargado del análisis de las PQRSD y demás información canalizada en los SAU; para que la Alta Dirección estudie y evalúe la propuesta y tome las medidas pertinentes*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406276"/>
                  </a:ext>
                </a:extLst>
              </a:tr>
              <a:tr h="3097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Implementar la herramienta y/o metodología para el análisis de la información canalizada a través de los SAU.*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982262"/>
                  </a:ext>
                </a:extLst>
              </a:tr>
              <a:tr h="26848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Generar periódicamente  reportes de operación de los SAU*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873025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DC720321-71BB-3D83-7041-BB00D7D0D8B8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Pública</a:t>
            </a:r>
          </a:p>
        </p:txBody>
      </p:sp>
    </p:spTree>
    <p:extLst>
      <p:ext uri="{BB962C8B-B14F-4D97-AF65-F5344CB8AC3E}">
        <p14:creationId xmlns:p14="http://schemas.microsoft.com/office/powerpoint/2010/main" val="186602176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D930B64-CC70-1445-35B0-AF7EF21DB156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0"/>
            <a:ext cx="84889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3"/>
                </a:solidFill>
              </a:rPr>
              <a:t> Mecanismos para la Transparencia y Acceso a la Información </a:t>
            </a:r>
            <a:r>
              <a:rPr lang="es-ES" altLang="es-CO" sz="1000" b="1" dirty="0">
                <a:solidFill>
                  <a:schemeClr val="accent3"/>
                </a:solidFill>
              </a:rPr>
              <a:t>(parte 1)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5AC9E315-18F4-4120-BE91-F4FEC4653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186368"/>
              </p:ext>
            </p:extLst>
          </p:nvPr>
        </p:nvGraphicFramePr>
        <p:xfrm>
          <a:off x="111936" y="729574"/>
          <a:ext cx="11968127" cy="5398852"/>
        </p:xfrm>
        <a:graphic>
          <a:graphicData uri="http://schemas.openxmlformats.org/drawingml/2006/table">
            <a:tbl>
              <a:tblPr/>
              <a:tblGrid>
                <a:gridCol w="963243">
                  <a:extLst>
                    <a:ext uri="{9D8B030D-6E8A-4147-A177-3AD203B41FA5}">
                      <a16:colId xmlns:a16="http://schemas.microsoft.com/office/drawing/2014/main" val="2209510206"/>
                    </a:ext>
                  </a:extLst>
                </a:gridCol>
                <a:gridCol w="3422354">
                  <a:extLst>
                    <a:ext uri="{9D8B030D-6E8A-4147-A177-3AD203B41FA5}">
                      <a16:colId xmlns:a16="http://schemas.microsoft.com/office/drawing/2014/main" val="1652543500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929599631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2066142503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4263773238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2633608953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2170262692"/>
                    </a:ext>
                  </a:extLst>
                </a:gridCol>
                <a:gridCol w="441874">
                  <a:extLst>
                    <a:ext uri="{9D8B030D-6E8A-4147-A177-3AD203B41FA5}">
                      <a16:colId xmlns:a16="http://schemas.microsoft.com/office/drawing/2014/main" val="3416705824"/>
                    </a:ext>
                  </a:extLst>
                </a:gridCol>
                <a:gridCol w="444083">
                  <a:extLst>
                    <a:ext uri="{9D8B030D-6E8A-4147-A177-3AD203B41FA5}">
                      <a16:colId xmlns:a16="http://schemas.microsoft.com/office/drawing/2014/main" val="2675633419"/>
                    </a:ext>
                  </a:extLst>
                </a:gridCol>
                <a:gridCol w="311521">
                  <a:extLst>
                    <a:ext uri="{9D8B030D-6E8A-4147-A177-3AD203B41FA5}">
                      <a16:colId xmlns:a16="http://schemas.microsoft.com/office/drawing/2014/main" val="4183975795"/>
                    </a:ext>
                  </a:extLst>
                </a:gridCol>
                <a:gridCol w="311521">
                  <a:extLst>
                    <a:ext uri="{9D8B030D-6E8A-4147-A177-3AD203B41FA5}">
                      <a16:colId xmlns:a16="http://schemas.microsoft.com/office/drawing/2014/main" val="3544368166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410576180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3991386488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2440715175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262705983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637433527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423299749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238043830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171686968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4259335669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29322148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428631053"/>
                    </a:ext>
                  </a:extLst>
                </a:gridCol>
                <a:gridCol w="505913">
                  <a:extLst>
                    <a:ext uri="{9D8B030D-6E8A-4147-A177-3AD203B41FA5}">
                      <a16:colId xmlns:a16="http://schemas.microsoft.com/office/drawing/2014/main" val="1754791183"/>
                    </a:ext>
                  </a:extLst>
                </a:gridCol>
              </a:tblGrid>
              <a:tr h="159452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174563"/>
                  </a:ext>
                </a:extLst>
              </a:tr>
              <a:tr h="151899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3546" marR="3546" marT="354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978061"/>
                  </a:ext>
                </a:extLst>
              </a:tr>
              <a:tr h="15008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135658"/>
                  </a:ext>
                </a:extLst>
              </a:tr>
              <a:tr h="251766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1. Lineamientos de Transparencia Activa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Difundir información sobre la oferta institucional de trámites y otros procedimientos en lenguaje claro y de forma permanente a los usuarios de los trámites teniendo en cuenta la caracterización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45865"/>
                  </a:ext>
                </a:extLst>
              </a:tr>
              <a:tr h="5161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Aplicar diagnósticos para la implementación de estado abierto en su totalidad*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53029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Identificar datos que se requieren publicar*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940376"/>
                  </a:ext>
                </a:extLst>
              </a:tr>
              <a:tr h="620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el Sistema Único de Información de Trámites –SUIT la información de los trámites*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866428"/>
                  </a:ext>
                </a:extLst>
              </a:tr>
              <a:tr h="595008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2. Lineamientos de Transparencia Pasiva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Mejorar los mecanismos de seguimiento a la respuesta oportuna y de calidad a los derechos de petición y PQRD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165276"/>
                  </a:ext>
                </a:extLst>
              </a:tr>
              <a:tr h="59500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e implementar estrategia para la publicación de las declaraciones de bienes y rentas de los servidores públicos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650447"/>
                  </a:ext>
                </a:extLst>
              </a:tr>
              <a:tr h="1475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Elaborar, presentar y publicar en la página web de la entidad los Estados Financieros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7215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y publicar el normograma*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006369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B92F1E0C-8899-E1C0-156E-602BD7AD8A3C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</a:t>
            </a:r>
            <a:r>
              <a:rPr lang="es-CO" sz="1000" dirty="0" err="1"/>
              <a:t>Públicav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106624144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8AD707D3-0C3D-71BB-E9F3-CA0A618B670A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0"/>
            <a:ext cx="90757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3"/>
                </a:solidFill>
              </a:rPr>
              <a:t> Mecanismos para la Transparencia y Acceso a la Información </a:t>
            </a:r>
            <a:r>
              <a:rPr lang="es-ES" altLang="es-CO" sz="1000" b="1" dirty="0">
                <a:solidFill>
                  <a:schemeClr val="accent3"/>
                </a:solidFill>
              </a:rPr>
              <a:t>(parte 2)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5AC9E315-18F4-4120-BE91-F4FEC4653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300404"/>
              </p:ext>
            </p:extLst>
          </p:nvPr>
        </p:nvGraphicFramePr>
        <p:xfrm>
          <a:off x="111936" y="893928"/>
          <a:ext cx="11968127" cy="5087772"/>
        </p:xfrm>
        <a:graphic>
          <a:graphicData uri="http://schemas.openxmlformats.org/drawingml/2006/table">
            <a:tbl>
              <a:tblPr/>
              <a:tblGrid>
                <a:gridCol w="963243">
                  <a:extLst>
                    <a:ext uri="{9D8B030D-6E8A-4147-A177-3AD203B41FA5}">
                      <a16:colId xmlns:a16="http://schemas.microsoft.com/office/drawing/2014/main" val="2209510206"/>
                    </a:ext>
                  </a:extLst>
                </a:gridCol>
                <a:gridCol w="3422354">
                  <a:extLst>
                    <a:ext uri="{9D8B030D-6E8A-4147-A177-3AD203B41FA5}">
                      <a16:colId xmlns:a16="http://schemas.microsoft.com/office/drawing/2014/main" val="1652543500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929599631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2066142503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4263773238"/>
                    </a:ext>
                  </a:extLst>
                </a:gridCol>
                <a:gridCol w="353499">
                  <a:extLst>
                    <a:ext uri="{9D8B030D-6E8A-4147-A177-3AD203B41FA5}">
                      <a16:colId xmlns:a16="http://schemas.microsoft.com/office/drawing/2014/main" val="2633608953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2170262692"/>
                    </a:ext>
                  </a:extLst>
                </a:gridCol>
                <a:gridCol w="441874">
                  <a:extLst>
                    <a:ext uri="{9D8B030D-6E8A-4147-A177-3AD203B41FA5}">
                      <a16:colId xmlns:a16="http://schemas.microsoft.com/office/drawing/2014/main" val="3416705824"/>
                    </a:ext>
                  </a:extLst>
                </a:gridCol>
                <a:gridCol w="444083">
                  <a:extLst>
                    <a:ext uri="{9D8B030D-6E8A-4147-A177-3AD203B41FA5}">
                      <a16:colId xmlns:a16="http://schemas.microsoft.com/office/drawing/2014/main" val="2675633419"/>
                    </a:ext>
                  </a:extLst>
                </a:gridCol>
                <a:gridCol w="311521">
                  <a:extLst>
                    <a:ext uri="{9D8B030D-6E8A-4147-A177-3AD203B41FA5}">
                      <a16:colId xmlns:a16="http://schemas.microsoft.com/office/drawing/2014/main" val="4183975795"/>
                    </a:ext>
                  </a:extLst>
                </a:gridCol>
                <a:gridCol w="311521">
                  <a:extLst>
                    <a:ext uri="{9D8B030D-6E8A-4147-A177-3AD203B41FA5}">
                      <a16:colId xmlns:a16="http://schemas.microsoft.com/office/drawing/2014/main" val="3544368166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410576180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3991386488"/>
                    </a:ext>
                  </a:extLst>
                </a:gridCol>
                <a:gridCol w="265125">
                  <a:extLst>
                    <a:ext uri="{9D8B030D-6E8A-4147-A177-3AD203B41FA5}">
                      <a16:colId xmlns:a16="http://schemas.microsoft.com/office/drawing/2014/main" val="2440715175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262705983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637433527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423299749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2238043830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171686968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4259335669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29322148"/>
                    </a:ext>
                  </a:extLst>
                </a:gridCol>
                <a:gridCol w="397687">
                  <a:extLst>
                    <a:ext uri="{9D8B030D-6E8A-4147-A177-3AD203B41FA5}">
                      <a16:colId xmlns:a16="http://schemas.microsoft.com/office/drawing/2014/main" val="3428631053"/>
                    </a:ext>
                  </a:extLst>
                </a:gridCol>
                <a:gridCol w="505913">
                  <a:extLst>
                    <a:ext uri="{9D8B030D-6E8A-4147-A177-3AD203B41FA5}">
                      <a16:colId xmlns:a16="http://schemas.microsoft.com/office/drawing/2014/main" val="1754791183"/>
                    </a:ext>
                  </a:extLst>
                </a:gridCol>
              </a:tblGrid>
              <a:tr h="159452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174563"/>
                  </a:ext>
                </a:extLst>
              </a:tr>
              <a:tr h="151899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3546" marR="3546" marT="354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978061"/>
                  </a:ext>
                </a:extLst>
              </a:tr>
              <a:tr h="15008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135658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2. Lineamientos de Transparencia Pasiva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y publicar el normograma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165276"/>
                  </a:ext>
                </a:extLst>
              </a:tr>
              <a:tr h="59500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Socializar a través de memorando indicaciones de novedades de la Agencia Nacional de Contratación Pública -Colombia Compra Eficiente  (ANCP - CCE ) sobre los procesos de selección en atención a la ley 2195 de 2022 y demás normativa.*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65044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capacitaciones al interior de la SGCP sobre aplicativos y monitoreos de la información que  publica la SGCP, a través de las diferentes plataformas designadas*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006369"/>
                  </a:ext>
                </a:extLst>
              </a:tr>
              <a:tr h="41969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Publicar en la página web informe semestral del informe EKOGUI procesos judiciales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77547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Formular y actualizar el Plan Anual de Adquisiciones -PAA 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7824"/>
                  </a:ext>
                </a:extLst>
              </a:tr>
              <a:tr h="1678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3. Elaboración los Instrumentos de Gestión de la Información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los instrumentos de gestión de la información y adoptarlos mediante acto administrativo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64104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F8D3CA89-6BDF-C812-F2A1-97951D918E21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</a:t>
            </a:r>
            <a:r>
              <a:rPr lang="es-CO" sz="1000" dirty="0" err="1"/>
              <a:t>Públicav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329799479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5F8CEF03-D8AA-45E2-4277-FC9B486A13C8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0031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3"/>
                </a:solidFill>
              </a:rPr>
              <a:t> Mecanismos para la Transparencia y Acceso a la Información </a:t>
            </a:r>
            <a:r>
              <a:rPr lang="es-ES" altLang="es-CO" sz="1000" b="1" dirty="0">
                <a:solidFill>
                  <a:schemeClr val="accent3"/>
                </a:solidFill>
              </a:rPr>
              <a:t>(parte 3)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D205A7EC-27B6-408B-B589-88FD82A7FB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538321"/>
              </p:ext>
            </p:extLst>
          </p:nvPr>
        </p:nvGraphicFramePr>
        <p:xfrm>
          <a:off x="139171" y="246143"/>
          <a:ext cx="11830051" cy="6391216"/>
        </p:xfrm>
        <a:graphic>
          <a:graphicData uri="http://schemas.openxmlformats.org/drawingml/2006/table">
            <a:tbl>
              <a:tblPr/>
              <a:tblGrid>
                <a:gridCol w="927629">
                  <a:extLst>
                    <a:ext uri="{9D8B030D-6E8A-4147-A177-3AD203B41FA5}">
                      <a16:colId xmlns:a16="http://schemas.microsoft.com/office/drawing/2014/main" val="2209510206"/>
                    </a:ext>
                  </a:extLst>
                </a:gridCol>
                <a:gridCol w="3758412">
                  <a:extLst>
                    <a:ext uri="{9D8B030D-6E8A-4147-A177-3AD203B41FA5}">
                      <a16:colId xmlns:a16="http://schemas.microsoft.com/office/drawing/2014/main" val="1652543500"/>
                    </a:ext>
                  </a:extLst>
                </a:gridCol>
                <a:gridCol w="35456">
                  <a:extLst>
                    <a:ext uri="{9D8B030D-6E8A-4147-A177-3AD203B41FA5}">
                      <a16:colId xmlns:a16="http://schemas.microsoft.com/office/drawing/2014/main" val="929599631"/>
                    </a:ext>
                  </a:extLst>
                </a:gridCol>
                <a:gridCol w="229456">
                  <a:extLst>
                    <a:ext uri="{9D8B030D-6E8A-4147-A177-3AD203B41FA5}">
                      <a16:colId xmlns:a16="http://schemas.microsoft.com/office/drawing/2014/main" val="2066142503"/>
                    </a:ext>
                  </a:extLst>
                </a:gridCol>
                <a:gridCol w="223391">
                  <a:extLst>
                    <a:ext uri="{9D8B030D-6E8A-4147-A177-3AD203B41FA5}">
                      <a16:colId xmlns:a16="http://schemas.microsoft.com/office/drawing/2014/main" val="2646938308"/>
                    </a:ext>
                  </a:extLst>
                </a:gridCol>
                <a:gridCol w="358879">
                  <a:extLst>
                    <a:ext uri="{9D8B030D-6E8A-4147-A177-3AD203B41FA5}">
                      <a16:colId xmlns:a16="http://schemas.microsoft.com/office/drawing/2014/main" val="2633608953"/>
                    </a:ext>
                  </a:extLst>
                </a:gridCol>
                <a:gridCol w="269160">
                  <a:extLst>
                    <a:ext uri="{9D8B030D-6E8A-4147-A177-3AD203B41FA5}">
                      <a16:colId xmlns:a16="http://schemas.microsoft.com/office/drawing/2014/main" val="2170262692"/>
                    </a:ext>
                  </a:extLst>
                </a:gridCol>
                <a:gridCol w="289626">
                  <a:extLst>
                    <a:ext uri="{9D8B030D-6E8A-4147-A177-3AD203B41FA5}">
                      <a16:colId xmlns:a16="http://schemas.microsoft.com/office/drawing/2014/main" val="3416705824"/>
                    </a:ext>
                  </a:extLst>
                </a:gridCol>
                <a:gridCol w="158973">
                  <a:extLst>
                    <a:ext uri="{9D8B030D-6E8A-4147-A177-3AD203B41FA5}">
                      <a16:colId xmlns:a16="http://schemas.microsoft.com/office/drawing/2014/main" val="320416233"/>
                    </a:ext>
                  </a:extLst>
                </a:gridCol>
                <a:gridCol w="169805">
                  <a:extLst>
                    <a:ext uri="{9D8B030D-6E8A-4147-A177-3AD203B41FA5}">
                      <a16:colId xmlns:a16="http://schemas.microsoft.com/office/drawing/2014/main" val="2675633419"/>
                    </a:ext>
                  </a:extLst>
                </a:gridCol>
                <a:gridCol w="281036">
                  <a:extLst>
                    <a:ext uri="{9D8B030D-6E8A-4147-A177-3AD203B41FA5}">
                      <a16:colId xmlns:a16="http://schemas.microsoft.com/office/drawing/2014/main" val="1343264780"/>
                    </a:ext>
                  </a:extLst>
                </a:gridCol>
                <a:gridCol w="316262">
                  <a:extLst>
                    <a:ext uri="{9D8B030D-6E8A-4147-A177-3AD203B41FA5}">
                      <a16:colId xmlns:a16="http://schemas.microsoft.com/office/drawing/2014/main" val="4183975795"/>
                    </a:ext>
                  </a:extLst>
                </a:gridCol>
                <a:gridCol w="316262">
                  <a:extLst>
                    <a:ext uri="{9D8B030D-6E8A-4147-A177-3AD203B41FA5}">
                      <a16:colId xmlns:a16="http://schemas.microsoft.com/office/drawing/2014/main" val="3544368166"/>
                    </a:ext>
                  </a:extLst>
                </a:gridCol>
                <a:gridCol w="269160">
                  <a:extLst>
                    <a:ext uri="{9D8B030D-6E8A-4147-A177-3AD203B41FA5}">
                      <a16:colId xmlns:a16="http://schemas.microsoft.com/office/drawing/2014/main" val="410576180"/>
                    </a:ext>
                  </a:extLst>
                </a:gridCol>
                <a:gridCol w="269160">
                  <a:extLst>
                    <a:ext uri="{9D8B030D-6E8A-4147-A177-3AD203B41FA5}">
                      <a16:colId xmlns:a16="http://schemas.microsoft.com/office/drawing/2014/main" val="3991386488"/>
                    </a:ext>
                  </a:extLst>
                </a:gridCol>
                <a:gridCol w="269160">
                  <a:extLst>
                    <a:ext uri="{9D8B030D-6E8A-4147-A177-3AD203B41FA5}">
                      <a16:colId xmlns:a16="http://schemas.microsoft.com/office/drawing/2014/main" val="2440715175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2262705983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2637433527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3423299749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2238043830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171686968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4259335669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329322148"/>
                    </a:ext>
                  </a:extLst>
                </a:gridCol>
                <a:gridCol w="403739">
                  <a:extLst>
                    <a:ext uri="{9D8B030D-6E8A-4147-A177-3AD203B41FA5}">
                      <a16:colId xmlns:a16="http://schemas.microsoft.com/office/drawing/2014/main" val="3428631053"/>
                    </a:ext>
                  </a:extLst>
                </a:gridCol>
                <a:gridCol w="458312">
                  <a:extLst>
                    <a:ext uri="{9D8B030D-6E8A-4147-A177-3AD203B41FA5}">
                      <a16:colId xmlns:a16="http://schemas.microsoft.com/office/drawing/2014/main" val="1754791183"/>
                    </a:ext>
                  </a:extLst>
                </a:gridCol>
              </a:tblGrid>
              <a:tr h="152651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174563"/>
                  </a:ext>
                </a:extLst>
              </a:tr>
              <a:tr h="295194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3546" marR="3546" marT="354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978061"/>
                  </a:ext>
                </a:extLst>
              </a:tr>
              <a:tr h="130621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  <a:endParaRPr lang="es-CO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  <a:endParaRPr lang="es-CO" sz="1600"/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E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3546" marR="3546" marT="3546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546" marR="3546" marT="3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135658"/>
                  </a:ext>
                </a:extLst>
              </a:tr>
              <a:tr h="490587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4. Criterio Diferencial de Accesibilidad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Mejorar la accesibilidad de la población en condición de discapacidad visual y auditiva (Señalizar con imágenes en lengua de señas, alto relieve, otras lenguas o idiomas)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335590"/>
                  </a:ext>
                </a:extLst>
              </a:tr>
              <a:tr h="49058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Unificar aplicativos con la finalidad de mejorar la gestión interna y la accesibilidad en los trámites y servicios que realiza la  ciudadanía*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987944"/>
                  </a:ext>
                </a:extLst>
              </a:tr>
              <a:tr h="8115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seguimiento a los planes de mejoramiento formulados para atender las observaciones de las Auditorías efectuadas (auditorias  al modelo de seguridad y privacidad de la información (MSPI), norma técnica NTC 5854  y  norma técnica NTC 6047 de infraestructura).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584047"/>
                  </a:ext>
                </a:extLst>
              </a:tr>
              <a:tr h="330098"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5. Monitoreo del Acceso a la Información Pública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Elaborar concepto de la viabilidad de activar el chat bot (vale) en la página web*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891392"/>
                  </a:ext>
                </a:extLst>
              </a:tr>
              <a:tr h="330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Publicar en página web encuesta de satisfacción del ciudadano sobre Transparencia y acceso a la información*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565117"/>
                  </a:ext>
                </a:extLst>
              </a:tr>
              <a:tr h="49058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y disponer en la página web enlaces para dar cumplimiento al Índice de transparencia y acceso a la información pública (ITA)*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611098"/>
                  </a:ext>
                </a:extLst>
              </a:tr>
              <a:tr h="49058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Asignar personal para: 1. Actualizar el. Sistema Geo portal  </a:t>
                      </a:r>
                      <a:b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 Diseño y publicación  estadísticas organizadas bajo los lineamientos del DANE*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891015"/>
                  </a:ext>
                </a:extLst>
              </a:tr>
              <a:tr h="65107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seguimiento a la implementación de las 18 macro actividades de   trabajo del plan de implementación del MSPI aprobado por el Comité Institucional de Seguridad y Privacidad de la Información*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2788402"/>
                  </a:ext>
                </a:extLst>
              </a:tr>
              <a:tr h="35350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Elaborar informe trimestral sobre la información más consultada (indicando  si la misma se encuentra disponible en la página web)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789585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710D2E9-8395-74E2-3160-D23720FAD327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</a:t>
            </a:r>
            <a:r>
              <a:rPr lang="es-CO" sz="1000" dirty="0" err="1"/>
              <a:t>Públicav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333179302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D4FD970F-FD1A-D3DE-82AA-7D1805C18352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7030A0"/>
                </a:solidFill>
              </a:rPr>
              <a:t>Iniciativas adicionales </a:t>
            </a:r>
            <a:r>
              <a:rPr lang="es-ES" altLang="es-CO" sz="1000" b="1" dirty="0">
                <a:solidFill>
                  <a:srgbClr val="7030A0"/>
                </a:solidFill>
              </a:rPr>
              <a:t>(parte 1)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26F5C2A8-3F70-40BE-B9D9-9E5E93E05E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033813"/>
              </p:ext>
            </p:extLst>
          </p:nvPr>
        </p:nvGraphicFramePr>
        <p:xfrm>
          <a:off x="213224" y="310489"/>
          <a:ext cx="11865044" cy="6263709"/>
        </p:xfrm>
        <a:graphic>
          <a:graphicData uri="http://schemas.openxmlformats.org/drawingml/2006/table">
            <a:tbl>
              <a:tblPr/>
              <a:tblGrid>
                <a:gridCol w="5450597">
                  <a:extLst>
                    <a:ext uri="{9D8B030D-6E8A-4147-A177-3AD203B41FA5}">
                      <a16:colId xmlns:a16="http://schemas.microsoft.com/office/drawing/2014/main" val="1177509738"/>
                    </a:ext>
                  </a:extLst>
                </a:gridCol>
                <a:gridCol w="562014">
                  <a:extLst>
                    <a:ext uri="{9D8B030D-6E8A-4147-A177-3AD203B41FA5}">
                      <a16:colId xmlns:a16="http://schemas.microsoft.com/office/drawing/2014/main" val="2762127009"/>
                    </a:ext>
                  </a:extLst>
                </a:gridCol>
                <a:gridCol w="486144">
                  <a:extLst>
                    <a:ext uri="{9D8B030D-6E8A-4147-A177-3AD203B41FA5}">
                      <a16:colId xmlns:a16="http://schemas.microsoft.com/office/drawing/2014/main" val="1539359320"/>
                    </a:ext>
                  </a:extLst>
                </a:gridCol>
                <a:gridCol w="373958">
                  <a:extLst>
                    <a:ext uri="{9D8B030D-6E8A-4147-A177-3AD203B41FA5}">
                      <a16:colId xmlns:a16="http://schemas.microsoft.com/office/drawing/2014/main" val="2245204581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3417980507"/>
                    </a:ext>
                  </a:extLst>
                </a:gridCol>
                <a:gridCol w="617030">
                  <a:extLst>
                    <a:ext uri="{9D8B030D-6E8A-4147-A177-3AD203B41FA5}">
                      <a16:colId xmlns:a16="http://schemas.microsoft.com/office/drawing/2014/main" val="4148742306"/>
                    </a:ext>
                  </a:extLst>
                </a:gridCol>
                <a:gridCol w="654425">
                  <a:extLst>
                    <a:ext uri="{9D8B030D-6E8A-4147-A177-3AD203B41FA5}">
                      <a16:colId xmlns:a16="http://schemas.microsoft.com/office/drawing/2014/main" val="492665304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577414964"/>
                    </a:ext>
                  </a:extLst>
                </a:gridCol>
                <a:gridCol w="504843">
                  <a:extLst>
                    <a:ext uri="{9D8B030D-6E8A-4147-A177-3AD203B41FA5}">
                      <a16:colId xmlns:a16="http://schemas.microsoft.com/office/drawing/2014/main" val="3054671311"/>
                    </a:ext>
                  </a:extLst>
                </a:gridCol>
                <a:gridCol w="523540">
                  <a:extLst>
                    <a:ext uri="{9D8B030D-6E8A-4147-A177-3AD203B41FA5}">
                      <a16:colId xmlns:a16="http://schemas.microsoft.com/office/drawing/2014/main" val="2666683362"/>
                    </a:ext>
                  </a:extLst>
                </a:gridCol>
                <a:gridCol w="523540">
                  <a:extLst>
                    <a:ext uri="{9D8B030D-6E8A-4147-A177-3AD203B41FA5}">
                      <a16:colId xmlns:a16="http://schemas.microsoft.com/office/drawing/2014/main" val="2844622491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450485589"/>
                    </a:ext>
                  </a:extLst>
                </a:gridCol>
                <a:gridCol w="542239">
                  <a:extLst>
                    <a:ext uri="{9D8B030D-6E8A-4147-A177-3AD203B41FA5}">
                      <a16:colId xmlns:a16="http://schemas.microsoft.com/office/drawing/2014/main" val="1673291488"/>
                    </a:ext>
                  </a:extLst>
                </a:gridCol>
              </a:tblGrid>
              <a:tr h="254700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  <a:endParaRPr lang="es-CO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>
                      <a:noFill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382" marR="4382" marT="438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4252637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  <a:endParaRPr lang="es-CO" dirty="0"/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es-CO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382" marR="4382" marT="438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931488"/>
                  </a:ext>
                </a:extLst>
              </a:tr>
              <a:tr h="10103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83591"/>
                  </a:ext>
                </a:extLst>
              </a:tr>
              <a:tr h="1976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Impl</a:t>
                      </a:r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ementar una estrategia para la gestión de conflicto de intereses*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805372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Definir estrategias para la inducción o reinducción de los servidores públicos con el propósito de afianzar las temáticas del Código de buen gobierno*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07060"/>
                  </a:ext>
                </a:extLst>
              </a:tr>
              <a:tr h="47358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Suscribir acuerdos que comprometan a los evaluadores, previa socialización de las obligaciones de confidencialidad, ética, buenas prácticas e información sobre riesgos; con el fin de garantizar buenas prácticas y ética en las evaluaciones de los procesos de selección contractuales (incluyendo procesos de selección de personas a través de contratos de prestación de servicios, encargos y/o provisionalidades)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838203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Realizar sustentaciones previas con los grupos evaluadores para cada proceso de selección contractual y Audiencias Públicas para la adjudicación del contratista en modalidades distintas a la Licitación Pública*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0451122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Concertar estrategia para  fortalecer la revisión previa que realiza el área solicitante al interior del Instituto de los actos administrativos objeto de control de legalidad*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64157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Concertar estrategia para  fortalecer la revisión previa que realiza el área solicitante al interior del Instituto de los actos administrativos objeto de control de legalidad*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197980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a) Documentar Buenas prácticas en materia de Integridad*</a:t>
                      </a:r>
                      <a:b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b) Identificar mejoras para actualizar el Código de buen gobierno*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972240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Enviar memorando con lista de requisitos documentales y tiempos de entrega para los contratos que presenten algún requerimiento de ingreso al Comité de Contratación*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657404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Enviar memorando circular de la  SGCP con indicaciones y directrices para revisión y elaboración de minutas*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846729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requerimientos y seguimiento semanal, mensual y trimestral a las UE para  el trámite oportuno de revisión, aprobación y suscripción de los proyectos de actas de liquidación de los contratos y/o convenios*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649504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seguimiento oportuno a la gestión contractual de Estudios Técnicos*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714687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Elaborar informe de validación documental para regular y adoptar nuevas tecnologías identificadas en la cuarta y quinta rueda de innovación*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769976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78479366-9FB2-FBEA-61AC-E68DED28D9B6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</a:t>
            </a:r>
            <a:r>
              <a:rPr lang="es-CO" sz="1000" dirty="0" err="1"/>
              <a:t>Públicav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203494784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165D3CD5-0B14-F300-8CCA-654A7AB3B0BE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7030A0"/>
                </a:solidFill>
              </a:rPr>
              <a:t>Iniciativas adicionales </a:t>
            </a:r>
            <a:r>
              <a:rPr lang="es-ES" altLang="es-CO" sz="1000" b="1" dirty="0">
                <a:solidFill>
                  <a:srgbClr val="7030A0"/>
                </a:solidFill>
              </a:rPr>
              <a:t>(parte 2)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26F5C2A8-3F70-40BE-B9D9-9E5E93E05E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916038"/>
              </p:ext>
            </p:extLst>
          </p:nvPr>
        </p:nvGraphicFramePr>
        <p:xfrm>
          <a:off x="213224" y="228601"/>
          <a:ext cx="11865044" cy="5178011"/>
        </p:xfrm>
        <a:graphic>
          <a:graphicData uri="http://schemas.openxmlformats.org/drawingml/2006/table">
            <a:tbl>
              <a:tblPr/>
              <a:tblGrid>
                <a:gridCol w="5546131">
                  <a:extLst>
                    <a:ext uri="{9D8B030D-6E8A-4147-A177-3AD203B41FA5}">
                      <a16:colId xmlns:a16="http://schemas.microsoft.com/office/drawing/2014/main" val="1177509738"/>
                    </a:ext>
                  </a:extLst>
                </a:gridCol>
                <a:gridCol w="466480">
                  <a:extLst>
                    <a:ext uri="{9D8B030D-6E8A-4147-A177-3AD203B41FA5}">
                      <a16:colId xmlns:a16="http://schemas.microsoft.com/office/drawing/2014/main" val="2762127009"/>
                    </a:ext>
                  </a:extLst>
                </a:gridCol>
                <a:gridCol w="486144">
                  <a:extLst>
                    <a:ext uri="{9D8B030D-6E8A-4147-A177-3AD203B41FA5}">
                      <a16:colId xmlns:a16="http://schemas.microsoft.com/office/drawing/2014/main" val="1539359320"/>
                    </a:ext>
                  </a:extLst>
                </a:gridCol>
                <a:gridCol w="373958">
                  <a:extLst>
                    <a:ext uri="{9D8B030D-6E8A-4147-A177-3AD203B41FA5}">
                      <a16:colId xmlns:a16="http://schemas.microsoft.com/office/drawing/2014/main" val="2245204581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3417980507"/>
                    </a:ext>
                  </a:extLst>
                </a:gridCol>
                <a:gridCol w="617030">
                  <a:extLst>
                    <a:ext uri="{9D8B030D-6E8A-4147-A177-3AD203B41FA5}">
                      <a16:colId xmlns:a16="http://schemas.microsoft.com/office/drawing/2014/main" val="4148742306"/>
                    </a:ext>
                  </a:extLst>
                </a:gridCol>
                <a:gridCol w="654425">
                  <a:extLst>
                    <a:ext uri="{9D8B030D-6E8A-4147-A177-3AD203B41FA5}">
                      <a16:colId xmlns:a16="http://schemas.microsoft.com/office/drawing/2014/main" val="492665304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577414964"/>
                    </a:ext>
                  </a:extLst>
                </a:gridCol>
                <a:gridCol w="504843">
                  <a:extLst>
                    <a:ext uri="{9D8B030D-6E8A-4147-A177-3AD203B41FA5}">
                      <a16:colId xmlns:a16="http://schemas.microsoft.com/office/drawing/2014/main" val="3054671311"/>
                    </a:ext>
                  </a:extLst>
                </a:gridCol>
                <a:gridCol w="523540">
                  <a:extLst>
                    <a:ext uri="{9D8B030D-6E8A-4147-A177-3AD203B41FA5}">
                      <a16:colId xmlns:a16="http://schemas.microsoft.com/office/drawing/2014/main" val="2666683362"/>
                    </a:ext>
                  </a:extLst>
                </a:gridCol>
                <a:gridCol w="523540">
                  <a:extLst>
                    <a:ext uri="{9D8B030D-6E8A-4147-A177-3AD203B41FA5}">
                      <a16:colId xmlns:a16="http://schemas.microsoft.com/office/drawing/2014/main" val="2844622491"/>
                    </a:ext>
                  </a:extLst>
                </a:gridCol>
                <a:gridCol w="542238">
                  <a:extLst>
                    <a:ext uri="{9D8B030D-6E8A-4147-A177-3AD203B41FA5}">
                      <a16:colId xmlns:a16="http://schemas.microsoft.com/office/drawing/2014/main" val="450485589"/>
                    </a:ext>
                  </a:extLst>
                </a:gridCol>
                <a:gridCol w="542239">
                  <a:extLst>
                    <a:ext uri="{9D8B030D-6E8A-4147-A177-3AD203B41FA5}">
                      <a16:colId xmlns:a16="http://schemas.microsoft.com/office/drawing/2014/main" val="1673291488"/>
                    </a:ext>
                  </a:extLst>
                </a:gridCol>
              </a:tblGrid>
              <a:tr h="254700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  <a:endParaRPr lang="es-CO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>
                      <a:noFill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382" marR="4382" marT="438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4252637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  <a:endParaRPr lang="es-CO" dirty="0"/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es-CO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2" marR="4382" marT="438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382" marR="4382" marT="438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931488"/>
                  </a:ext>
                </a:extLst>
              </a:tr>
              <a:tr h="10103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2" marR="4382" marT="438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83591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Normas técnicas*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003970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Generar confianza en la comunidad a través de la siembra y reforestación de árboles*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326119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Generar conciencia en los niños escolares sobre el medioambiente y mejorar el paisaje mediante la arborización en el entorno de las escuelas rurales cercanas a los corredores viales a cargo del Instituto*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1337307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Generar confianza en la comunidad garantizando la realización de reuniones de Consultas previas*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0227241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reuniones con veedurías involucradas en los proyectos del INVIAS*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387689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socializaciones con la comunidad*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309929"/>
                  </a:ext>
                </a:extLst>
              </a:tr>
              <a:tr h="1233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Obras Sociales que beneficien a la comunidad*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381776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Incluir criterios de vinculación de mano de obra del área de influencia del proyecto en el 100% de los pliegos de condiciones*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763662"/>
                  </a:ext>
                </a:extLst>
              </a:tr>
              <a:tr h="1401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compensaciones de factores Socio-Prediales a la comunidad*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773206"/>
                  </a:ext>
                </a:extLst>
              </a:tr>
              <a:tr h="3568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Atender el 100% de los requerimientos dando respuesta a la comunidad para el reporte y protección de fauna vulnerable a atropellamiento en las vías administradas por el INVIAS*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92153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reuniones de sensibilización o capacitaciones en temas de sostenibilidad dirigidas a grupos de interés*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182442"/>
                  </a:ext>
                </a:extLst>
              </a:tr>
              <a:tr h="1976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el Código de buen gobierno acorde la Ley 2195 de 2022*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6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990897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B580DEE2-8440-B970-C350-4FD7161960E4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</a:t>
            </a:r>
            <a:r>
              <a:rPr lang="es-CO" sz="1000" dirty="0" err="1"/>
              <a:t>Públicav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282542233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5FE424D-A99E-8E16-104E-070DA289ED99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CuadroTexto 12">
            <a:extLst>
              <a:ext uri="{FF2B5EF4-FFF2-40B4-BE49-F238E27FC236}">
                <a16:creationId xmlns:a16="http://schemas.microsoft.com/office/drawing/2014/main" id="{32CD93BC-0562-7F20-8DFD-B6A4752C2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1"/>
                </a:solidFill>
              </a:rPr>
              <a:t>Anexo 1: Mapa de Riesgos de Corrupción </a:t>
            </a:r>
            <a:endParaRPr lang="es-ES" altLang="es-CO" sz="1000" b="1" dirty="0">
              <a:solidFill>
                <a:schemeClr val="accent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243741D-3266-2877-E5C9-2A30875FC1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" t="22352" r="19722" b="15380"/>
          <a:stretch/>
        </p:blipFill>
        <p:spPr>
          <a:xfrm>
            <a:off x="255958" y="1031483"/>
            <a:ext cx="11680084" cy="517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634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flipH="1">
            <a:off x="12191999" y="0"/>
            <a:ext cx="45719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89B234-DDAE-5A47-81E9-53F20F61CF98}"/>
              </a:ext>
            </a:extLst>
          </p:cNvPr>
          <p:cNvSpPr txBox="1"/>
          <p:nvPr/>
        </p:nvSpPr>
        <p:spPr>
          <a:xfrm>
            <a:off x="7738293" y="4811814"/>
            <a:ext cx="4114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  <a:latin typeface="Cambria" panose="02040503050406030204" pitchFamily="18" charset="0"/>
              </a:rPr>
              <a:t>Oficina Asesora de Planeación</a:t>
            </a:r>
          </a:p>
          <a:p>
            <a:r>
              <a:rPr lang="es-CO" dirty="0">
                <a:solidFill>
                  <a:schemeClr val="bg1"/>
                </a:solidFill>
                <a:latin typeface="Cambria" panose="02040503050406030204" pitchFamily="18" charset="0"/>
              </a:rPr>
              <a:t>octubre, 2022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0A4961-4EDD-3D6A-055C-9FF4B2F5C8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7" y="394472"/>
            <a:ext cx="4392169" cy="71374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0DE2E56-A417-6472-C895-4777CAC721DE}"/>
              </a:ext>
            </a:extLst>
          </p:cNvPr>
          <p:cNvSpPr txBox="1"/>
          <p:nvPr/>
        </p:nvSpPr>
        <p:spPr>
          <a:xfrm>
            <a:off x="465512" y="1490008"/>
            <a:ext cx="1151095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V0. PROGRAMA DE TRANSPARENCIA Y ÉTICA PÚBLICA  DE INVIAS 2023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E00A1F5-2F2E-A512-A317-FEF28121D0F9}"/>
              </a:ext>
            </a:extLst>
          </p:cNvPr>
          <p:cNvSpPr txBox="1"/>
          <p:nvPr/>
        </p:nvSpPr>
        <p:spPr>
          <a:xfrm>
            <a:off x="3059083" y="3248490"/>
            <a:ext cx="68912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Articulo 31 de la Ley No. 2195 de 2022</a:t>
            </a:r>
            <a:endParaRPr lang="es-CO" sz="2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6E75086-FE51-3CA2-7782-B1AA60E76220}"/>
              </a:ext>
            </a:extLst>
          </p:cNvPr>
          <p:cNvSpPr txBox="1"/>
          <p:nvPr/>
        </p:nvSpPr>
        <p:spPr>
          <a:xfrm>
            <a:off x="1789854" y="4436533"/>
            <a:ext cx="8740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2">
                    <a:lumMod val="50000"/>
                  </a:schemeClr>
                </a:solidFill>
              </a:rPr>
              <a:t>Homologación de actividades del PAAC 2023 aprobado por el Comité Institucional de Gestión y Desempeño en sesión del 30/01/2023</a:t>
            </a:r>
            <a:endParaRPr lang="es-CO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80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CCABCFEA-BF27-4597-AFB5-88EB01263A30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45592AD-89B0-A749-B575-D3F76126023A}"/>
              </a:ext>
            </a:extLst>
          </p:cNvPr>
          <p:cNvSpPr txBox="1"/>
          <p:nvPr/>
        </p:nvSpPr>
        <p:spPr>
          <a:xfrm>
            <a:off x="178183" y="165346"/>
            <a:ext cx="11526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Objetivos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17ABF7B-D70E-E683-EAA8-A175CF2268F6}"/>
              </a:ext>
            </a:extLst>
          </p:cNvPr>
          <p:cNvCxnSpPr/>
          <p:nvPr/>
        </p:nvCxnSpPr>
        <p:spPr>
          <a:xfrm>
            <a:off x="0" y="750121"/>
            <a:ext cx="763219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7A82D242-216A-6CC7-AC78-50A468C6D6DC}"/>
              </a:ext>
            </a:extLst>
          </p:cNvPr>
          <p:cNvGraphicFramePr/>
          <p:nvPr/>
        </p:nvGraphicFramePr>
        <p:xfrm>
          <a:off x="178183" y="984069"/>
          <a:ext cx="11526137" cy="5123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4C27FE33-D6A0-9136-5FA2-2365A4289C7D}"/>
              </a:ext>
            </a:extLst>
          </p:cNvPr>
          <p:cNvSpPr txBox="1"/>
          <p:nvPr/>
        </p:nvSpPr>
        <p:spPr>
          <a:xfrm>
            <a:off x="2429692" y="6349591"/>
            <a:ext cx="77896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dirty="0">
                <a:hlinkClick r:id="rId7"/>
              </a:rPr>
              <a:t>Ver: http://www.secretariasenado.gov.co/senado/basedoc/ley_2195_2022.html</a:t>
            </a:r>
            <a:r>
              <a:rPr lang="es-CO" dirty="0"/>
              <a:t>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8CA0018-A9DF-9E14-89F2-DC3267B8E326}"/>
              </a:ext>
            </a:extLst>
          </p:cNvPr>
          <p:cNvSpPr txBox="1"/>
          <p:nvPr/>
        </p:nvSpPr>
        <p:spPr>
          <a:xfrm>
            <a:off x="178182" y="2227810"/>
            <a:ext cx="11526135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ESPECÍFICOS 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3988960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5181D3E1-0A7E-3ECC-6A1E-E7DFBFF9095C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74489B4-01AA-7D7C-E29A-E4DD1BCFE49F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Alineación de Nuevos componentes* y lideres Internos por temática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5B94AFB8-0517-3A1E-C584-63978619FF7E}"/>
              </a:ext>
            </a:extLst>
          </p:cNvPr>
          <p:cNvGraphicFramePr/>
          <p:nvPr/>
        </p:nvGraphicFramePr>
        <p:xfrm>
          <a:off x="365759" y="719666"/>
          <a:ext cx="11488189" cy="5437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350188B8-673E-FFE9-9577-9BDB1C13DFB8}"/>
              </a:ext>
            </a:extLst>
          </p:cNvPr>
          <p:cNvSpPr txBox="1"/>
          <p:nvPr/>
        </p:nvSpPr>
        <p:spPr>
          <a:xfrm>
            <a:off x="365759" y="6384377"/>
            <a:ext cx="10614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* Nombres  de los componentes tomados de la Sesión virtual del 24/11/22 de la Secretaría de Transparencia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13512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781051BC-1F4B-2A8B-8C68-44B0450B0156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C75267F-32D7-540D-BF18-40C56877CF2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AEB0440-A228-4F8C-9AC8-258582318F40}"/>
              </a:ext>
            </a:extLst>
          </p:cNvPr>
          <p:cNvSpPr txBox="1"/>
          <p:nvPr/>
        </p:nvSpPr>
        <p:spPr>
          <a:xfrm>
            <a:off x="558800" y="0"/>
            <a:ext cx="93170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2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Normatividad aplicable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E11F54C-EF27-43E4-AA06-FD021B27AEB5}"/>
              </a:ext>
            </a:extLst>
          </p:cNvPr>
          <p:cNvGraphicFramePr/>
          <p:nvPr/>
        </p:nvGraphicFramePr>
        <p:xfrm>
          <a:off x="191826" y="474041"/>
          <a:ext cx="5739115" cy="6043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36B7AC30-6CDE-4CAD-846E-63705ABFFF04}"/>
              </a:ext>
            </a:extLst>
          </p:cNvPr>
          <p:cNvSpPr txBox="1"/>
          <p:nvPr/>
        </p:nvSpPr>
        <p:spPr>
          <a:xfrm>
            <a:off x="2629918" y="2541248"/>
            <a:ext cx="34797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http://www.secretariasenado.gov.co/senado/basedoc/ley_1474_2011.html</a:t>
            </a:r>
            <a:r>
              <a:rPr lang="es-CO" sz="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0F167A0-E177-43D5-94B1-77E6E0590DD6}"/>
              </a:ext>
            </a:extLst>
          </p:cNvPr>
          <p:cNvSpPr txBox="1"/>
          <p:nvPr/>
        </p:nvSpPr>
        <p:spPr>
          <a:xfrm>
            <a:off x="6527347" y="1457884"/>
            <a:ext cx="5601064" cy="1615827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100" b="1" i="0" u="none" strike="noStrike" dirty="0">
                <a:solidFill>
                  <a:schemeClr val="accent5"/>
                </a:solidFill>
                <a:effectLst/>
              </a:rPr>
              <a:t>ARTÍCULO 73. PLAN ANTICORRUPCIÓN Y DE ATENCIÓN AL CIUDADANO</a:t>
            </a:r>
            <a:r>
              <a:rPr lang="es-ES" sz="1100" b="1" i="0" u="none" strike="noStrike" dirty="0">
                <a:solidFill>
                  <a:srgbClr val="BE9E55"/>
                </a:solidFill>
                <a:effectLst/>
              </a:rPr>
              <a:t>.</a:t>
            </a:r>
            <a:r>
              <a:rPr lang="es-ES" sz="1100" b="0" i="0" dirty="0">
                <a:solidFill>
                  <a:srgbClr val="4B4949"/>
                </a:solidFill>
                <a:effectLst/>
              </a:rPr>
              <a:t> 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Cada entidad del orden nacional, departamental y municipal deberá elaborar anualmente una estrategia de lucha contra la corrupción y de atención al ciudadano. Dicha estrategia contemplará, entre otras cosas, el mapa de riesgos de corrupción en la respectiva entidad, las medidas concretas para mitigar esos riesgos, las estrategias antitrámites y los mecanismos para mejorar la atención al ciudadano  (…).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100" b="1" i="0" u="none" strike="noStrike" dirty="0">
                <a:solidFill>
                  <a:schemeClr val="accent5"/>
                </a:solidFill>
                <a:effectLst/>
              </a:rPr>
              <a:t>ARTÍCULO 74. PLAN DE ACCIÓN DE LAS ENTIDADES PÚBLICAS</a:t>
            </a:r>
            <a:r>
              <a:rPr lang="es-ES" sz="1100" b="1" i="0" u="none" strike="noStrike" dirty="0">
                <a:solidFill>
                  <a:srgbClr val="BE9E55"/>
                </a:solidFill>
                <a:effectLst/>
              </a:rPr>
              <a:t>.</a:t>
            </a:r>
            <a:r>
              <a:rPr lang="es-ES" sz="1100" b="0" i="0" dirty="0">
                <a:solidFill>
                  <a:srgbClr val="4B4949"/>
                </a:solidFill>
                <a:effectLst/>
              </a:rPr>
              <a:t> 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A partir de la vigencia de la presente ley, todas las entidades del Estado a más tardar el 31 de enero de cada año, deberán publicar en su respectiva página web el Plan de Acción para el año siguiente (…)</a:t>
            </a:r>
            <a:endParaRPr lang="es-CO" sz="1100" dirty="0">
              <a:solidFill>
                <a:schemeClr val="tx1"/>
              </a:solidFill>
            </a:endParaRPr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E309DECE-128F-4DA6-ADE0-A1FA7DA6C8FD}"/>
              </a:ext>
            </a:extLst>
          </p:cNvPr>
          <p:cNvSpPr/>
          <p:nvPr/>
        </p:nvSpPr>
        <p:spPr>
          <a:xfrm>
            <a:off x="6011368" y="1959292"/>
            <a:ext cx="601134" cy="369332"/>
          </a:xfrm>
          <a:prstGeom prst="rightArrow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19FAB6E-FFAB-4CB2-B705-8CBB538EE6A7}"/>
              </a:ext>
            </a:extLst>
          </p:cNvPr>
          <p:cNvSpPr txBox="1"/>
          <p:nvPr/>
        </p:nvSpPr>
        <p:spPr>
          <a:xfrm>
            <a:off x="6470132" y="3495815"/>
            <a:ext cx="5601064" cy="246221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100" b="1" i="0" dirty="0">
                <a:solidFill>
                  <a:schemeClr val="accent1"/>
                </a:solidFill>
                <a:effectLst/>
              </a:rPr>
              <a:t>ARTÍCULO </a:t>
            </a:r>
            <a:r>
              <a:rPr lang="es-ES" sz="1100" b="1" i="1" dirty="0">
                <a:solidFill>
                  <a:schemeClr val="accent1"/>
                </a:solidFill>
                <a:effectLst/>
              </a:rPr>
              <a:t>2.1.4.1. Estrategias de lucha contra la corrupción y de Atención al Ciudadano</a:t>
            </a:r>
            <a:r>
              <a:rPr lang="es-ES" sz="1100" b="1" i="1" dirty="0">
                <a:solidFill>
                  <a:srgbClr val="333333"/>
                </a:solidFill>
                <a:effectLst/>
              </a:rPr>
              <a:t>. 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Señálense como metodología para diseñar y hacer seguimiento a la estrategia de lucha contra la corrupción y de atención al ciudadano de que trata el artículo </a:t>
            </a:r>
            <a:r>
              <a:rPr lang="es-ES" sz="1100" b="0" i="0" u="none" strike="noStrike" dirty="0">
                <a:solidFill>
                  <a:schemeClr val="tx1"/>
                </a:solidFill>
                <a:effectLst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73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 de la Ley 1474 de 2011, la establecida en el Plan Anticorrupción y de Atención al Ciudadano contenida en el documento "Estrategias para la Construcción del Plan Anticorrupción y de Atención al Ciudadano- Versión 2".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100" b="1" i="0" dirty="0">
                <a:solidFill>
                  <a:schemeClr val="accent1"/>
                </a:solidFill>
                <a:effectLst/>
              </a:rPr>
              <a:t>ARTÍCULO 2.1.4.4</a:t>
            </a:r>
            <a:r>
              <a:rPr lang="es-ES" sz="1100" b="1" i="1" dirty="0">
                <a:solidFill>
                  <a:schemeClr val="accent1"/>
                </a:solidFill>
                <a:effectLst/>
              </a:rPr>
              <a:t>. Anexo</a:t>
            </a:r>
            <a:r>
              <a:rPr lang="es-ES" sz="1100" b="1" i="1" dirty="0">
                <a:solidFill>
                  <a:schemeClr val="accent3"/>
                </a:solidFill>
                <a:effectLst/>
              </a:rPr>
              <a:t>.</a:t>
            </a:r>
            <a:r>
              <a:rPr lang="es-ES" sz="1100" b="0" i="0" dirty="0">
                <a:solidFill>
                  <a:schemeClr val="accent3"/>
                </a:solidFill>
                <a:effectLst/>
              </a:rPr>
              <a:t> 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Los documentos "Estrategias para la Construcción del Plan Anticorrupción y de Atención al Ciudadano - Versión 2" y "Guía para la Gestión del Riesgo de Corrupción," hacen parte integral del presente decreto.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100" b="1" i="0" dirty="0">
                <a:solidFill>
                  <a:schemeClr val="accent1"/>
                </a:solidFill>
                <a:effectLst/>
              </a:rPr>
              <a:t>ARTÍCULO 2.1.4.8</a:t>
            </a:r>
            <a:r>
              <a:rPr lang="es-ES" sz="1100" b="1" i="1" dirty="0">
                <a:solidFill>
                  <a:schemeClr val="accent1"/>
                </a:solidFill>
                <a:effectLst/>
              </a:rPr>
              <a:t>. Publicación del Plan Anticorrupción y de Atención al Ciudadano y Mapa de riesgos de corrupción</a:t>
            </a:r>
            <a:r>
              <a:rPr lang="es-ES" sz="1100" b="1" i="1" dirty="0">
                <a:solidFill>
                  <a:srgbClr val="333333"/>
                </a:solidFill>
                <a:effectLst/>
              </a:rPr>
              <a:t>.</a:t>
            </a:r>
            <a:r>
              <a:rPr lang="es-ES" sz="1100" b="0" i="0" dirty="0">
                <a:solidFill>
                  <a:srgbClr val="333333"/>
                </a:solidFill>
                <a:effectLst/>
              </a:rPr>
              <a:t> </a:t>
            </a:r>
            <a:r>
              <a:rPr lang="es-ES" sz="1100" b="0" i="0" dirty="0">
                <a:solidFill>
                  <a:schemeClr val="tx1"/>
                </a:solidFill>
                <a:effectLst/>
              </a:rPr>
              <a:t>Las entidades del orden nacional, departamental y municipal deberán elaborar y publicar el Plan Anticorrupción y de Atención al Ciudadano y el Mapa de Riesgos en el enlace de "Transparencia y acceso a la información" del sitio web de cada entidad a más tardar el 31 de enero de cada año.</a:t>
            </a:r>
            <a:endParaRPr lang="es-CO" sz="1100" dirty="0">
              <a:solidFill>
                <a:schemeClr val="tx1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B41A963-6526-49AB-9689-DA21FA33F01B}"/>
              </a:ext>
            </a:extLst>
          </p:cNvPr>
          <p:cNvSpPr txBox="1"/>
          <p:nvPr/>
        </p:nvSpPr>
        <p:spPr>
          <a:xfrm>
            <a:off x="2393662" y="5186880"/>
            <a:ext cx="34797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dirty="0">
                <a:solidFill>
                  <a:schemeClr val="bg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https://www.funcionpublica.gov.co/eva/gestornormativo/norma.php?i=67541</a:t>
            </a:r>
            <a:r>
              <a:rPr lang="es-CO" sz="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D0DF6077-D068-4150-B850-C532A892618A}"/>
              </a:ext>
            </a:extLst>
          </p:cNvPr>
          <p:cNvSpPr/>
          <p:nvPr/>
        </p:nvSpPr>
        <p:spPr>
          <a:xfrm>
            <a:off x="5999917" y="4500230"/>
            <a:ext cx="601134" cy="3693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3CED104C-7AA7-1476-9871-6EF6B682B878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069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378DFEB-B33E-2259-D49C-DD078C9A28D1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Gestión Integral de Riesgo de Corrupción</a:t>
            </a:r>
            <a:endParaRPr lang="es-CO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420914" y="941351"/>
          <a:ext cx="10517051" cy="3273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8F4017BF-B200-ECBC-0A9E-1EDF1B025579}"/>
              </a:ext>
            </a:extLst>
          </p:cNvPr>
          <p:cNvSpPr txBox="1"/>
          <p:nvPr/>
        </p:nvSpPr>
        <p:spPr>
          <a:xfrm>
            <a:off x="134255" y="4356092"/>
            <a:ext cx="1177108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Estrategia pedagógica diseñadas e implementada para la apropiación de la Política Institucional de Administración del Riesgo (diseño en primer trimestre e implementación en los siguientes)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Sistema Integral de Control y Prevención del Riesgo de Corrupción diseñado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Matriz y mapa de riesgos de corrupción actualizado con la información suministrada por el Oficial de Transparencia, y/o solicitudes de los líderes de proceso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Estrategia de acompañamiento diseñada e implementada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Actualizar el Código de buen gobierno acorde la Ley 2195 de 2022</a:t>
            </a:r>
          </a:p>
          <a:p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1787270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683CA0B-9BA5-DA9E-93F4-568068420399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Redes Institucionales y Canales de Denuncia</a:t>
            </a:r>
            <a:endParaRPr lang="es-CO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804091" y="1091720"/>
          <a:ext cx="10517051" cy="3186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1F93754A-B46A-74DE-7F4A-AB23400BDDED}"/>
              </a:ext>
            </a:extLst>
          </p:cNvPr>
          <p:cNvSpPr txBox="1"/>
          <p:nvPr/>
        </p:nvSpPr>
        <p:spPr>
          <a:xfrm>
            <a:off x="134255" y="4356092"/>
            <a:ext cx="1177108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Oportuna gestión de las Denuncias recibidas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 Informes que cuantifiquen las denuncias allegadas a través de los canales de atención.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Concepto de Viabilidad de realizar convenios con otras entidades 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Línea PAS operando mediante la asistencia de un filtro que analice la naturaleza de las denuncias y las redireccione a la instancia correspondiente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Estudio de la viabilidad de la diversificación de los canales de atención virtual y electrónica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Canales de denuncias fortalecidos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Canal especifico en la página web para denuncias ciudadanas contra actos de corrupción de los servidores públicos del INVIAS, implementado</a:t>
            </a:r>
          </a:p>
        </p:txBody>
      </p:sp>
    </p:spTree>
    <p:extLst>
      <p:ext uri="{BB962C8B-B14F-4D97-AF65-F5344CB8AC3E}">
        <p14:creationId xmlns:p14="http://schemas.microsoft.com/office/powerpoint/2010/main" val="4107499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36D0939D-2468-771C-1FF2-EED8E2484E69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Legalidad e Integridad </a:t>
            </a:r>
            <a:endParaRPr lang="es-CO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178182" y="1144328"/>
          <a:ext cx="5823132" cy="4734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0DDE0BF-0D14-A870-5F5B-11FBB3D6E6EE}"/>
              </a:ext>
            </a:extLst>
          </p:cNvPr>
          <p:cNvGraphicFramePr/>
          <p:nvPr/>
        </p:nvGraphicFramePr>
        <p:xfrm>
          <a:off x="6001313" y="1403497"/>
          <a:ext cx="6038283" cy="4177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604E0B34-5576-57D8-1464-C9322EBA2ACC}"/>
              </a:ext>
            </a:extLst>
          </p:cNvPr>
          <p:cNvSpPr txBox="1"/>
          <p:nvPr/>
        </p:nvSpPr>
        <p:spPr>
          <a:xfrm>
            <a:off x="3089748" y="5655346"/>
            <a:ext cx="1177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13 PRODUCTOS PRINCIPALES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2102657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775AE60-0A62-C3B9-EC80-57EA946670F1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Transparencia y acceso a la Información</a:t>
            </a:r>
            <a:endParaRPr lang="es-CO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178182" y="753291"/>
          <a:ext cx="11861415" cy="3294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17C13B81-6F32-19C5-D48C-2C9CF32BE013}"/>
              </a:ext>
            </a:extLst>
          </p:cNvPr>
          <p:cNvSpPr txBox="1"/>
          <p:nvPr/>
        </p:nvSpPr>
        <p:spPr>
          <a:xfrm>
            <a:off x="0" y="3429722"/>
            <a:ext cx="1177108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Capacitaciones realizadas al interior de la SGCP sobre aplicativos y monitoreos de la información que  publica la SGCP, a través de las diferentes plataformas designadas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Informe semestral del informe EKOGUI procesos judiciales y publicación en la página web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Concepto de la viabilidad de activar el chat bot (vale) en la página web, elaborado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Encuesta de satisfacción del ciudadano sobre Transparencia y acceso a la información publicada portal web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Enlaces actualizados y dispuestos en la página web para dar cumplimiento al Índice de transparencia y acceso a la información pública (ITA).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"Personal asignado para:1. Sistema Geo portal actualizado </a:t>
            </a:r>
            <a:br>
              <a:rPr lang="es-ES" sz="1400" dirty="0"/>
            </a:br>
            <a:r>
              <a:rPr lang="es-ES" sz="1400" dirty="0"/>
              <a:t>2. Diseño y publicación  estadísticas organizadas bajo los lineamientos del DANE "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Seguimiento a la implementación de las 18 macro actividades de   trabajo del plan de implementación del MSPI aprobado por el Comité Institucional de Seguridad y Privacidad de la Información, realizado</a:t>
            </a:r>
          </a:p>
          <a:p>
            <a:pPr marL="342900" indent="-342900">
              <a:buFont typeface="+mj-lt"/>
              <a:buAutoNum type="arabicPeriod"/>
            </a:pP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111595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584D2D91-7723-FF12-7E3F-70ED8D842C4E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Estado abierto</a:t>
            </a:r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7C13B81-6F32-19C5-D48C-2C9CF32BE013}"/>
              </a:ext>
            </a:extLst>
          </p:cNvPr>
          <p:cNvSpPr txBox="1"/>
          <p:nvPr/>
        </p:nvSpPr>
        <p:spPr>
          <a:xfrm>
            <a:off x="134255" y="4356092"/>
            <a:ext cx="117710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Diagnósticos aplicados para la implementación de estado abierto en su totalidad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Datos que se requieren publicar (ejemplo: km de vía construida), identificados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Aplicativos unificados  con la finalidad de mejorar la gestión interna y la accesibilidad en los trámites y servicios que realiza la  ciudadanía.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Rueda de Innovación y Sostenibilidad, realizada. Nuevas tecnologías, reguladas y adoptadas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Normas técnicas actualizadas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1B636174-AECE-1EA5-E955-A3F79C09E66A}"/>
              </a:ext>
            </a:extLst>
          </p:cNvPr>
          <p:cNvGraphicFramePr/>
          <p:nvPr/>
        </p:nvGraphicFramePr>
        <p:xfrm>
          <a:off x="276447" y="1091720"/>
          <a:ext cx="11546958" cy="2846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67524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BF6C99F-C425-1824-D7A0-B26DAA5CF12A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1535611" y="570138"/>
          <a:ext cx="8000275" cy="2337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879094F0-CA32-12F8-0387-2F3D090326C7}"/>
              </a:ext>
            </a:extLst>
          </p:cNvPr>
          <p:cNvSpPr txBox="1"/>
          <p:nvPr/>
        </p:nvSpPr>
        <p:spPr>
          <a:xfrm>
            <a:off x="134255" y="2832778"/>
            <a:ext cx="1177108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Boletines de prensa divulgados con información de la gestión institucional en lenguaje claro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 Píldoras informativas del informe de rendición de cuentas y divulgarla trimestralmente por diversos canales de comunicación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 Información sobre los avances  de la gestión en la implementación  del Acuerdo de Paz  documentada  bajo los lineamientos del SIRCAP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Principal Espacio de rendición de cuentas realizado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Memorias de los Chat ciudadano temático que propicien el diálogo con la ciudadanía, documentar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Participación de la ciudadanía reconocida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Personas y comunidades interesadas en realizar seguimiento a los proyectos capacitadas y asesoradas en el proceso de conformación de veedurías ciudadanas u otro espacio de participación comunitaria.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Equipo interdisciplinario capacitado en temas de Rendición de cuentas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Eventos de dialogo realizados y acciones de mejora implementadas (si aplica)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Informes de rendición de cuentas publicados en página web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Informe de evaluación Estrategia y Principal Espacio de Rendición de Cuentas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Estrategia de participación ciudadana diseñada e implementada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/>
              <a:t>Seguimiento a los acuerdos o compromisos asumidos con los grupos de valor publicado en la página web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3171372" y="5720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Participación Ciudadana y Rendición de Cuentas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161674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C4DE26D8-D8B7-A62F-5A38-4DD41A9C9F45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02A11-2DE1-D2B9-AE8D-4341DA32320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2BF601-2D92-67F6-9A91-53EE41084305}"/>
              </a:ext>
            </a:extLst>
          </p:cNvPr>
          <p:cNvSpPr txBox="1"/>
          <p:nvPr/>
        </p:nvSpPr>
        <p:spPr>
          <a:xfrm>
            <a:off x="178182" y="-121"/>
            <a:ext cx="1186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Líneas de acción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5D51DD64-D084-48DE-2758-DBD23094AD25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843E353-50BC-8503-C9BE-4085A20EDCDF}"/>
              </a:ext>
            </a:extLst>
          </p:cNvPr>
          <p:cNvSpPr txBox="1"/>
          <p:nvPr/>
        </p:nvSpPr>
        <p:spPr>
          <a:xfrm>
            <a:off x="2969621" y="613733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Iniciativas Adicionales</a:t>
            </a:r>
            <a:endParaRPr lang="es-CO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3E0AB77-B3C4-97AB-91D7-BF87A3C91D27}"/>
              </a:ext>
            </a:extLst>
          </p:cNvPr>
          <p:cNvGraphicFramePr/>
          <p:nvPr/>
        </p:nvGraphicFramePr>
        <p:xfrm>
          <a:off x="540022" y="990435"/>
          <a:ext cx="2868295" cy="2553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437F7F76-07D9-29B2-E520-E915839624E5}"/>
              </a:ext>
            </a:extLst>
          </p:cNvPr>
          <p:cNvSpPr txBox="1"/>
          <p:nvPr/>
        </p:nvSpPr>
        <p:spPr>
          <a:xfrm>
            <a:off x="540022" y="901947"/>
            <a:ext cx="3282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b="1" dirty="0">
                <a:solidFill>
                  <a:schemeClr val="accent1"/>
                </a:solidFill>
                <a:latin typeface="PT Sans" panose="020B0503020203020204" pitchFamily="34" charset="77"/>
                <a:cs typeface="Sana" pitchFamily="2" charset="-78"/>
              </a:rPr>
              <a:t>Dirección Ejecución y Operación</a:t>
            </a:r>
            <a:endParaRPr lang="es-CO" dirty="0">
              <a:solidFill>
                <a:schemeClr val="accent1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1133DA8-A6BA-BE7E-47A8-8773ABD60ACF}"/>
              </a:ext>
            </a:extLst>
          </p:cNvPr>
          <p:cNvSpPr txBox="1"/>
          <p:nvPr/>
        </p:nvSpPr>
        <p:spPr>
          <a:xfrm>
            <a:off x="4924425" y="967628"/>
            <a:ext cx="7181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1"/>
                </a:solidFill>
                <a:latin typeface="PT Sans" panose="020B0503020203020204" pitchFamily="34" charset="77"/>
                <a:cs typeface="Sana" pitchFamily="2" charset="-78"/>
              </a:rPr>
              <a:t>Dirección Técnica y de Estructuración - Subdirección </a:t>
            </a:r>
            <a:r>
              <a:rPr lang="es-ES" sz="1800" b="1" dirty="0">
                <a:solidFill>
                  <a:schemeClr val="accent1"/>
                </a:solidFill>
                <a:latin typeface="PT Sans" panose="020B0503020203020204" pitchFamily="34" charset="77"/>
                <a:cs typeface="Sana" pitchFamily="2" charset="-78"/>
              </a:rPr>
              <a:t>de Sostenibilidad</a:t>
            </a:r>
            <a:endParaRPr lang="es-CO" dirty="0">
              <a:solidFill>
                <a:schemeClr val="accent1"/>
              </a:solidFill>
            </a:endParaRP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7BCC8FE5-BAAF-28B1-4862-3C11B37B4F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5160447"/>
              </p:ext>
            </p:extLst>
          </p:nvPr>
        </p:nvGraphicFramePr>
        <p:xfrm>
          <a:off x="4653643" y="1286190"/>
          <a:ext cx="7452632" cy="1795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CDA5F997-CF99-DDD9-A034-40B501EB7271}"/>
              </a:ext>
            </a:extLst>
          </p:cNvPr>
          <p:cNvSpPr txBox="1"/>
          <p:nvPr/>
        </p:nvSpPr>
        <p:spPr>
          <a:xfrm>
            <a:off x="178182" y="3551786"/>
            <a:ext cx="426046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400" dirty="0"/>
              <a:t>Concepto de viabilidad sobre la conformación de un equipo o grupo interno de trabajo, encargado del análisis de las PQRSD y demás información canalizada en los SAU; para que la Alta Dirección estudie y evalúe la propuesta y tome las medidas pertinentes, documentado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400" dirty="0"/>
              <a:t> Herramienta y/o metodología para el análisis de la información canalizada a través de los SAU, implementadas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400" dirty="0"/>
              <a:t>Generación periódica de reportes de operación de los SAU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00A35D6-B9BD-EA60-732B-88953CF06C00}"/>
              </a:ext>
            </a:extLst>
          </p:cNvPr>
          <p:cNvSpPr txBox="1"/>
          <p:nvPr/>
        </p:nvSpPr>
        <p:spPr>
          <a:xfrm>
            <a:off x="4653643" y="3127725"/>
            <a:ext cx="748120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PRODUCTOS PRINCIPALES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Generación de confianza en la comunidad a través de la siembra y reforestación de árboles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Generación de conciencia en los niños escolares sobre el medioambiente y mejorar el paisaje mediante la arborización en el entorno de las escuelas rurales cercanas a los corredores viales a cargo del Instituto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Generación de confianza en la comunidad garantizando la realización de reuniones de Consultas previas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Reuniones con veedurías involucradas en los proyectos del INVIAS., realizadas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Socializaciones con la comunidad, realizadas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Obras Sociales que beneficien a la comunidad, realizadas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El 100% de los pliegos de condiciones con inclusión de criterios de vinculación de mano de obra del área de influencia del proyecto.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Compensaciones de factores Socio-Prediales a la comunidad, realizadas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El 100% de los requerimientos  atendidos dando respuesta a la comunidad para el reporte y protección de fauna vulnerable a atropellamiento en las vías administradas por el INVIAS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200" dirty="0"/>
              <a:t>Reuniones de sensibilización o capacitaciones en temas de sostenibilidad dirigidas a grupos de interés, realizadas</a:t>
            </a:r>
          </a:p>
        </p:txBody>
      </p:sp>
    </p:spTree>
    <p:extLst>
      <p:ext uri="{BB962C8B-B14F-4D97-AF65-F5344CB8AC3E}">
        <p14:creationId xmlns:p14="http://schemas.microsoft.com/office/powerpoint/2010/main" val="935064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B781D6F5-7BE0-23A4-1E26-39D0F189560D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9AC06EF-4C83-D412-BEF1-18E96BA1EEF1}"/>
              </a:ext>
            </a:extLst>
          </p:cNvPr>
          <p:cNvSpPr/>
          <p:nvPr/>
        </p:nvSpPr>
        <p:spPr>
          <a:xfrm>
            <a:off x="5225143" y="5294811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45592AD-89B0-A749-B575-D3F76126023A}"/>
              </a:ext>
            </a:extLst>
          </p:cNvPr>
          <p:cNvSpPr txBox="1"/>
          <p:nvPr/>
        </p:nvSpPr>
        <p:spPr>
          <a:xfrm>
            <a:off x="152403" y="-56098"/>
            <a:ext cx="11526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Responsables del Plan Anticorrupción y de Atención al Ciudadano (PAAC) </a:t>
            </a:r>
            <a:endParaRPr lang="es-CO" sz="28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E830250-E6EF-C4DD-8260-F324E77304F3}"/>
              </a:ext>
            </a:extLst>
          </p:cNvPr>
          <p:cNvSpPr txBox="1"/>
          <p:nvPr/>
        </p:nvSpPr>
        <p:spPr>
          <a:xfrm>
            <a:off x="180975" y="6427743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/>
              <a:t>Los artículos citados en paréntesis corresponden a las funciones de las dependencias que conforman la nueva estructura del INVIAS, de acuerdo con el Decreto 1292 de 2021 disponible en</a:t>
            </a:r>
            <a:r>
              <a:rPr lang="es-CO" sz="300" dirty="0"/>
              <a:t> </a:t>
            </a:r>
            <a:r>
              <a:rPr lang="es-CO" sz="300" dirty="0">
                <a:hlinkClick r:id="rId2"/>
              </a:rPr>
              <a:t>https://www.funcionpublica.gov.co/eva/gestornormativo/norma.php?i=172490</a:t>
            </a:r>
            <a:r>
              <a:rPr lang="es-CO" sz="300" dirty="0"/>
              <a:t> </a:t>
            </a:r>
            <a:endParaRPr lang="es-CO" sz="1050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3F1A5C4-F808-FC13-720D-92B6AAAF5A9A}"/>
              </a:ext>
            </a:extLst>
          </p:cNvPr>
          <p:cNvGraphicFramePr/>
          <p:nvPr/>
        </p:nvGraphicFramePr>
        <p:xfrm>
          <a:off x="1648824" y="427128"/>
          <a:ext cx="8128000" cy="5948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0D2F65FB-E76D-8B2D-A9D0-53D2E49D7A85}"/>
              </a:ext>
            </a:extLst>
          </p:cNvPr>
          <p:cNvSpPr txBox="1"/>
          <p:nvPr/>
        </p:nvSpPr>
        <p:spPr>
          <a:xfrm>
            <a:off x="4589417" y="1318376"/>
            <a:ext cx="2377439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Dirección General (7.20)</a:t>
            </a:r>
          </a:p>
          <a:p>
            <a:r>
              <a:rPr lang="es-CO" sz="1000" b="1" dirty="0"/>
              <a:t>Involucrados: </a:t>
            </a:r>
            <a:r>
              <a:rPr lang="es-CO" sz="1000" dirty="0"/>
              <a:t>Líderes de proceso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2555C2C-34B1-CB98-26B3-B569E68B6A2A}"/>
              </a:ext>
            </a:extLst>
          </p:cNvPr>
          <p:cNvSpPr txBox="1"/>
          <p:nvPr/>
        </p:nvSpPr>
        <p:spPr>
          <a:xfrm>
            <a:off x="2294618" y="2680752"/>
            <a:ext cx="2377439" cy="40011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Secretaría General (29.8)</a:t>
            </a:r>
          </a:p>
          <a:p>
            <a:r>
              <a:rPr lang="es-CO" sz="1000" b="1" dirty="0"/>
              <a:t>Involucrados: </a:t>
            </a:r>
            <a:r>
              <a:rPr lang="es-CO" sz="1000" dirty="0"/>
              <a:t>Líderes de proceso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1813DAF-AD69-AA94-2B7C-4C6970B633E7}"/>
              </a:ext>
            </a:extLst>
          </p:cNvPr>
          <p:cNvSpPr txBox="1"/>
          <p:nvPr/>
        </p:nvSpPr>
        <p:spPr>
          <a:xfrm>
            <a:off x="2294618" y="4869788"/>
            <a:ext cx="2377439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Secretaría General (29.10)</a:t>
            </a:r>
          </a:p>
          <a:p>
            <a:r>
              <a:rPr lang="es-CO" sz="1000" b="1" dirty="0"/>
              <a:t>Involucrados: </a:t>
            </a:r>
            <a:r>
              <a:rPr lang="es-CO" sz="1000" dirty="0"/>
              <a:t>Líderes de proceso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C85B84-E342-1624-A830-935DEFCCBAF3}"/>
              </a:ext>
            </a:extLst>
          </p:cNvPr>
          <p:cNvSpPr txBox="1"/>
          <p:nvPr/>
        </p:nvSpPr>
        <p:spPr>
          <a:xfrm>
            <a:off x="4589416" y="5889137"/>
            <a:ext cx="2377439" cy="5539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Secretaría General (29.4) y Subdirección </a:t>
            </a:r>
            <a:r>
              <a:rPr lang="es-CO" sz="1000" dirty="0">
                <a:solidFill>
                  <a:schemeClr val="tx1"/>
                </a:solidFill>
              </a:rPr>
              <a:t>Administrativa (32.7)</a:t>
            </a:r>
          </a:p>
          <a:p>
            <a:r>
              <a:rPr lang="es-CO" sz="1000" b="1" dirty="0">
                <a:solidFill>
                  <a:schemeClr val="tx1"/>
                </a:solidFill>
              </a:rPr>
              <a:t>Involucrados: </a:t>
            </a:r>
            <a:r>
              <a:rPr lang="es-CO" sz="1000" dirty="0">
                <a:solidFill>
                  <a:schemeClr val="tx1"/>
                </a:solidFill>
              </a:rPr>
              <a:t>Líderes de proceso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AEA08A6-F0A9-C203-D1FB-38DCB26B93A9}"/>
              </a:ext>
            </a:extLst>
          </p:cNvPr>
          <p:cNvSpPr txBox="1"/>
          <p:nvPr/>
        </p:nvSpPr>
        <p:spPr>
          <a:xfrm>
            <a:off x="6966855" y="4869788"/>
            <a:ext cx="2528019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Dirección General (7.14)</a:t>
            </a:r>
          </a:p>
          <a:p>
            <a:r>
              <a:rPr lang="es-CO" sz="1000" b="1" dirty="0"/>
              <a:t>Involucrados: </a:t>
            </a:r>
            <a:r>
              <a:rPr lang="es-CO" sz="1000" dirty="0"/>
              <a:t>Líderes de proceso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72AD6FD-7EEB-D184-C0BB-868D74486E75}"/>
              </a:ext>
            </a:extLst>
          </p:cNvPr>
          <p:cNvSpPr txBox="1"/>
          <p:nvPr/>
        </p:nvSpPr>
        <p:spPr>
          <a:xfrm>
            <a:off x="6906258" y="2417345"/>
            <a:ext cx="2588616" cy="132343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1000" b="1" dirty="0"/>
              <a:t>Líder interno: </a:t>
            </a:r>
            <a:r>
              <a:rPr lang="es-CO" sz="1000" dirty="0"/>
              <a:t>Dirección Técnica y de Estructuración (14.15 y 14.18)</a:t>
            </a:r>
          </a:p>
          <a:p>
            <a:r>
              <a:rPr lang="es-CO" sz="1000" b="1" dirty="0"/>
              <a:t>Involucrados: </a:t>
            </a:r>
            <a:r>
              <a:rPr lang="es-CO" sz="1000" dirty="0"/>
              <a:t>Subdirección de Reglamentación técnica e Innovación (17.10, 17.11 y 17.22), Secretaría General (29.9 y 29,11), </a:t>
            </a:r>
            <a:r>
              <a:rPr lang="es-CO" sz="1000" dirty="0">
                <a:solidFill>
                  <a:schemeClr val="tx1"/>
                </a:solidFill>
              </a:rPr>
              <a:t>Subdirección Administrativa (32.7) y </a:t>
            </a:r>
            <a:r>
              <a:rPr lang="es-ES" sz="1000" dirty="0">
                <a:effectLst/>
              </a:rPr>
              <a:t>Oficina de Tecnologías de la Información y las Comunicaciones </a:t>
            </a:r>
            <a:r>
              <a:rPr lang="es-CO" sz="1000" dirty="0">
                <a:solidFill>
                  <a:schemeClr val="tx1"/>
                </a:solidFill>
              </a:rPr>
              <a:t>(12.11)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66DA4C0-B6C2-AEEA-6DFD-82A441973C2B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592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2F508D28-F093-4388-F569-EEB087E9794F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45592AD-89B0-A749-B575-D3F76126023A}"/>
              </a:ext>
            </a:extLst>
          </p:cNvPr>
          <p:cNvSpPr txBox="1"/>
          <p:nvPr/>
        </p:nvSpPr>
        <p:spPr>
          <a:xfrm>
            <a:off x="178183" y="51046"/>
            <a:ext cx="11526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solidFill>
                  <a:srgbClr val="104B8B"/>
                </a:solidFill>
                <a:latin typeface="PT Sans" panose="020B0503020203020204" pitchFamily="34" charset="77"/>
                <a:cs typeface="Sana" pitchFamily="2" charset="-78"/>
              </a:rPr>
              <a:t>CONTEXTUALIZACIÓN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9F630337-B901-5F95-8A10-65397EA0F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929670"/>
              </p:ext>
            </p:extLst>
          </p:nvPr>
        </p:nvGraphicFramePr>
        <p:xfrm>
          <a:off x="190012" y="700663"/>
          <a:ext cx="11910399" cy="5748882"/>
        </p:xfrm>
        <a:graphic>
          <a:graphicData uri="http://schemas.openxmlformats.org/drawingml/2006/table">
            <a:tbl>
              <a:tblPr/>
              <a:tblGrid>
                <a:gridCol w="1050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5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5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39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6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97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51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44861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13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138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138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9138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557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97978">
                <a:tc>
                  <a:txBody>
                    <a:bodyPr/>
                    <a:lstStyle/>
                    <a:p>
                      <a:pPr algn="l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Recursos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3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Componentes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Estrategia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Objetivo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Indicador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Meta Anual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Responsable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Físicos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Humanos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Tecnológicos 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Financieros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Información y Estadísticas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901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1 - Gestión del Riesgo de Corrupción “MAPA DE RIESGOS DE CORRUPCIÓN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Estamos comprometidos a mejorar la confianza de la ciudadanía.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Identificar, analizar y controlar los posibles hechos generadores de corrupción en la gestión institucional, acorde con la metodología vigente y promoviendo la participación de actores internos y externos  para diseñar e implementar controles sólidos.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N° de Riesgos de corrupción consultados a  actores internos y externos / N° de riesgos de Corrupción identificados por los líderes de proceso y su equipo de trabajo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Líderes de proceso. Consolida Oficina Asesora de Planeación.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24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Número de Riesgos de Corrupción analizados / Número de Riesgos de Corrupción Identificados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Líderes de proceso. Consolida Oficina Asesora de Planeación.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45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Número de Riesgos de Corrupción monitoreados / Número de Riesgos de Corrupción vigentes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5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Líderes de proceso. Consolida Oficina Asesora de Planeación.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34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2 - Racionalización de Trámites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Virtualizaremos los trámites para beneficiar a los usuarios.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Modernizar y aumentar la eficiencia de los procedimientos internos mediante la implementación de medios electrónicos para reducir tiempos, documentos y pasos, evitando desplazamientos de los usuarios.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de trámites actualizados en SUIT  / Número de trámites inscritos en SUIT.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Dirección Técnica  y de Estructuración.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4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de trámites virtualizados / Número de trámites a virtualizar en la vigencia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Oficina de la información y comunicaciones OTIC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090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3 - Rendición de Cuentas (RdC)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Haremos visible los resultados de nuestro trabajo.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Promover el control social mediante la adopción de un proceso transversal con interacción permanente entre la Entidad y los ciudadanos, con el fin de responder por los resultados de la gestión.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de atividades de RdC realizadas / Número de atividades de RdC programadas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Consolida Oficina Asesora de Planeación.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067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4 - Mecanismos para mejorar la Atención al Ciudadano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Estamos comprometidos con mejora el servicio al ciudadano.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Mejorar la oportunidad en atención de las peticiones de losa ciudadanos, conforme a los principios de información completa, clara, consistente, con altos niveles de calidad y oportunidad en el servicio ajustando la oferta institucional a las necesidades, realidades y expectativas del ciudadano.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 de peticiones de los ciudadanos respondidas oportunamente/Número de peticiones realizadas por los </a:t>
                      </a: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ciudadanos</a:t>
                      </a:r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Secretaría General – Subdirección Administrativa - Grupo de Atención al Ciudadano.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683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de espacios implementados de la estrategia de participación ciudadana / Número de espacios programados de la estrategia de participación ciudadana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s-E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Secretaría General – Subdirección Administrativa - Grupo de Atención al Ciudadano</a:t>
                      </a:r>
                      <a:endParaRPr lang="es-ES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4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5 - Mecanismos para la Transparencia y Acceso a la Información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Estamos comprometidos con la transparencia y acceso a la Información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Garantizar el derecho fundamental de acceso a la información pública, divulgándola proactivamente y respondiendo de buena fe, de manera adecuada, veraz, oportuna y accesible a las solicitudes de acceso con el fin de consolidar una cultura de transparencia y dar cumplimiento a la normatividad vigente.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Índice de Información y Acceso a la Información, ITA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s-E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Secretaría General – Subdirección Administrativa - Grupo de Atención al Ciudadano</a:t>
                      </a:r>
                      <a:endParaRPr lang="es-ES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826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Número  Informes trimestrales  de solicitudes de acceso a información pública (recibidas, trasladas, respondidas, negadas y tiempo de respuesta)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s-E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Secretaría General – Subdirección Administrativa - Grupo de Atención al Ciudadano</a:t>
                      </a:r>
                      <a:endParaRPr lang="es-ES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A9DBD72E-D867-903C-8C84-E9B3B5D55C23}"/>
              </a:ext>
            </a:extLst>
          </p:cNvPr>
          <p:cNvCxnSpPr>
            <a:cxnSpLocks/>
          </p:cNvCxnSpPr>
          <p:nvPr/>
        </p:nvCxnSpPr>
        <p:spPr>
          <a:xfrm flipV="1">
            <a:off x="0" y="473623"/>
            <a:ext cx="12039597" cy="674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703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9EB35266-147E-D4E6-530F-ED4B4AF2C1ED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1"/>
                </a:solidFill>
              </a:rPr>
              <a:t>Riesgos de Corrupción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0DB4769A-3AA8-4E12-B2C3-8D00A8993A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828515"/>
              </p:ext>
            </p:extLst>
          </p:nvPr>
        </p:nvGraphicFramePr>
        <p:xfrm>
          <a:off x="53748" y="19050"/>
          <a:ext cx="12084503" cy="6688138"/>
        </p:xfrm>
        <a:graphic>
          <a:graphicData uri="http://schemas.openxmlformats.org/drawingml/2006/table">
            <a:tbl>
              <a:tblPr/>
              <a:tblGrid>
                <a:gridCol w="999409">
                  <a:extLst>
                    <a:ext uri="{9D8B030D-6E8A-4147-A177-3AD203B41FA5}">
                      <a16:colId xmlns:a16="http://schemas.microsoft.com/office/drawing/2014/main" val="2330454338"/>
                    </a:ext>
                  </a:extLst>
                </a:gridCol>
                <a:gridCol w="3689974">
                  <a:extLst>
                    <a:ext uri="{9D8B030D-6E8A-4147-A177-3AD203B41FA5}">
                      <a16:colId xmlns:a16="http://schemas.microsoft.com/office/drawing/2014/main" val="2475605996"/>
                    </a:ext>
                  </a:extLst>
                </a:gridCol>
                <a:gridCol w="260040">
                  <a:extLst>
                    <a:ext uri="{9D8B030D-6E8A-4147-A177-3AD203B41FA5}">
                      <a16:colId xmlns:a16="http://schemas.microsoft.com/office/drawing/2014/main" val="1520803144"/>
                    </a:ext>
                  </a:extLst>
                </a:gridCol>
                <a:gridCol w="346720">
                  <a:extLst>
                    <a:ext uri="{9D8B030D-6E8A-4147-A177-3AD203B41FA5}">
                      <a16:colId xmlns:a16="http://schemas.microsoft.com/office/drawing/2014/main" val="215211360"/>
                    </a:ext>
                  </a:extLst>
                </a:gridCol>
                <a:gridCol w="346720">
                  <a:extLst>
                    <a:ext uri="{9D8B030D-6E8A-4147-A177-3AD203B41FA5}">
                      <a16:colId xmlns:a16="http://schemas.microsoft.com/office/drawing/2014/main" val="2221103695"/>
                    </a:ext>
                  </a:extLst>
                </a:gridCol>
                <a:gridCol w="346720">
                  <a:extLst>
                    <a:ext uri="{9D8B030D-6E8A-4147-A177-3AD203B41FA5}">
                      <a16:colId xmlns:a16="http://schemas.microsoft.com/office/drawing/2014/main" val="2273420976"/>
                    </a:ext>
                  </a:extLst>
                </a:gridCol>
                <a:gridCol w="260040">
                  <a:extLst>
                    <a:ext uri="{9D8B030D-6E8A-4147-A177-3AD203B41FA5}">
                      <a16:colId xmlns:a16="http://schemas.microsoft.com/office/drawing/2014/main" val="3856297469"/>
                    </a:ext>
                  </a:extLst>
                </a:gridCol>
                <a:gridCol w="433400">
                  <a:extLst>
                    <a:ext uri="{9D8B030D-6E8A-4147-A177-3AD203B41FA5}">
                      <a16:colId xmlns:a16="http://schemas.microsoft.com/office/drawing/2014/main" val="3779411716"/>
                    </a:ext>
                  </a:extLst>
                </a:gridCol>
                <a:gridCol w="435567">
                  <a:extLst>
                    <a:ext uri="{9D8B030D-6E8A-4147-A177-3AD203B41FA5}">
                      <a16:colId xmlns:a16="http://schemas.microsoft.com/office/drawing/2014/main" val="1788229277"/>
                    </a:ext>
                  </a:extLst>
                </a:gridCol>
                <a:gridCol w="305547">
                  <a:extLst>
                    <a:ext uri="{9D8B030D-6E8A-4147-A177-3AD203B41FA5}">
                      <a16:colId xmlns:a16="http://schemas.microsoft.com/office/drawing/2014/main" val="663113087"/>
                    </a:ext>
                  </a:extLst>
                </a:gridCol>
                <a:gridCol w="305547">
                  <a:extLst>
                    <a:ext uri="{9D8B030D-6E8A-4147-A177-3AD203B41FA5}">
                      <a16:colId xmlns:a16="http://schemas.microsoft.com/office/drawing/2014/main" val="3183886892"/>
                    </a:ext>
                  </a:extLst>
                </a:gridCol>
                <a:gridCol w="260040">
                  <a:extLst>
                    <a:ext uri="{9D8B030D-6E8A-4147-A177-3AD203B41FA5}">
                      <a16:colId xmlns:a16="http://schemas.microsoft.com/office/drawing/2014/main" val="2025770684"/>
                    </a:ext>
                  </a:extLst>
                </a:gridCol>
                <a:gridCol w="260040">
                  <a:extLst>
                    <a:ext uri="{9D8B030D-6E8A-4147-A177-3AD203B41FA5}">
                      <a16:colId xmlns:a16="http://schemas.microsoft.com/office/drawing/2014/main" val="62385755"/>
                    </a:ext>
                  </a:extLst>
                </a:gridCol>
                <a:gridCol w="260040">
                  <a:extLst>
                    <a:ext uri="{9D8B030D-6E8A-4147-A177-3AD203B41FA5}">
                      <a16:colId xmlns:a16="http://schemas.microsoft.com/office/drawing/2014/main" val="1627424233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3237653475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2921730740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3925220131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3703619857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3542936745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1916968404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902026014"/>
                    </a:ext>
                  </a:extLst>
                </a:gridCol>
                <a:gridCol w="390059">
                  <a:extLst>
                    <a:ext uri="{9D8B030D-6E8A-4147-A177-3AD203B41FA5}">
                      <a16:colId xmlns:a16="http://schemas.microsoft.com/office/drawing/2014/main" val="2988680643"/>
                    </a:ext>
                  </a:extLst>
                </a:gridCol>
                <a:gridCol w="454227">
                  <a:extLst>
                    <a:ext uri="{9D8B030D-6E8A-4147-A177-3AD203B41FA5}">
                      <a16:colId xmlns:a16="http://schemas.microsoft.com/office/drawing/2014/main" val="1456042046"/>
                    </a:ext>
                  </a:extLst>
                </a:gridCol>
              </a:tblGrid>
              <a:tr h="125604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381" marR="4381" marT="43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837877"/>
                  </a:ext>
                </a:extLst>
              </a:tr>
              <a:tr h="310582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4381" marR="4381" marT="43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381" marR="4381" marT="43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381" marR="4381" marT="4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381" marR="4381" marT="4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381" marR="4381" marT="4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589456"/>
                  </a:ext>
                </a:extLst>
              </a:tr>
              <a:tr h="11923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4381" marR="4381" marT="43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381" marR="4381" marT="43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1" marR="4381" marT="4381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381" marR="4381" marT="43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420036"/>
                  </a:ext>
                </a:extLst>
              </a:tr>
              <a:tr h="26343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Política de Administración de Riesgos de Corrupción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Implementar la Política Institucional de Administración del Riesgo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175440"/>
                  </a:ext>
                </a:extLst>
              </a:tr>
              <a:tr h="39151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Diseñara e implementar estrategia pedagógica para la apropiación de la Política Institucional de Administración del Riesgo*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051235"/>
                  </a:ext>
                </a:extLst>
              </a:tr>
              <a:tr h="51959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2.Construcción del Mapa de Riesgos de Corrupción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Consolidar la matriz y mapa de riesgos de corrupción construida mediante proceso participativo (actores internos y externos de la entidad) y someterla a aprobación por parte del comité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442951"/>
                  </a:ext>
                </a:extLst>
              </a:tr>
              <a:tr h="26343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Sistema Integral de Control y Prevención del Riesgo de Corrupción 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0,10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0,15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616312"/>
                  </a:ext>
                </a:extLst>
              </a:tr>
              <a:tr h="391514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Consulta y divulgación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Vincular actores internos y externos de la entidad en la revisión y actualización de la Política Institucional de Administración del Riesgo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735660"/>
                  </a:ext>
                </a:extLst>
              </a:tr>
              <a:tr h="64767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la matriz y mapa de riesgos de corrupción con la información suministrada por el Oficial de Transparencia, como parte de los compromisos de la Red Interinstitucional de Transparencia y Anticorrupción (RITA) y/o solicitudes de los líderes de proceso 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466030"/>
                  </a:ext>
                </a:extLst>
              </a:tr>
              <a:tr h="51959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Divulgar en página web e intranet: a) la Política Institucional de Administración del Riesgo vigente. b) mapa de riesgos de corrupción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050329"/>
                  </a:ext>
                </a:extLst>
              </a:tr>
              <a:tr h="39622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Monitoreo o revisión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Monitorear y revisar el Mapa de Riesgos de Corrupción  y si es del caso ajustarlo e informar a la Oficina Asesora de Planeación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805096"/>
                  </a:ext>
                </a:extLst>
              </a:tr>
              <a:tr h="46481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e implementar estrategia de acompañamiento para  mejorar la oportunidad  y calidad del reporte trimestral de riesgos de corrupción*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611159"/>
                  </a:ext>
                </a:extLst>
              </a:tr>
              <a:tr h="23346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 Seguimiento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Publicar y divulgar el monitoreo de la ejecución del PAAC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765135"/>
                  </a:ext>
                </a:extLst>
              </a:tr>
              <a:tr h="26343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Publicar y divulgar el  seguimiento de la ejecución del PAAC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0403203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6EF7679B-8468-46EA-2390-46C9C713F23D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Pública</a:t>
            </a:r>
          </a:p>
        </p:txBody>
      </p:sp>
    </p:spTree>
    <p:extLst>
      <p:ext uri="{BB962C8B-B14F-4D97-AF65-F5344CB8AC3E}">
        <p14:creationId xmlns:p14="http://schemas.microsoft.com/office/powerpoint/2010/main" val="74416947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D909570C-D3E2-AB49-D544-381E7A3DB198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2"/>
                </a:solidFill>
              </a:rPr>
              <a:t>Racionalización de trámites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43DC23C-747E-410C-9462-A74885CB3F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083914"/>
              </p:ext>
            </p:extLst>
          </p:nvPr>
        </p:nvGraphicFramePr>
        <p:xfrm>
          <a:off x="252663" y="123552"/>
          <a:ext cx="11939337" cy="6566808"/>
        </p:xfrm>
        <a:graphic>
          <a:graphicData uri="http://schemas.openxmlformats.org/drawingml/2006/table">
            <a:tbl>
              <a:tblPr/>
              <a:tblGrid>
                <a:gridCol w="3387777">
                  <a:extLst>
                    <a:ext uri="{9D8B030D-6E8A-4147-A177-3AD203B41FA5}">
                      <a16:colId xmlns:a16="http://schemas.microsoft.com/office/drawing/2014/main" val="2410638797"/>
                    </a:ext>
                  </a:extLst>
                </a:gridCol>
                <a:gridCol w="34925">
                  <a:extLst>
                    <a:ext uri="{9D8B030D-6E8A-4147-A177-3AD203B41FA5}">
                      <a16:colId xmlns:a16="http://schemas.microsoft.com/office/drawing/2014/main" val="1156841327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2608565966"/>
                    </a:ext>
                  </a:extLst>
                </a:gridCol>
                <a:gridCol w="259309">
                  <a:extLst>
                    <a:ext uri="{9D8B030D-6E8A-4147-A177-3AD203B41FA5}">
                      <a16:colId xmlns:a16="http://schemas.microsoft.com/office/drawing/2014/main" val="3097785744"/>
                    </a:ext>
                  </a:extLst>
                </a:gridCol>
                <a:gridCol w="324134">
                  <a:extLst>
                    <a:ext uri="{9D8B030D-6E8A-4147-A177-3AD203B41FA5}">
                      <a16:colId xmlns:a16="http://schemas.microsoft.com/office/drawing/2014/main" val="1653503252"/>
                    </a:ext>
                  </a:extLst>
                </a:gridCol>
                <a:gridCol w="333374">
                  <a:extLst>
                    <a:ext uri="{9D8B030D-6E8A-4147-A177-3AD203B41FA5}">
                      <a16:colId xmlns:a16="http://schemas.microsoft.com/office/drawing/2014/main" val="3654603799"/>
                    </a:ext>
                  </a:extLst>
                </a:gridCol>
                <a:gridCol w="493295">
                  <a:extLst>
                    <a:ext uri="{9D8B030D-6E8A-4147-A177-3AD203B41FA5}">
                      <a16:colId xmlns:a16="http://schemas.microsoft.com/office/drawing/2014/main" val="1126494243"/>
                    </a:ext>
                  </a:extLst>
                </a:gridCol>
                <a:gridCol w="3183355">
                  <a:extLst>
                    <a:ext uri="{9D8B030D-6E8A-4147-A177-3AD203B41FA5}">
                      <a16:colId xmlns:a16="http://schemas.microsoft.com/office/drawing/2014/main" val="2321384704"/>
                    </a:ext>
                  </a:extLst>
                </a:gridCol>
                <a:gridCol w="371475">
                  <a:extLst>
                    <a:ext uri="{9D8B030D-6E8A-4147-A177-3AD203B41FA5}">
                      <a16:colId xmlns:a16="http://schemas.microsoft.com/office/drawing/2014/main" val="370744254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543880037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2769576040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2824222607"/>
                    </a:ext>
                  </a:extLst>
                </a:gridCol>
                <a:gridCol w="406567">
                  <a:extLst>
                    <a:ext uri="{9D8B030D-6E8A-4147-A177-3AD203B41FA5}">
                      <a16:colId xmlns:a16="http://schemas.microsoft.com/office/drawing/2014/main" val="1122463720"/>
                    </a:ext>
                  </a:extLst>
                </a:gridCol>
                <a:gridCol w="364958">
                  <a:extLst>
                    <a:ext uri="{9D8B030D-6E8A-4147-A177-3AD203B41FA5}">
                      <a16:colId xmlns:a16="http://schemas.microsoft.com/office/drawing/2014/main" val="391606650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239875660"/>
                    </a:ext>
                  </a:extLst>
                </a:gridCol>
                <a:gridCol w="427493">
                  <a:extLst>
                    <a:ext uri="{9D8B030D-6E8A-4147-A177-3AD203B41FA5}">
                      <a16:colId xmlns:a16="http://schemas.microsoft.com/office/drawing/2014/main" val="1926525069"/>
                    </a:ext>
                  </a:extLst>
                </a:gridCol>
              </a:tblGrid>
              <a:tr h="127520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17132"/>
                  </a:ext>
                </a:extLst>
              </a:tr>
              <a:tr h="252907"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CO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2593" marR="2593" marT="2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2593" marR="2593" marT="2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2593" marR="2593" marT="2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640609"/>
                  </a:ext>
                </a:extLst>
              </a:tr>
              <a:tr h="10776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CO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CO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OBSERVACIÓN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2593" marR="2593" marT="2593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2593" marR="2593" marT="259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393432"/>
                  </a:ext>
                </a:extLst>
              </a:tr>
              <a:tr h="42161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Permiso de cierre de vías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Pospuesto para el 2024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461941"/>
                  </a:ext>
                </a:extLst>
              </a:tr>
              <a:tr h="42161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Permiso de uso de zona de vías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b="0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b="0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050614"/>
                  </a:ext>
                </a:extLst>
              </a:tr>
              <a:tr h="87984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Permiso para movilización de carga extra dimensionada por las vías nacionales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Este trámite se encuentra desarrollado en la herramienta contratada SGP, está pendiente la salida a producción del SGDEA ya que el desarrollo se relaciona en el módulo de correspondencia y almacenamiento documental.</a:t>
                      </a:r>
                    </a:p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contará con el acompañamiento técnico  de la DTE -Subdirección de Reglamentación Técnica e Innovación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259026"/>
                  </a:ext>
                </a:extLst>
              </a:tr>
              <a:tr h="55954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Concepto técnico de ubicación de estaciones de servicios 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ejecutará virtualización en el año 2023</a:t>
                      </a:r>
                    </a:p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contará con el acompañamiento técnico  de la DTE -Subdirección de Reglamentación Técnica e Innovación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37959"/>
                  </a:ext>
                </a:extLst>
              </a:tr>
              <a:tr h="111124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Permiso para la movilización de carga indivisible extrapesada, indivisible extra dimensionada o indivisible extrapesada y extra dimensionada a la vez y permiso para el transporte de carga divisible con vehículos combinados de carga - V.C.C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379252"/>
                  </a:ext>
                </a:extLst>
              </a:tr>
              <a:tr h="87984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racionalización tecnológica para que el trámite "</a:t>
                      </a:r>
                      <a:r>
                        <a:rPr lang="es-E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Beneficio de tarifa diferencial o exenta en las estaciones de peaje a cargo del INVIAS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 esté disponible totalmente en línea para los usuarios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Este trámite se encuentra desarrollado en la herramienta contratada SGP, está pendiente la salida a producción del SGDEA ya que el desarrollo se relaciona en el módulo de correspondencia y almacenamiento documental.</a:t>
                      </a:r>
                    </a:p>
                    <a:p>
                      <a:pPr algn="ctr" fontAlgn="ctr"/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pertenece a la Subdirección de Reglamentación Técnica e Innovación. Es de la Gerencia de peajes</a:t>
                      </a:r>
                    </a:p>
                  </a:txBody>
                  <a:tcPr marL="2593" marR="2593" marT="2593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325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316508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C3745C9E-34CC-CC29-108B-7135ADD1E790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4"/>
                </a:solidFill>
              </a:rPr>
              <a:t>Rendición de Cuentas (RdC)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628E9CA4-5AFF-D9B7-35AD-0A128529F1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031411"/>
              </p:ext>
            </p:extLst>
          </p:nvPr>
        </p:nvGraphicFramePr>
        <p:xfrm>
          <a:off x="172870" y="132347"/>
          <a:ext cx="11830047" cy="6405008"/>
        </p:xfrm>
        <a:graphic>
          <a:graphicData uri="http://schemas.openxmlformats.org/drawingml/2006/table">
            <a:tbl>
              <a:tblPr/>
              <a:tblGrid>
                <a:gridCol w="1054554">
                  <a:extLst>
                    <a:ext uri="{9D8B030D-6E8A-4147-A177-3AD203B41FA5}">
                      <a16:colId xmlns:a16="http://schemas.microsoft.com/office/drawing/2014/main" val="915755527"/>
                    </a:ext>
                  </a:extLst>
                </a:gridCol>
                <a:gridCol w="3400994">
                  <a:extLst>
                    <a:ext uri="{9D8B030D-6E8A-4147-A177-3AD203B41FA5}">
                      <a16:colId xmlns:a16="http://schemas.microsoft.com/office/drawing/2014/main" val="2041710269"/>
                    </a:ext>
                  </a:extLst>
                </a:gridCol>
                <a:gridCol w="269351">
                  <a:extLst>
                    <a:ext uri="{9D8B030D-6E8A-4147-A177-3AD203B41FA5}">
                      <a16:colId xmlns:a16="http://schemas.microsoft.com/office/drawing/2014/main" val="1076233304"/>
                    </a:ext>
                  </a:extLst>
                </a:gridCol>
                <a:gridCol w="245569">
                  <a:extLst>
                    <a:ext uri="{9D8B030D-6E8A-4147-A177-3AD203B41FA5}">
                      <a16:colId xmlns:a16="http://schemas.microsoft.com/office/drawing/2014/main" val="2127458477"/>
                    </a:ext>
                  </a:extLst>
                </a:gridCol>
                <a:gridCol w="113568">
                  <a:extLst>
                    <a:ext uri="{9D8B030D-6E8A-4147-A177-3AD203B41FA5}">
                      <a16:colId xmlns:a16="http://schemas.microsoft.com/office/drawing/2014/main" val="3096633691"/>
                    </a:ext>
                  </a:extLst>
                </a:gridCol>
                <a:gridCol w="223023">
                  <a:extLst>
                    <a:ext uri="{9D8B030D-6E8A-4147-A177-3AD203B41FA5}">
                      <a16:colId xmlns:a16="http://schemas.microsoft.com/office/drawing/2014/main" val="3833653936"/>
                    </a:ext>
                  </a:extLst>
                </a:gridCol>
                <a:gridCol w="136115">
                  <a:extLst>
                    <a:ext uri="{9D8B030D-6E8A-4147-A177-3AD203B41FA5}">
                      <a16:colId xmlns:a16="http://schemas.microsoft.com/office/drawing/2014/main" val="1133509492"/>
                    </a:ext>
                  </a:extLst>
                </a:gridCol>
                <a:gridCol w="165045">
                  <a:extLst>
                    <a:ext uri="{9D8B030D-6E8A-4147-A177-3AD203B41FA5}">
                      <a16:colId xmlns:a16="http://schemas.microsoft.com/office/drawing/2014/main" val="1370973195"/>
                    </a:ext>
                  </a:extLst>
                </a:gridCol>
                <a:gridCol w="194093">
                  <a:extLst>
                    <a:ext uri="{9D8B030D-6E8A-4147-A177-3AD203B41FA5}">
                      <a16:colId xmlns:a16="http://schemas.microsoft.com/office/drawing/2014/main" val="2875159736"/>
                    </a:ext>
                  </a:extLst>
                </a:gridCol>
                <a:gridCol w="269351">
                  <a:extLst>
                    <a:ext uri="{9D8B030D-6E8A-4147-A177-3AD203B41FA5}">
                      <a16:colId xmlns:a16="http://schemas.microsoft.com/office/drawing/2014/main" val="1670406391"/>
                    </a:ext>
                  </a:extLst>
                </a:gridCol>
                <a:gridCol w="448923">
                  <a:extLst>
                    <a:ext uri="{9D8B030D-6E8A-4147-A177-3AD203B41FA5}">
                      <a16:colId xmlns:a16="http://schemas.microsoft.com/office/drawing/2014/main" val="2835924031"/>
                    </a:ext>
                  </a:extLst>
                </a:gridCol>
                <a:gridCol w="274559">
                  <a:extLst>
                    <a:ext uri="{9D8B030D-6E8A-4147-A177-3AD203B41FA5}">
                      <a16:colId xmlns:a16="http://schemas.microsoft.com/office/drawing/2014/main" val="1190781998"/>
                    </a:ext>
                  </a:extLst>
                </a:gridCol>
                <a:gridCol w="176606">
                  <a:extLst>
                    <a:ext uri="{9D8B030D-6E8A-4147-A177-3AD203B41FA5}">
                      <a16:colId xmlns:a16="http://schemas.microsoft.com/office/drawing/2014/main" val="2081547712"/>
                    </a:ext>
                  </a:extLst>
                </a:gridCol>
                <a:gridCol w="35869">
                  <a:extLst>
                    <a:ext uri="{9D8B030D-6E8A-4147-A177-3AD203B41FA5}">
                      <a16:colId xmlns:a16="http://schemas.microsoft.com/office/drawing/2014/main" val="3189885988"/>
                    </a:ext>
                  </a:extLst>
                </a:gridCol>
                <a:gridCol w="115258">
                  <a:extLst>
                    <a:ext uri="{9D8B030D-6E8A-4147-A177-3AD203B41FA5}">
                      <a16:colId xmlns:a16="http://schemas.microsoft.com/office/drawing/2014/main" val="2302401016"/>
                    </a:ext>
                  </a:extLst>
                </a:gridCol>
                <a:gridCol w="201232">
                  <a:extLst>
                    <a:ext uri="{9D8B030D-6E8A-4147-A177-3AD203B41FA5}">
                      <a16:colId xmlns:a16="http://schemas.microsoft.com/office/drawing/2014/main" val="2227900820"/>
                    </a:ext>
                  </a:extLst>
                </a:gridCol>
                <a:gridCol w="269351">
                  <a:extLst>
                    <a:ext uri="{9D8B030D-6E8A-4147-A177-3AD203B41FA5}">
                      <a16:colId xmlns:a16="http://schemas.microsoft.com/office/drawing/2014/main" val="1555571103"/>
                    </a:ext>
                  </a:extLst>
                </a:gridCol>
                <a:gridCol w="269351">
                  <a:extLst>
                    <a:ext uri="{9D8B030D-6E8A-4147-A177-3AD203B41FA5}">
                      <a16:colId xmlns:a16="http://schemas.microsoft.com/office/drawing/2014/main" val="1376564212"/>
                    </a:ext>
                  </a:extLst>
                </a:gridCol>
                <a:gridCol w="269351">
                  <a:extLst>
                    <a:ext uri="{9D8B030D-6E8A-4147-A177-3AD203B41FA5}">
                      <a16:colId xmlns:a16="http://schemas.microsoft.com/office/drawing/2014/main" val="623312407"/>
                    </a:ext>
                  </a:extLst>
                </a:gridCol>
                <a:gridCol w="71348">
                  <a:extLst>
                    <a:ext uri="{9D8B030D-6E8A-4147-A177-3AD203B41FA5}">
                      <a16:colId xmlns:a16="http://schemas.microsoft.com/office/drawing/2014/main" val="3249415562"/>
                    </a:ext>
                  </a:extLst>
                </a:gridCol>
                <a:gridCol w="469455">
                  <a:extLst>
                    <a:ext uri="{9D8B030D-6E8A-4147-A177-3AD203B41FA5}">
                      <a16:colId xmlns:a16="http://schemas.microsoft.com/office/drawing/2014/main" val="199717805"/>
                    </a:ext>
                  </a:extLst>
                </a:gridCol>
                <a:gridCol w="522602">
                  <a:extLst>
                    <a:ext uri="{9D8B030D-6E8A-4147-A177-3AD203B41FA5}">
                      <a16:colId xmlns:a16="http://schemas.microsoft.com/office/drawing/2014/main" val="2873334552"/>
                    </a:ext>
                  </a:extLst>
                </a:gridCol>
                <a:gridCol w="380879">
                  <a:extLst>
                    <a:ext uri="{9D8B030D-6E8A-4147-A177-3AD203B41FA5}">
                      <a16:colId xmlns:a16="http://schemas.microsoft.com/office/drawing/2014/main" val="370923540"/>
                    </a:ext>
                  </a:extLst>
                </a:gridCol>
                <a:gridCol w="460598">
                  <a:extLst>
                    <a:ext uri="{9D8B030D-6E8A-4147-A177-3AD203B41FA5}">
                      <a16:colId xmlns:a16="http://schemas.microsoft.com/office/drawing/2014/main" val="3259734211"/>
                    </a:ext>
                  </a:extLst>
                </a:gridCol>
                <a:gridCol w="380879">
                  <a:extLst>
                    <a:ext uri="{9D8B030D-6E8A-4147-A177-3AD203B41FA5}">
                      <a16:colId xmlns:a16="http://schemas.microsoft.com/office/drawing/2014/main" val="2173454971"/>
                    </a:ext>
                  </a:extLst>
                </a:gridCol>
                <a:gridCol w="542451">
                  <a:extLst>
                    <a:ext uri="{9D8B030D-6E8A-4147-A177-3AD203B41FA5}">
                      <a16:colId xmlns:a16="http://schemas.microsoft.com/office/drawing/2014/main" val="2784432270"/>
                    </a:ext>
                  </a:extLst>
                </a:gridCol>
                <a:gridCol w="404030">
                  <a:extLst>
                    <a:ext uri="{9D8B030D-6E8A-4147-A177-3AD203B41FA5}">
                      <a16:colId xmlns:a16="http://schemas.microsoft.com/office/drawing/2014/main" val="2680497315"/>
                    </a:ext>
                  </a:extLst>
                </a:gridCol>
                <a:gridCol w="465642">
                  <a:extLst>
                    <a:ext uri="{9D8B030D-6E8A-4147-A177-3AD203B41FA5}">
                      <a16:colId xmlns:a16="http://schemas.microsoft.com/office/drawing/2014/main" val="3882093224"/>
                    </a:ext>
                  </a:extLst>
                </a:gridCol>
              </a:tblGrid>
              <a:tr h="166623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3345" marR="3345" marT="3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415311"/>
                  </a:ext>
                </a:extLst>
              </a:tr>
              <a:tr h="158730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3345" marR="3345" marT="3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3345" marR="3345" marT="33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3345" marR="3345" marT="3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3345" marR="3345" marT="3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3345" marR="3345" marT="3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874897"/>
                  </a:ext>
                </a:extLst>
              </a:tr>
              <a:tr h="11220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3345" marR="3345" marT="33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3345" marR="3345" marT="33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  <a:endParaRPr lang="es-CO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  <a:endParaRPr lang="es-CO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CO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  <a:endParaRPr lang="es-E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  <a:endParaRPr lang="es-CO" dirty="0"/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  <a:endParaRPr lang="es-CO" dirty="0"/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345" marR="3345" marT="334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3345" marR="3345" marT="33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420472"/>
                  </a:ext>
                </a:extLst>
              </a:tr>
              <a:tr h="175393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Información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Divulgar Boletines de prensa con información de la gestión institucional en lenguaje claro*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998341"/>
                  </a:ext>
                </a:extLst>
              </a:tr>
              <a:tr h="26308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píldoras informativas del informe de rendición de cuentas y divulgarlas trimestralmente por diversos canales de comunicación 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343873"/>
                  </a:ext>
                </a:extLst>
              </a:tr>
              <a:tr h="4274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Documentar bajo los lineamientos del SIRCAP a cargo del Departamento Administrativo de la Función Pública Información sobre los avances de la gestión en la implementación del Acuerdo de Paz *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628630"/>
                  </a:ext>
                </a:extLst>
              </a:tr>
              <a:tr h="8415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Diálogo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el principal espacio de rendición de cuentas*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34015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Documentar memorias de los </a:t>
                      </a:r>
                      <a:r>
                        <a:rPr lang="es-ES" sz="1100" b="0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xxx Chat </a:t>
                      </a:r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ciudadano temático que propicien el diálogo con la ciudadanía*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86867"/>
                  </a:ext>
                </a:extLst>
              </a:tr>
              <a:tr h="0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 Responsabilidad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reconocimientos a la participación de la ciudadanía*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06325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Capacitar y asesorar en el proceso de conformación de veedurías ciudadanas u otro espacio de participación comunitaria, a personas y comunidades interesadas en realizar seguimiento a los proyectos*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858737"/>
                  </a:ext>
                </a:extLst>
              </a:tr>
              <a:tr h="31191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Capacitar un equipo interdisciplinario en temas de Rendición de cuentas*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6951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seguimiento a los acuerdos o compromisos asumidos con los grupos de valor y publicarlo en la página web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92348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Evaluar eventos de diálogo realizados e implementar acciones de mejora 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618038"/>
                  </a:ext>
                </a:extLst>
              </a:tr>
              <a:tr h="4823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Publicar en página Informes de rendición de cuentas*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42050"/>
                  </a:ext>
                </a:extLst>
              </a:tr>
              <a:tr h="3128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Evaluar la estrategia de rendición de cuentas (incluyendo cada espacio de diálogo)*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4937470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91215A4D-BA6C-8995-ADEC-6FCE24FF2EB3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Pública</a:t>
            </a:r>
          </a:p>
        </p:txBody>
      </p:sp>
    </p:spTree>
    <p:extLst>
      <p:ext uri="{BB962C8B-B14F-4D97-AF65-F5344CB8AC3E}">
        <p14:creationId xmlns:p14="http://schemas.microsoft.com/office/powerpoint/2010/main" val="139531513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2F212BCF-3BFE-F3BA-1B21-69E0044F918F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6"/>
                </a:solidFill>
              </a:rPr>
              <a:t>Mecanismos para mejorar la Atención al Ciudadano</a:t>
            </a:r>
            <a:r>
              <a:rPr lang="es-ES" altLang="es-CO" sz="1000" b="1" dirty="0">
                <a:solidFill>
                  <a:schemeClr val="accent6"/>
                </a:solidFill>
              </a:rPr>
              <a:t> (parte 1)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484E6F94-F02B-4DD5-8E2B-F6DB2B8A6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675154"/>
              </p:ext>
            </p:extLst>
          </p:nvPr>
        </p:nvGraphicFramePr>
        <p:xfrm>
          <a:off x="151195" y="228600"/>
          <a:ext cx="11964605" cy="6289264"/>
        </p:xfrm>
        <a:graphic>
          <a:graphicData uri="http://schemas.openxmlformats.org/drawingml/2006/table">
            <a:tbl>
              <a:tblPr/>
              <a:tblGrid>
                <a:gridCol w="820355">
                  <a:extLst>
                    <a:ext uri="{9D8B030D-6E8A-4147-A177-3AD203B41FA5}">
                      <a16:colId xmlns:a16="http://schemas.microsoft.com/office/drawing/2014/main" val="1959011861"/>
                    </a:ext>
                  </a:extLst>
                </a:gridCol>
                <a:gridCol w="3807093">
                  <a:extLst>
                    <a:ext uri="{9D8B030D-6E8A-4147-A177-3AD203B41FA5}">
                      <a16:colId xmlns:a16="http://schemas.microsoft.com/office/drawing/2014/main" val="2280767466"/>
                    </a:ext>
                  </a:extLst>
                </a:gridCol>
                <a:gridCol w="34925">
                  <a:extLst>
                    <a:ext uri="{9D8B030D-6E8A-4147-A177-3AD203B41FA5}">
                      <a16:colId xmlns:a16="http://schemas.microsoft.com/office/drawing/2014/main" val="3554395065"/>
                    </a:ext>
                  </a:extLst>
                </a:gridCol>
                <a:gridCol w="354385">
                  <a:extLst>
                    <a:ext uri="{9D8B030D-6E8A-4147-A177-3AD203B41FA5}">
                      <a16:colId xmlns:a16="http://schemas.microsoft.com/office/drawing/2014/main" val="4019587927"/>
                    </a:ext>
                  </a:extLst>
                </a:gridCol>
                <a:gridCol w="242247">
                  <a:extLst>
                    <a:ext uri="{9D8B030D-6E8A-4147-A177-3AD203B41FA5}">
                      <a16:colId xmlns:a16="http://schemas.microsoft.com/office/drawing/2014/main" val="3869253820"/>
                    </a:ext>
                  </a:extLst>
                </a:gridCol>
                <a:gridCol w="112138">
                  <a:extLst>
                    <a:ext uri="{9D8B030D-6E8A-4147-A177-3AD203B41FA5}">
                      <a16:colId xmlns:a16="http://schemas.microsoft.com/office/drawing/2014/main" val="134046264"/>
                    </a:ext>
                  </a:extLst>
                </a:gridCol>
                <a:gridCol w="211712">
                  <a:extLst>
                    <a:ext uri="{9D8B030D-6E8A-4147-A177-3AD203B41FA5}">
                      <a16:colId xmlns:a16="http://schemas.microsoft.com/office/drawing/2014/main" val="2589215782"/>
                    </a:ext>
                  </a:extLst>
                </a:gridCol>
                <a:gridCol w="142673">
                  <a:extLst>
                    <a:ext uri="{9D8B030D-6E8A-4147-A177-3AD203B41FA5}">
                      <a16:colId xmlns:a16="http://schemas.microsoft.com/office/drawing/2014/main" val="1896936761"/>
                    </a:ext>
                  </a:extLst>
                </a:gridCol>
                <a:gridCol w="265788">
                  <a:extLst>
                    <a:ext uri="{9D8B030D-6E8A-4147-A177-3AD203B41FA5}">
                      <a16:colId xmlns:a16="http://schemas.microsoft.com/office/drawing/2014/main" val="3697841491"/>
                    </a:ext>
                  </a:extLst>
                </a:gridCol>
                <a:gridCol w="191614">
                  <a:extLst>
                    <a:ext uri="{9D8B030D-6E8A-4147-A177-3AD203B41FA5}">
                      <a16:colId xmlns:a16="http://schemas.microsoft.com/office/drawing/2014/main" val="3866254035"/>
                    </a:ext>
                  </a:extLst>
                </a:gridCol>
                <a:gridCol w="251368">
                  <a:extLst>
                    <a:ext uri="{9D8B030D-6E8A-4147-A177-3AD203B41FA5}">
                      <a16:colId xmlns:a16="http://schemas.microsoft.com/office/drawing/2014/main" val="2747072290"/>
                    </a:ext>
                  </a:extLst>
                </a:gridCol>
                <a:gridCol w="445196">
                  <a:extLst>
                    <a:ext uri="{9D8B030D-6E8A-4147-A177-3AD203B41FA5}">
                      <a16:colId xmlns:a16="http://schemas.microsoft.com/office/drawing/2014/main" val="1738258322"/>
                    </a:ext>
                  </a:extLst>
                </a:gridCol>
                <a:gridCol w="312302">
                  <a:extLst>
                    <a:ext uri="{9D8B030D-6E8A-4147-A177-3AD203B41FA5}">
                      <a16:colId xmlns:a16="http://schemas.microsoft.com/office/drawing/2014/main" val="2583490901"/>
                    </a:ext>
                  </a:extLst>
                </a:gridCol>
                <a:gridCol w="312302">
                  <a:extLst>
                    <a:ext uri="{9D8B030D-6E8A-4147-A177-3AD203B41FA5}">
                      <a16:colId xmlns:a16="http://schemas.microsoft.com/office/drawing/2014/main" val="3953635591"/>
                    </a:ext>
                  </a:extLst>
                </a:gridCol>
                <a:gridCol w="265788">
                  <a:extLst>
                    <a:ext uri="{9D8B030D-6E8A-4147-A177-3AD203B41FA5}">
                      <a16:colId xmlns:a16="http://schemas.microsoft.com/office/drawing/2014/main" val="633256033"/>
                    </a:ext>
                  </a:extLst>
                </a:gridCol>
                <a:gridCol w="265788">
                  <a:extLst>
                    <a:ext uri="{9D8B030D-6E8A-4147-A177-3AD203B41FA5}">
                      <a16:colId xmlns:a16="http://schemas.microsoft.com/office/drawing/2014/main" val="435585301"/>
                    </a:ext>
                  </a:extLst>
                </a:gridCol>
                <a:gridCol w="265788">
                  <a:extLst>
                    <a:ext uri="{9D8B030D-6E8A-4147-A177-3AD203B41FA5}">
                      <a16:colId xmlns:a16="http://schemas.microsoft.com/office/drawing/2014/main" val="1691114863"/>
                    </a:ext>
                  </a:extLst>
                </a:gridCol>
                <a:gridCol w="398683">
                  <a:extLst>
                    <a:ext uri="{9D8B030D-6E8A-4147-A177-3AD203B41FA5}">
                      <a16:colId xmlns:a16="http://schemas.microsoft.com/office/drawing/2014/main" val="2637240782"/>
                    </a:ext>
                  </a:extLst>
                </a:gridCol>
                <a:gridCol w="311710">
                  <a:extLst>
                    <a:ext uri="{9D8B030D-6E8A-4147-A177-3AD203B41FA5}">
                      <a16:colId xmlns:a16="http://schemas.microsoft.com/office/drawing/2014/main" val="223615053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590851377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667960133"/>
                    </a:ext>
                  </a:extLst>
                </a:gridCol>
                <a:gridCol w="371475">
                  <a:extLst>
                    <a:ext uri="{9D8B030D-6E8A-4147-A177-3AD203B41FA5}">
                      <a16:colId xmlns:a16="http://schemas.microsoft.com/office/drawing/2014/main" val="2670717688"/>
                    </a:ext>
                  </a:extLst>
                </a:gridCol>
                <a:gridCol w="371475">
                  <a:extLst>
                    <a:ext uri="{9D8B030D-6E8A-4147-A177-3AD203B41FA5}">
                      <a16:colId xmlns:a16="http://schemas.microsoft.com/office/drawing/2014/main" val="1199986627"/>
                    </a:ext>
                  </a:extLst>
                </a:gridCol>
                <a:gridCol w="575438">
                  <a:extLst>
                    <a:ext uri="{9D8B030D-6E8A-4147-A177-3AD203B41FA5}">
                      <a16:colId xmlns:a16="http://schemas.microsoft.com/office/drawing/2014/main" val="2364110208"/>
                    </a:ext>
                  </a:extLst>
                </a:gridCol>
                <a:gridCol w="398683">
                  <a:extLst>
                    <a:ext uri="{9D8B030D-6E8A-4147-A177-3AD203B41FA5}">
                      <a16:colId xmlns:a16="http://schemas.microsoft.com/office/drawing/2014/main" val="1403316296"/>
                    </a:ext>
                  </a:extLst>
                </a:gridCol>
                <a:gridCol w="473679">
                  <a:extLst>
                    <a:ext uri="{9D8B030D-6E8A-4147-A177-3AD203B41FA5}">
                      <a16:colId xmlns:a16="http://schemas.microsoft.com/office/drawing/2014/main" val="1909281993"/>
                    </a:ext>
                  </a:extLst>
                </a:gridCol>
              </a:tblGrid>
              <a:tr h="206109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269" marR="4269" marT="4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090679"/>
                  </a:ext>
                </a:extLst>
              </a:tr>
              <a:tr h="199037"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4269" marR="4269" marT="4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269" marR="4269" marT="42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269" marR="4269" marT="4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269" marR="4269" marT="4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269" marR="4269" marT="4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214596"/>
                  </a:ext>
                </a:extLst>
              </a:tr>
              <a:tr h="122940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4269" marR="4269" marT="42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269" marR="4269" marT="42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  <a:endParaRPr lang="es-E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  <a:endParaRPr lang="es-E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  <a:endParaRPr lang="es-E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  <a:endParaRPr lang="es-E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  <a:endParaRPr lang="es-CO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  <a:endParaRPr lang="es-CO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  <a:endParaRPr lang="es-CO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269" marR="4269" marT="426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269" marR="4269" marT="426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261256"/>
                  </a:ext>
                </a:extLst>
              </a:tr>
              <a:tr h="325436">
                <a:tc rowSpan="8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Planeación estratégica del servicio al ciudadano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Identificar necesidades, expectativas e intereses del ciudadano para gestionar la atención adecuada y oportuna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950959"/>
                  </a:ext>
                </a:extLst>
              </a:tr>
              <a:tr h="36882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Adecuar el Modelo de Relacionamiento al Ciudadano a los lineamientos nacionales y/o al modelo sectorial según corresponda.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946478"/>
                  </a:ext>
                </a:extLst>
              </a:tr>
              <a:tr h="8247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Gestionar oportunamente las denuncias recibidas*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70AD47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70AD47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rgbClr val="70AD4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70AD47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040514"/>
                  </a:ext>
                </a:extLst>
              </a:tr>
              <a:tr h="2101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Informes que cuantifiquen las denuncias allegadas a través de los canales de atención*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97533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Analizar la viabilidad de realizar convenios con otras entidades 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059009"/>
                  </a:ext>
                </a:extLst>
              </a:tr>
              <a:tr h="4773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Operar la Línea PAS  mediante la asistencia de un filtro que analice la naturaleza de las denuncias y las redireccione a la instancia correspondiente*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70AD4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784669"/>
                  </a:ext>
                </a:extLst>
              </a:tr>
              <a:tr h="4773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e implementar mecanismos que permitan el seguimiento y optimización de las estrategias de Servicio al Ciudadano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95308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Implementar la estrategia de participación ciudadana 2023*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834898"/>
                  </a:ext>
                </a:extLst>
              </a:tr>
              <a:tr h="47730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Fortalecimiento del Talento humano al servicio del ciudadano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Diseñar e implementar un programa para promover espacios de sensibilización en la cultura del servicio en Invias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6385"/>
                  </a:ext>
                </a:extLst>
              </a:tr>
              <a:tr h="2554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Generar incentivos a los servidores públicos de las áreas de atención al ciudadano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13845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Capacitación en atención incluyente*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6253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mesas de trabajo sobre servicio al ciudadano y PQRD en Direcciones Territoriales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288526"/>
                  </a:ext>
                </a:extLst>
              </a:tr>
              <a:tr h="4773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talleres sobre la responsabilidad de los servidores públicos (deberes, derechos y obligaciones)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58062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94FE0045-CAA1-9975-8246-6C40FC3BD1A2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Pública</a:t>
            </a:r>
          </a:p>
        </p:txBody>
      </p:sp>
    </p:spTree>
    <p:extLst>
      <p:ext uri="{BB962C8B-B14F-4D97-AF65-F5344CB8AC3E}">
        <p14:creationId xmlns:p14="http://schemas.microsoft.com/office/powerpoint/2010/main" val="218244062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E9F8BAF-558E-890A-BB36-21E6132683E7}"/>
              </a:ext>
            </a:extLst>
          </p:cNvPr>
          <p:cNvSpPr/>
          <p:nvPr/>
        </p:nvSpPr>
        <p:spPr>
          <a:xfrm>
            <a:off x="4697713" y="5803202"/>
            <a:ext cx="2604408" cy="809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4896015-F5FE-4BB7-9126-ACC27D3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sp>
        <p:nvSpPr>
          <p:cNvPr id="8" name="CuadroTexto 12">
            <a:extLst>
              <a:ext uri="{FF2B5EF4-FFF2-40B4-BE49-F238E27FC236}">
                <a16:creationId xmlns:a16="http://schemas.microsoft.com/office/drawing/2014/main" id="{A23879B5-92CB-4EB5-8A22-64EB771E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7550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es-CO" sz="2400" b="1" dirty="0">
                <a:solidFill>
                  <a:schemeClr val="accent6"/>
                </a:solidFill>
              </a:rPr>
              <a:t>Mecanismos para mejorar la Atención al Ciudadano</a:t>
            </a:r>
            <a:r>
              <a:rPr lang="es-ES" altLang="es-CO" sz="1000" b="1" dirty="0">
                <a:solidFill>
                  <a:schemeClr val="accent6"/>
                </a:solidFill>
              </a:rPr>
              <a:t>  (parte 2)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0CEB14D9-FA1A-4BBD-95B8-B4A5C52DD6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35959"/>
              </p:ext>
            </p:extLst>
          </p:nvPr>
        </p:nvGraphicFramePr>
        <p:xfrm>
          <a:off x="208053" y="457200"/>
          <a:ext cx="11788322" cy="6017040"/>
        </p:xfrm>
        <a:graphic>
          <a:graphicData uri="http://schemas.openxmlformats.org/drawingml/2006/table">
            <a:tbl>
              <a:tblPr/>
              <a:tblGrid>
                <a:gridCol w="1170371">
                  <a:extLst>
                    <a:ext uri="{9D8B030D-6E8A-4147-A177-3AD203B41FA5}">
                      <a16:colId xmlns:a16="http://schemas.microsoft.com/office/drawing/2014/main" val="3550647483"/>
                    </a:ext>
                  </a:extLst>
                </a:gridCol>
                <a:gridCol w="3188766">
                  <a:extLst>
                    <a:ext uri="{9D8B030D-6E8A-4147-A177-3AD203B41FA5}">
                      <a16:colId xmlns:a16="http://schemas.microsoft.com/office/drawing/2014/main" val="2445900222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319882091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1927777542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4250965311"/>
                    </a:ext>
                  </a:extLst>
                </a:gridCol>
                <a:gridCol w="351366">
                  <a:extLst>
                    <a:ext uri="{9D8B030D-6E8A-4147-A177-3AD203B41FA5}">
                      <a16:colId xmlns:a16="http://schemas.microsoft.com/office/drawing/2014/main" val="1316541553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3375550797"/>
                    </a:ext>
                  </a:extLst>
                </a:gridCol>
                <a:gridCol w="290564">
                  <a:extLst>
                    <a:ext uri="{9D8B030D-6E8A-4147-A177-3AD203B41FA5}">
                      <a16:colId xmlns:a16="http://schemas.microsoft.com/office/drawing/2014/main" val="3955538930"/>
                    </a:ext>
                  </a:extLst>
                </a:gridCol>
                <a:gridCol w="148644">
                  <a:extLst>
                    <a:ext uri="{9D8B030D-6E8A-4147-A177-3AD203B41FA5}">
                      <a16:colId xmlns:a16="http://schemas.microsoft.com/office/drawing/2014/main" val="1653575659"/>
                    </a:ext>
                  </a:extLst>
                </a:gridCol>
                <a:gridCol w="203781">
                  <a:extLst>
                    <a:ext uri="{9D8B030D-6E8A-4147-A177-3AD203B41FA5}">
                      <a16:colId xmlns:a16="http://schemas.microsoft.com/office/drawing/2014/main" val="2599687662"/>
                    </a:ext>
                  </a:extLst>
                </a:gridCol>
                <a:gridCol w="237622">
                  <a:extLst>
                    <a:ext uri="{9D8B030D-6E8A-4147-A177-3AD203B41FA5}">
                      <a16:colId xmlns:a16="http://schemas.microsoft.com/office/drawing/2014/main" val="1160839208"/>
                    </a:ext>
                  </a:extLst>
                </a:gridCol>
                <a:gridCol w="309641">
                  <a:extLst>
                    <a:ext uri="{9D8B030D-6E8A-4147-A177-3AD203B41FA5}">
                      <a16:colId xmlns:a16="http://schemas.microsoft.com/office/drawing/2014/main" val="603960247"/>
                    </a:ext>
                  </a:extLst>
                </a:gridCol>
                <a:gridCol w="195687">
                  <a:extLst>
                    <a:ext uri="{9D8B030D-6E8A-4147-A177-3AD203B41FA5}">
                      <a16:colId xmlns:a16="http://schemas.microsoft.com/office/drawing/2014/main" val="1569945824"/>
                    </a:ext>
                  </a:extLst>
                </a:gridCol>
                <a:gridCol w="113954">
                  <a:extLst>
                    <a:ext uri="{9D8B030D-6E8A-4147-A177-3AD203B41FA5}">
                      <a16:colId xmlns:a16="http://schemas.microsoft.com/office/drawing/2014/main" val="3398838189"/>
                    </a:ext>
                  </a:extLst>
                </a:gridCol>
                <a:gridCol w="152746">
                  <a:extLst>
                    <a:ext uri="{9D8B030D-6E8A-4147-A177-3AD203B41FA5}">
                      <a16:colId xmlns:a16="http://schemas.microsoft.com/office/drawing/2014/main" val="2748955644"/>
                    </a:ext>
                  </a:extLst>
                </a:gridCol>
                <a:gridCol w="110778">
                  <a:extLst>
                    <a:ext uri="{9D8B030D-6E8A-4147-A177-3AD203B41FA5}">
                      <a16:colId xmlns:a16="http://schemas.microsoft.com/office/drawing/2014/main" val="3690737113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440620629"/>
                    </a:ext>
                  </a:extLst>
                </a:gridCol>
                <a:gridCol w="263524">
                  <a:extLst>
                    <a:ext uri="{9D8B030D-6E8A-4147-A177-3AD203B41FA5}">
                      <a16:colId xmlns:a16="http://schemas.microsoft.com/office/drawing/2014/main" val="1915034909"/>
                    </a:ext>
                  </a:extLst>
                </a:gridCol>
                <a:gridCol w="114649">
                  <a:extLst>
                    <a:ext uri="{9D8B030D-6E8A-4147-A177-3AD203B41FA5}">
                      <a16:colId xmlns:a16="http://schemas.microsoft.com/office/drawing/2014/main" val="3705151010"/>
                    </a:ext>
                  </a:extLst>
                </a:gridCol>
                <a:gridCol w="400050">
                  <a:extLst>
                    <a:ext uri="{9D8B030D-6E8A-4147-A177-3AD203B41FA5}">
                      <a16:colId xmlns:a16="http://schemas.microsoft.com/office/drawing/2014/main" val="2734645282"/>
                    </a:ext>
                  </a:extLst>
                </a:gridCol>
                <a:gridCol w="371475">
                  <a:extLst>
                    <a:ext uri="{9D8B030D-6E8A-4147-A177-3AD203B41FA5}">
                      <a16:colId xmlns:a16="http://schemas.microsoft.com/office/drawing/2014/main" val="3945985863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3777764179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389127480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3531953678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386846867"/>
                    </a:ext>
                  </a:extLst>
                </a:gridCol>
                <a:gridCol w="400050">
                  <a:extLst>
                    <a:ext uri="{9D8B030D-6E8A-4147-A177-3AD203B41FA5}">
                      <a16:colId xmlns:a16="http://schemas.microsoft.com/office/drawing/2014/main" val="2775345373"/>
                    </a:ext>
                  </a:extLst>
                </a:gridCol>
                <a:gridCol w="528275">
                  <a:extLst>
                    <a:ext uri="{9D8B030D-6E8A-4147-A177-3AD203B41FA5}">
                      <a16:colId xmlns:a16="http://schemas.microsoft.com/office/drawing/2014/main" val="2000246606"/>
                    </a:ext>
                  </a:extLst>
                </a:gridCol>
              </a:tblGrid>
              <a:tr h="196198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CUMPLIMIENTO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177687"/>
                  </a:ext>
                </a:extLst>
              </a:tr>
              <a:tr h="186905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7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RESPONSABLE 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 trimestre</a:t>
                      </a:r>
                    </a:p>
                  </a:txBody>
                  <a:tcPr marL="4724" marR="4724" marT="472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Cuarto trimestre</a:t>
                      </a:r>
                    </a:p>
                  </a:txBody>
                  <a:tcPr marL="4724" marR="4724" marT="47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371455"/>
                  </a:ext>
                </a:extLst>
              </a:tr>
              <a:tr h="15603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Subcomponente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</a:t>
                      </a:r>
                    </a:p>
                  </a:txBody>
                  <a:tcPr marL="4724" marR="4724" marT="472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 General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Ejecución y Operación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Técnica y de Estructuración - DTE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Jurídica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Planeación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la información y comunicaciones OTIC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Oficina de Control Interno Disciplinario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Secretaría General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  <a:endParaRPr lang="es-CO"/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de Gestión Humana</a:t>
                      </a:r>
                      <a:endParaRPr lang="es-CO"/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Financiera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Subdirección Administrativa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4724" marR="4724" marT="47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513299"/>
                  </a:ext>
                </a:extLst>
              </a:tr>
              <a:tr h="309786">
                <a:tc rowSpan="8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Gestión de relacionamiento con los ciudadanos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Fortalecer el Canal telefónico de atención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2407"/>
                  </a:ext>
                </a:extLst>
              </a:tr>
              <a:tr h="29946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Realizar estudio de la viabilidad de la diversificación de los canales de atención virtual y electrónica*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015372"/>
                  </a:ext>
                </a:extLst>
              </a:tr>
              <a:tr h="20652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Fortalecer Canales de denuncias 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843867"/>
                  </a:ext>
                </a:extLst>
              </a:tr>
              <a:tr h="60408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Implementar un canal especifico en la página web para denuncias ciudadanas contra actos de corrupción de los servidores públicos del INVIAS*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374821"/>
                  </a:ext>
                </a:extLst>
              </a:tr>
              <a:tr h="20652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Adoptar mecanismos de comunicación incluyentes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5812174"/>
                  </a:ext>
                </a:extLst>
              </a:tr>
              <a:tr h="41304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Definir y difundir el portafolio de servicios al ciudadano de la entidad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779082"/>
                  </a:ext>
                </a:extLst>
              </a:tr>
              <a:tr h="41304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Adecuar los puntos de atención en las Direcciones Territoriales para  mejorar la accesibilidad de la población en condición de discapacidad motora.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4567197"/>
                  </a:ext>
                </a:extLst>
              </a:tr>
              <a:tr h="41304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Actualizar y socializar el protocolo de lenguaje claro  en la gestión de la Entidad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126240"/>
                  </a:ext>
                </a:extLst>
              </a:tr>
              <a:tr h="41304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Conocimiento al servicio al ciudadano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Identificar los flujos de la información (vertical, horizontal, hacia afuera de la entidad, entre otros) para la gestión de la información institucional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7046966"/>
                  </a:ext>
                </a:extLst>
              </a:tr>
              <a:tr h="41304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Poner en operación el Sistema de Gestión de Documentos Electrónicos SGDEA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222677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D0DA8510-038D-CAE8-A58B-EDB9137C6BA3}"/>
              </a:ext>
            </a:extLst>
          </p:cNvPr>
          <p:cNvSpPr txBox="1"/>
          <p:nvPr/>
        </p:nvSpPr>
        <p:spPr>
          <a:xfrm>
            <a:off x="-66675" y="6683375"/>
            <a:ext cx="11830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dirty="0"/>
              <a:t>*</a:t>
            </a:r>
            <a:r>
              <a:rPr lang="es-CO" sz="1000" dirty="0"/>
              <a:t> Actividades Homologadas en el Programa de Transparencia y Ética Pública</a:t>
            </a:r>
          </a:p>
        </p:txBody>
      </p:sp>
    </p:spTree>
    <p:extLst>
      <p:ext uri="{BB962C8B-B14F-4D97-AF65-F5344CB8AC3E}">
        <p14:creationId xmlns:p14="http://schemas.microsoft.com/office/powerpoint/2010/main" val="172306301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1789</TotalTime>
  <Words>8498</Words>
  <Application>Microsoft Office PowerPoint</Application>
  <PresentationFormat>Panorámica</PresentationFormat>
  <Paragraphs>2587</Paragraphs>
  <Slides>26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Cambria</vt:lpstr>
      <vt:lpstr>PT Sans</vt:lpstr>
      <vt:lpstr>Tema de Office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SESIÓN COMITÉ INSTITUCIONAL DE GESTIÓN Y DESEMPEÑO  26 de enero de 2023</dc:title>
  <dc:creator>Estebana Tulia Regino Contreras</dc:creator>
  <cp:lastModifiedBy>Johana de la Parra Ribero</cp:lastModifiedBy>
  <cp:revision>51</cp:revision>
  <dcterms:created xsi:type="dcterms:W3CDTF">2023-01-17T15:28:12Z</dcterms:created>
  <dcterms:modified xsi:type="dcterms:W3CDTF">2023-07-25T18:37:31Z</dcterms:modified>
</cp:coreProperties>
</file>