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7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1" r:id="rId11"/>
    <p:sldId id="315" r:id="rId12"/>
    <p:sldId id="316" r:id="rId13"/>
    <p:sldId id="317" r:id="rId14"/>
    <p:sldId id="319" r:id="rId15"/>
    <p:sldId id="318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3E8"/>
    <a:srgbClr val="3D8E6C"/>
    <a:srgbClr val="94BE31"/>
    <a:srgbClr val="000000"/>
    <a:srgbClr val="F476FF"/>
    <a:srgbClr val="CA5975"/>
    <a:srgbClr val="6FD6DC"/>
    <a:srgbClr val="C18AFF"/>
    <a:srgbClr val="ED7D31"/>
    <a:srgbClr val="FFC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8" autoAdjust="0"/>
    <p:restoredTop sz="94660"/>
  </p:normalViewPr>
  <p:slideViewPr>
    <p:cSldViewPr snapToGrid="0">
      <p:cViewPr>
        <p:scale>
          <a:sx n="90" d="100"/>
          <a:sy n="90" d="100"/>
        </p:scale>
        <p:origin x="84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7.xml"/></Relationships>
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53-6F43-88CC-86F8A8E74119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53-6F43-88CC-86F8A8E74119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753-6F43-88CC-86F8A8E74119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753-6F43-88CC-86F8A8E74119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753-6F43-88CC-86F8A8E74119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753-6F43-88CC-86F8A8E74119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753-6F43-88CC-86F8A8E74119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753-6F43-88CC-86F8A8E74119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753-6F43-88CC-86F8A8E74119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753-6F43-88CC-86F8A8E74119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D753-6F43-88CC-86F8A8E74119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D753-6F43-88CC-86F8A8E74119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D753-6F43-88CC-86F8A8E74119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D753-6F43-88CC-86F8A8E74119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D753-6F43-88CC-86F8A8E74119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D753-6F43-88CC-86F8A8E74119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D753-6F43-88CC-86F8A8E74119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D753-6F43-88CC-86F8A8E74119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D753-6F43-88CC-86F8A8E74119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D753-6F43-88CC-86F8A8E7411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D753-6F43-88CC-86F8A8E741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D753-6F43-88CC-86F8A8E74119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D753-6F43-88CC-86F8A8E74119}"/>
              </c:ext>
            </c:extLst>
          </c:dPt>
          <c:val>
            <c:numRef>
              <c:f>Hoja1!$G$9:$H$9</c:f>
              <c:numCache>
                <c:formatCode>0.00%</c:formatCode>
                <c:ptCount val="2"/>
                <c:pt idx="0" formatCode="0%">
                  <c:v>4.5962328767123278E-2</c:v>
                </c:pt>
                <c:pt idx="1">
                  <c:v>0.95403767123287675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753-6F43-88CC-86F8A8E741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EF-B349-8E34-A6C499410FF8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EEF-B349-8E34-A6C499410FF8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EEF-B349-8E34-A6C499410FF8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EEF-B349-8E34-A6C499410FF8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EEF-B349-8E34-A6C499410FF8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EEF-B349-8E34-A6C499410FF8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EEF-B349-8E34-A6C499410FF8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EEF-B349-8E34-A6C499410FF8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EEF-B349-8E34-A6C499410FF8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EEF-B349-8E34-A6C499410FF8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EEF-B349-8E34-A6C499410FF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3EEF-B349-8E34-A6C499410FF8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3EEF-B349-8E34-A6C499410FF8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3EEF-B349-8E34-A6C499410FF8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3EEF-B349-8E34-A6C499410FF8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3EEF-B349-8E34-A6C499410FF8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3EEF-B349-8E34-A6C499410FF8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3EEF-B349-8E34-A6C499410FF8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3EEF-B349-8E34-A6C499410FF8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3EEF-B349-8E34-A6C499410FF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3EEF-B349-8E34-A6C499410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3EEF-B349-8E34-A6C499410FF8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3EEF-B349-8E34-A6C499410FF8}"/>
              </c:ext>
            </c:extLst>
          </c:dPt>
          <c:val>
            <c:numRef>
              <c:f>Hoja1!$G$8:$H$8</c:f>
              <c:numCache>
                <c:formatCode>0.00%</c:formatCode>
                <c:ptCount val="2"/>
                <c:pt idx="0" formatCode="0%">
                  <c:v>2.7810455518190155E-2</c:v>
                </c:pt>
                <c:pt idx="1">
                  <c:v>0.97218954448180983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3EEF-B349-8E34-A6C499410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16-E64B-85EC-B9F7A04D716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16-E64B-85EC-B9F7A04D716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16-E64B-85EC-B9F7A04D716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B16-E64B-85EC-B9F7A04D716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B16-E64B-85EC-B9F7A04D716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B16-E64B-85EC-B9F7A04D716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B16-E64B-85EC-B9F7A04D716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B16-E64B-85EC-B9F7A04D7161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B16-E64B-85EC-B9F7A04D7161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B16-E64B-85EC-B9F7A04D7161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B16-E64B-85EC-B9F7A04D7161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B16-E64B-85EC-B9F7A04D7161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B16-E64B-85EC-B9F7A04D7161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B16-E64B-85EC-B9F7A04D7161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B16-E64B-85EC-B9F7A04D7161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B16-E64B-85EC-B9F7A04D7161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B16-E64B-85EC-B9F7A04D7161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B16-E64B-85EC-B9F7A04D7161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B16-E64B-85EC-B9F7A04D7161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B16-E64B-85EC-B9F7A04D716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B16-E64B-85EC-B9F7A04D7161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B16-E64B-85EC-B9F7A04D7161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47-D64A-B3E3-E61F2820F89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47-D64A-B3E3-E61F2820F89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47-D64A-B3E3-E61F2820F899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47-D64A-B3E3-E61F2820F899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647-D64A-B3E3-E61F2820F899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647-D64A-B3E3-E61F2820F899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647-D64A-B3E3-E61F2820F899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647-D64A-B3E3-E61F2820F899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647-D64A-B3E3-E61F2820F899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647-D64A-B3E3-E61F2820F899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647-D64A-B3E3-E61F2820F899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647-D64A-B3E3-E61F2820F899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647-D64A-B3E3-E61F2820F899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647-D64A-B3E3-E61F2820F899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647-D64A-B3E3-E61F2820F899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647-D64A-B3E3-E61F2820F899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647-D64A-B3E3-E61F2820F899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647-D64A-B3E3-E61F2820F899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647-D64A-B3E3-E61F2820F899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647-D64A-B3E3-E61F2820F89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647-D64A-B3E3-E61F2820F8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647-D64A-B3E3-E61F2820F899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647-D64A-B3E3-E61F2820F899}"/>
              </c:ext>
            </c:extLst>
          </c:dPt>
          <c:val>
            <c:numRef>
              <c:f>(Hoja1!$G$2,Hoja1!$H$2)</c:f>
              <c:numCache>
                <c:formatCode>0.00%</c:formatCode>
                <c:ptCount val="2"/>
                <c:pt idx="0" formatCode="0%">
                  <c:v>14.67</c:v>
                </c:pt>
                <c:pt idx="1">
                  <c:v>-13.67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647-D64A-B3E3-E61F2820F8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13-DC48-9323-80D8EA900C6F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13-DC48-9323-80D8EA900C6F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13-DC48-9323-80D8EA900C6F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13-DC48-9323-80D8EA900C6F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A13-DC48-9323-80D8EA900C6F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A13-DC48-9323-80D8EA900C6F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A13-DC48-9323-80D8EA900C6F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A13-DC48-9323-80D8EA900C6F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A13-DC48-9323-80D8EA900C6F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A13-DC48-9323-80D8EA900C6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A13-DC48-9323-80D8EA900C6F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A13-DC48-9323-80D8EA900C6F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A13-DC48-9323-80D8EA900C6F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A13-DC48-9323-80D8EA900C6F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A13-DC48-9323-80D8EA900C6F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A13-DC48-9323-80D8EA900C6F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A13-DC48-9323-80D8EA900C6F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A13-DC48-9323-80D8EA900C6F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A13-DC48-9323-80D8EA900C6F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A13-DC48-9323-80D8EA900C6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8A13-DC48-9323-80D8EA90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A13-DC48-9323-80D8EA900C6F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A13-DC48-9323-80D8EA900C6F}"/>
              </c:ext>
            </c:extLst>
          </c:dPt>
          <c:val>
            <c:numRef>
              <c:f>Hoja1!$G$4:$H$4</c:f>
              <c:numCache>
                <c:formatCode>0.00%</c:formatCode>
                <c:ptCount val="2"/>
                <c:pt idx="0" formatCode="0%">
                  <c:v>1.1691</c:v>
                </c:pt>
                <c:pt idx="1">
                  <c:v>-0.16910000000000003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A13-DC48-9323-80D8EA900C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94-E042-B8DA-9B629468B179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94-E042-B8DA-9B629468B179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94-E042-B8DA-9B629468B179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94-E042-B8DA-9B629468B179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394-E042-B8DA-9B629468B179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394-E042-B8DA-9B629468B179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394-E042-B8DA-9B629468B179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394-E042-B8DA-9B629468B179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394-E042-B8DA-9B629468B179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394-E042-B8DA-9B629468B17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394-E042-B8DA-9B629468B179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394-E042-B8DA-9B629468B179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394-E042-B8DA-9B629468B179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394-E042-B8DA-9B629468B179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394-E042-B8DA-9B629468B179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394-E042-B8DA-9B629468B179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394-E042-B8DA-9B629468B179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394-E042-B8DA-9B629468B179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394-E042-B8DA-9B629468B179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394-E042-B8DA-9B629468B17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394-E042-B8DA-9B629468B1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394-E042-B8DA-9B629468B179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394-E042-B8DA-9B629468B179}"/>
              </c:ext>
            </c:extLst>
          </c:dPt>
          <c:val>
            <c:numRef>
              <c:f>Hoja1!$G$3:$H$3</c:f>
              <c:numCache>
                <c:formatCode>0.00%</c:formatCode>
                <c:ptCount val="2"/>
                <c:pt idx="0" formatCode="0%">
                  <c:v>0.6932222222222223</c:v>
                </c:pt>
                <c:pt idx="1">
                  <c:v>0.3067777777777777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394-E042-B8DA-9B629468B1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8A-484C-AB25-B9B0B0F787AF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8A-484C-AB25-B9B0B0F787AF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8A-484C-AB25-B9B0B0F787AF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18A-484C-AB25-B9B0B0F787AF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18A-484C-AB25-B9B0B0F787AF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18A-484C-AB25-B9B0B0F787AF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18A-484C-AB25-B9B0B0F787AF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18A-484C-AB25-B9B0B0F787AF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18A-484C-AB25-B9B0B0F787AF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18A-484C-AB25-B9B0B0F787AF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18A-484C-AB25-B9B0B0F787AF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18A-484C-AB25-B9B0B0F787AF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18A-484C-AB25-B9B0B0F787AF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18A-484C-AB25-B9B0B0F787AF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18A-484C-AB25-B9B0B0F787AF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18A-484C-AB25-B9B0B0F787AF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18A-484C-AB25-B9B0B0F787AF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18A-484C-AB25-B9B0B0F787AF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18A-484C-AB25-B9B0B0F787AF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18A-484C-AB25-B9B0B0F787A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18A-484C-AB25-B9B0B0F78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18A-484C-AB25-B9B0B0F787AF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18A-484C-AB25-B9B0B0F787AF}"/>
              </c:ext>
            </c:extLst>
          </c:dPt>
          <c:val>
            <c:numRef>
              <c:f>Hoja1!$G$6:$H$6</c:f>
              <c:numCache>
                <c:formatCode>0.00%</c:formatCode>
                <c:ptCount val="2"/>
                <c:pt idx="0" formatCode="0%">
                  <c:v>0.55555555555555558</c:v>
                </c:pt>
                <c:pt idx="1">
                  <c:v>0.44444444444444442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18A-484C-AB25-B9B0B0F78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F4-0B4F-9AC4-21D11270AA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F4-0B4F-9AC4-21D11270AAA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F4-0B4F-9AC4-21D11270AAA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F4-0B4F-9AC4-21D11270AAA8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F4-0B4F-9AC4-21D11270AAA8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FF4-0B4F-9AC4-21D11270AAA8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FF4-0B4F-9AC4-21D11270AAA8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FF4-0B4F-9AC4-21D11270AAA8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FF4-0B4F-9AC4-21D11270AAA8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FF4-0B4F-9AC4-21D11270AAA8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FF4-0B4F-9AC4-21D11270AAA8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FF4-0B4F-9AC4-21D11270AAA8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FF4-0B4F-9AC4-21D11270AAA8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FF4-0B4F-9AC4-21D11270AAA8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FF4-0B4F-9AC4-21D11270AAA8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FF4-0B4F-9AC4-21D11270AAA8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FF4-0B4F-9AC4-21D11270AAA8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FF4-0B4F-9AC4-21D11270AAA8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FF4-0B4F-9AC4-21D11270AAA8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FF4-0B4F-9AC4-21D11270AA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FF4-0B4F-9AC4-21D11270AAA8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FF4-0B4F-9AC4-21D11270AAA8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C-7A43-B29C-2B5ADE4F3968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C-7A43-B29C-2B5ADE4F3968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C-7A43-B29C-2B5ADE4F3968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C-7A43-B29C-2B5ADE4F3968}"/>
              </c:ext>
            </c:extLst>
          </c:dPt>
          <c:dPt>
            <c:idx val="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C-7A43-B29C-2B5ADE4F3968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C-7A43-B29C-2B5ADE4F3968}"/>
              </c:ext>
            </c:extLst>
          </c:dPt>
          <c:dPt>
            <c:idx val="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C-7A43-B29C-2B5ADE4F3968}"/>
              </c:ext>
            </c:extLst>
          </c:dPt>
          <c:dPt>
            <c:idx val="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C-7A43-B29C-2B5ADE4F39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A2C-7A43-B29C-2B5ADE4F3968}"/>
              </c:ext>
            </c:extLst>
          </c:dPt>
          <c:dPt>
            <c:idx val="1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A2C-7A43-B29C-2B5ADE4F3968}"/>
              </c:ext>
            </c:extLst>
          </c:dPt>
          <c:dPt>
            <c:idx val="1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A2C-7A43-B29C-2B5ADE4F3968}"/>
              </c:ext>
            </c:extLst>
          </c:dPt>
          <c:dPt>
            <c:idx val="1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A2C-7A43-B29C-2B5ADE4F3968}"/>
              </c:ext>
            </c:extLst>
          </c:dPt>
          <c:dPt>
            <c:idx val="1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A2C-7A43-B29C-2B5ADE4F3968}"/>
              </c:ext>
            </c:extLst>
          </c:dPt>
          <c:dPt>
            <c:idx val="1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A2C-7A43-B29C-2B5ADE4F396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A2C-7A43-B29C-2B5ADE4F3968}"/>
              </c:ext>
            </c:extLst>
          </c:dPt>
          <c:dPt>
            <c:idx val="1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A2C-7A43-B29C-2B5ADE4F3968}"/>
              </c:ext>
            </c:extLst>
          </c:dPt>
          <c:dPt>
            <c:idx val="1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A2C-7A43-B29C-2B5ADE4F3968}"/>
              </c:ext>
            </c:extLst>
          </c:dPt>
          <c:dPt>
            <c:idx val="1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A2C-7A43-B29C-2B5ADE4F3968}"/>
              </c:ext>
            </c:extLst>
          </c:dPt>
          <c:dPt>
            <c:idx val="1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A2C-7A43-B29C-2B5ADE4F396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A2C-7A43-B29C-2B5ADE4F3968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1.0233333333333333E-3</c:v>
                </c:pt>
                <c:pt idx="1">
                  <c:v>0.99897666666666662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F1DBE8C-6229-894E-8AD8-A17586045BAB}">
      <dgm:prSet custT="1"/>
      <dgm:spPr/>
      <dgm:t>
        <a:bodyPr/>
        <a:lstStyle/>
        <a:p>
          <a:r>
            <a:rPr lang="es-CO" sz="1600" dirty="0"/>
            <a:t>Municipio Puerto Leguízamo</a:t>
          </a:r>
        </a:p>
      </dgm:t>
    </dgm:pt>
    <dgm:pt modelId="{7A070958-FE1C-CB42-A4E2-598514C0BDDB}" type="parTrans" cxnId="{22C20DE7-03B3-D144-901E-8A0643C8C0AD}">
      <dgm:prSet/>
      <dgm:spPr/>
      <dgm:t>
        <a:bodyPr/>
        <a:lstStyle/>
        <a:p>
          <a:endParaRPr lang="es-ES"/>
        </a:p>
      </dgm:t>
    </dgm:pt>
    <dgm:pt modelId="{69FD7E8C-D3FC-0147-B6E1-090234A15B73}" type="sibTrans" cxnId="{22C20DE7-03B3-D144-901E-8A0643C8C0AD}">
      <dgm:prSet/>
      <dgm:spPr/>
      <dgm:t>
        <a:bodyPr/>
        <a:lstStyle/>
        <a:p>
          <a:endParaRPr lang="es-ES"/>
        </a:p>
      </dgm:t>
    </dgm:pt>
    <dgm:pt modelId="{41AE5DF3-4B3C-7844-90C6-E30EDB9A6CEB}">
      <dgm:prSet custT="1"/>
      <dgm:spPr/>
      <dgm:t>
        <a:bodyPr/>
        <a:lstStyle/>
        <a:p>
          <a:r>
            <a:rPr lang="es-CO" sz="1600" dirty="0"/>
            <a:t>Municipio Alto Baudó</a:t>
          </a:r>
        </a:p>
      </dgm:t>
    </dgm:pt>
    <dgm:pt modelId="{605F55D8-0A60-8345-9C00-8706848E3325}" type="parTrans" cxnId="{C4E5FB3C-E0D7-3F48-9521-08EF3E179C29}">
      <dgm:prSet/>
      <dgm:spPr/>
      <dgm:t>
        <a:bodyPr/>
        <a:lstStyle/>
        <a:p>
          <a:endParaRPr lang="es-ES"/>
        </a:p>
      </dgm:t>
    </dgm:pt>
    <dgm:pt modelId="{C4F92C97-1D5F-3148-B5B2-FA146E7719A4}" type="sibTrans" cxnId="{C4E5FB3C-E0D7-3F48-9521-08EF3E179C29}">
      <dgm:prSet/>
      <dgm:spPr/>
      <dgm:t>
        <a:bodyPr/>
        <a:lstStyle/>
        <a:p>
          <a:endParaRPr lang="es-ES"/>
        </a:p>
      </dgm:t>
    </dgm:pt>
    <dgm:pt modelId="{40B76EED-7CBD-0E42-BE8B-6711B4ACC006}">
      <dgm:prSet custT="1"/>
      <dgm:spPr/>
      <dgm:t>
        <a:bodyPr/>
        <a:lstStyle/>
        <a:p>
          <a:r>
            <a:rPr lang="es-ES" sz="2300" dirty="0"/>
            <a:t>Construcción muelle de </a:t>
          </a:r>
          <a:r>
            <a:rPr lang="es-ES" sz="2300" dirty="0" err="1"/>
            <a:t>Piñuña</a:t>
          </a:r>
          <a:r>
            <a:rPr lang="es-ES" sz="2300" dirty="0"/>
            <a:t> Negro, con una asignación total de $671.743.101. Se ejecutó con recursos de 2018 y finalizó el 3 de abril de 2019.</a:t>
          </a:r>
          <a:endParaRPr lang="es-CO" sz="2300" dirty="0"/>
        </a:p>
      </dgm:t>
    </dgm:pt>
    <dgm:pt modelId="{AF3FFE97-1239-2C4D-B4E3-2966B278834E}" type="parTrans" cxnId="{E1D89D14-A83D-6F49-A912-9FF9721D3FB7}">
      <dgm:prSet/>
      <dgm:spPr/>
      <dgm:t>
        <a:bodyPr/>
        <a:lstStyle/>
        <a:p>
          <a:endParaRPr lang="es-ES"/>
        </a:p>
      </dgm:t>
    </dgm:pt>
    <dgm:pt modelId="{49C5EC9B-8D09-0C4A-9B21-FDF696156F00}" type="sibTrans" cxnId="{E1D89D14-A83D-6F49-A912-9FF9721D3FB7}">
      <dgm:prSet/>
      <dgm:spPr/>
      <dgm:t>
        <a:bodyPr/>
        <a:lstStyle/>
        <a:p>
          <a:endParaRPr lang="es-ES"/>
        </a:p>
      </dgm:t>
    </dgm:pt>
    <dgm:pt modelId="{17211352-7F42-9C4E-8481-A817E5E24CC5}">
      <dgm:prSet custT="1"/>
      <dgm:spPr/>
      <dgm:t>
        <a:bodyPr/>
        <a:lstStyle/>
        <a:p>
          <a:r>
            <a:rPr lang="es-CO" sz="1600" dirty="0"/>
            <a:t>Municipio Cabuyaro</a:t>
          </a:r>
        </a:p>
      </dgm:t>
    </dgm:pt>
    <dgm:pt modelId="{A566F6BB-288D-5A4E-A95B-C5A47F08DBEA}" type="sibTrans" cxnId="{FBB18427-50D7-894B-913D-A27E0B723EBB}">
      <dgm:prSet/>
      <dgm:spPr/>
      <dgm:t>
        <a:bodyPr/>
        <a:lstStyle/>
        <a:p>
          <a:endParaRPr lang="es-ES"/>
        </a:p>
      </dgm:t>
    </dgm:pt>
    <dgm:pt modelId="{B9690C5F-19AB-BC4F-81F5-3FA2F86F2DAB}" type="parTrans" cxnId="{FBB18427-50D7-894B-913D-A27E0B723EBB}">
      <dgm:prSet/>
      <dgm:spPr/>
      <dgm:t>
        <a:bodyPr/>
        <a:lstStyle/>
        <a:p>
          <a:endParaRPr lang="es-ES"/>
        </a:p>
      </dgm:t>
    </dgm:pt>
    <dgm:pt modelId="{5F1D5386-7E6A-0240-B2FF-34AC7B66B2A0}">
      <dgm:prSet custT="1"/>
      <dgm:spPr/>
      <dgm:t>
        <a:bodyPr/>
        <a:lstStyle/>
        <a:p>
          <a:pPr algn="just"/>
          <a:r>
            <a:rPr lang="es-CO" sz="2300" dirty="0"/>
            <a:t>Muelle Pie de Pató (Muelle flotante incluye pasarelas de acceso), finalizó el 31 de Octubre de 2019, con una inversión de  $1.192.159.325.</a:t>
          </a:r>
        </a:p>
      </dgm:t>
    </dgm:pt>
    <dgm:pt modelId="{22E08220-DA99-7E46-AD2A-5653986E4CC8}" type="parTrans" cxnId="{42A6E690-914C-F149-9272-463DF4E7A0DD}">
      <dgm:prSet/>
      <dgm:spPr/>
      <dgm:t>
        <a:bodyPr/>
        <a:lstStyle/>
        <a:p>
          <a:endParaRPr lang="es-ES"/>
        </a:p>
      </dgm:t>
    </dgm:pt>
    <dgm:pt modelId="{E5AAEFF3-770C-174F-B23F-F6B41D551C92}" type="sibTrans" cxnId="{42A6E690-914C-F149-9272-463DF4E7A0DD}">
      <dgm:prSet/>
      <dgm:spPr/>
      <dgm:t>
        <a:bodyPr/>
        <a:lstStyle/>
        <a:p>
          <a:endParaRPr lang="es-ES"/>
        </a:p>
      </dgm:t>
    </dgm:pt>
    <dgm:pt modelId="{4B85D0DC-2871-894D-BDD0-EADF9A470AE9}">
      <dgm:prSet custT="1"/>
      <dgm:spPr/>
      <dgm:t>
        <a:bodyPr/>
        <a:lstStyle/>
        <a:p>
          <a:r>
            <a:rPr lang="es-CO" sz="2300" dirty="0"/>
            <a:t>Mantenimiento y estabilización de Orilla en el muelle de Cabuyaro, finalizó el 4 de abril de 2019, con una inversión $931.840.416 con recursos de 2018. </a:t>
          </a:r>
        </a:p>
      </dgm:t>
    </dgm:pt>
    <dgm:pt modelId="{334CF351-2647-8040-AC00-66917F1B6370}" type="parTrans" cxnId="{6AD46E86-EEDA-F540-90D2-C5727F822B45}">
      <dgm:prSet/>
      <dgm:spPr/>
      <dgm:t>
        <a:bodyPr/>
        <a:lstStyle/>
        <a:p>
          <a:endParaRPr lang="es-ES"/>
        </a:p>
      </dgm:t>
    </dgm:pt>
    <dgm:pt modelId="{59C7ED0C-DA29-CB4F-9889-81E658882C3A}" type="sibTrans" cxnId="{6AD46E86-EEDA-F540-90D2-C5727F822B45}">
      <dgm:prSet/>
      <dgm:spPr/>
      <dgm:t>
        <a:bodyPr/>
        <a:lstStyle/>
        <a:p>
          <a:endParaRPr lang="es-ES"/>
        </a:p>
      </dgm:t>
    </dgm:pt>
    <dgm:pt modelId="{B326931A-5814-A446-AA20-74EB73578F21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B4317813-9220-7945-80FE-9B473355A7C2}" type="pres">
      <dgm:prSet presAssocID="{6F1DBE8C-6229-894E-8AD8-A17586045BAB}" presName="composite" presStyleCnt="0"/>
      <dgm:spPr/>
    </dgm:pt>
    <dgm:pt modelId="{EC4FAC02-9169-5E48-AA29-74BAAAD6BCF3}" type="pres">
      <dgm:prSet presAssocID="{6F1DBE8C-6229-894E-8AD8-A17586045B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E3B7D10-19A7-5447-8953-34D74674F184}" type="pres">
      <dgm:prSet presAssocID="{6F1DBE8C-6229-894E-8AD8-A17586045BAB}" presName="descendantText" presStyleLbl="alignAcc1" presStyleIdx="0" presStyleCnt="3" custLinFactNeighborX="2737" custLinFactNeighborY="-395">
        <dgm:presLayoutVars>
          <dgm:bulletEnabled val="1"/>
        </dgm:presLayoutVars>
      </dgm:prSet>
      <dgm:spPr/>
    </dgm:pt>
    <dgm:pt modelId="{917870B6-DB11-454C-873B-7A715B141F8F}" type="pres">
      <dgm:prSet presAssocID="{69FD7E8C-D3FC-0147-B6E1-090234A15B73}" presName="sp" presStyleCnt="0"/>
      <dgm:spPr/>
    </dgm:pt>
    <dgm:pt modelId="{3642E6E9-4555-4A43-B523-0273AD95BA76}" type="pres">
      <dgm:prSet presAssocID="{41AE5DF3-4B3C-7844-90C6-E30EDB9A6CEB}" presName="composite" presStyleCnt="0"/>
      <dgm:spPr/>
    </dgm:pt>
    <dgm:pt modelId="{01F20A1D-2110-224C-8AB7-ABE720B8C7B9}" type="pres">
      <dgm:prSet presAssocID="{41AE5DF3-4B3C-7844-90C6-E30EDB9A6CE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57C46D1-2934-4842-B510-2BC136289168}" type="pres">
      <dgm:prSet presAssocID="{41AE5DF3-4B3C-7844-90C6-E30EDB9A6CEB}" presName="descendantText" presStyleLbl="alignAcc1" presStyleIdx="1" presStyleCnt="3">
        <dgm:presLayoutVars>
          <dgm:bulletEnabled val="1"/>
        </dgm:presLayoutVars>
      </dgm:prSet>
      <dgm:spPr/>
    </dgm:pt>
    <dgm:pt modelId="{1AD67994-3EA3-EE4C-825B-58C10791E88B}" type="pres">
      <dgm:prSet presAssocID="{C4F92C97-1D5F-3148-B5B2-FA146E7719A4}" presName="sp" presStyleCnt="0"/>
      <dgm:spPr/>
    </dgm:pt>
    <dgm:pt modelId="{1FC440CF-34DA-C54F-81FB-EAE11286F2E7}" type="pres">
      <dgm:prSet presAssocID="{17211352-7F42-9C4E-8481-A817E5E24CC5}" presName="composite" presStyleCnt="0"/>
      <dgm:spPr/>
    </dgm:pt>
    <dgm:pt modelId="{0B08EAC1-FD78-2140-A3F6-0070B7E28856}" type="pres">
      <dgm:prSet presAssocID="{17211352-7F42-9C4E-8481-A817E5E24CC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897ED02-A94F-3047-9452-2486CAF35979}" type="pres">
      <dgm:prSet presAssocID="{17211352-7F42-9C4E-8481-A817E5E24CC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3369404-8175-2746-AFBC-4CE1EDA7B6AC}" type="presOf" srcId="{41AE5DF3-4B3C-7844-90C6-E30EDB9A6CEB}" destId="{01F20A1D-2110-224C-8AB7-ABE720B8C7B9}" srcOrd="0" destOrd="0" presId="urn:microsoft.com/office/officeart/2005/8/layout/chevron2"/>
    <dgm:cxn modelId="{0C750306-20C5-DA48-8A6A-C12E1075AECE}" type="presOf" srcId="{40B76EED-7CBD-0E42-BE8B-6711B4ACC006}" destId="{BE3B7D10-19A7-5447-8953-34D74674F184}" srcOrd="0" destOrd="0" presId="urn:microsoft.com/office/officeart/2005/8/layout/chevron2"/>
    <dgm:cxn modelId="{D75DB713-84F9-E244-B825-99DAEB9C05F0}" type="presOf" srcId="{5F1D5386-7E6A-0240-B2FF-34AC7B66B2A0}" destId="{357C46D1-2934-4842-B510-2BC136289168}" srcOrd="0" destOrd="0" presId="urn:microsoft.com/office/officeart/2005/8/layout/chevron2"/>
    <dgm:cxn modelId="{E1D89D14-A83D-6F49-A912-9FF9721D3FB7}" srcId="{6F1DBE8C-6229-894E-8AD8-A17586045BAB}" destId="{40B76EED-7CBD-0E42-BE8B-6711B4ACC006}" srcOrd="0" destOrd="0" parTransId="{AF3FFE97-1239-2C4D-B4E3-2966B278834E}" sibTransId="{49C5EC9B-8D09-0C4A-9B21-FDF696156F00}"/>
    <dgm:cxn modelId="{6989B924-F1B2-5449-89DD-FFEA5ADF271D}" type="presOf" srcId="{4B85D0DC-2871-894D-BDD0-EADF9A470AE9}" destId="{B897ED02-A94F-3047-9452-2486CAF35979}" srcOrd="0" destOrd="0" presId="urn:microsoft.com/office/officeart/2005/8/layout/chevron2"/>
    <dgm:cxn modelId="{FBB18427-50D7-894B-913D-A27E0B723EBB}" srcId="{04D10AF1-3A04-E346-971D-D528AC6FD65A}" destId="{17211352-7F42-9C4E-8481-A817E5E24CC5}" srcOrd="2" destOrd="0" parTransId="{B9690C5F-19AB-BC4F-81F5-3FA2F86F2DAB}" sibTransId="{A566F6BB-288D-5A4E-A95B-C5A47F08DBEA}"/>
    <dgm:cxn modelId="{C4E5FB3C-E0D7-3F48-9521-08EF3E179C29}" srcId="{04D10AF1-3A04-E346-971D-D528AC6FD65A}" destId="{41AE5DF3-4B3C-7844-90C6-E30EDB9A6CEB}" srcOrd="1" destOrd="0" parTransId="{605F55D8-0A60-8345-9C00-8706848E3325}" sibTransId="{C4F92C97-1D5F-3148-B5B2-FA146E7719A4}"/>
    <dgm:cxn modelId="{6AD46E86-EEDA-F540-90D2-C5727F822B45}" srcId="{17211352-7F42-9C4E-8481-A817E5E24CC5}" destId="{4B85D0DC-2871-894D-BDD0-EADF9A470AE9}" srcOrd="0" destOrd="0" parTransId="{334CF351-2647-8040-AC00-66917F1B6370}" sibTransId="{59C7ED0C-DA29-CB4F-9889-81E658882C3A}"/>
    <dgm:cxn modelId="{42A6E690-914C-F149-9272-463DF4E7A0DD}" srcId="{41AE5DF3-4B3C-7844-90C6-E30EDB9A6CEB}" destId="{5F1D5386-7E6A-0240-B2FF-34AC7B66B2A0}" srcOrd="0" destOrd="0" parTransId="{22E08220-DA99-7E46-AD2A-5653986E4CC8}" sibTransId="{E5AAEFF3-770C-174F-B23F-F6B41D551C92}"/>
    <dgm:cxn modelId="{101C78A4-91AD-1C49-8348-4F9EDAEB4087}" type="presOf" srcId="{04D10AF1-3A04-E346-971D-D528AC6FD65A}" destId="{B326931A-5814-A446-AA20-74EB73578F21}" srcOrd="0" destOrd="0" presId="urn:microsoft.com/office/officeart/2005/8/layout/chevron2"/>
    <dgm:cxn modelId="{DA6EC3B7-2EF1-3B44-9BD9-F3FFDFDA3D69}" type="presOf" srcId="{6F1DBE8C-6229-894E-8AD8-A17586045BAB}" destId="{EC4FAC02-9169-5E48-AA29-74BAAAD6BCF3}" srcOrd="0" destOrd="0" presId="urn:microsoft.com/office/officeart/2005/8/layout/chevron2"/>
    <dgm:cxn modelId="{70C11ED2-EA40-6F40-9D43-29DBBE3BC23B}" type="presOf" srcId="{17211352-7F42-9C4E-8481-A817E5E24CC5}" destId="{0B08EAC1-FD78-2140-A3F6-0070B7E28856}" srcOrd="0" destOrd="0" presId="urn:microsoft.com/office/officeart/2005/8/layout/chevron2"/>
    <dgm:cxn modelId="{22C20DE7-03B3-D144-901E-8A0643C8C0AD}" srcId="{04D10AF1-3A04-E346-971D-D528AC6FD65A}" destId="{6F1DBE8C-6229-894E-8AD8-A17586045BAB}" srcOrd="0" destOrd="0" parTransId="{7A070958-FE1C-CB42-A4E2-598514C0BDDB}" sibTransId="{69FD7E8C-D3FC-0147-B6E1-090234A15B73}"/>
    <dgm:cxn modelId="{DCFBF719-CDD1-EC46-B0FA-AF018FC1E94F}" type="presParOf" srcId="{B326931A-5814-A446-AA20-74EB73578F21}" destId="{B4317813-9220-7945-80FE-9B473355A7C2}" srcOrd="0" destOrd="0" presId="urn:microsoft.com/office/officeart/2005/8/layout/chevron2"/>
    <dgm:cxn modelId="{3644459D-941E-564D-AAA4-15CA1AC8488F}" type="presParOf" srcId="{B4317813-9220-7945-80FE-9B473355A7C2}" destId="{EC4FAC02-9169-5E48-AA29-74BAAAD6BCF3}" srcOrd="0" destOrd="0" presId="urn:microsoft.com/office/officeart/2005/8/layout/chevron2"/>
    <dgm:cxn modelId="{B2FB162A-6294-0543-83F2-5D4A7E07ED3C}" type="presParOf" srcId="{B4317813-9220-7945-80FE-9B473355A7C2}" destId="{BE3B7D10-19A7-5447-8953-34D74674F184}" srcOrd="1" destOrd="0" presId="urn:microsoft.com/office/officeart/2005/8/layout/chevron2"/>
    <dgm:cxn modelId="{390169E6-C82C-5649-8FFC-A92871FC7A00}" type="presParOf" srcId="{B326931A-5814-A446-AA20-74EB73578F21}" destId="{917870B6-DB11-454C-873B-7A715B141F8F}" srcOrd="1" destOrd="0" presId="urn:microsoft.com/office/officeart/2005/8/layout/chevron2"/>
    <dgm:cxn modelId="{63830FE6-CD3D-E84C-AEA0-A04B5A0C2392}" type="presParOf" srcId="{B326931A-5814-A446-AA20-74EB73578F21}" destId="{3642E6E9-4555-4A43-B523-0273AD95BA76}" srcOrd="2" destOrd="0" presId="urn:microsoft.com/office/officeart/2005/8/layout/chevron2"/>
    <dgm:cxn modelId="{90B18E20-6A3C-754E-BEDF-2792E00D962B}" type="presParOf" srcId="{3642E6E9-4555-4A43-B523-0273AD95BA76}" destId="{01F20A1D-2110-224C-8AB7-ABE720B8C7B9}" srcOrd="0" destOrd="0" presId="urn:microsoft.com/office/officeart/2005/8/layout/chevron2"/>
    <dgm:cxn modelId="{A85DE0ED-C592-F042-B1BA-5B0EE6D5C6E5}" type="presParOf" srcId="{3642E6E9-4555-4A43-B523-0273AD95BA76}" destId="{357C46D1-2934-4842-B510-2BC136289168}" srcOrd="1" destOrd="0" presId="urn:microsoft.com/office/officeart/2005/8/layout/chevron2"/>
    <dgm:cxn modelId="{42851405-374E-9346-A3F5-24931954D426}" type="presParOf" srcId="{B326931A-5814-A446-AA20-74EB73578F21}" destId="{1AD67994-3EA3-EE4C-825B-58C10791E88B}" srcOrd="3" destOrd="0" presId="urn:microsoft.com/office/officeart/2005/8/layout/chevron2"/>
    <dgm:cxn modelId="{62CF30F6-795D-4D40-B287-ABE85B7935A1}" type="presParOf" srcId="{B326931A-5814-A446-AA20-74EB73578F21}" destId="{1FC440CF-34DA-C54F-81FB-EAE11286F2E7}" srcOrd="4" destOrd="0" presId="urn:microsoft.com/office/officeart/2005/8/layout/chevron2"/>
    <dgm:cxn modelId="{A7EAE1FD-2856-8349-847C-6C5806D01A3C}" type="presParOf" srcId="{1FC440CF-34DA-C54F-81FB-EAE11286F2E7}" destId="{0B08EAC1-FD78-2140-A3F6-0070B7E28856}" srcOrd="0" destOrd="0" presId="urn:microsoft.com/office/officeart/2005/8/layout/chevron2"/>
    <dgm:cxn modelId="{303699F6-C96A-994E-9031-A3131B41E806}" type="presParOf" srcId="{1FC440CF-34DA-C54F-81FB-EAE11286F2E7}" destId="{B897ED02-A94F-3047-9452-2486CAF359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1600" dirty="0"/>
            <a:t>Municipio de Quibdó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/>
        </a:p>
      </dgm:t>
    </dgm:pt>
    <dgm:pt modelId="{678B7EC9-3D2B-1545-8044-624C0E0E0A0A}">
      <dgm:prSet custT="1"/>
      <dgm:spPr/>
      <dgm:t>
        <a:bodyPr/>
        <a:lstStyle/>
        <a:p>
          <a:r>
            <a:rPr lang="es-CO" sz="1600" dirty="0"/>
            <a:t>Municipio Carmen del Darién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/>
        </a:p>
      </dgm:t>
    </dgm:pt>
    <dgm:pt modelId="{106180B6-F366-D541-9D5B-4CA1CA419DC6}">
      <dgm:prSet custT="1"/>
      <dgm:spPr/>
      <dgm:t>
        <a:bodyPr/>
        <a:lstStyle/>
        <a:p>
          <a:r>
            <a:rPr lang="es-ES" sz="1600" dirty="0"/>
            <a:t>Municipio de Santa Bárbara De </a:t>
          </a:r>
          <a:r>
            <a:rPr lang="es-ES" sz="1600" dirty="0" err="1"/>
            <a:t>Iscuandé</a:t>
          </a:r>
          <a:endParaRPr lang="es-CO" sz="1600" dirty="0"/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/>
        </a:p>
      </dgm:t>
    </dgm:pt>
    <dgm:pt modelId="{04FE6BDD-52BC-144A-A606-7321152D91E6}">
      <dgm:prSet/>
      <dgm:spPr/>
      <dgm:t>
        <a:bodyPr/>
        <a:lstStyle/>
        <a:p>
          <a:r>
            <a:rPr lang="es-CO" dirty="0"/>
            <a:t>Construcción Malecón Quibdó (Incluye obras de protección, recuperación de espacio Público, ciclovías y Parques) tuvo una inversión de $12.823.484.934. Incluye recursos vigencia 2018.</a:t>
          </a:r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/>
        </a:p>
      </dgm:t>
    </dgm:pt>
    <dgm:pt modelId="{BE118933-83A3-D645-84AD-B9CDA1946338}">
      <dgm:prSet/>
      <dgm:spPr/>
      <dgm:t>
        <a:bodyPr/>
        <a:lstStyle/>
        <a:p>
          <a:r>
            <a:rPr lang="es-CO" dirty="0"/>
            <a:t>Mantenimiento Río Jiguamiandó (Destronque y Limpieza) con una inversión de  $962.970.660, </a:t>
          </a:r>
          <a:r>
            <a:rPr lang="es-ES" dirty="0"/>
            <a:t>terminó el 15 de diciembre de 2019.</a:t>
          </a:r>
          <a:endParaRPr lang="es-CO" dirty="0"/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/>
        </a:p>
      </dgm:t>
    </dgm:pt>
    <dgm:pt modelId="{6B8368D4-B240-3D40-AB62-F7EA21822031}">
      <dgm:prSet/>
      <dgm:spPr/>
      <dgm:t>
        <a:bodyPr/>
        <a:lstStyle/>
        <a:p>
          <a:r>
            <a:rPr lang="es-ES" dirty="0"/>
            <a:t>Construcción obras de protección contra la erosión causada por el rio </a:t>
          </a:r>
          <a:r>
            <a:rPr lang="es-ES" dirty="0" err="1"/>
            <a:t>Iscuandé</a:t>
          </a:r>
          <a:r>
            <a:rPr lang="es-ES" dirty="0"/>
            <a:t>, tiene vigencias futuras por valor de $477.872.965, se prevé la adjudicación para el 29 de noviembre 2019, con un plazo de 5 meses de ejecución. </a:t>
          </a:r>
          <a:endParaRPr lang="es-CO" dirty="0"/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/>
        </a:p>
      </dgm:t>
    </dgm:pt>
    <dgm:pt modelId="{63FDE29E-2B14-B14B-A1AE-779AEAACEB16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0781E332-33B2-CD4F-B617-C9F992402B69}" type="pres">
      <dgm:prSet presAssocID="{16A746C5-B657-4645-BFBE-35A4E5A77237}" presName="composite" presStyleCnt="0"/>
      <dgm:spPr/>
    </dgm:pt>
    <dgm:pt modelId="{75B36DC5-137B-3144-8F03-59731D417644}" type="pres">
      <dgm:prSet presAssocID="{16A746C5-B657-4645-BFBE-35A4E5A7723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2476D9D-09B5-794D-A6C5-6F93D597974D}" type="pres">
      <dgm:prSet presAssocID="{16A746C5-B657-4645-BFBE-35A4E5A77237}" presName="descendantText" presStyleLbl="alignAcc1" presStyleIdx="0" presStyleCnt="3">
        <dgm:presLayoutVars>
          <dgm:bulletEnabled val="1"/>
        </dgm:presLayoutVars>
      </dgm:prSet>
      <dgm:spPr/>
    </dgm:pt>
    <dgm:pt modelId="{74A7FF3E-CF31-3A4A-A00A-A1F6BE4A8FA7}" type="pres">
      <dgm:prSet presAssocID="{EF5391AC-6824-0747-B1D2-77AFAD4097BF}" presName="sp" presStyleCnt="0"/>
      <dgm:spPr/>
    </dgm:pt>
    <dgm:pt modelId="{DE03A486-19C5-8A4E-AD59-9647578E9FB0}" type="pres">
      <dgm:prSet presAssocID="{678B7EC9-3D2B-1545-8044-624C0E0E0A0A}" presName="composite" presStyleCnt="0"/>
      <dgm:spPr/>
    </dgm:pt>
    <dgm:pt modelId="{85560701-A669-714C-A7C8-C59F8AFFE9DD}" type="pres">
      <dgm:prSet presAssocID="{678B7EC9-3D2B-1545-8044-624C0E0E0A0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553E941-27A6-7647-BF3B-8A6BA0895E95}" type="pres">
      <dgm:prSet presAssocID="{678B7EC9-3D2B-1545-8044-624C0E0E0A0A}" presName="descendantText" presStyleLbl="alignAcc1" presStyleIdx="1" presStyleCnt="3">
        <dgm:presLayoutVars>
          <dgm:bulletEnabled val="1"/>
        </dgm:presLayoutVars>
      </dgm:prSet>
      <dgm:spPr/>
    </dgm:pt>
    <dgm:pt modelId="{1E8F5C02-6163-FC45-B5A5-6FACEAE20265}" type="pres">
      <dgm:prSet presAssocID="{4E855DC4-EBD3-494E-ADE2-7D10E3804BD8}" presName="sp" presStyleCnt="0"/>
      <dgm:spPr/>
    </dgm:pt>
    <dgm:pt modelId="{7AE16B05-D2DE-C746-8EE6-6D0CF2E7AEEB}" type="pres">
      <dgm:prSet presAssocID="{106180B6-F366-D541-9D5B-4CA1CA419DC6}" presName="composite" presStyleCnt="0"/>
      <dgm:spPr/>
    </dgm:pt>
    <dgm:pt modelId="{6A99F1E1-D9D8-394C-8627-34F1C1959198}" type="pres">
      <dgm:prSet presAssocID="{106180B6-F366-D541-9D5B-4CA1CA419DC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8CD7B8F-7951-774B-B050-B388C8BC7E48}" type="pres">
      <dgm:prSet presAssocID="{106180B6-F366-D541-9D5B-4CA1CA419DC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115C8B19-E490-2743-AE82-FF8885F7E459}" type="presOf" srcId="{04FE6BDD-52BC-144A-A606-7321152D91E6}" destId="{52476D9D-09B5-794D-A6C5-6F93D597974D}" srcOrd="0" destOrd="0" presId="urn:microsoft.com/office/officeart/2005/8/layout/chevron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E92A1B52-C542-A54B-B163-EB14A502E4C3}" type="presOf" srcId="{BE118933-83A3-D645-84AD-B9CDA1946338}" destId="{B553E941-27A6-7647-BF3B-8A6BA0895E95}" srcOrd="0" destOrd="0" presId="urn:microsoft.com/office/officeart/2005/8/layout/chevron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CD8EF469-7357-4A44-BE4A-10C052A26E83}" type="presOf" srcId="{04D10AF1-3A04-E346-971D-D528AC6FD65A}" destId="{63FDE29E-2B14-B14B-A1AE-779AEAACEB16}" srcOrd="0" destOrd="0" presId="urn:microsoft.com/office/officeart/2005/8/layout/chevron2"/>
    <dgm:cxn modelId="{7D32EE7A-FA50-264D-8960-38A4DB71E6D5}" type="presOf" srcId="{106180B6-F366-D541-9D5B-4CA1CA419DC6}" destId="{6A99F1E1-D9D8-394C-8627-34F1C1959198}" srcOrd="0" destOrd="0" presId="urn:microsoft.com/office/officeart/2005/8/layout/chevron2"/>
    <dgm:cxn modelId="{20504A9A-6C06-944F-8484-9F61AAB003BE}" type="presOf" srcId="{16A746C5-B657-4645-BFBE-35A4E5A77237}" destId="{75B36DC5-137B-3144-8F03-59731D417644}" srcOrd="0" destOrd="0" presId="urn:microsoft.com/office/officeart/2005/8/layout/chevron2"/>
    <dgm:cxn modelId="{712650A7-1EDD-7C4C-8AB4-A42A1C8ADC38}" type="presOf" srcId="{678B7EC9-3D2B-1545-8044-624C0E0E0A0A}" destId="{85560701-A669-714C-A7C8-C59F8AFFE9DD}" srcOrd="0" destOrd="0" presId="urn:microsoft.com/office/officeart/2005/8/layout/chevron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06E296CD-B111-B645-901B-3BF4BF140B13}" type="presOf" srcId="{6B8368D4-B240-3D40-AB62-F7EA21822031}" destId="{F8CD7B8F-7951-774B-B050-B388C8BC7E48}" srcOrd="0" destOrd="0" presId="urn:microsoft.com/office/officeart/2005/8/layout/chevron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67F5731E-697F-FD46-B528-DF08BF52504E}" type="presParOf" srcId="{63FDE29E-2B14-B14B-A1AE-779AEAACEB16}" destId="{0781E332-33B2-CD4F-B617-C9F992402B69}" srcOrd="0" destOrd="0" presId="urn:microsoft.com/office/officeart/2005/8/layout/chevron2"/>
    <dgm:cxn modelId="{FADB1499-8F16-0F44-AA1F-0F1ACD18A1A2}" type="presParOf" srcId="{0781E332-33B2-CD4F-B617-C9F992402B69}" destId="{75B36DC5-137B-3144-8F03-59731D417644}" srcOrd="0" destOrd="0" presId="urn:microsoft.com/office/officeart/2005/8/layout/chevron2"/>
    <dgm:cxn modelId="{BAA034DA-53C7-9746-BEAA-FDA2FD273B35}" type="presParOf" srcId="{0781E332-33B2-CD4F-B617-C9F992402B69}" destId="{52476D9D-09B5-794D-A6C5-6F93D597974D}" srcOrd="1" destOrd="0" presId="urn:microsoft.com/office/officeart/2005/8/layout/chevron2"/>
    <dgm:cxn modelId="{DC462AA3-5797-554B-96FE-A34ED74E897E}" type="presParOf" srcId="{63FDE29E-2B14-B14B-A1AE-779AEAACEB16}" destId="{74A7FF3E-CF31-3A4A-A00A-A1F6BE4A8FA7}" srcOrd="1" destOrd="0" presId="urn:microsoft.com/office/officeart/2005/8/layout/chevron2"/>
    <dgm:cxn modelId="{44BAA75B-E570-3A40-B3E4-505FA69171BC}" type="presParOf" srcId="{63FDE29E-2B14-B14B-A1AE-779AEAACEB16}" destId="{DE03A486-19C5-8A4E-AD59-9647578E9FB0}" srcOrd="2" destOrd="0" presId="urn:microsoft.com/office/officeart/2005/8/layout/chevron2"/>
    <dgm:cxn modelId="{2759F757-9A67-344E-BA88-CF8605D90615}" type="presParOf" srcId="{DE03A486-19C5-8A4E-AD59-9647578E9FB0}" destId="{85560701-A669-714C-A7C8-C59F8AFFE9DD}" srcOrd="0" destOrd="0" presId="urn:microsoft.com/office/officeart/2005/8/layout/chevron2"/>
    <dgm:cxn modelId="{612A2E25-80F0-FB45-B43E-49EF6490A0D2}" type="presParOf" srcId="{DE03A486-19C5-8A4E-AD59-9647578E9FB0}" destId="{B553E941-27A6-7647-BF3B-8A6BA0895E95}" srcOrd="1" destOrd="0" presId="urn:microsoft.com/office/officeart/2005/8/layout/chevron2"/>
    <dgm:cxn modelId="{81AF237D-B65D-F943-9B26-3BD18B762D12}" type="presParOf" srcId="{63FDE29E-2B14-B14B-A1AE-779AEAACEB16}" destId="{1E8F5C02-6163-FC45-B5A5-6FACEAE20265}" srcOrd="3" destOrd="0" presId="urn:microsoft.com/office/officeart/2005/8/layout/chevron2"/>
    <dgm:cxn modelId="{D2277A42-02F1-CE49-8F75-91C627A9E0F3}" type="presParOf" srcId="{63FDE29E-2B14-B14B-A1AE-779AEAACEB16}" destId="{7AE16B05-D2DE-C746-8EE6-6D0CF2E7AEEB}" srcOrd="4" destOrd="0" presId="urn:microsoft.com/office/officeart/2005/8/layout/chevron2"/>
    <dgm:cxn modelId="{6DFC1A5C-E911-484F-8B8A-E1A8EB8351BD}" type="presParOf" srcId="{7AE16B05-D2DE-C746-8EE6-6D0CF2E7AEEB}" destId="{6A99F1E1-D9D8-394C-8627-34F1C1959198}" srcOrd="0" destOrd="0" presId="urn:microsoft.com/office/officeart/2005/8/layout/chevron2"/>
    <dgm:cxn modelId="{ED25D5F5-AB3A-2E46-A54A-BED63E3DA4FF}" type="presParOf" srcId="{7AE16B05-D2DE-C746-8EE6-6D0CF2E7AEEB}" destId="{F8CD7B8F-7951-774B-B050-B388C8BC7E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r>
            <a:rPr lang="es-CO" sz="1400" dirty="0"/>
            <a:t>Las obras </a:t>
          </a:r>
          <a:r>
            <a:rPr lang="es-419" sz="1400" dirty="0"/>
            <a:t>de mantenimiento y limpieza del rio Jiguamiando </a:t>
          </a:r>
          <a:r>
            <a:rPr lang="es-CO" sz="1400" dirty="0"/>
            <a:t>para recuperar la transitabilidad interrumpida por emergencia a finales del mes de abril, terminaron el 30 de septiembre de 2020 con una inversión alrededor de $ 93,15 millones.</a:t>
          </a: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721A719A-8AF7-2D49-8842-C2E8D6DDBF16}">
      <dgm:prSet custT="1"/>
      <dgm:spPr/>
      <dgm:t>
        <a:bodyPr/>
        <a:lstStyle/>
        <a:p>
          <a:r>
            <a:rPr lang="es-CO" sz="1400" dirty="0"/>
            <a:t>Se suscribió contrato de obra 1260 de 2020 para intervención de mayor alcance por valor de $758,56 millones y se encuentra en proceso de adjucación del contrato de interventoria.</a:t>
          </a:r>
        </a:p>
      </dgm:t>
    </dgm:pt>
    <dgm:pt modelId="{2F780307-3642-504C-8700-A2000BCB2D95}" type="parTrans" cxnId="{C155A65F-58EB-1940-A9C2-6F1D31CBC91B}">
      <dgm:prSet/>
      <dgm:spPr/>
      <dgm:t>
        <a:bodyPr/>
        <a:lstStyle/>
        <a:p>
          <a:endParaRPr lang="es-ES"/>
        </a:p>
      </dgm:t>
    </dgm:pt>
    <dgm:pt modelId="{86366902-0195-5A47-9C44-00B470E3EC8E}" type="sibTrans" cxnId="{C155A65F-58EB-1940-A9C2-6F1D31CBC91B}">
      <dgm:prSet/>
      <dgm:spPr/>
      <dgm:t>
        <a:bodyPr/>
        <a:lstStyle/>
        <a:p>
          <a:endParaRPr lang="es-ES"/>
        </a:p>
      </dgm:t>
    </dgm:pt>
    <dgm:pt modelId="{91F45ED3-30E4-FB45-A44E-DBC23DD9DD05}">
      <dgm:prSet custT="1"/>
      <dgm:spPr/>
      <dgm:t>
        <a:bodyPr/>
        <a:lstStyle/>
        <a:p>
          <a:r>
            <a:rPr lang="es-CO" sz="1400" dirty="0"/>
            <a:t>Construcción de Muelle Curbaradó: Muelle Flotante y pasarelas de accesos, con una inversión de </a:t>
          </a:r>
          <a:r>
            <a:rPr lang="es-419" sz="1400" dirty="0"/>
            <a:t>$1.542 millones</a:t>
          </a:r>
          <a:r>
            <a:rPr lang="es-CO" sz="1400" dirty="0"/>
            <a:t>, finalizó el 15 de junio de 2020.</a:t>
          </a:r>
        </a:p>
      </dgm:t>
    </dgm:pt>
    <dgm:pt modelId="{2023BA2E-C941-8F4C-B8E0-D465FCA6E4CD}" type="parTrans" cxnId="{249F4EC0-A5AB-064A-9C12-89F1576EF987}">
      <dgm:prSet/>
      <dgm:spPr/>
      <dgm:t>
        <a:bodyPr/>
        <a:lstStyle/>
        <a:p>
          <a:endParaRPr lang="es-ES"/>
        </a:p>
      </dgm:t>
    </dgm:pt>
    <dgm:pt modelId="{EB336C11-CF5B-FB49-8C76-EB19D545AB09}" type="sibTrans" cxnId="{249F4EC0-A5AB-064A-9C12-89F1576EF987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r>
            <a:rPr lang="es-419" sz="1600" dirty="0"/>
            <a:t>Las obras </a:t>
          </a:r>
          <a:r>
            <a:rPr lang="es-CO" sz="1600" dirty="0"/>
            <a:t>Mantenimiento y limpieza Rio Chintadó </a:t>
          </a:r>
          <a:r>
            <a:rPr lang="es-419" sz="1600" dirty="0"/>
            <a:t>terminaron el 30 de septiembre de 2020, con una inversión alrededor de $</a:t>
          </a:r>
          <a:r>
            <a:rPr lang="es-CO" sz="1600" dirty="0"/>
            <a:t>103,6 millones de pesos. </a:t>
          </a: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2BD7D00A-948F-5D4C-A02F-E5624FC7CA21}">
      <dgm:prSet custT="1"/>
      <dgm:spPr/>
      <dgm:t>
        <a:bodyPr/>
        <a:lstStyle/>
        <a:p>
          <a:r>
            <a:rPr lang="es-CO" sz="1600" dirty="0"/>
            <a:t>Se suscribió contrato de obra 1257 de 2020 por valor de $660,9 millones y se encuentra en proceso de adjucación del contrato de interventoría. </a:t>
          </a:r>
        </a:p>
      </dgm:t>
    </dgm:pt>
    <dgm:pt modelId="{5F0C7922-AABA-1C4C-8EC3-8E2B05D1E209}" type="parTrans" cxnId="{E0AD3402-C1EE-9745-8D1F-CC6545F553DE}">
      <dgm:prSet/>
      <dgm:spPr/>
      <dgm:t>
        <a:bodyPr/>
        <a:lstStyle/>
        <a:p>
          <a:endParaRPr lang="es-ES"/>
        </a:p>
      </dgm:t>
    </dgm:pt>
    <dgm:pt modelId="{7F8E2F34-67A4-9C46-95D7-F85DDA31B80B}" type="sibTrans" cxnId="{E0AD3402-C1EE-9745-8D1F-CC6545F553DE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algn="just"/>
          <a:r>
            <a:rPr lang="es-CO" sz="1600" dirty="0"/>
            <a:t>Obras de mantenimiento del muelle La Esmeralda tuvo una inversión de </a:t>
          </a:r>
          <a:r>
            <a:rPr lang="es-ES" sz="1600" dirty="0"/>
            <a:t>$276.896.634 y finalizaron el 15 de enero de 2020.</a:t>
          </a:r>
          <a:endParaRPr lang="es-CO" sz="1600" dirty="0"/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76B2819-79C2-D64C-A1A5-7C042CFD6030}">
      <dgm:prSet custT="1"/>
      <dgm:spPr/>
      <dgm:t>
        <a:bodyPr/>
        <a:lstStyle/>
        <a:p>
          <a:pPr algn="just"/>
          <a:r>
            <a:rPr lang="es-CO" sz="1600" dirty="0"/>
            <a:t>Se adelanta proceso de contratación del dragado de mantenimiento de acceso al muelle La Esmeralda por valor de $400 millones incluido interventoria. </a:t>
          </a:r>
        </a:p>
      </dgm:t>
    </dgm:pt>
    <dgm:pt modelId="{7D590106-204E-7748-B02D-E56D9270FC8A}" type="parTrans" cxnId="{1F150402-D62C-9144-9112-111982E307B9}">
      <dgm:prSet/>
      <dgm:spPr/>
      <dgm:t>
        <a:bodyPr/>
        <a:lstStyle/>
        <a:p>
          <a:endParaRPr lang="es-ES"/>
        </a:p>
      </dgm:t>
    </dgm:pt>
    <dgm:pt modelId="{F688C965-D227-D147-ABFE-5C31EAD2E6A3}" type="sibTrans" cxnId="{1F150402-D62C-9144-9112-111982E307B9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algn="just"/>
          <a:r>
            <a:rPr lang="es-CO" sz="1600" dirty="0"/>
            <a:t>Se suscribió convenio 1043 de 2020 con el municipio de Francisco Pizarro con una aporte del invías por valor $545,15 millones, se adelanta contratación de interventoria por valor de $154,84 millones.</a:t>
          </a: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35217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1F150402-D62C-9144-9112-111982E307B9}" srcId="{C1C5B8AD-7197-9847-9024-F3835CC4777D}" destId="{076B2819-79C2-D64C-A1A5-7C042CFD6030}" srcOrd="1" destOrd="0" parTransId="{7D590106-204E-7748-B02D-E56D9270FC8A}" sibTransId="{F688C965-D227-D147-ABFE-5C31EAD2E6A3}"/>
    <dgm:cxn modelId="{E0AD3402-C1EE-9745-8D1F-CC6545F553DE}" srcId="{3565A276-8408-D84A-B428-0D3E6488568E}" destId="{2BD7D00A-948F-5D4C-A02F-E5624FC7CA21}" srcOrd="1" destOrd="0" parTransId="{5F0C7922-AABA-1C4C-8EC3-8E2B05D1E209}" sibTransId="{7F8E2F34-67A4-9C46-95D7-F85DDA31B80B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C155A65F-58EB-1940-A9C2-6F1D31CBC91B}" srcId="{1D8CC6D7-5FE9-DE47-8E21-47A3A9E1FF0D}" destId="{721A719A-8AF7-2D49-8842-C2E8D6DDBF16}" srcOrd="1" destOrd="0" parTransId="{2F780307-3642-504C-8700-A2000BCB2D95}" sibTransId="{86366902-0195-5A47-9C44-00B470E3EC8E}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5E28DC79-E5E7-4A46-ABE6-2C14945C5259}" type="presOf" srcId="{721A719A-8AF7-2D49-8842-C2E8D6DDBF16}" destId="{380C1126-F0D3-FB47-AC49-7DAEDA06D2F5}" srcOrd="0" destOrd="1" presId="urn:microsoft.com/office/officeart/2005/8/layout/chevron2"/>
    <dgm:cxn modelId="{15623F82-A96B-0C4D-A5D6-8ED691265AFA}" type="presOf" srcId="{076B2819-79C2-D64C-A1A5-7C042CFD6030}" destId="{3ED0E637-8C46-7642-B8AB-F3B2F85807FB}" srcOrd="0" destOrd="1" presId="urn:microsoft.com/office/officeart/2005/8/layout/chevron2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249F4EC0-A5AB-064A-9C12-89F1576EF987}" srcId="{1D8CC6D7-5FE9-DE47-8E21-47A3A9E1FF0D}" destId="{91F45ED3-30E4-FB45-A44E-DBC23DD9DD05}" srcOrd="2" destOrd="0" parTransId="{2023BA2E-C941-8F4C-B8E0-D465FCA6E4CD}" sibTransId="{EB336C11-CF5B-FB49-8C76-EB19D545AB09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7000EECD-9D9A-5D4E-865A-4809BA644D7B}" type="presOf" srcId="{2BD7D00A-948F-5D4C-A02F-E5624FC7CA21}" destId="{C9E02084-6FD2-7040-89AC-CC850FE8063E}" srcOrd="0" destOrd="1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A43A0EE8-C661-894C-AB7E-745CEB75706F}" type="presOf" srcId="{91F45ED3-30E4-FB45-A44E-DBC23DD9DD05}" destId="{380C1126-F0D3-FB47-AC49-7DAEDA06D2F5}" srcOrd="0" destOrd="2" presId="urn:microsoft.com/office/officeart/2005/8/layout/chevron2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4FAC02-9169-5E48-AA29-74BAAAD6BCF3}">
      <dsp:nvSpPr>
        <dsp:cNvPr id="0" name=""/>
        <dsp:cNvSpPr/>
      </dsp:nvSpPr>
      <dsp:spPr>
        <a:xfrm rot="5400000">
          <a:off x="-285447" y="290332"/>
          <a:ext cx="1902983" cy="13320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Municipio Puerto Leguízamo</a:t>
          </a:r>
        </a:p>
      </dsp:txBody>
      <dsp:txXfrm rot="-5400000">
        <a:off x="1" y="670928"/>
        <a:ext cx="1332088" cy="570895"/>
      </dsp:txXfrm>
    </dsp:sp>
    <dsp:sp modelId="{BE3B7D10-19A7-5447-8953-34D74674F184}">
      <dsp:nvSpPr>
        <dsp:cNvPr id="0" name=""/>
        <dsp:cNvSpPr/>
      </dsp:nvSpPr>
      <dsp:spPr>
        <a:xfrm rot="5400000">
          <a:off x="4621361" y="-3289273"/>
          <a:ext cx="1237589" cy="7816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Construcción muelle de </a:t>
          </a:r>
          <a:r>
            <a:rPr lang="es-ES" sz="2300" kern="1200" dirty="0" err="1"/>
            <a:t>Piñuña</a:t>
          </a:r>
          <a:r>
            <a:rPr lang="es-ES" sz="2300" kern="1200" dirty="0"/>
            <a:t> Negro, con una asignación total de $671.743.101. Se ejecutó con recursos de 2018 y finalizó el 3 de abril de 2019.</a:t>
          </a:r>
          <a:endParaRPr lang="es-CO" sz="2300" kern="1200" dirty="0"/>
        </a:p>
      </dsp:txBody>
      <dsp:txXfrm rot="-5400000">
        <a:off x="1332088" y="60414"/>
        <a:ext cx="7755722" cy="1116761"/>
      </dsp:txXfrm>
    </dsp:sp>
    <dsp:sp modelId="{01F20A1D-2110-224C-8AB7-ABE720B8C7B9}">
      <dsp:nvSpPr>
        <dsp:cNvPr id="0" name=""/>
        <dsp:cNvSpPr/>
      </dsp:nvSpPr>
      <dsp:spPr>
        <a:xfrm rot="5400000">
          <a:off x="-285447" y="2002300"/>
          <a:ext cx="1902983" cy="13320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Municipio Alto Baudó</a:t>
          </a:r>
        </a:p>
      </dsp:txBody>
      <dsp:txXfrm rot="-5400000">
        <a:off x="1" y="2382896"/>
        <a:ext cx="1332088" cy="570895"/>
      </dsp:txXfrm>
    </dsp:sp>
    <dsp:sp modelId="{357C46D1-2934-4842-B510-2BC136289168}">
      <dsp:nvSpPr>
        <dsp:cNvPr id="0" name=""/>
        <dsp:cNvSpPr/>
      </dsp:nvSpPr>
      <dsp:spPr>
        <a:xfrm rot="5400000">
          <a:off x="4621687" y="-1572745"/>
          <a:ext cx="1236939" cy="7816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300" kern="1200" dirty="0"/>
            <a:t>Muelle Pie de Pató (Muelle flotante incluye pasarelas de acceso), finalizó el 31 de Octubre de 2019, con una inversión de  $1.192.159.325.</a:t>
          </a:r>
        </a:p>
      </dsp:txBody>
      <dsp:txXfrm rot="-5400000">
        <a:off x="1332089" y="1777235"/>
        <a:ext cx="7755754" cy="1116175"/>
      </dsp:txXfrm>
    </dsp:sp>
    <dsp:sp modelId="{0B08EAC1-FD78-2140-A3F6-0070B7E28856}">
      <dsp:nvSpPr>
        <dsp:cNvPr id="0" name=""/>
        <dsp:cNvSpPr/>
      </dsp:nvSpPr>
      <dsp:spPr>
        <a:xfrm rot="5400000">
          <a:off x="-285447" y="3714268"/>
          <a:ext cx="1902983" cy="13320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Municipio Cabuyaro</a:t>
          </a:r>
        </a:p>
      </dsp:txBody>
      <dsp:txXfrm rot="-5400000">
        <a:off x="1" y="4094864"/>
        <a:ext cx="1332088" cy="570895"/>
      </dsp:txXfrm>
    </dsp:sp>
    <dsp:sp modelId="{B897ED02-A94F-3047-9452-2486CAF35979}">
      <dsp:nvSpPr>
        <dsp:cNvPr id="0" name=""/>
        <dsp:cNvSpPr/>
      </dsp:nvSpPr>
      <dsp:spPr>
        <a:xfrm rot="5400000">
          <a:off x="4621687" y="139222"/>
          <a:ext cx="1236939" cy="7816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300" kern="1200" dirty="0"/>
            <a:t>Mantenimiento y estabilización de Orilla en el muelle de Cabuyaro, finalizó el 4 de abril de 2019, con una inversión $931.840.416 con recursos de 2018. </a:t>
          </a:r>
        </a:p>
      </dsp:txBody>
      <dsp:txXfrm rot="-5400000">
        <a:off x="1332089" y="3489202"/>
        <a:ext cx="7755754" cy="1116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B36DC5-137B-3144-8F03-59731D417644}">
      <dsp:nvSpPr>
        <dsp:cNvPr id="0" name=""/>
        <dsp:cNvSpPr/>
      </dsp:nvSpPr>
      <dsp:spPr>
        <a:xfrm rot="5400000">
          <a:off x="-301937" y="306916"/>
          <a:ext cx="2012913" cy="1409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Municipio de Quibdó</a:t>
          </a:r>
        </a:p>
      </dsp:txBody>
      <dsp:txXfrm rot="-5400000">
        <a:off x="1" y="709499"/>
        <a:ext cx="1409039" cy="603874"/>
      </dsp:txXfrm>
    </dsp:sp>
    <dsp:sp modelId="{52476D9D-09B5-794D-A6C5-6F93D597974D}">
      <dsp:nvSpPr>
        <dsp:cNvPr id="0" name=""/>
        <dsp:cNvSpPr/>
      </dsp:nvSpPr>
      <dsp:spPr>
        <a:xfrm rot="5400000">
          <a:off x="5512109" y="-4098089"/>
          <a:ext cx="1308393" cy="95145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200" kern="1200" dirty="0"/>
            <a:t>Construcción Malecón Quibdó (Incluye obras de protección, recuperación de espacio Público, ciclovías y Parques) tuvo una inversión de $12.823.484.934. Incluye recursos vigencia 2018.</a:t>
          </a:r>
        </a:p>
      </dsp:txBody>
      <dsp:txXfrm rot="-5400000">
        <a:off x="1409039" y="68851"/>
        <a:ext cx="9450663" cy="1180653"/>
      </dsp:txXfrm>
    </dsp:sp>
    <dsp:sp modelId="{85560701-A669-714C-A7C8-C59F8AFFE9DD}">
      <dsp:nvSpPr>
        <dsp:cNvPr id="0" name=""/>
        <dsp:cNvSpPr/>
      </dsp:nvSpPr>
      <dsp:spPr>
        <a:xfrm rot="5400000">
          <a:off x="-301937" y="2129599"/>
          <a:ext cx="2012913" cy="1409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Municipio Carmen del Darién</a:t>
          </a:r>
        </a:p>
      </dsp:txBody>
      <dsp:txXfrm rot="-5400000">
        <a:off x="1" y="2532182"/>
        <a:ext cx="1409039" cy="603874"/>
      </dsp:txXfrm>
    </dsp:sp>
    <dsp:sp modelId="{B553E941-27A6-7647-BF3B-8A6BA0895E95}">
      <dsp:nvSpPr>
        <dsp:cNvPr id="0" name=""/>
        <dsp:cNvSpPr/>
      </dsp:nvSpPr>
      <dsp:spPr>
        <a:xfrm rot="5400000">
          <a:off x="5511765" y="-2275063"/>
          <a:ext cx="1309081" cy="95145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200" kern="1200" dirty="0"/>
            <a:t>Mantenimiento Río Jiguamiandó (Destronque y Limpieza) con una inversión de  $962.970.660, </a:t>
          </a:r>
          <a:r>
            <a:rPr lang="es-ES" sz="2200" kern="1200" dirty="0"/>
            <a:t>terminó el 15 de diciembre de 2019.</a:t>
          </a:r>
          <a:endParaRPr lang="es-CO" sz="2200" kern="1200" dirty="0"/>
        </a:p>
      </dsp:txBody>
      <dsp:txXfrm rot="-5400000">
        <a:off x="1409039" y="1891567"/>
        <a:ext cx="9450629" cy="1181273"/>
      </dsp:txXfrm>
    </dsp:sp>
    <dsp:sp modelId="{6A99F1E1-D9D8-394C-8627-34F1C1959198}">
      <dsp:nvSpPr>
        <dsp:cNvPr id="0" name=""/>
        <dsp:cNvSpPr/>
      </dsp:nvSpPr>
      <dsp:spPr>
        <a:xfrm rot="5400000">
          <a:off x="-301937" y="3952281"/>
          <a:ext cx="2012913" cy="1409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Municipio de Santa Bárbara De </a:t>
          </a:r>
          <a:r>
            <a:rPr lang="es-ES" sz="1600" kern="1200" dirty="0" err="1"/>
            <a:t>Iscuandé</a:t>
          </a:r>
          <a:endParaRPr lang="es-CO" sz="1600" kern="1200" dirty="0"/>
        </a:p>
      </dsp:txBody>
      <dsp:txXfrm rot="-5400000">
        <a:off x="1" y="4354864"/>
        <a:ext cx="1409039" cy="603874"/>
      </dsp:txXfrm>
    </dsp:sp>
    <dsp:sp modelId="{F8CD7B8F-7951-774B-B050-B388C8BC7E48}">
      <dsp:nvSpPr>
        <dsp:cNvPr id="0" name=""/>
        <dsp:cNvSpPr/>
      </dsp:nvSpPr>
      <dsp:spPr>
        <a:xfrm rot="5400000">
          <a:off x="5512109" y="-452725"/>
          <a:ext cx="1308393" cy="95145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kern="1200" dirty="0"/>
            <a:t>Construcción obras de protección contra la erosión causada por el rio </a:t>
          </a:r>
          <a:r>
            <a:rPr lang="es-ES" sz="2200" kern="1200" dirty="0" err="1"/>
            <a:t>Iscuandé</a:t>
          </a:r>
          <a:r>
            <a:rPr lang="es-ES" sz="2200" kern="1200" dirty="0"/>
            <a:t>, tiene vigencias futuras por valor de $477.872.965, se prevé la adjudicación para el 29 de noviembre 2019, con un plazo de 5 meses de ejecución. </a:t>
          </a:r>
          <a:endParaRPr lang="es-CO" sz="2200" kern="1200" dirty="0"/>
        </a:p>
      </dsp:txBody>
      <dsp:txXfrm rot="-5400000">
        <a:off x="1409039" y="3714215"/>
        <a:ext cx="9450663" cy="11806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4011" y="363834"/>
          <a:ext cx="1360079" cy="95205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Carmen del Darién</a:t>
          </a:r>
        </a:p>
      </dsp:txBody>
      <dsp:txXfrm rot="-5400000">
        <a:off x="2" y="635850"/>
        <a:ext cx="952055" cy="408024"/>
      </dsp:txXfrm>
    </dsp:sp>
    <dsp:sp modelId="{380C1126-F0D3-FB47-AC49-7DAEDA06D2F5}">
      <dsp:nvSpPr>
        <dsp:cNvPr id="0" name=""/>
        <dsp:cNvSpPr/>
      </dsp:nvSpPr>
      <dsp:spPr>
        <a:xfrm rot="5400000">
          <a:off x="5218369" y="-4262241"/>
          <a:ext cx="1196016" cy="9728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/>
            <a:t>Las obras </a:t>
          </a:r>
          <a:r>
            <a:rPr lang="es-419" sz="1400" kern="1200" dirty="0"/>
            <a:t>de mantenimiento y limpieza del rio Jiguamiando </a:t>
          </a:r>
          <a:r>
            <a:rPr lang="es-CO" sz="1400" kern="1200" dirty="0"/>
            <a:t>para recuperar la transitabilidad interrumpida por emergencia a finales del mes de abril, terminaron el 30 de septiembre de 2020 con una inversión alrededor de $ 93,15 millones.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/>
            <a:t>Se suscribió contrato de obra 1260 de 2020 para intervención de mayor alcance por valor de $758,56 millones y se encuentra en proceso de adjucación del contrato de interventoria.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/>
            <a:t>Construcción de Muelle Curbaradó: Muelle Flotante y pasarelas de accesos, con una inversión de </a:t>
          </a:r>
          <a:r>
            <a:rPr lang="es-419" sz="1400" kern="1200" dirty="0"/>
            <a:t>$1.542 millones</a:t>
          </a:r>
          <a:r>
            <a:rPr lang="es-CO" sz="1400" kern="1200" dirty="0"/>
            <a:t>, finalizó el 15 de junio de 2020.</a:t>
          </a:r>
        </a:p>
      </dsp:txBody>
      <dsp:txXfrm rot="-5400000">
        <a:off x="952056" y="62457"/>
        <a:ext cx="9670259" cy="1079246"/>
      </dsp:txXfrm>
    </dsp:sp>
    <dsp:sp modelId="{7730EFA2-2993-2F40-B243-6E6F7CBDFEA4}">
      <dsp:nvSpPr>
        <dsp:cNvPr id="0" name=""/>
        <dsp:cNvSpPr/>
      </dsp:nvSpPr>
      <dsp:spPr>
        <a:xfrm rot="5400000">
          <a:off x="-204011" y="1583331"/>
          <a:ext cx="1360079" cy="95205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855347"/>
        <a:ext cx="952055" cy="408024"/>
      </dsp:txXfrm>
    </dsp:sp>
    <dsp:sp modelId="{C9E02084-6FD2-7040-89AC-CC850FE8063E}">
      <dsp:nvSpPr>
        <dsp:cNvPr id="0" name=""/>
        <dsp:cNvSpPr/>
      </dsp:nvSpPr>
      <dsp:spPr>
        <a:xfrm rot="5400000">
          <a:off x="5374351" y="-3042977"/>
          <a:ext cx="884051" cy="9728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600" kern="1200" dirty="0"/>
            <a:t>Las obras </a:t>
          </a:r>
          <a:r>
            <a:rPr lang="es-CO" sz="1600" kern="1200" dirty="0"/>
            <a:t>Mantenimiento y limpieza Rio Chintadó </a:t>
          </a:r>
          <a:r>
            <a:rPr lang="es-419" sz="1600" kern="1200" dirty="0"/>
            <a:t>terminaron el 30 de septiembre de 2020, con una inversión alrededor de $</a:t>
          </a:r>
          <a:r>
            <a:rPr lang="es-CO" sz="1600" kern="1200" dirty="0"/>
            <a:t>103,6 millones de pesos.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/>
            <a:t>Se suscribió contrato de obra 1257 de 2020 por valor de $660,9 millones y se encuentra en proceso de adjucación del contrato de interventoría. </a:t>
          </a:r>
        </a:p>
      </dsp:txBody>
      <dsp:txXfrm rot="-5400000">
        <a:off x="952055" y="1422475"/>
        <a:ext cx="9685488" cy="797739"/>
      </dsp:txXfrm>
    </dsp:sp>
    <dsp:sp modelId="{8B149883-C87C-4E48-BC0A-6810831C729D}">
      <dsp:nvSpPr>
        <dsp:cNvPr id="0" name=""/>
        <dsp:cNvSpPr/>
      </dsp:nvSpPr>
      <dsp:spPr>
        <a:xfrm rot="5400000">
          <a:off x="-204011" y="2802827"/>
          <a:ext cx="1360079" cy="95205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3074843"/>
        <a:ext cx="952055" cy="408024"/>
      </dsp:txXfrm>
    </dsp:sp>
    <dsp:sp modelId="{34EBD005-268B-9E4F-AEE3-6E3D93326895}">
      <dsp:nvSpPr>
        <dsp:cNvPr id="0" name=""/>
        <dsp:cNvSpPr/>
      </dsp:nvSpPr>
      <dsp:spPr>
        <a:xfrm rot="5400000">
          <a:off x="5374351" y="-1823480"/>
          <a:ext cx="884051" cy="9728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/>
            <a:t>Se suscribió convenio 1043 de 2020 con el municipio de Francisco Pizarro con una aporte del invías por valor $545,15 millones, se adelanta contratación de interventoria por valor de $154,84 millones.</a:t>
          </a:r>
        </a:p>
      </dsp:txBody>
      <dsp:txXfrm rot="-5400000">
        <a:off x="952055" y="2641972"/>
        <a:ext cx="9685488" cy="797739"/>
      </dsp:txXfrm>
    </dsp:sp>
    <dsp:sp modelId="{F3CC1EA4-A1F9-F643-B06D-69BD095A02FB}">
      <dsp:nvSpPr>
        <dsp:cNvPr id="0" name=""/>
        <dsp:cNvSpPr/>
      </dsp:nvSpPr>
      <dsp:spPr>
        <a:xfrm rot="5400000">
          <a:off x="-204011" y="4022323"/>
          <a:ext cx="1360079" cy="95205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294339"/>
        <a:ext cx="952055" cy="408024"/>
      </dsp:txXfrm>
    </dsp:sp>
    <dsp:sp modelId="{3ED0E637-8C46-7642-B8AB-F3B2F85807FB}">
      <dsp:nvSpPr>
        <dsp:cNvPr id="0" name=""/>
        <dsp:cNvSpPr/>
      </dsp:nvSpPr>
      <dsp:spPr>
        <a:xfrm rot="5400000">
          <a:off x="5374351" y="-603984"/>
          <a:ext cx="884051" cy="9728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/>
            <a:t>Obras de mantenimiento del muelle La Esmeralda tuvo una inversión de </a:t>
          </a:r>
          <a:r>
            <a:rPr lang="es-ES" sz="1600" kern="1200" dirty="0"/>
            <a:t>$276.896.634 y finalizaron el 15 de enero de 2020.</a:t>
          </a:r>
          <a:endParaRPr lang="es-CO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/>
            <a:t>Se adelanta proceso de contratación del dragado de mantenimiento de acceso al muelle La Esmeralda por valor de $400 millones incluido interventoria. </a:t>
          </a:r>
        </a:p>
      </dsp:txBody>
      <dsp:txXfrm rot="-5400000">
        <a:off x="952055" y="3861468"/>
        <a:ext cx="9685488" cy="797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0.19162</cdr:x>
      <cdr:y>0.28571</cdr:y>
    </cdr:from>
    <cdr:to>
      <cdr:x>0.65969</cdr:x>
      <cdr:y>0.49507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726282" y="828675"/>
          <a:ext cx="1774032" cy="6072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fld id="{300E252E-B030-4821-ACAA-5ED4983C66CC}" type="TxLink">
            <a:rPr lang="en-US" sz="3000" b="0" i="0" u="none" strike="noStrike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1467%</a:t>
          </a:fld>
          <a:endParaRPr lang="es-CO" sz="300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0.33024</cdr:x>
      <cdr:y>0.36551</cdr:y>
    </cdr:from>
    <cdr:to>
      <cdr:x>0.73741</cdr:x>
      <cdr:y>0.56248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F000000}"/>
            </a:ext>
          </a:extLst>
        </cdr:cNvPr>
        <cdr:cNvSpPr txBox="1"/>
      </cdr:nvSpPr>
      <cdr:spPr>
        <a:xfrm xmlns:a="http://schemas.openxmlformats.org/drawingml/2006/main">
          <a:off x="1425970" y="1148876"/>
          <a:ext cx="1758157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fld id="{BD8D42D5-E42C-43DC-8B2D-A54F7CE1C6DA}" type="TxLink">
            <a:rPr lang="en-US" sz="3000" b="0" i="0" u="none" strike="noStrike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69%</a:t>
          </a:fld>
          <a:endParaRPr lang="es-CO" sz="3000" dirty="0">
            <a:solidFill>
              <a:schemeClr val="accent5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0.40109</cdr:x>
      <cdr:y>0.33938</cdr:y>
    </cdr:from>
    <cdr:to>
      <cdr:x>0.63627</cdr:x>
      <cdr:y>0.50869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610916" y="1018272"/>
          <a:ext cx="944563" cy="508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FFD44B"/>
              </a:solidFill>
              <a:latin typeface="Impact" panose="020B0806030902050204" pitchFamily="34" charset="0"/>
              <a:cs typeface="Calibri"/>
            </a:rPr>
            <a:pPr/>
            <a:t>56%</a:t>
          </a:fld>
          <a:endParaRPr lang="es-CO" sz="3000" dirty="0">
            <a:solidFill>
              <a:srgbClr val="FFD44B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0.40491</cdr:x>
      <cdr:y>0.34556</cdr:y>
    </cdr:from>
    <cdr:to>
      <cdr:x>0.63109</cdr:x>
      <cdr:y>0.50524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703387" y="1047767"/>
          <a:ext cx="951511" cy="4841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0,1%</a:t>
          </a:r>
          <a:endParaRPr lang="es-CO" sz="3000" dirty="0">
            <a:solidFill>
              <a:schemeClr val="accent4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0.40916</cdr:x>
      <cdr:y>0.3355</cdr:y>
    </cdr:from>
    <cdr:to>
      <cdr:x>0.72682</cdr:x>
      <cdr:y>0.51627</cdr:y>
    </cdr:to>
    <cdr:sp macro="" textlink="">
      <cdr:nvSpPr>
        <cdr:cNvPr id="2" name="CuadroTexto 17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2000000}"/>
            </a:ext>
          </a:extLst>
        </cdr:cNvPr>
        <cdr:cNvSpPr txBox="1"/>
      </cdr:nvSpPr>
      <cdr:spPr>
        <a:xfrm xmlns:a="http://schemas.openxmlformats.org/drawingml/2006/main">
          <a:off x="1415983" y="1038588"/>
          <a:ext cx="1099344" cy="5595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A66D0797-618B-42A4-955A-92C9C83C5E8D}" type="TxLink">
            <a:rPr lang="en-US" sz="3000" b="0" i="0" u="none" strike="noStrike">
              <a:solidFill>
                <a:srgbClr val="00B050"/>
              </a:solidFill>
              <a:latin typeface="Impact" panose="020B0806030902050204" pitchFamily="34" charset="0"/>
              <a:cs typeface="Calibri"/>
            </a:rPr>
            <a:pPr/>
            <a:t>5%</a:t>
          </a:fld>
          <a:endParaRPr lang="es-CO" sz="3000" dirty="0">
            <a:solidFill>
              <a:srgbClr val="00B050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0.37423</cdr:x>
      <cdr:y>0.35277</cdr:y>
    </cdr:from>
    <cdr:to>
      <cdr:x>0.63515</cdr:x>
      <cdr:y>0.49812</cdr:y>
    </cdr:to>
    <cdr:sp macro="" textlink="">
      <cdr:nvSpPr>
        <cdr:cNvPr id="2" name="CuadroTexto 16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1000000}"/>
            </a:ext>
          </a:extLst>
        </cdr:cNvPr>
        <cdr:cNvSpPr txBox="1"/>
      </cdr:nvSpPr>
      <cdr:spPr>
        <a:xfrm xmlns:a="http://schemas.openxmlformats.org/drawingml/2006/main">
          <a:off x="1155502" y="1204045"/>
          <a:ext cx="805656" cy="4960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D8EA9D29-F09F-457F-8363-3DBB0B6ECBA4}" type="TxLink">
            <a:rPr lang="en-US" sz="3000" b="0" i="0" u="none" strike="noStrike">
              <a:solidFill>
                <a:schemeClr val="accent6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/>
            <a:t>3%</a:t>
          </a:fld>
          <a:endParaRPr lang="es-CO" sz="3000">
            <a:solidFill>
              <a:schemeClr val="accent6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0.43626</cdr:x>
      <cdr:y>0.39266</cdr:y>
    </cdr:from>
    <cdr:to>
      <cdr:x>0.67049</cdr:x>
      <cdr:y>0.6081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1416516" y="1215231"/>
          <a:ext cx="760536" cy="6667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0%</a:t>
          </a:fld>
          <a:endParaRPr lang="es-CO" sz="3000" dirty="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14/10/20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14/10/20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14/10/20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14/10/20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14/10/20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14/10/20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image" Target="../media/image1.png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8543433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12" y="1991478"/>
            <a:ext cx="5685312" cy="107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C52B07B-868B-A04F-B4DB-D3AB8A82AAFE}"/>
              </a:ext>
            </a:extLst>
          </p:cNvPr>
          <p:cNvSpPr/>
          <p:nvPr/>
        </p:nvSpPr>
        <p:spPr>
          <a:xfrm>
            <a:off x="15351" y="-15655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Intervenciones en municipios con Planes de Desarrollo con Enfoque Territorial –PDET-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E577C8-21DC-2546-86A1-E17065BBEC7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s-CO" dirty="0"/>
          </a:p>
        </p:txBody>
      </p:sp>
      <p:grpSp>
        <p:nvGrpSpPr>
          <p:cNvPr id="12" name="14 Grupo">
            <a:extLst>
              <a:ext uri="{FF2B5EF4-FFF2-40B4-BE49-F238E27FC236}">
                <a16:creationId xmlns:a16="http://schemas.microsoft.com/office/drawing/2014/main" id="{B9AE166C-720A-1D4E-B5A3-23E57E007AD8}"/>
              </a:ext>
            </a:extLst>
          </p:cNvPr>
          <p:cNvGrpSpPr/>
          <p:nvPr/>
        </p:nvGrpSpPr>
        <p:grpSpPr>
          <a:xfrm>
            <a:off x="7709372" y="1341333"/>
            <a:ext cx="3394107" cy="4300453"/>
            <a:chOff x="4675184" y="467469"/>
            <a:chExt cx="5222875" cy="655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20D3080-99AC-BA49-ADFC-4F4751852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84" y="2166938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solidFill>
              <a:srgbClr val="F476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4" name="Freeform 1">
              <a:extLst>
                <a:ext uri="{FF2B5EF4-FFF2-40B4-BE49-F238E27FC236}">
                  <a16:creationId xmlns:a16="http://schemas.microsoft.com/office/drawing/2014/main" id="{3B9C00A0-583A-AC47-B22E-F20CACF5A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1" y="1830388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5" name="Freeform 2">
              <a:extLst>
                <a:ext uri="{FF2B5EF4-FFF2-40B4-BE49-F238E27FC236}">
                  <a16:creationId xmlns:a16="http://schemas.microsoft.com/office/drawing/2014/main" id="{1AAD65A7-95DF-7845-B916-E017A9F6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271" y="2055813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id="{7396F600-B690-0D4E-B25D-5A0772E70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21" y="3687763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7" name="Freeform 4">
              <a:extLst>
                <a:ext uri="{FF2B5EF4-FFF2-40B4-BE49-F238E27FC236}">
                  <a16:creationId xmlns:a16="http://schemas.microsoft.com/office/drawing/2014/main" id="{7977FA50-66E9-6A46-8FF6-27F9B39AF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1271" y="3230563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890A189-19A1-7F49-8A2C-467739E56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796" y="2674938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solidFill>
              <a:srgbClr val="ED7D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612B5EC-51E4-F247-BD28-91B7B37F1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7521" y="3821113"/>
              <a:ext cx="1760538" cy="1135062"/>
            </a:xfrm>
            <a:custGeom>
              <a:avLst/>
              <a:gdLst>
                <a:gd name="T0" fmla="*/ 3777 w 4890"/>
                <a:gd name="T1" fmla="*/ 177 h 3152"/>
                <a:gd name="T2" fmla="*/ 3918 w 4890"/>
                <a:gd name="T3" fmla="*/ 265 h 3152"/>
                <a:gd name="T4" fmla="*/ 3989 w 4890"/>
                <a:gd name="T5" fmla="*/ 495 h 3152"/>
                <a:gd name="T6" fmla="*/ 4139 w 4890"/>
                <a:gd name="T7" fmla="*/ 636 h 3152"/>
                <a:gd name="T8" fmla="*/ 3980 w 4890"/>
                <a:gd name="T9" fmla="*/ 803 h 3152"/>
                <a:gd name="T10" fmla="*/ 3601 w 4890"/>
                <a:gd name="T11" fmla="*/ 1289 h 3152"/>
                <a:gd name="T12" fmla="*/ 3821 w 4890"/>
                <a:gd name="T13" fmla="*/ 1324 h 3152"/>
                <a:gd name="T14" fmla="*/ 3962 w 4890"/>
                <a:gd name="T15" fmla="*/ 1448 h 3152"/>
                <a:gd name="T16" fmla="*/ 4112 w 4890"/>
                <a:gd name="T17" fmla="*/ 1598 h 3152"/>
                <a:gd name="T18" fmla="*/ 4315 w 4890"/>
                <a:gd name="T19" fmla="*/ 1748 h 3152"/>
                <a:gd name="T20" fmla="*/ 4386 w 4890"/>
                <a:gd name="T21" fmla="*/ 1977 h 3152"/>
                <a:gd name="T22" fmla="*/ 4518 w 4890"/>
                <a:gd name="T23" fmla="*/ 2109 h 3152"/>
                <a:gd name="T24" fmla="*/ 4571 w 4890"/>
                <a:gd name="T25" fmla="*/ 2356 h 3152"/>
                <a:gd name="T26" fmla="*/ 4695 w 4890"/>
                <a:gd name="T27" fmla="*/ 2533 h 3152"/>
                <a:gd name="T28" fmla="*/ 4748 w 4890"/>
                <a:gd name="T29" fmla="*/ 2727 h 3152"/>
                <a:gd name="T30" fmla="*/ 4889 w 4890"/>
                <a:gd name="T31" fmla="*/ 2956 h 3152"/>
                <a:gd name="T32" fmla="*/ 4704 w 4890"/>
                <a:gd name="T33" fmla="*/ 3151 h 3152"/>
                <a:gd name="T34" fmla="*/ 4598 w 4890"/>
                <a:gd name="T35" fmla="*/ 2903 h 3152"/>
                <a:gd name="T36" fmla="*/ 4430 w 4890"/>
                <a:gd name="T37" fmla="*/ 2480 h 3152"/>
                <a:gd name="T38" fmla="*/ 4174 w 4890"/>
                <a:gd name="T39" fmla="*/ 2109 h 3152"/>
                <a:gd name="T40" fmla="*/ 3795 w 4890"/>
                <a:gd name="T41" fmla="*/ 2242 h 3152"/>
                <a:gd name="T42" fmla="*/ 3539 w 4890"/>
                <a:gd name="T43" fmla="*/ 2551 h 3152"/>
                <a:gd name="T44" fmla="*/ 3389 w 4890"/>
                <a:gd name="T45" fmla="*/ 2471 h 3152"/>
                <a:gd name="T46" fmla="*/ 3177 w 4890"/>
                <a:gd name="T47" fmla="*/ 2445 h 3152"/>
                <a:gd name="T48" fmla="*/ 3274 w 4890"/>
                <a:gd name="T49" fmla="*/ 2630 h 3152"/>
                <a:gd name="T50" fmla="*/ 1536 w 4890"/>
                <a:gd name="T51" fmla="*/ 2639 h 3152"/>
                <a:gd name="T52" fmla="*/ 1288 w 4890"/>
                <a:gd name="T53" fmla="*/ 2727 h 3152"/>
                <a:gd name="T54" fmla="*/ 1041 w 4890"/>
                <a:gd name="T55" fmla="*/ 2683 h 3152"/>
                <a:gd name="T56" fmla="*/ 821 w 4890"/>
                <a:gd name="T57" fmla="*/ 2533 h 3152"/>
                <a:gd name="T58" fmla="*/ 874 w 4890"/>
                <a:gd name="T59" fmla="*/ 2321 h 3152"/>
                <a:gd name="T60" fmla="*/ 997 w 4890"/>
                <a:gd name="T61" fmla="*/ 2109 h 3152"/>
                <a:gd name="T62" fmla="*/ 803 w 4890"/>
                <a:gd name="T63" fmla="*/ 2153 h 3152"/>
                <a:gd name="T64" fmla="*/ 459 w 4890"/>
                <a:gd name="T65" fmla="*/ 2198 h 3152"/>
                <a:gd name="T66" fmla="*/ 256 w 4890"/>
                <a:gd name="T67" fmla="*/ 2021 h 3152"/>
                <a:gd name="T68" fmla="*/ 53 w 4890"/>
                <a:gd name="T69" fmla="*/ 1871 h 3152"/>
                <a:gd name="T70" fmla="*/ 538 w 4890"/>
                <a:gd name="T71" fmla="*/ 1509 h 3152"/>
                <a:gd name="T72" fmla="*/ 662 w 4890"/>
                <a:gd name="T73" fmla="*/ 1306 h 3152"/>
                <a:gd name="T74" fmla="*/ 759 w 4890"/>
                <a:gd name="T75" fmla="*/ 1112 h 3152"/>
                <a:gd name="T76" fmla="*/ 785 w 4890"/>
                <a:gd name="T77" fmla="*/ 971 h 3152"/>
                <a:gd name="T78" fmla="*/ 1006 w 4890"/>
                <a:gd name="T79" fmla="*/ 918 h 3152"/>
                <a:gd name="T80" fmla="*/ 1138 w 4890"/>
                <a:gd name="T81" fmla="*/ 812 h 3152"/>
                <a:gd name="T82" fmla="*/ 1288 w 4890"/>
                <a:gd name="T83" fmla="*/ 706 h 3152"/>
                <a:gd name="T84" fmla="*/ 1456 w 4890"/>
                <a:gd name="T85" fmla="*/ 627 h 3152"/>
                <a:gd name="T86" fmla="*/ 1606 w 4890"/>
                <a:gd name="T87" fmla="*/ 521 h 3152"/>
                <a:gd name="T88" fmla="*/ 1871 w 4890"/>
                <a:gd name="T89" fmla="*/ 565 h 3152"/>
                <a:gd name="T90" fmla="*/ 2074 w 4890"/>
                <a:gd name="T91" fmla="*/ 583 h 3152"/>
                <a:gd name="T92" fmla="*/ 2321 w 4890"/>
                <a:gd name="T93" fmla="*/ 477 h 3152"/>
                <a:gd name="T94" fmla="*/ 2559 w 4890"/>
                <a:gd name="T95" fmla="*/ 406 h 3152"/>
                <a:gd name="T96" fmla="*/ 2912 w 4890"/>
                <a:gd name="T97" fmla="*/ 292 h 3152"/>
                <a:gd name="T98" fmla="*/ 3053 w 4890"/>
                <a:gd name="T99" fmla="*/ 177 h 3152"/>
                <a:gd name="T100" fmla="*/ 3301 w 4890"/>
                <a:gd name="T101" fmla="*/ 177 h 3152"/>
                <a:gd name="T102" fmla="*/ 3618 w 4890"/>
                <a:gd name="T103" fmla="*/ 106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90" h="3152">
                  <a:moveTo>
                    <a:pt x="3698" y="0"/>
                  </a:moveTo>
                  <a:lnTo>
                    <a:pt x="3733" y="62"/>
                  </a:lnTo>
                  <a:lnTo>
                    <a:pt x="3733" y="124"/>
                  </a:lnTo>
                  <a:lnTo>
                    <a:pt x="3777" y="177"/>
                  </a:lnTo>
                  <a:lnTo>
                    <a:pt x="3830" y="212"/>
                  </a:lnTo>
                  <a:lnTo>
                    <a:pt x="3909" y="168"/>
                  </a:lnTo>
                  <a:lnTo>
                    <a:pt x="3954" y="239"/>
                  </a:lnTo>
                  <a:lnTo>
                    <a:pt x="3918" y="265"/>
                  </a:lnTo>
                  <a:lnTo>
                    <a:pt x="3927" y="345"/>
                  </a:lnTo>
                  <a:lnTo>
                    <a:pt x="3945" y="389"/>
                  </a:lnTo>
                  <a:lnTo>
                    <a:pt x="3989" y="406"/>
                  </a:lnTo>
                  <a:lnTo>
                    <a:pt x="3989" y="495"/>
                  </a:lnTo>
                  <a:lnTo>
                    <a:pt x="4042" y="521"/>
                  </a:lnTo>
                  <a:lnTo>
                    <a:pt x="4059" y="556"/>
                  </a:lnTo>
                  <a:lnTo>
                    <a:pt x="4130" y="583"/>
                  </a:lnTo>
                  <a:lnTo>
                    <a:pt x="4139" y="636"/>
                  </a:lnTo>
                  <a:lnTo>
                    <a:pt x="4112" y="689"/>
                  </a:lnTo>
                  <a:lnTo>
                    <a:pt x="4059" y="706"/>
                  </a:lnTo>
                  <a:lnTo>
                    <a:pt x="4042" y="768"/>
                  </a:lnTo>
                  <a:lnTo>
                    <a:pt x="3980" y="803"/>
                  </a:lnTo>
                  <a:lnTo>
                    <a:pt x="3909" y="821"/>
                  </a:lnTo>
                  <a:lnTo>
                    <a:pt x="3477" y="1271"/>
                  </a:lnTo>
                  <a:lnTo>
                    <a:pt x="3539" y="1306"/>
                  </a:lnTo>
                  <a:lnTo>
                    <a:pt x="3601" y="1289"/>
                  </a:lnTo>
                  <a:lnTo>
                    <a:pt x="3654" y="1333"/>
                  </a:lnTo>
                  <a:lnTo>
                    <a:pt x="3742" y="1289"/>
                  </a:lnTo>
                  <a:lnTo>
                    <a:pt x="3768" y="1324"/>
                  </a:lnTo>
                  <a:lnTo>
                    <a:pt x="3821" y="1324"/>
                  </a:lnTo>
                  <a:lnTo>
                    <a:pt x="3856" y="1368"/>
                  </a:lnTo>
                  <a:lnTo>
                    <a:pt x="3856" y="1456"/>
                  </a:lnTo>
                  <a:lnTo>
                    <a:pt x="3901" y="1492"/>
                  </a:lnTo>
                  <a:lnTo>
                    <a:pt x="3962" y="1448"/>
                  </a:lnTo>
                  <a:lnTo>
                    <a:pt x="3971" y="1501"/>
                  </a:lnTo>
                  <a:lnTo>
                    <a:pt x="4024" y="1536"/>
                  </a:lnTo>
                  <a:lnTo>
                    <a:pt x="4077" y="1536"/>
                  </a:lnTo>
                  <a:lnTo>
                    <a:pt x="4112" y="1598"/>
                  </a:lnTo>
                  <a:lnTo>
                    <a:pt x="4174" y="1642"/>
                  </a:lnTo>
                  <a:lnTo>
                    <a:pt x="4245" y="1677"/>
                  </a:lnTo>
                  <a:lnTo>
                    <a:pt x="4254" y="1721"/>
                  </a:lnTo>
                  <a:lnTo>
                    <a:pt x="4315" y="1748"/>
                  </a:lnTo>
                  <a:lnTo>
                    <a:pt x="4360" y="1818"/>
                  </a:lnTo>
                  <a:lnTo>
                    <a:pt x="4342" y="1871"/>
                  </a:lnTo>
                  <a:lnTo>
                    <a:pt x="4377" y="1924"/>
                  </a:lnTo>
                  <a:lnTo>
                    <a:pt x="4386" y="1977"/>
                  </a:lnTo>
                  <a:lnTo>
                    <a:pt x="4404" y="2048"/>
                  </a:lnTo>
                  <a:lnTo>
                    <a:pt x="4483" y="2003"/>
                  </a:lnTo>
                  <a:lnTo>
                    <a:pt x="4483" y="2065"/>
                  </a:lnTo>
                  <a:lnTo>
                    <a:pt x="4518" y="2109"/>
                  </a:lnTo>
                  <a:lnTo>
                    <a:pt x="4501" y="2180"/>
                  </a:lnTo>
                  <a:lnTo>
                    <a:pt x="4474" y="2233"/>
                  </a:lnTo>
                  <a:lnTo>
                    <a:pt x="4545" y="2312"/>
                  </a:lnTo>
                  <a:lnTo>
                    <a:pt x="4571" y="2356"/>
                  </a:lnTo>
                  <a:lnTo>
                    <a:pt x="4615" y="2383"/>
                  </a:lnTo>
                  <a:lnTo>
                    <a:pt x="4615" y="2436"/>
                  </a:lnTo>
                  <a:lnTo>
                    <a:pt x="4615" y="2498"/>
                  </a:lnTo>
                  <a:lnTo>
                    <a:pt x="4695" y="2533"/>
                  </a:lnTo>
                  <a:lnTo>
                    <a:pt x="4695" y="2577"/>
                  </a:lnTo>
                  <a:lnTo>
                    <a:pt x="4730" y="2603"/>
                  </a:lnTo>
                  <a:lnTo>
                    <a:pt x="4713" y="2665"/>
                  </a:lnTo>
                  <a:lnTo>
                    <a:pt x="4748" y="2727"/>
                  </a:lnTo>
                  <a:lnTo>
                    <a:pt x="4801" y="2780"/>
                  </a:lnTo>
                  <a:lnTo>
                    <a:pt x="4783" y="2886"/>
                  </a:lnTo>
                  <a:lnTo>
                    <a:pt x="4845" y="2912"/>
                  </a:lnTo>
                  <a:lnTo>
                    <a:pt x="4889" y="2956"/>
                  </a:lnTo>
                  <a:lnTo>
                    <a:pt x="4845" y="3027"/>
                  </a:lnTo>
                  <a:lnTo>
                    <a:pt x="4889" y="3133"/>
                  </a:lnTo>
                  <a:lnTo>
                    <a:pt x="4792" y="3124"/>
                  </a:lnTo>
                  <a:lnTo>
                    <a:pt x="4704" y="3151"/>
                  </a:lnTo>
                  <a:lnTo>
                    <a:pt x="4598" y="3142"/>
                  </a:lnTo>
                  <a:lnTo>
                    <a:pt x="4589" y="3080"/>
                  </a:lnTo>
                  <a:lnTo>
                    <a:pt x="4571" y="3001"/>
                  </a:lnTo>
                  <a:lnTo>
                    <a:pt x="4598" y="2903"/>
                  </a:lnTo>
                  <a:lnTo>
                    <a:pt x="4562" y="2780"/>
                  </a:lnTo>
                  <a:lnTo>
                    <a:pt x="4483" y="2692"/>
                  </a:lnTo>
                  <a:lnTo>
                    <a:pt x="4474" y="2595"/>
                  </a:lnTo>
                  <a:lnTo>
                    <a:pt x="4430" y="2480"/>
                  </a:lnTo>
                  <a:lnTo>
                    <a:pt x="4324" y="2418"/>
                  </a:lnTo>
                  <a:lnTo>
                    <a:pt x="4271" y="2330"/>
                  </a:lnTo>
                  <a:lnTo>
                    <a:pt x="4227" y="2198"/>
                  </a:lnTo>
                  <a:lnTo>
                    <a:pt x="4174" y="2109"/>
                  </a:lnTo>
                  <a:lnTo>
                    <a:pt x="4086" y="2065"/>
                  </a:lnTo>
                  <a:lnTo>
                    <a:pt x="3980" y="2083"/>
                  </a:lnTo>
                  <a:lnTo>
                    <a:pt x="3892" y="2171"/>
                  </a:lnTo>
                  <a:lnTo>
                    <a:pt x="3795" y="2242"/>
                  </a:lnTo>
                  <a:lnTo>
                    <a:pt x="3671" y="2401"/>
                  </a:lnTo>
                  <a:lnTo>
                    <a:pt x="3592" y="2418"/>
                  </a:lnTo>
                  <a:lnTo>
                    <a:pt x="3521" y="2471"/>
                  </a:lnTo>
                  <a:lnTo>
                    <a:pt x="3539" y="2551"/>
                  </a:lnTo>
                  <a:lnTo>
                    <a:pt x="3574" y="2595"/>
                  </a:lnTo>
                  <a:lnTo>
                    <a:pt x="3495" y="2577"/>
                  </a:lnTo>
                  <a:lnTo>
                    <a:pt x="3424" y="2542"/>
                  </a:lnTo>
                  <a:lnTo>
                    <a:pt x="3389" y="2471"/>
                  </a:lnTo>
                  <a:lnTo>
                    <a:pt x="3353" y="2401"/>
                  </a:lnTo>
                  <a:lnTo>
                    <a:pt x="3292" y="2365"/>
                  </a:lnTo>
                  <a:lnTo>
                    <a:pt x="3230" y="2374"/>
                  </a:lnTo>
                  <a:lnTo>
                    <a:pt x="3177" y="2445"/>
                  </a:lnTo>
                  <a:lnTo>
                    <a:pt x="3151" y="2506"/>
                  </a:lnTo>
                  <a:lnTo>
                    <a:pt x="3195" y="2533"/>
                  </a:lnTo>
                  <a:lnTo>
                    <a:pt x="3203" y="2577"/>
                  </a:lnTo>
                  <a:lnTo>
                    <a:pt x="3274" y="2630"/>
                  </a:lnTo>
                  <a:lnTo>
                    <a:pt x="1747" y="2683"/>
                  </a:lnTo>
                  <a:lnTo>
                    <a:pt x="1659" y="2683"/>
                  </a:lnTo>
                  <a:lnTo>
                    <a:pt x="1606" y="2656"/>
                  </a:lnTo>
                  <a:lnTo>
                    <a:pt x="1536" y="2639"/>
                  </a:lnTo>
                  <a:lnTo>
                    <a:pt x="1483" y="2683"/>
                  </a:lnTo>
                  <a:lnTo>
                    <a:pt x="1403" y="2683"/>
                  </a:lnTo>
                  <a:lnTo>
                    <a:pt x="1324" y="2692"/>
                  </a:lnTo>
                  <a:lnTo>
                    <a:pt x="1288" y="2727"/>
                  </a:lnTo>
                  <a:lnTo>
                    <a:pt x="1227" y="2727"/>
                  </a:lnTo>
                  <a:lnTo>
                    <a:pt x="1183" y="2692"/>
                  </a:lnTo>
                  <a:lnTo>
                    <a:pt x="1138" y="2674"/>
                  </a:lnTo>
                  <a:lnTo>
                    <a:pt x="1041" y="2683"/>
                  </a:lnTo>
                  <a:lnTo>
                    <a:pt x="980" y="2674"/>
                  </a:lnTo>
                  <a:lnTo>
                    <a:pt x="927" y="2603"/>
                  </a:lnTo>
                  <a:lnTo>
                    <a:pt x="883" y="2559"/>
                  </a:lnTo>
                  <a:lnTo>
                    <a:pt x="821" y="2533"/>
                  </a:lnTo>
                  <a:lnTo>
                    <a:pt x="821" y="2480"/>
                  </a:lnTo>
                  <a:lnTo>
                    <a:pt x="874" y="2445"/>
                  </a:lnTo>
                  <a:lnTo>
                    <a:pt x="883" y="2392"/>
                  </a:lnTo>
                  <a:lnTo>
                    <a:pt x="874" y="2321"/>
                  </a:lnTo>
                  <a:lnTo>
                    <a:pt x="909" y="2268"/>
                  </a:lnTo>
                  <a:lnTo>
                    <a:pt x="980" y="2224"/>
                  </a:lnTo>
                  <a:lnTo>
                    <a:pt x="1015" y="2171"/>
                  </a:lnTo>
                  <a:lnTo>
                    <a:pt x="997" y="2109"/>
                  </a:lnTo>
                  <a:lnTo>
                    <a:pt x="953" y="2092"/>
                  </a:lnTo>
                  <a:lnTo>
                    <a:pt x="900" y="2136"/>
                  </a:lnTo>
                  <a:lnTo>
                    <a:pt x="847" y="2118"/>
                  </a:lnTo>
                  <a:lnTo>
                    <a:pt x="803" y="2153"/>
                  </a:lnTo>
                  <a:lnTo>
                    <a:pt x="715" y="2145"/>
                  </a:lnTo>
                  <a:lnTo>
                    <a:pt x="671" y="2189"/>
                  </a:lnTo>
                  <a:lnTo>
                    <a:pt x="521" y="2127"/>
                  </a:lnTo>
                  <a:lnTo>
                    <a:pt x="459" y="2198"/>
                  </a:lnTo>
                  <a:lnTo>
                    <a:pt x="415" y="2145"/>
                  </a:lnTo>
                  <a:lnTo>
                    <a:pt x="344" y="2118"/>
                  </a:lnTo>
                  <a:lnTo>
                    <a:pt x="282" y="2118"/>
                  </a:lnTo>
                  <a:lnTo>
                    <a:pt x="256" y="2021"/>
                  </a:lnTo>
                  <a:lnTo>
                    <a:pt x="221" y="1968"/>
                  </a:lnTo>
                  <a:lnTo>
                    <a:pt x="177" y="1915"/>
                  </a:lnTo>
                  <a:lnTo>
                    <a:pt x="124" y="1871"/>
                  </a:lnTo>
                  <a:lnTo>
                    <a:pt x="53" y="1871"/>
                  </a:lnTo>
                  <a:lnTo>
                    <a:pt x="0" y="1836"/>
                  </a:lnTo>
                  <a:lnTo>
                    <a:pt x="388" y="1562"/>
                  </a:lnTo>
                  <a:lnTo>
                    <a:pt x="450" y="1527"/>
                  </a:lnTo>
                  <a:lnTo>
                    <a:pt x="538" y="1509"/>
                  </a:lnTo>
                  <a:lnTo>
                    <a:pt x="582" y="1430"/>
                  </a:lnTo>
                  <a:lnTo>
                    <a:pt x="662" y="1412"/>
                  </a:lnTo>
                  <a:lnTo>
                    <a:pt x="671" y="1342"/>
                  </a:lnTo>
                  <a:lnTo>
                    <a:pt x="662" y="1306"/>
                  </a:lnTo>
                  <a:lnTo>
                    <a:pt x="706" y="1271"/>
                  </a:lnTo>
                  <a:lnTo>
                    <a:pt x="653" y="1218"/>
                  </a:lnTo>
                  <a:lnTo>
                    <a:pt x="706" y="1156"/>
                  </a:lnTo>
                  <a:lnTo>
                    <a:pt x="759" y="1112"/>
                  </a:lnTo>
                  <a:lnTo>
                    <a:pt x="830" y="1121"/>
                  </a:lnTo>
                  <a:lnTo>
                    <a:pt x="821" y="1068"/>
                  </a:lnTo>
                  <a:lnTo>
                    <a:pt x="838" y="1024"/>
                  </a:lnTo>
                  <a:lnTo>
                    <a:pt x="785" y="971"/>
                  </a:lnTo>
                  <a:lnTo>
                    <a:pt x="838" y="918"/>
                  </a:lnTo>
                  <a:lnTo>
                    <a:pt x="909" y="909"/>
                  </a:lnTo>
                  <a:lnTo>
                    <a:pt x="962" y="865"/>
                  </a:lnTo>
                  <a:lnTo>
                    <a:pt x="1006" y="918"/>
                  </a:lnTo>
                  <a:lnTo>
                    <a:pt x="1059" y="892"/>
                  </a:lnTo>
                  <a:lnTo>
                    <a:pt x="1041" y="830"/>
                  </a:lnTo>
                  <a:lnTo>
                    <a:pt x="1112" y="848"/>
                  </a:lnTo>
                  <a:lnTo>
                    <a:pt x="1138" y="812"/>
                  </a:lnTo>
                  <a:lnTo>
                    <a:pt x="1147" y="759"/>
                  </a:lnTo>
                  <a:lnTo>
                    <a:pt x="1200" y="759"/>
                  </a:lnTo>
                  <a:lnTo>
                    <a:pt x="1227" y="706"/>
                  </a:lnTo>
                  <a:lnTo>
                    <a:pt x="1288" y="706"/>
                  </a:lnTo>
                  <a:lnTo>
                    <a:pt x="1288" y="671"/>
                  </a:lnTo>
                  <a:lnTo>
                    <a:pt x="1386" y="689"/>
                  </a:lnTo>
                  <a:lnTo>
                    <a:pt x="1456" y="680"/>
                  </a:lnTo>
                  <a:lnTo>
                    <a:pt x="1456" y="627"/>
                  </a:lnTo>
                  <a:lnTo>
                    <a:pt x="1465" y="556"/>
                  </a:lnTo>
                  <a:lnTo>
                    <a:pt x="1500" y="539"/>
                  </a:lnTo>
                  <a:lnTo>
                    <a:pt x="1553" y="583"/>
                  </a:lnTo>
                  <a:lnTo>
                    <a:pt x="1606" y="521"/>
                  </a:lnTo>
                  <a:lnTo>
                    <a:pt x="1677" y="556"/>
                  </a:lnTo>
                  <a:lnTo>
                    <a:pt x="1747" y="556"/>
                  </a:lnTo>
                  <a:lnTo>
                    <a:pt x="1827" y="512"/>
                  </a:lnTo>
                  <a:lnTo>
                    <a:pt x="1871" y="565"/>
                  </a:lnTo>
                  <a:lnTo>
                    <a:pt x="1924" y="539"/>
                  </a:lnTo>
                  <a:lnTo>
                    <a:pt x="1950" y="583"/>
                  </a:lnTo>
                  <a:lnTo>
                    <a:pt x="2012" y="556"/>
                  </a:lnTo>
                  <a:lnTo>
                    <a:pt x="2074" y="583"/>
                  </a:lnTo>
                  <a:lnTo>
                    <a:pt x="2118" y="530"/>
                  </a:lnTo>
                  <a:lnTo>
                    <a:pt x="2189" y="530"/>
                  </a:lnTo>
                  <a:lnTo>
                    <a:pt x="2277" y="530"/>
                  </a:lnTo>
                  <a:lnTo>
                    <a:pt x="2321" y="477"/>
                  </a:lnTo>
                  <a:lnTo>
                    <a:pt x="2383" y="486"/>
                  </a:lnTo>
                  <a:lnTo>
                    <a:pt x="2409" y="424"/>
                  </a:lnTo>
                  <a:lnTo>
                    <a:pt x="2497" y="442"/>
                  </a:lnTo>
                  <a:lnTo>
                    <a:pt x="2559" y="406"/>
                  </a:lnTo>
                  <a:lnTo>
                    <a:pt x="2789" y="406"/>
                  </a:lnTo>
                  <a:lnTo>
                    <a:pt x="2771" y="345"/>
                  </a:lnTo>
                  <a:lnTo>
                    <a:pt x="2859" y="327"/>
                  </a:lnTo>
                  <a:lnTo>
                    <a:pt x="2912" y="292"/>
                  </a:lnTo>
                  <a:lnTo>
                    <a:pt x="2903" y="239"/>
                  </a:lnTo>
                  <a:lnTo>
                    <a:pt x="2992" y="239"/>
                  </a:lnTo>
                  <a:lnTo>
                    <a:pt x="3000" y="195"/>
                  </a:lnTo>
                  <a:lnTo>
                    <a:pt x="3053" y="177"/>
                  </a:lnTo>
                  <a:lnTo>
                    <a:pt x="3124" y="177"/>
                  </a:lnTo>
                  <a:lnTo>
                    <a:pt x="3177" y="150"/>
                  </a:lnTo>
                  <a:lnTo>
                    <a:pt x="3239" y="168"/>
                  </a:lnTo>
                  <a:lnTo>
                    <a:pt x="3301" y="177"/>
                  </a:lnTo>
                  <a:lnTo>
                    <a:pt x="3371" y="168"/>
                  </a:lnTo>
                  <a:lnTo>
                    <a:pt x="3459" y="177"/>
                  </a:lnTo>
                  <a:lnTo>
                    <a:pt x="3512" y="186"/>
                  </a:lnTo>
                  <a:lnTo>
                    <a:pt x="3618" y="106"/>
                  </a:lnTo>
                  <a:lnTo>
                    <a:pt x="3698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27EBC09B-48A0-3346-8D9B-2075A8D3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1" y="2970213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904D2BC-291A-D04D-9B0D-556F9D69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021" y="604838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D957D2D-D025-6D4B-8C5D-3B78C1E6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796" y="1071563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solidFill>
              <a:srgbClr val="CA597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A176093-A04D-DD4C-A9F9-124E3DE31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46" y="1239838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7DC719B-AD4D-BA42-BA51-041174297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0221" y="1836738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88F8A7F5-E696-BA4D-9B93-4EC413DC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1" y="1319213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solidFill>
              <a:srgbClr val="C18A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624EC16-6781-D646-B752-A30A9E62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821" y="1557338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solidFill>
              <a:srgbClr val="7030A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6F65F64D-805F-2F4F-9841-C3A6AEB3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4071" y="3255963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49267635-BF66-E943-910E-B5741DDCB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1" y="2297113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EBDAE5F-F489-2E45-8697-68A275432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396" y="3373438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D1AC08CD-36C2-C14D-866D-D41EF0789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446" y="3582988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A1352DF-76E5-3049-94FF-B8AD95F29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471" y="2713038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D39CA3B8-7FED-B242-9DC3-6C7497375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446" y="3443288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3F8BAEF9-E8DC-1242-91E5-085A2E7BC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6921" y="2982913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03B1DA90-7F11-F04F-AF36-A0881C1E4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8096" y="3551238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2060F5A4-C4F5-FF4E-B209-79FC8BAA1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1" y="4037013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8102CB59-17F9-6F4A-A6EA-80E0E46E6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646" y="4259263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solidFill>
              <a:srgbClr val="4C83E8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9DD5EF9D-A3A0-4B41-B73A-D7C406A7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4" y="4524375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solidFill>
              <a:srgbClr val="6FD6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273CC8AA-53BC-2947-8C20-4E0C9CA5A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571" y="5010150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chemeClr val="accent2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B0D941E2-767A-2B47-8485-AAD1DD5B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46" y="4394200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solidFill>
              <a:srgbClr val="94BE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F1B28B8F-63BF-9F45-AE53-90CE07B6F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6421" y="4343400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F04FD4DE-AD32-4148-977D-DD9AB9438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396" y="4657725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3EAC316B-9230-0C4E-A716-9022C5E93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46" y="5438775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E0E5CE93-1B36-BE4F-83C8-33FB76E8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1" y="1201738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4" name="Freeform 997">
              <a:extLst>
                <a:ext uri="{FF2B5EF4-FFF2-40B4-BE49-F238E27FC236}">
                  <a16:creationId xmlns:a16="http://schemas.microsoft.com/office/drawing/2014/main" id="{96354008-A9AD-274A-956E-79F81D60C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006" y="684195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5" name="Freeform 998">
              <a:extLst>
                <a:ext uri="{FF2B5EF4-FFF2-40B4-BE49-F238E27FC236}">
                  <a16:creationId xmlns:a16="http://schemas.microsoft.com/office/drawing/2014/main" id="{5989606B-0CF4-294C-BA6E-715F42D93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322" y="624436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6" name="13 Rectángulo">
              <a:extLst>
                <a:ext uri="{FF2B5EF4-FFF2-40B4-BE49-F238E27FC236}">
                  <a16:creationId xmlns:a16="http://schemas.microsoft.com/office/drawing/2014/main" id="{4EF4C34C-A001-BB4A-B6EE-BF3EDC5545E7}"/>
                </a:ext>
              </a:extLst>
            </p:cNvPr>
            <p:cNvSpPr/>
            <p:nvPr/>
          </p:nvSpPr>
          <p:spPr bwMode="auto">
            <a:xfrm>
              <a:off x="4815977" y="467469"/>
              <a:ext cx="924419" cy="85174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77"/>
                <a:ea typeface="MS Gothic" charset="-128"/>
              </a:endParaRPr>
            </a:p>
          </p:txBody>
        </p:sp>
      </p:grp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FD4C215-0CE1-434B-96F7-CDE57410C29A}"/>
              </a:ext>
            </a:extLst>
          </p:cNvPr>
          <p:cNvSpPr/>
          <p:nvPr/>
        </p:nvSpPr>
        <p:spPr>
          <a:xfrm>
            <a:off x="8304629" y="2432945"/>
            <a:ext cx="5447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latin typeface="Agency FB" panose="020B0503020202020204" pitchFamily="34" charset="77"/>
              </a:rPr>
              <a:t>Córdoba</a:t>
            </a:r>
            <a:endParaRPr lang="es-CO" sz="900" b="1" i="0" u="none" strike="noStrike" dirty="0">
              <a:effectLst/>
              <a:latin typeface="Agency FB" panose="020B0503020202020204" pitchFamily="34" charset="77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76A82B26-3DCC-864F-9F1A-1D02DD3E38FE}"/>
              </a:ext>
            </a:extLst>
          </p:cNvPr>
          <p:cNvSpPr/>
          <p:nvPr/>
        </p:nvSpPr>
        <p:spPr>
          <a:xfrm>
            <a:off x="7393694" y="3894529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Cauca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D92B11AD-7FD3-5448-811D-FA1B653B0A8B}"/>
              </a:ext>
            </a:extLst>
          </p:cNvPr>
          <p:cNvSpPr/>
          <p:nvPr/>
        </p:nvSpPr>
        <p:spPr>
          <a:xfrm>
            <a:off x="8923616" y="1925770"/>
            <a:ext cx="4466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Cesar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D5BCEEFD-F90E-514A-89DA-EE91863A57E7}"/>
              </a:ext>
            </a:extLst>
          </p:cNvPr>
          <p:cNvSpPr/>
          <p:nvPr/>
        </p:nvSpPr>
        <p:spPr>
          <a:xfrm>
            <a:off x="9034001" y="2370310"/>
            <a:ext cx="603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6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Norte de Santander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82069375-BAE0-E84D-898F-24FFB32E6319}"/>
              </a:ext>
            </a:extLst>
          </p:cNvPr>
          <p:cNvSpPr/>
          <p:nvPr/>
        </p:nvSpPr>
        <p:spPr>
          <a:xfrm>
            <a:off x="9192591" y="3597016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Meta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E192CF1-7DFE-2748-A82A-B5FBA43E7ACB}"/>
              </a:ext>
            </a:extLst>
          </p:cNvPr>
          <p:cNvSpPr/>
          <p:nvPr/>
        </p:nvSpPr>
        <p:spPr>
          <a:xfrm>
            <a:off x="7953596" y="155227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Magdalena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A845C72-9176-2941-8094-8402C9C6A84B}"/>
              </a:ext>
            </a:extLst>
          </p:cNvPr>
          <p:cNvSpPr/>
          <p:nvPr/>
        </p:nvSpPr>
        <p:spPr>
          <a:xfrm>
            <a:off x="9553007" y="2781840"/>
            <a:ext cx="569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Arauca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3C79993C-A549-244D-ABC6-36DA020B51DD}"/>
              </a:ext>
            </a:extLst>
          </p:cNvPr>
          <p:cNvSpPr/>
          <p:nvPr/>
        </p:nvSpPr>
        <p:spPr>
          <a:xfrm>
            <a:off x="6973323" y="182500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</a:rPr>
              <a:t>Bolívar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1B6749F-DF9E-AE4B-A800-1DEDCE27087F}"/>
              </a:ext>
            </a:extLst>
          </p:cNvPr>
          <p:cNvSpPr/>
          <p:nvPr/>
        </p:nvSpPr>
        <p:spPr>
          <a:xfrm>
            <a:off x="8059097" y="3076964"/>
            <a:ext cx="5086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Chocó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7C2A7C0E-AEE0-884D-A43B-44ACC2BE155E}"/>
              </a:ext>
            </a:extLst>
          </p:cNvPr>
          <p:cNvSpPr/>
          <p:nvPr/>
        </p:nvSpPr>
        <p:spPr>
          <a:xfrm>
            <a:off x="7722895" y="4146871"/>
            <a:ext cx="604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Nariño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1564A263-3989-4445-B17E-1908F052ABDC}"/>
              </a:ext>
            </a:extLst>
          </p:cNvPr>
          <p:cNvSpPr/>
          <p:nvPr/>
        </p:nvSpPr>
        <p:spPr>
          <a:xfrm rot="2069589">
            <a:off x="8451528" y="2177367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Sucre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F3A13022-1867-934B-AC00-367E2FDE7895}"/>
              </a:ext>
            </a:extLst>
          </p:cNvPr>
          <p:cNvSpPr/>
          <p:nvPr/>
        </p:nvSpPr>
        <p:spPr>
          <a:xfrm rot="2069589">
            <a:off x="8725784" y="2301186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Bolívar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6689357B-C06C-1745-832A-0D218F18B816}"/>
              </a:ext>
            </a:extLst>
          </p:cNvPr>
          <p:cNvSpPr/>
          <p:nvPr/>
        </p:nvSpPr>
        <p:spPr>
          <a:xfrm rot="18668821">
            <a:off x="8619084" y="1843303"/>
            <a:ext cx="6441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Magdalena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B66E1EF-834C-724D-A711-92D608C89DA7}"/>
              </a:ext>
            </a:extLst>
          </p:cNvPr>
          <p:cNvSpPr/>
          <p:nvPr/>
        </p:nvSpPr>
        <p:spPr>
          <a:xfrm>
            <a:off x="8822672" y="4344196"/>
            <a:ext cx="5476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Caquetá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79BD83E8-6645-4446-9561-D7AEDAA0F666}"/>
              </a:ext>
            </a:extLst>
          </p:cNvPr>
          <p:cNvSpPr/>
          <p:nvPr/>
        </p:nvSpPr>
        <p:spPr>
          <a:xfrm>
            <a:off x="8343282" y="2779598"/>
            <a:ext cx="7036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Antioquia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361130E-4443-574F-8C50-FCE434ACBD3D}"/>
              </a:ext>
            </a:extLst>
          </p:cNvPr>
          <p:cNvSpPr/>
          <p:nvPr/>
        </p:nvSpPr>
        <p:spPr>
          <a:xfrm>
            <a:off x="8142662" y="4399040"/>
            <a:ext cx="76960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Putumayo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E31E5BF3-FA76-914F-B04D-4BA9EEF3771E}"/>
              </a:ext>
            </a:extLst>
          </p:cNvPr>
          <p:cNvSpPr/>
          <p:nvPr/>
        </p:nvSpPr>
        <p:spPr>
          <a:xfrm>
            <a:off x="8120578" y="3606479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latin typeface="Agency FB" panose="020B0503020202020204" pitchFamily="34" charset="77"/>
              </a:rPr>
              <a:t>Valle</a:t>
            </a:r>
            <a:endParaRPr lang="es-CO" sz="900" b="1" i="0" u="none" strike="noStrike" dirty="0">
              <a:effectLst/>
              <a:latin typeface="Agency FB" panose="020B0503020202020204" pitchFamily="34" charset="77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C52D2D4-B816-3544-AD0C-1257E8D9C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965521"/>
              </p:ext>
            </p:extLst>
          </p:nvPr>
        </p:nvGraphicFramePr>
        <p:xfrm>
          <a:off x="633132" y="1080831"/>
          <a:ext cx="2687267" cy="4529720"/>
        </p:xfrm>
        <a:graphic>
          <a:graphicData uri="http://schemas.openxmlformats.org/drawingml/2006/table">
            <a:tbl>
              <a:tblPr/>
              <a:tblGrid>
                <a:gridCol w="1072223">
                  <a:extLst>
                    <a:ext uri="{9D8B030D-6E8A-4147-A177-3AD203B41FA5}">
                      <a16:colId xmlns:a16="http://schemas.microsoft.com/office/drawing/2014/main" val="2545107128"/>
                    </a:ext>
                  </a:extLst>
                </a:gridCol>
                <a:gridCol w="1615044">
                  <a:extLst>
                    <a:ext uri="{9D8B030D-6E8A-4147-A177-3AD203B41FA5}">
                      <a16:colId xmlns:a16="http://schemas.microsoft.com/office/drawing/2014/main" val="389764961"/>
                    </a:ext>
                  </a:extLst>
                </a:gridCol>
              </a:tblGrid>
              <a:tr h="14036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DEPARTAMENTO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MUNICIPIOS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887996"/>
                  </a:ext>
                </a:extLst>
              </a:tr>
              <a:tr h="8597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ANTIOQUIA 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Caucasia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2396508"/>
                  </a:ext>
                </a:extLst>
              </a:tr>
              <a:tr h="85976">
                <a:tc vMerge="1">
                  <a:txBody>
                    <a:bodyPr/>
                    <a:lstStyle/>
                    <a:p>
                      <a:pPr algn="ctr" fontAlgn="ctr"/>
                      <a:endParaRPr lang="es-CO" sz="11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Bagre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7707097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San Pedro de Uraba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4994408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Tarazá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4436933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Valdivia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1926062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Yondó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6712273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Zaragoza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4013879"/>
                  </a:ext>
                </a:extLst>
              </a:tr>
              <a:tr h="1403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ARAUCA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Arauquita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590828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Saravena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145019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BOLÍVAR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San Jacinto del Cauca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139226"/>
                  </a:ext>
                </a:extLst>
              </a:tr>
              <a:tr h="12277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CAQUETÁ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Cartagena del Chaira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066777"/>
                  </a:ext>
                </a:extLst>
              </a:tr>
              <a:tr h="140366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CAUCA 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Balboa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359250"/>
                  </a:ext>
                </a:extLst>
              </a:tr>
              <a:tr h="714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Buenos Aires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322957"/>
                  </a:ext>
                </a:extLst>
              </a:tr>
              <a:tr h="714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Cajibío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1654407"/>
                  </a:ext>
                </a:extLst>
              </a:tr>
              <a:tr h="714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Caloto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02682"/>
                  </a:ext>
                </a:extLst>
              </a:tr>
              <a:tr h="714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Corinto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9970285"/>
                  </a:ext>
                </a:extLst>
              </a:tr>
              <a:tr h="714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tambo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632056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Jambaló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8122545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Lopéz de Micay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588779"/>
                  </a:ext>
                </a:extLst>
              </a:tr>
              <a:tr h="16075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Mercaderes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446833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Santander de Quilichao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087332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Suárez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600016"/>
                  </a:ext>
                </a:extLst>
              </a:tr>
              <a:tr h="40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CESAR </a:t>
                      </a: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Codazzi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039645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Jagua de Ibirico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80" marR="6580" marT="65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923193"/>
                  </a:ext>
                </a:extLst>
              </a:tr>
              <a:tr h="1403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Manaure</a:t>
                      </a:r>
                    </a:p>
                  </a:txBody>
                  <a:tcPr marL="6580" marR="6580" marT="658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5076403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2F03E6A-5EE8-D74D-B7F6-02080A3DF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43238"/>
              </p:ext>
            </p:extLst>
          </p:nvPr>
        </p:nvGraphicFramePr>
        <p:xfrm>
          <a:off x="3643935" y="1080831"/>
          <a:ext cx="2914088" cy="4533451"/>
        </p:xfrm>
        <a:graphic>
          <a:graphicData uri="http://schemas.openxmlformats.org/drawingml/2006/table">
            <a:tbl>
              <a:tblPr/>
              <a:tblGrid>
                <a:gridCol w="1082294">
                  <a:extLst>
                    <a:ext uri="{9D8B030D-6E8A-4147-A177-3AD203B41FA5}">
                      <a16:colId xmlns:a16="http://schemas.microsoft.com/office/drawing/2014/main" val="93753680"/>
                    </a:ext>
                  </a:extLst>
                </a:gridCol>
                <a:gridCol w="1831794">
                  <a:extLst>
                    <a:ext uri="{9D8B030D-6E8A-4147-A177-3AD203B41FA5}">
                      <a16:colId xmlns:a16="http://schemas.microsoft.com/office/drawing/2014/main" val="26076004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DEPARTAMENTO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MUNICIPIOS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826965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CHOCÓ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Atrato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695927"/>
                  </a:ext>
                </a:extLst>
              </a:tr>
              <a:tr h="161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MAGDALENA 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Ciénaga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8867464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Santa Marta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335738"/>
                  </a:ext>
                </a:extLst>
              </a:tr>
              <a:tr h="161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META 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Mesetas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7703011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Uribe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7229853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NARIÑO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Ricaurte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604241"/>
                  </a:ext>
                </a:extLst>
              </a:tr>
              <a:tr h="161161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NORTE DE SANTANDER 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013057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Carmen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685202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Hacarí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594764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Sardinata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320354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Teorama</a:t>
                      </a:r>
                    </a:p>
                  </a:txBody>
                  <a:tcPr marL="7554" marR="7554" marT="7554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636090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Tibú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780613"/>
                  </a:ext>
                </a:extLst>
              </a:tr>
              <a:tr h="161161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PUTUMAYO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Mocoa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246621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Orito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4731897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Puerto Asís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516011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Puerto Caicedo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800763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Puerto Guzmán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4341672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Puerto Leguizamo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7814174"/>
                  </a:ext>
                </a:extLst>
              </a:tr>
              <a:tr h="1776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San Miguel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553073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Valle Del Guamuez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380614"/>
                  </a:ext>
                </a:extLst>
              </a:tr>
              <a:tr h="343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Villagarzón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2452808"/>
                  </a:ext>
                </a:extLst>
              </a:tr>
              <a:tr h="1792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SUCRE 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Chalán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9840472"/>
                  </a:ext>
                </a:extLst>
              </a:tr>
              <a:tr h="161161">
                <a:tc vMerge="1">
                  <a:txBody>
                    <a:bodyPr/>
                    <a:lstStyle/>
                    <a:p>
                      <a:pPr algn="ctr" fontAlgn="ctr"/>
                      <a:endParaRPr lang="es-CO" sz="11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Colosó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442461"/>
                  </a:ext>
                </a:extLst>
              </a:tr>
              <a:tr h="32232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VALLE DEL CAUCA 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Buenaventura</a:t>
                      </a:r>
                    </a:p>
                  </a:txBody>
                  <a:tcPr marL="7554" marR="7554" marT="7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9697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255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de Integración Regional –PNVIR-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septiembre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063226"/>
              </p:ext>
            </p:extLst>
          </p:nvPr>
        </p:nvGraphicFramePr>
        <p:xfrm>
          <a:off x="2133104" y="2199794"/>
          <a:ext cx="8128000" cy="10109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952079-F689-F049-88FC-C8A9A29F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0452821"/>
              </p:ext>
            </p:extLst>
          </p:nvPr>
        </p:nvGraphicFramePr>
        <p:xfrm>
          <a:off x="1514211" y="1189762"/>
          <a:ext cx="9148225" cy="5336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Pentágono 25">
            <a:extLst>
              <a:ext uri="{FF2B5EF4-FFF2-40B4-BE49-F238E27FC236}">
                <a16:creationId xmlns:a16="http://schemas.microsoft.com/office/drawing/2014/main" id="{16475C11-AB25-8C40-9D67-75C006677CB4}"/>
              </a:ext>
            </a:extLst>
          </p:cNvPr>
          <p:cNvSpPr/>
          <p:nvPr/>
        </p:nvSpPr>
        <p:spPr>
          <a:xfrm>
            <a:off x="15351" y="1189761"/>
            <a:ext cx="1222374" cy="539027"/>
          </a:xfrm>
          <a:custGeom>
            <a:avLst/>
            <a:gdLst>
              <a:gd name="connsiteX0" fmla="*/ 0 w 1222374"/>
              <a:gd name="connsiteY0" fmla="*/ 0 h 539027"/>
              <a:gd name="connsiteX1" fmla="*/ 952861 w 1222374"/>
              <a:gd name="connsiteY1" fmla="*/ 0 h 539027"/>
              <a:gd name="connsiteX2" fmla="*/ 1222374 w 1222374"/>
              <a:gd name="connsiteY2" fmla="*/ 269514 h 539027"/>
              <a:gd name="connsiteX3" fmla="*/ 952861 w 1222374"/>
              <a:gd name="connsiteY3" fmla="*/ 539027 h 539027"/>
              <a:gd name="connsiteX4" fmla="*/ 0 w 1222374"/>
              <a:gd name="connsiteY4" fmla="*/ 539027 h 539027"/>
              <a:gd name="connsiteX5" fmla="*/ 0 w 1222374"/>
              <a:gd name="connsiteY5" fmla="*/ 0 h 53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374" h="539027" fill="none" extrusionOk="0">
                <a:moveTo>
                  <a:pt x="0" y="0"/>
                </a:moveTo>
                <a:cubicBezTo>
                  <a:pt x="177397" y="70314"/>
                  <a:pt x="825609" y="77451"/>
                  <a:pt x="952861" y="0"/>
                </a:cubicBezTo>
                <a:cubicBezTo>
                  <a:pt x="1077282" y="110790"/>
                  <a:pt x="1110897" y="120186"/>
                  <a:pt x="1222374" y="269514"/>
                </a:cubicBezTo>
                <a:cubicBezTo>
                  <a:pt x="1196156" y="341185"/>
                  <a:pt x="1030779" y="437901"/>
                  <a:pt x="952861" y="539027"/>
                </a:cubicBezTo>
                <a:cubicBezTo>
                  <a:pt x="541273" y="522292"/>
                  <a:pt x="170702" y="483381"/>
                  <a:pt x="0" y="539027"/>
                </a:cubicBezTo>
                <a:cubicBezTo>
                  <a:pt x="15030" y="334418"/>
                  <a:pt x="-5575" y="73991"/>
                  <a:pt x="0" y="0"/>
                </a:cubicBezTo>
                <a:close/>
              </a:path>
              <a:path w="1222374" h="539027" stroke="0" extrusionOk="0">
                <a:moveTo>
                  <a:pt x="0" y="0"/>
                </a:moveTo>
                <a:cubicBezTo>
                  <a:pt x="315925" y="62923"/>
                  <a:pt x="501465" y="16418"/>
                  <a:pt x="952861" y="0"/>
                </a:cubicBezTo>
                <a:cubicBezTo>
                  <a:pt x="999230" y="47365"/>
                  <a:pt x="1173985" y="190198"/>
                  <a:pt x="1222374" y="269514"/>
                </a:cubicBezTo>
                <a:cubicBezTo>
                  <a:pt x="1183295" y="316262"/>
                  <a:pt x="982746" y="470203"/>
                  <a:pt x="952861" y="539027"/>
                </a:cubicBezTo>
                <a:cubicBezTo>
                  <a:pt x="568150" y="568900"/>
                  <a:pt x="309652" y="618970"/>
                  <a:pt x="0" y="539027"/>
                </a:cubicBezTo>
                <a:cubicBezTo>
                  <a:pt x="-3013" y="352765"/>
                  <a:pt x="-24422" y="148614"/>
                  <a:pt x="0" y="0"/>
                </a:cubicBezTo>
                <a:close/>
              </a:path>
            </a:pathLst>
          </a:custGeom>
          <a:solidFill>
            <a:srgbClr val="00B0F0"/>
          </a:solidFill>
          <a:ln w="28575">
            <a:solidFill>
              <a:srgbClr val="4C83E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952079-F689-F049-88FC-C8A9A29F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2966511"/>
              </p:ext>
            </p:extLst>
          </p:nvPr>
        </p:nvGraphicFramePr>
        <p:xfrm>
          <a:off x="1253075" y="1189762"/>
          <a:ext cx="10923573" cy="566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Pentágono 25">
            <a:extLst>
              <a:ext uri="{FF2B5EF4-FFF2-40B4-BE49-F238E27FC236}">
                <a16:creationId xmlns:a16="http://schemas.microsoft.com/office/drawing/2014/main" id="{16475C11-AB25-8C40-9D67-75C006677CB4}"/>
              </a:ext>
            </a:extLst>
          </p:cNvPr>
          <p:cNvSpPr/>
          <p:nvPr/>
        </p:nvSpPr>
        <p:spPr>
          <a:xfrm>
            <a:off x="15351" y="1189761"/>
            <a:ext cx="1222374" cy="539027"/>
          </a:xfrm>
          <a:custGeom>
            <a:avLst/>
            <a:gdLst>
              <a:gd name="connsiteX0" fmla="*/ 0 w 1222374"/>
              <a:gd name="connsiteY0" fmla="*/ 0 h 539027"/>
              <a:gd name="connsiteX1" fmla="*/ 952861 w 1222374"/>
              <a:gd name="connsiteY1" fmla="*/ 0 h 539027"/>
              <a:gd name="connsiteX2" fmla="*/ 1222374 w 1222374"/>
              <a:gd name="connsiteY2" fmla="*/ 269514 h 539027"/>
              <a:gd name="connsiteX3" fmla="*/ 952861 w 1222374"/>
              <a:gd name="connsiteY3" fmla="*/ 539027 h 539027"/>
              <a:gd name="connsiteX4" fmla="*/ 0 w 1222374"/>
              <a:gd name="connsiteY4" fmla="*/ 539027 h 539027"/>
              <a:gd name="connsiteX5" fmla="*/ 0 w 1222374"/>
              <a:gd name="connsiteY5" fmla="*/ 0 h 53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374" h="539027" fill="none" extrusionOk="0">
                <a:moveTo>
                  <a:pt x="0" y="0"/>
                </a:moveTo>
                <a:cubicBezTo>
                  <a:pt x="177397" y="70314"/>
                  <a:pt x="825609" y="77451"/>
                  <a:pt x="952861" y="0"/>
                </a:cubicBezTo>
                <a:cubicBezTo>
                  <a:pt x="1077282" y="110790"/>
                  <a:pt x="1110897" y="120186"/>
                  <a:pt x="1222374" y="269514"/>
                </a:cubicBezTo>
                <a:cubicBezTo>
                  <a:pt x="1196156" y="341185"/>
                  <a:pt x="1030779" y="437901"/>
                  <a:pt x="952861" y="539027"/>
                </a:cubicBezTo>
                <a:cubicBezTo>
                  <a:pt x="541273" y="522292"/>
                  <a:pt x="170702" y="483381"/>
                  <a:pt x="0" y="539027"/>
                </a:cubicBezTo>
                <a:cubicBezTo>
                  <a:pt x="15030" y="334418"/>
                  <a:pt x="-5575" y="73991"/>
                  <a:pt x="0" y="0"/>
                </a:cubicBezTo>
                <a:close/>
              </a:path>
              <a:path w="1222374" h="539027" stroke="0" extrusionOk="0">
                <a:moveTo>
                  <a:pt x="0" y="0"/>
                </a:moveTo>
                <a:cubicBezTo>
                  <a:pt x="315925" y="62923"/>
                  <a:pt x="501465" y="16418"/>
                  <a:pt x="952861" y="0"/>
                </a:cubicBezTo>
                <a:cubicBezTo>
                  <a:pt x="999230" y="47365"/>
                  <a:pt x="1173985" y="190198"/>
                  <a:pt x="1222374" y="269514"/>
                </a:cubicBezTo>
                <a:cubicBezTo>
                  <a:pt x="1183295" y="316262"/>
                  <a:pt x="982746" y="470203"/>
                  <a:pt x="952861" y="539027"/>
                </a:cubicBezTo>
                <a:cubicBezTo>
                  <a:pt x="568150" y="568900"/>
                  <a:pt x="309652" y="618970"/>
                  <a:pt x="0" y="539027"/>
                </a:cubicBezTo>
                <a:cubicBezTo>
                  <a:pt x="-3013" y="352765"/>
                  <a:pt x="-24422" y="148614"/>
                  <a:pt x="0" y="0"/>
                </a:cubicBezTo>
                <a:close/>
              </a:path>
            </a:pathLst>
          </a:custGeom>
          <a:solidFill>
            <a:srgbClr val="00B0F0"/>
          </a:solidFill>
          <a:ln w="28575">
            <a:solidFill>
              <a:srgbClr val="4C83E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847224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6323680"/>
              </p:ext>
            </p:extLst>
          </p:nvPr>
        </p:nvGraphicFramePr>
        <p:xfrm>
          <a:off x="1366837" y="1343988"/>
          <a:ext cx="106807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entágono 5">
            <a:extLst>
              <a:ext uri="{FF2B5EF4-FFF2-40B4-BE49-F238E27FC236}">
                <a16:creationId xmlns:a16="http://schemas.microsoft.com/office/drawing/2014/main" id="{4941605B-D53D-DD49-A211-0870B3F20E3F}"/>
              </a:ext>
            </a:extLst>
          </p:cNvPr>
          <p:cNvSpPr/>
          <p:nvPr/>
        </p:nvSpPr>
        <p:spPr>
          <a:xfrm>
            <a:off x="15351" y="1189761"/>
            <a:ext cx="1222374" cy="539027"/>
          </a:xfrm>
          <a:custGeom>
            <a:avLst/>
            <a:gdLst>
              <a:gd name="connsiteX0" fmla="*/ 0 w 1222374"/>
              <a:gd name="connsiteY0" fmla="*/ 0 h 539027"/>
              <a:gd name="connsiteX1" fmla="*/ 952861 w 1222374"/>
              <a:gd name="connsiteY1" fmla="*/ 0 h 539027"/>
              <a:gd name="connsiteX2" fmla="*/ 1222374 w 1222374"/>
              <a:gd name="connsiteY2" fmla="*/ 269514 h 539027"/>
              <a:gd name="connsiteX3" fmla="*/ 952861 w 1222374"/>
              <a:gd name="connsiteY3" fmla="*/ 539027 h 539027"/>
              <a:gd name="connsiteX4" fmla="*/ 0 w 1222374"/>
              <a:gd name="connsiteY4" fmla="*/ 539027 h 539027"/>
              <a:gd name="connsiteX5" fmla="*/ 0 w 1222374"/>
              <a:gd name="connsiteY5" fmla="*/ 0 h 53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374" h="539027" fill="none" extrusionOk="0">
                <a:moveTo>
                  <a:pt x="0" y="0"/>
                </a:moveTo>
                <a:cubicBezTo>
                  <a:pt x="177397" y="70314"/>
                  <a:pt x="825609" y="77451"/>
                  <a:pt x="952861" y="0"/>
                </a:cubicBezTo>
                <a:cubicBezTo>
                  <a:pt x="1077282" y="110790"/>
                  <a:pt x="1110897" y="120186"/>
                  <a:pt x="1222374" y="269514"/>
                </a:cubicBezTo>
                <a:cubicBezTo>
                  <a:pt x="1196156" y="341185"/>
                  <a:pt x="1030779" y="437901"/>
                  <a:pt x="952861" y="539027"/>
                </a:cubicBezTo>
                <a:cubicBezTo>
                  <a:pt x="541273" y="522292"/>
                  <a:pt x="170702" y="483381"/>
                  <a:pt x="0" y="539027"/>
                </a:cubicBezTo>
                <a:cubicBezTo>
                  <a:pt x="15030" y="334418"/>
                  <a:pt x="-5575" y="73991"/>
                  <a:pt x="0" y="0"/>
                </a:cubicBezTo>
                <a:close/>
              </a:path>
              <a:path w="1222374" h="539027" stroke="0" extrusionOk="0">
                <a:moveTo>
                  <a:pt x="0" y="0"/>
                </a:moveTo>
                <a:cubicBezTo>
                  <a:pt x="315925" y="62923"/>
                  <a:pt x="501465" y="16418"/>
                  <a:pt x="952861" y="0"/>
                </a:cubicBezTo>
                <a:cubicBezTo>
                  <a:pt x="999230" y="47365"/>
                  <a:pt x="1173985" y="190198"/>
                  <a:pt x="1222374" y="269514"/>
                </a:cubicBezTo>
                <a:cubicBezTo>
                  <a:pt x="1183295" y="316262"/>
                  <a:pt x="982746" y="470203"/>
                  <a:pt x="952861" y="539027"/>
                </a:cubicBezTo>
                <a:cubicBezTo>
                  <a:pt x="568150" y="568900"/>
                  <a:pt x="309652" y="618970"/>
                  <a:pt x="0" y="539027"/>
                </a:cubicBezTo>
                <a:cubicBezTo>
                  <a:pt x="-3013" y="352765"/>
                  <a:pt x="-24422" y="148614"/>
                  <a:pt x="0" y="0"/>
                </a:cubicBezTo>
                <a:close/>
              </a:path>
            </a:pathLst>
          </a:custGeom>
          <a:ln w="28575">
            <a:extLst>
              <a:ext uri="{C807C97D-BFC1-408E-A445-0C87EB9F89A2}">
                <ask:lineSketchStyleProps xmlns:ask="http://schemas.microsoft.com/office/drawing/2018/sketchyshapes" sd="1219033472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416902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3048000" y="1997839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CO" dirty="0">
                <a:solidFill>
                  <a:srgbClr val="333333"/>
                </a:solidFill>
                <a:latin typeface="Work Sans"/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septiembre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090139"/>
              </p:ext>
            </p:extLst>
          </p:nvPr>
        </p:nvGraphicFramePr>
        <p:xfrm>
          <a:off x="2222004" y="1717194"/>
          <a:ext cx="8128000" cy="40436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196275"/>
              </p:ext>
            </p:extLst>
          </p:nvPr>
        </p:nvGraphicFramePr>
        <p:xfrm>
          <a:off x="570467" y="1561659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421806"/>
              </p:ext>
            </p:extLst>
          </p:nvPr>
        </p:nvGraphicFramePr>
        <p:xfrm>
          <a:off x="8159589" y="1885349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Gráfico 27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130728"/>
              </p:ext>
            </p:extLst>
          </p:nvPr>
        </p:nvGraphicFramePr>
        <p:xfrm>
          <a:off x="4001284" y="1931331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dondear rectángulo de esquina diagonal 17">
            <a:extLst>
              <a:ext uri="{FF2B5EF4-FFF2-40B4-BE49-F238E27FC236}">
                <a16:creationId xmlns:a16="http://schemas.microsoft.com/office/drawing/2014/main" id="{9F7BD0F6-9C49-1341-B01D-CF08A4EE8482}"/>
              </a:ext>
            </a:extLst>
          </p:cNvPr>
          <p:cNvSpPr/>
          <p:nvPr/>
        </p:nvSpPr>
        <p:spPr>
          <a:xfrm>
            <a:off x="9818527" y="3540691"/>
            <a:ext cx="904875" cy="256609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467 km</a:t>
            </a:r>
            <a:endParaRPr lang="es-CO" sz="1200" dirty="0"/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854178" y="3602559"/>
            <a:ext cx="771682" cy="26459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187 km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1">
            <a:extLst>
              <a:ext uri="{FF2B5EF4-FFF2-40B4-BE49-F238E27FC236}">
                <a16:creationId xmlns:a16="http://schemas.microsoft.com/office/drawing/2014/main" id="{CF29F02E-9BFE-794F-9F87-113C61EDD4DF}"/>
              </a:ext>
            </a:extLst>
          </p:cNvPr>
          <p:cNvSpPr txBox="1"/>
          <p:nvPr/>
        </p:nvSpPr>
        <p:spPr>
          <a:xfrm>
            <a:off x="9876263" y="2926680"/>
            <a:ext cx="1047529" cy="5080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0" i="0" u="none" strike="noStrike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Calibri"/>
              </a:rPr>
              <a:t>117%</a:t>
            </a:r>
            <a:endParaRPr lang="es-CO" sz="3000" dirty="0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379741" y="1485352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20403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842664" y="3734855"/>
            <a:ext cx="876094" cy="323493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>
            <a:spAutoFit/>
          </a:bodyPr>
          <a:lstStyle/>
          <a:p>
            <a:pPr algn="ctr"/>
            <a:r>
              <a:rPr lang="es-CO" sz="1300" dirty="0"/>
              <a:t>1.467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05404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6FDC4C0F-D1A7-904D-93F2-095B86ADBF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7912"/>
              </p:ext>
            </p:extLst>
          </p:nvPr>
        </p:nvGraphicFramePr>
        <p:xfrm>
          <a:off x="8110140" y="1944687"/>
          <a:ext cx="370720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211853"/>
              </p:ext>
            </p:extLst>
          </p:nvPr>
        </p:nvGraphicFramePr>
        <p:xfrm>
          <a:off x="0" y="1912937"/>
          <a:ext cx="42068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594644"/>
            <a:ext cx="354145" cy="226693"/>
          </a:xfrm>
          <a:prstGeom prst="round2DiagRect">
            <a:avLst/>
          </a:prstGeom>
          <a:solidFill>
            <a:schemeClr val="accent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39944" y="3594644"/>
            <a:ext cx="428347" cy="257658"/>
          </a:xfrm>
          <a:prstGeom prst="round2DiagRect">
            <a:avLst/>
          </a:prstGeom>
          <a:solidFill>
            <a:srgbClr val="F6D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5</a:t>
            </a:r>
            <a:endParaRPr lang="es-CO" sz="1100" dirty="0"/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chemeClr val="accent4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11,35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FFD44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FFD44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chemeClr val="accent2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chemeClr val="accent2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265486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32059" y="1744662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FFC000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11988" y="1757361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2"/>
                </a:solidFill>
                <a:cs typeface="Calibri" panose="020F0502020204030204" pitchFamily="34" charset="0"/>
              </a:rPr>
              <a:t>Meta Cuatrienio: 2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septiembre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089555"/>
              </p:ext>
            </p:extLst>
          </p:nvPr>
        </p:nvGraphicFramePr>
        <p:xfrm>
          <a:off x="2222004" y="1717194"/>
          <a:ext cx="8128000" cy="36626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/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/>
        </p:nvGraphicFramePr>
        <p:xfrm>
          <a:off x="885359" y="1722436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800100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139km</a:t>
            </a:r>
            <a:endParaRPr lang="es-CO" sz="12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800100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470km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BC76B021-3DD8-3348-8BFA-A6B07D4D1B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61937"/>
              </p:ext>
            </p:extLst>
          </p:nvPr>
        </p:nvGraphicFramePr>
        <p:xfrm>
          <a:off x="8354355" y="1790237"/>
          <a:ext cx="32469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2000" b="1" i="0" u="none" strike="noStrike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20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382848" y="140512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4357</TotalTime>
  <Words>1000</Words>
  <Application>Microsoft Macintosh PowerPoint</Application>
  <PresentationFormat>Panorámica</PresentationFormat>
  <Paragraphs>202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Agency FB</vt:lpstr>
      <vt:lpstr>Arial</vt:lpstr>
      <vt:lpstr>Calibri</vt:lpstr>
      <vt:lpstr>Calibri Light</vt:lpstr>
      <vt:lpstr>Impact</vt:lpstr>
      <vt:lpstr>Segoe UI Historic</vt:lpstr>
      <vt:lpstr>Times</vt:lpstr>
      <vt:lpstr>Times New Roman</vt:lpstr>
      <vt:lpstr>Work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 </cp:lastModifiedBy>
  <cp:revision>327</cp:revision>
  <cp:lastPrinted>2018-12-20T14:53:26Z</cp:lastPrinted>
  <dcterms:created xsi:type="dcterms:W3CDTF">2018-12-06T15:24:51Z</dcterms:created>
  <dcterms:modified xsi:type="dcterms:W3CDTF">2020-10-14T23:02:33Z</dcterms:modified>
</cp:coreProperties>
</file>