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27"/>
  </p:notes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7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5" r:id="rId21"/>
    <p:sldId id="298" r:id="rId22"/>
    <p:sldId id="297" r:id="rId23"/>
    <p:sldId id="296" r:id="rId24"/>
    <p:sldId id="294" r:id="rId25"/>
    <p:sldId id="266" r:id="rId2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DAE4"/>
    <a:srgbClr val="ADB9CA"/>
    <a:srgbClr val="6B86F7"/>
    <a:srgbClr val="000000"/>
    <a:srgbClr val="FFAB00"/>
    <a:srgbClr val="F9D6BF"/>
    <a:srgbClr val="ED7D31"/>
    <a:srgbClr val="FFEECD"/>
    <a:srgbClr val="A8D4D3"/>
    <a:srgbClr val="36D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46" autoAdjust="0"/>
    <p:restoredTop sz="94660"/>
  </p:normalViewPr>
  <p:slideViewPr>
    <p:cSldViewPr snapToGrid="0">
      <p:cViewPr>
        <p:scale>
          <a:sx n="80" d="100"/>
          <a:sy n="80" d="100"/>
        </p:scale>
        <p:origin x="15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AE703-9240-498D-8CA7-F160FBBC2F20}" type="doc">
      <dgm:prSet loTypeId="urn:microsoft.com/office/officeart/2005/8/layout/bList2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6FDEF4D0-7EF9-4C2A-A528-608ED0B4F0AE}">
      <dgm:prSet phldrT="[Texto]" custT="1"/>
      <dgm:spPr/>
      <dgm:t>
        <a:bodyPr/>
        <a:lstStyle/>
        <a:p>
          <a:r>
            <a:rPr lang="es-ES"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USUARIOS DE LA INFRAESTRUCTURA  (modos carretero, férreo, fluvial y marítimo)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771085-160C-4278-86BE-D2ACC511779C}" type="parTrans" cxnId="{37BFD5AB-16C8-4984-9C21-9278A3FCDEF1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03B0B5BD-8C58-42FB-9000-01563159027E}" type="sibTrans" cxnId="{37BFD5AB-16C8-4984-9C21-9278A3FCDEF1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76E607DB-99A0-4E46-A5FD-5482944A8612}">
      <dgm:prSet phldrT="[Texto]" custT="1"/>
      <dgm:spPr/>
      <dgm:t>
        <a:bodyPr/>
        <a:lstStyle/>
        <a:p>
          <a:r>
            <a:rPr lang="es-ES"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BENEFICIARIOS DEL ÁREA DE INFLUENCIA DE LOS PROYECTOS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5A2A30-CF11-4381-A2AF-0BD629549857}" type="parTrans" cxnId="{8E2FC91B-531C-49CB-B696-1EDBD6A85C54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7C8E75EF-E795-4B23-9DCD-4B7680A1FC68}" type="sibTrans" cxnId="{8E2FC91B-531C-49CB-B696-1EDBD6A85C54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3E989296-0834-490C-B673-2ED2AA60AD02}">
      <dgm:prSet phldrT="[Texto]" custT="1"/>
      <dgm:spPr/>
      <dgm:t>
        <a:bodyPr/>
        <a:lstStyle/>
        <a:p>
          <a:r>
            <a:rPr lang="es-ES"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ENTIDADES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C7B6FD-1467-45CC-A461-1C739D06DE1A}" type="parTrans" cxnId="{22F5ED07-E468-4D46-B6EA-0CEF21E4C637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CABA88C5-043B-46DA-AE09-6739F82D398F}" type="sibTrans" cxnId="{22F5ED07-E468-4D46-B6EA-0CEF21E4C637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184E34BF-89F6-4412-8CC7-6FDEFD251C6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kern="1200" dirty="0">
              <a:effectLst/>
              <a:latin typeface="Calibri" panose="020F0502020204030204"/>
              <a:ea typeface="+mn-ea"/>
              <a:cs typeface="+mn-cs"/>
            </a:rPr>
            <a:t>Viajero</a:t>
          </a:r>
          <a:r>
            <a:rPr lang="es-ES" sz="1600" kern="1200" dirty="0">
              <a:effectLst/>
            </a:rPr>
            <a:t> Ocasional.</a:t>
          </a:r>
          <a:endParaRPr lang="es-CO" sz="1600" kern="1200" dirty="0"/>
        </a:p>
      </dgm:t>
    </dgm:pt>
    <dgm:pt modelId="{A02B449E-D16C-4AC4-97FA-B7E0E6178C11}" type="parTrans" cxnId="{6830C710-6E3B-42F5-8A94-E083AAD5A156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0DE7AB88-B971-4BAB-A474-909F5C9C94BD}" type="sibTrans" cxnId="{6830C710-6E3B-42F5-8A94-E083AAD5A156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19D45CDB-56E2-4734-941B-F9709DB9F592}">
      <dgm:prSet custT="1"/>
      <dgm:spPr/>
      <dgm:t>
        <a:bodyPr/>
        <a:lstStyle/>
        <a:p>
          <a:r>
            <a:rPr lang="es-ES" sz="1600" kern="1200" dirty="0">
              <a:effectLst/>
            </a:rPr>
            <a:t>Viajero Frecuente.</a:t>
          </a:r>
          <a:endParaRPr lang="es-CO" sz="1600" kern="1200" dirty="0">
            <a:effectLst/>
          </a:endParaRPr>
        </a:p>
      </dgm:t>
    </dgm:pt>
    <dgm:pt modelId="{5A6FC1C3-2A44-42CD-99CC-A9BEC9FF6576}" type="parTrans" cxnId="{D75B7111-9A0B-418A-8326-B55E15CA6528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A0DDFB4C-11D4-48A4-AA37-321A5AB18BAB}" type="sibTrans" cxnId="{D75B7111-9A0B-418A-8326-B55E15CA6528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DEB16B60-93E4-42CC-B13B-B35F72593CC0}">
      <dgm:prSet custT="1"/>
      <dgm:spPr/>
      <dgm:t>
        <a:bodyPr/>
        <a:lstStyle/>
        <a:p>
          <a:r>
            <a:rPr lang="es-ES" sz="1600" kern="1200" dirty="0">
              <a:effectLst/>
            </a:rPr>
            <a:t>Empresas de transporte de carga.</a:t>
          </a:r>
          <a:endParaRPr lang="es-CO" sz="1600" kern="1200" dirty="0">
            <a:effectLst/>
          </a:endParaRPr>
        </a:p>
      </dgm:t>
    </dgm:pt>
    <dgm:pt modelId="{7B3A70F4-A136-4742-B40A-F6B1EE7F2924}" type="parTrans" cxnId="{4EF0EB61-5259-4797-B5B8-FB48D03A1017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78862476-EFBC-48E4-BF97-0F3E8BC20FED}" type="sibTrans" cxnId="{4EF0EB61-5259-4797-B5B8-FB48D03A1017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8C278F0E-CC38-4B73-BE67-E9EA9DC50DEA}">
      <dgm:prSet custT="1"/>
      <dgm:spPr/>
      <dgm:t>
        <a:bodyPr/>
        <a:lstStyle/>
        <a:p>
          <a:r>
            <a:rPr lang="es-ES" sz="1600" kern="1200" dirty="0">
              <a:effectLst/>
            </a:rPr>
            <a:t>Empresas de transporte de Pasajeros.</a:t>
          </a:r>
          <a:endParaRPr lang="es-CO" sz="1600" kern="1200" dirty="0">
            <a:effectLst/>
          </a:endParaRPr>
        </a:p>
      </dgm:t>
    </dgm:pt>
    <dgm:pt modelId="{A609B665-728C-4C8C-8585-639F95EBB716}" type="parTrans" cxnId="{784F7183-DC97-4D3D-AF3A-F32E1724CAED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7E2BD55F-1A40-4548-B615-9DC1A96266BD}" type="sibTrans" cxnId="{784F7183-DC97-4D3D-AF3A-F32E1724CAED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313096FD-9117-4DC8-8D75-4DF8422358F5}">
      <dgm:prSet custT="1"/>
      <dgm:spPr/>
      <dgm:t>
        <a:bodyPr/>
        <a:lstStyle/>
        <a:p>
          <a:r>
            <a:rPr lang="es-ES" sz="1600" kern="1200" dirty="0">
              <a:effectLst/>
            </a:rPr>
            <a:t>Usuarios de PQRD.</a:t>
          </a:r>
          <a:endParaRPr lang="es-CO" sz="1600" kern="1200" dirty="0">
            <a:effectLst/>
          </a:endParaRPr>
        </a:p>
      </dgm:t>
    </dgm:pt>
    <dgm:pt modelId="{CA8378DC-D0EE-4920-B559-172EFFB1CA99}" type="parTrans" cxnId="{32246955-190E-41C3-A2A3-35AD1A8D42C6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DA3B4F11-67A7-414F-B6E1-10F301BE3C6F}" type="sibTrans" cxnId="{32246955-190E-41C3-A2A3-35AD1A8D42C6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D6C84EB1-64C3-49BB-80E6-1C7663761361}">
      <dgm:prSet custT="1"/>
      <dgm:spPr/>
      <dgm:t>
        <a:bodyPr/>
        <a:lstStyle/>
        <a:p>
          <a:r>
            <a:rPr lang="es-ES" sz="1600" kern="1200" dirty="0">
              <a:effectLst/>
            </a:rPr>
            <a:t>Usuarios de las tarjetas de identificación electrónica TIE.</a:t>
          </a:r>
          <a:endParaRPr lang="es-CO" sz="1600" kern="1200" dirty="0">
            <a:effectLst/>
          </a:endParaRPr>
        </a:p>
      </dgm:t>
    </dgm:pt>
    <dgm:pt modelId="{B0A90B31-020D-4B67-A4B4-A2D4084722A5}" type="parTrans" cxnId="{D503FAF8-0F07-456A-A8EC-8D8436153D1E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611B267C-8335-422D-9510-654BC584B525}" type="sibTrans" cxnId="{D503FAF8-0F07-456A-A8EC-8D8436153D1E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D01058B1-5364-4843-A432-D9AC4EE9FA21}">
      <dgm:prSet custT="1"/>
      <dgm:spPr/>
      <dgm:t>
        <a:bodyPr/>
        <a:lstStyle/>
        <a:p>
          <a:r>
            <a:rPr lang="es-ES" sz="1600" kern="1200" dirty="0">
              <a:effectLst/>
            </a:rPr>
            <a:t>Usuarios de los TRÁMITES.</a:t>
          </a:r>
          <a:endParaRPr lang="es-CO" sz="16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ED5CC601-339D-4115-91A7-3190AA058CC4}" type="parTrans" cxnId="{7CB25664-7563-43B1-B09B-63E1629BDA02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92B1227A-F25B-4A6B-976F-711C7B15F173}" type="sibTrans" cxnId="{7CB25664-7563-43B1-B09B-63E1629BDA02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17558C00-8028-43EB-A0CC-C2C4168C933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kern="1200" dirty="0">
              <a:effectLst/>
            </a:rPr>
            <a:t> </a:t>
          </a:r>
          <a:r>
            <a:rPr lang="es-ES" sz="1600" kern="1200" dirty="0">
              <a:effectLst/>
              <a:latin typeface="Calibri" panose="020F0502020204030204"/>
              <a:ea typeface="+mn-ea"/>
              <a:cs typeface="+mn-cs"/>
            </a:rPr>
            <a:t>Comunidades</a:t>
          </a:r>
          <a:r>
            <a:rPr lang="es-ES" sz="1600" kern="1200" dirty="0">
              <a:effectLst/>
            </a:rPr>
            <a:t>.</a:t>
          </a:r>
          <a:endParaRPr lang="es-CO" sz="1600" kern="1200" dirty="0"/>
        </a:p>
      </dgm:t>
    </dgm:pt>
    <dgm:pt modelId="{9D1B0089-CCBD-4882-B616-6824DC538FA9}" type="parTrans" cxnId="{DE69DA30-F806-416E-A929-FDF6F6EC05DC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8E3A5A64-91F3-465B-AF2D-2B13B22957CB}" type="sibTrans" cxnId="{DE69DA30-F806-416E-A929-FDF6F6EC05DC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42B17872-7908-470A-A122-70752BD2515C}">
      <dgm:prSet custT="1"/>
      <dgm:spPr/>
      <dgm:t>
        <a:bodyPr/>
        <a:lstStyle/>
        <a:p>
          <a:r>
            <a:rPr lang="es-ES" sz="1600" dirty="0">
              <a:effectLst/>
            </a:rPr>
            <a:t>Entidades del orden Nacional, Departamental y Municipal.</a:t>
          </a:r>
          <a:endParaRPr lang="es-CO" sz="1600" dirty="0"/>
        </a:p>
      </dgm:t>
    </dgm:pt>
    <dgm:pt modelId="{4AB65205-1C98-4405-9982-762E2A392618}" type="parTrans" cxnId="{93ADFDDD-96B6-443E-9F65-1C7FD905D771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013F8111-8B52-4C81-90F2-83A95632B93C}" type="sibTrans" cxnId="{93ADFDDD-96B6-443E-9F65-1C7FD905D771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340E2D19-074E-4225-A6FB-6E8B9B5DEA38}">
      <dgm:prSet custT="1"/>
      <dgm:spPr/>
      <dgm:t>
        <a:bodyPr/>
        <a:lstStyle/>
        <a:p>
          <a:r>
            <a:rPr lang="es-ES" sz="1600" dirty="0">
              <a:effectLst/>
            </a:rPr>
            <a:t>Corporaciones político-administrativas de elección popular como el Congreso, Asambleas y Concejos.</a:t>
          </a:r>
          <a:endParaRPr lang="es-CO" sz="1600" dirty="0">
            <a:effectLst/>
          </a:endParaRPr>
        </a:p>
      </dgm:t>
    </dgm:pt>
    <dgm:pt modelId="{7AF97700-9FE3-4960-82CB-F4B92CAC8342}" type="parTrans" cxnId="{2467A5D5-219F-4162-BBFF-79F3E51F108A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C34CC640-3DA8-4391-A3A9-09FC99210D53}" type="sibTrans" cxnId="{2467A5D5-219F-4162-BBFF-79F3E51F108A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939382AB-0F0D-4CCE-BC4F-10FAE3EC06E7}">
      <dgm:prSet custT="1"/>
      <dgm:spPr/>
      <dgm:t>
        <a:bodyPr/>
        <a:lstStyle/>
        <a:p>
          <a:r>
            <a:rPr lang="es-ES" sz="1600" dirty="0">
              <a:effectLst/>
            </a:rPr>
            <a:t>Órganos de control (especialmente, Procuraduría General de la Nación, Contraloría General de la República y Contralorías Territoriales, Personerías).</a:t>
          </a:r>
          <a:endParaRPr lang="es-CO" sz="16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E28B0312-B467-47AA-9082-C29E95B28A7A}" type="parTrans" cxnId="{DEBFD2AF-67FC-401E-88C3-63C1A73B7CC5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A525FE40-B72A-4A7B-BE3E-377C190F6DAF}" type="sibTrans" cxnId="{DEBFD2AF-67FC-401E-88C3-63C1A73B7CC5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AFDAC95F-CB5B-430A-AAB0-9CB1CF559A09}">
      <dgm:prSet custT="1"/>
      <dgm:spPr/>
      <dgm:t>
        <a:bodyPr/>
        <a:lstStyle/>
        <a:p>
          <a:r>
            <a:rPr lang="es-ES" sz="1600" kern="1200" dirty="0">
              <a:effectLst/>
            </a:rPr>
            <a:t>Organizaciones sociales / Veedurías ciudadanas.</a:t>
          </a:r>
          <a:endParaRPr lang="es-CO" sz="1600" kern="1200" dirty="0">
            <a:effectLst/>
          </a:endParaRPr>
        </a:p>
      </dgm:t>
    </dgm:pt>
    <dgm:pt modelId="{7BEDB679-7EB7-4B31-9EDB-35AADA3D2E1B}" type="sibTrans" cxnId="{E0E6EE56-A33F-4761-955B-1EBF2A890B46}">
      <dgm:prSet/>
      <dgm:spPr/>
      <dgm:t>
        <a:bodyPr/>
        <a:lstStyle/>
        <a:p>
          <a:endParaRPr lang="es-CO" sz="2800">
            <a:solidFill>
              <a:schemeClr val="tx1"/>
            </a:solidFill>
          </a:endParaRPr>
        </a:p>
      </dgm:t>
    </dgm:pt>
    <dgm:pt modelId="{717BFC72-5BFB-4AB7-A264-14EE1DA8C60C}" type="parTrans" cxnId="{E0E6EE56-A33F-4761-955B-1EBF2A890B46}">
      <dgm:prSet/>
      <dgm:spPr/>
      <dgm:t>
        <a:bodyPr/>
        <a:lstStyle/>
        <a:p>
          <a:endParaRPr lang="es-CO" sz="2800">
            <a:solidFill>
              <a:schemeClr val="tx1"/>
            </a:solidFill>
          </a:endParaRPr>
        </a:p>
      </dgm:t>
    </dgm:pt>
    <dgm:pt modelId="{89FF86BD-6931-425A-9284-8B9CB4C77368}">
      <dgm:prSet custT="1"/>
      <dgm:spPr/>
      <dgm:t>
        <a:bodyPr/>
        <a:lstStyle/>
        <a:p>
          <a:r>
            <a:rPr lang="es-ES" sz="1600" kern="1200" dirty="0">
              <a:effectLst/>
            </a:rPr>
            <a:t>Usuarios de PQRD.</a:t>
          </a:r>
          <a:endParaRPr lang="es-CO" sz="1600" kern="1200" dirty="0">
            <a:effectLst/>
          </a:endParaRPr>
        </a:p>
      </dgm:t>
    </dgm:pt>
    <dgm:pt modelId="{FE0B3076-8D53-4F27-BF75-351CDEACC9CB}" type="sibTrans" cxnId="{035EF216-DECE-4D70-A917-096CAD7AC3E6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A22F10ED-C34C-41F4-AF6E-CC54F840F2EB}" type="parTrans" cxnId="{035EF216-DECE-4D70-A917-096CAD7AC3E6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559EB63E-68C3-45C9-8A01-75184BF8F339}">
      <dgm:prSet custT="1"/>
      <dgm:spPr/>
      <dgm:t>
        <a:bodyPr/>
        <a:lstStyle/>
        <a:p>
          <a:r>
            <a:rPr lang="es-ES" sz="1600" kern="1200" dirty="0">
              <a:effectLst/>
            </a:rPr>
            <a:t>Usuarios de las tarjetas de identificación electrónica TIE.</a:t>
          </a:r>
          <a:endParaRPr lang="es-CO" sz="1600" kern="1200" dirty="0">
            <a:effectLst/>
          </a:endParaRPr>
        </a:p>
      </dgm:t>
    </dgm:pt>
    <dgm:pt modelId="{4C2032BB-F042-4D61-AEEB-69419FCD0870}" type="sibTrans" cxnId="{D4CD5BA7-8533-4C5E-8780-58177E6095DC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1A7473C9-4F52-4839-BC3C-34DB4F011430}" type="parTrans" cxnId="{D4CD5BA7-8533-4C5E-8780-58177E6095DC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F881E1CB-D40D-40D0-BA02-CE36E610D4FA}">
      <dgm:prSet custT="1"/>
      <dgm:spPr/>
      <dgm:t>
        <a:bodyPr/>
        <a:lstStyle/>
        <a:p>
          <a:r>
            <a:rPr lang="es-ES" sz="1600" kern="1200">
              <a:effectLst/>
            </a:rPr>
            <a:t>Usuarios de los TRÁMITES.</a:t>
          </a:r>
          <a:endParaRPr lang="es-CO" sz="1600" kern="1200" dirty="0">
            <a:effectLst/>
          </a:endParaRPr>
        </a:p>
      </dgm:t>
    </dgm:pt>
    <dgm:pt modelId="{45499C78-4B0B-42D8-B6A0-41A379E5643B}" type="sibTrans" cxnId="{039B9C3E-6A49-4E5F-9478-4FBEE3AC9264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002E7CC2-F9EE-457B-B100-B1B46DDC3D55}" type="parTrans" cxnId="{039B9C3E-6A49-4E5F-9478-4FBEE3AC9264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9FA339CE-7B35-438C-8AE1-245C0341E177}">
      <dgm:prSet custT="1"/>
      <dgm:spPr/>
      <dgm:t>
        <a:bodyPr/>
        <a:lstStyle/>
        <a:p>
          <a:r>
            <a:rPr lang="es-ES" sz="1600" kern="1200" dirty="0">
              <a:effectLst/>
            </a:rPr>
            <a:t>Entidades del orden Nacional, Departamental y Municipal.</a:t>
          </a:r>
          <a:endParaRPr lang="es-CO" sz="16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477699B-3A7E-4A94-A49A-FC33B381EBCD}" type="sibTrans" cxnId="{051ABBAA-DDC1-4386-8E03-9CE3C133A521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3AD3F409-A6BA-457C-BB0D-2BFE24D0B657}" type="parTrans" cxnId="{051ABBAA-DDC1-4386-8E03-9CE3C133A521}">
      <dgm:prSet/>
      <dgm:spPr/>
      <dgm:t>
        <a:bodyPr/>
        <a:lstStyle/>
        <a:p>
          <a:endParaRPr lang="es-CO" sz="1600">
            <a:solidFill>
              <a:schemeClr val="tx1"/>
            </a:solidFill>
          </a:endParaRPr>
        </a:p>
      </dgm:t>
    </dgm:pt>
    <dgm:pt modelId="{610A08F9-2626-4028-BF2D-FEB58B6AC971}" type="pres">
      <dgm:prSet presAssocID="{58BAE703-9240-498D-8CA7-F160FBBC2F20}" presName="diagram" presStyleCnt="0">
        <dgm:presLayoutVars>
          <dgm:dir/>
          <dgm:animLvl val="lvl"/>
          <dgm:resizeHandles val="exact"/>
        </dgm:presLayoutVars>
      </dgm:prSet>
      <dgm:spPr/>
    </dgm:pt>
    <dgm:pt modelId="{88A9FE79-FB75-451E-ABC7-30F5F68ED81E}" type="pres">
      <dgm:prSet presAssocID="{6FDEF4D0-7EF9-4C2A-A528-608ED0B4F0AE}" presName="compNode" presStyleCnt="0"/>
      <dgm:spPr/>
    </dgm:pt>
    <dgm:pt modelId="{35F39F9E-F542-4CA0-A2D8-04166FA82B6D}" type="pres">
      <dgm:prSet presAssocID="{6FDEF4D0-7EF9-4C2A-A528-608ED0B4F0AE}" presName="childRect" presStyleLbl="bgAcc1" presStyleIdx="0" presStyleCnt="3">
        <dgm:presLayoutVars>
          <dgm:bulletEnabled val="1"/>
        </dgm:presLayoutVars>
      </dgm:prSet>
      <dgm:spPr/>
    </dgm:pt>
    <dgm:pt modelId="{1C45AE56-11F6-47B6-B332-2CBB12602604}" type="pres">
      <dgm:prSet presAssocID="{6FDEF4D0-7EF9-4C2A-A528-608ED0B4F0A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EF4F6C8-30F5-4071-95C7-C10A43770964}" type="pres">
      <dgm:prSet presAssocID="{6FDEF4D0-7EF9-4C2A-A528-608ED0B4F0AE}" presName="parentRect" presStyleLbl="alignNode1" presStyleIdx="0" presStyleCnt="3"/>
      <dgm:spPr/>
    </dgm:pt>
    <dgm:pt modelId="{70697DCF-EA88-4426-AE57-6A76AE2CFC03}" type="pres">
      <dgm:prSet presAssocID="{6FDEF4D0-7EF9-4C2A-A528-608ED0B4F0AE}" presName="adorn" presStyleLbl="fgAccFollowNod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39000" r="-39000"/>
          </a:stretch>
        </a:blipFill>
      </dgm:spPr>
    </dgm:pt>
    <dgm:pt modelId="{051D625E-03EF-4E04-878F-E7EAE0572557}" type="pres">
      <dgm:prSet presAssocID="{03B0B5BD-8C58-42FB-9000-01563159027E}" presName="sibTrans" presStyleLbl="sibTrans2D1" presStyleIdx="0" presStyleCnt="0"/>
      <dgm:spPr/>
    </dgm:pt>
    <dgm:pt modelId="{62E3B0D6-98A2-463E-A3E7-98C8357DEDE7}" type="pres">
      <dgm:prSet presAssocID="{76E607DB-99A0-4E46-A5FD-5482944A8612}" presName="compNode" presStyleCnt="0"/>
      <dgm:spPr/>
    </dgm:pt>
    <dgm:pt modelId="{F7635AC5-1B3F-497B-A47B-8526B5B63E58}" type="pres">
      <dgm:prSet presAssocID="{76E607DB-99A0-4E46-A5FD-5482944A8612}" presName="childRect" presStyleLbl="bgAcc1" presStyleIdx="1" presStyleCnt="3">
        <dgm:presLayoutVars>
          <dgm:bulletEnabled val="1"/>
        </dgm:presLayoutVars>
      </dgm:prSet>
      <dgm:spPr/>
    </dgm:pt>
    <dgm:pt modelId="{1175B135-74F1-44CF-BE6D-C165BEC2D266}" type="pres">
      <dgm:prSet presAssocID="{76E607DB-99A0-4E46-A5FD-5482944A861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7FF820A-3E57-4D3C-9E86-FC16DEED4813}" type="pres">
      <dgm:prSet presAssocID="{76E607DB-99A0-4E46-A5FD-5482944A8612}" presName="parentRect" presStyleLbl="alignNode1" presStyleIdx="1" presStyleCnt="3"/>
      <dgm:spPr/>
    </dgm:pt>
    <dgm:pt modelId="{C038109D-7671-405B-B433-F874B9044E90}" type="pres">
      <dgm:prSet presAssocID="{76E607DB-99A0-4E46-A5FD-5482944A8612}" presName="adorn" presStyleLbl="fgAccFollowNode1" presStyleIdx="1" presStyleCnt="3"/>
      <dgm:spPr>
        <a:blipFill rotWithShape="1">
          <a:blip xmlns:r="http://schemas.openxmlformats.org/officeDocument/2006/relationships" r:embed="rId2"/>
          <a:srcRect/>
          <a:stretch>
            <a:fillRect l="-32000" r="-32000"/>
          </a:stretch>
        </a:blipFill>
      </dgm:spPr>
    </dgm:pt>
    <dgm:pt modelId="{61DD797C-E87C-4029-B957-1A7FBC910A96}" type="pres">
      <dgm:prSet presAssocID="{7C8E75EF-E795-4B23-9DCD-4B7680A1FC68}" presName="sibTrans" presStyleLbl="sibTrans2D1" presStyleIdx="0" presStyleCnt="0"/>
      <dgm:spPr/>
    </dgm:pt>
    <dgm:pt modelId="{52AEAF10-DB9B-4694-93DA-F1E97F948762}" type="pres">
      <dgm:prSet presAssocID="{3E989296-0834-490C-B673-2ED2AA60AD02}" presName="compNode" presStyleCnt="0"/>
      <dgm:spPr/>
    </dgm:pt>
    <dgm:pt modelId="{0F9697AF-330B-4900-A39F-F7444BAD50E7}" type="pres">
      <dgm:prSet presAssocID="{3E989296-0834-490C-B673-2ED2AA60AD02}" presName="childRect" presStyleLbl="bgAcc1" presStyleIdx="2" presStyleCnt="3">
        <dgm:presLayoutVars>
          <dgm:bulletEnabled val="1"/>
        </dgm:presLayoutVars>
      </dgm:prSet>
      <dgm:spPr/>
    </dgm:pt>
    <dgm:pt modelId="{94A8AC83-6D70-41E2-AD9E-DF59345BB155}" type="pres">
      <dgm:prSet presAssocID="{3E989296-0834-490C-B673-2ED2AA60AD0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CDAE586-CB45-4570-92BA-4DD68225E391}" type="pres">
      <dgm:prSet presAssocID="{3E989296-0834-490C-B673-2ED2AA60AD02}" presName="parentRect" presStyleLbl="alignNode1" presStyleIdx="2" presStyleCnt="3"/>
      <dgm:spPr/>
    </dgm:pt>
    <dgm:pt modelId="{4C97D491-7223-4B45-A13D-407D13E4F0FE}" type="pres">
      <dgm:prSet presAssocID="{3E989296-0834-490C-B673-2ED2AA60AD02}" presName="adorn" presStyleLbl="fgAccFollow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</dgm:ptLst>
  <dgm:cxnLst>
    <dgm:cxn modelId="{BAC13901-E9D5-4380-8485-AC7C27792007}" type="presOf" srcId="{DEB16B60-93E4-42CC-B13B-B35F72593CC0}" destId="{35F39F9E-F542-4CA0-A2D8-04166FA82B6D}" srcOrd="0" destOrd="2" presId="urn:microsoft.com/office/officeart/2005/8/layout/bList2"/>
    <dgm:cxn modelId="{22F5ED07-E468-4D46-B6EA-0CEF21E4C637}" srcId="{58BAE703-9240-498D-8CA7-F160FBBC2F20}" destId="{3E989296-0834-490C-B673-2ED2AA60AD02}" srcOrd="2" destOrd="0" parTransId="{AEC7B6FD-1467-45CC-A461-1C739D06DE1A}" sibTransId="{CABA88C5-043B-46DA-AE09-6739F82D398F}"/>
    <dgm:cxn modelId="{3FA19A0F-7909-46EC-B4BE-9E0EED9B713E}" type="presOf" srcId="{42B17872-7908-470A-A122-70752BD2515C}" destId="{0F9697AF-330B-4900-A39F-F7444BAD50E7}" srcOrd="0" destOrd="0" presId="urn:microsoft.com/office/officeart/2005/8/layout/bList2"/>
    <dgm:cxn modelId="{6830C710-6E3B-42F5-8A94-E083AAD5A156}" srcId="{6FDEF4D0-7EF9-4C2A-A528-608ED0B4F0AE}" destId="{184E34BF-89F6-4412-8CC7-6FDEFD251C65}" srcOrd="0" destOrd="0" parTransId="{A02B449E-D16C-4AC4-97FA-B7E0E6178C11}" sibTransId="{0DE7AB88-B971-4BAB-A474-909F5C9C94BD}"/>
    <dgm:cxn modelId="{D75B7111-9A0B-418A-8326-B55E15CA6528}" srcId="{6FDEF4D0-7EF9-4C2A-A528-608ED0B4F0AE}" destId="{19D45CDB-56E2-4734-941B-F9709DB9F592}" srcOrd="1" destOrd="0" parTransId="{5A6FC1C3-2A44-42CD-99CC-A9BEC9FF6576}" sibTransId="{A0DDFB4C-11D4-48A4-AA37-321A5AB18BAB}"/>
    <dgm:cxn modelId="{EEAB4213-B61D-4B86-B1B9-64039AAB88A9}" type="presOf" srcId="{6FDEF4D0-7EF9-4C2A-A528-608ED0B4F0AE}" destId="{EEF4F6C8-30F5-4071-95C7-C10A43770964}" srcOrd="1" destOrd="0" presId="urn:microsoft.com/office/officeart/2005/8/layout/bList2"/>
    <dgm:cxn modelId="{035EF216-DECE-4D70-A917-096CAD7AC3E6}" srcId="{76E607DB-99A0-4E46-A5FD-5482944A8612}" destId="{89FF86BD-6931-425A-9284-8B9CB4C77368}" srcOrd="2" destOrd="0" parTransId="{A22F10ED-C34C-41F4-AF6E-CC54F840F2EB}" sibTransId="{FE0B3076-8D53-4F27-BF75-351CDEACC9CB}"/>
    <dgm:cxn modelId="{57F92C1A-629B-4554-A883-98D3CE812F80}" type="presOf" srcId="{313096FD-9117-4DC8-8D75-4DF8422358F5}" destId="{35F39F9E-F542-4CA0-A2D8-04166FA82B6D}" srcOrd="0" destOrd="4" presId="urn:microsoft.com/office/officeart/2005/8/layout/bList2"/>
    <dgm:cxn modelId="{8E2FC91B-531C-49CB-B696-1EDBD6A85C54}" srcId="{58BAE703-9240-498D-8CA7-F160FBBC2F20}" destId="{76E607DB-99A0-4E46-A5FD-5482944A8612}" srcOrd="1" destOrd="0" parTransId="{DF5A2A30-CF11-4381-A2AF-0BD629549857}" sibTransId="{7C8E75EF-E795-4B23-9DCD-4B7680A1FC68}"/>
    <dgm:cxn modelId="{25AD4730-BC81-4A17-9483-80E54FA0CD21}" type="presOf" srcId="{184E34BF-89F6-4412-8CC7-6FDEFD251C65}" destId="{35F39F9E-F542-4CA0-A2D8-04166FA82B6D}" srcOrd="0" destOrd="0" presId="urn:microsoft.com/office/officeart/2005/8/layout/bList2"/>
    <dgm:cxn modelId="{DE69DA30-F806-416E-A929-FDF6F6EC05DC}" srcId="{76E607DB-99A0-4E46-A5FD-5482944A8612}" destId="{17558C00-8028-43EB-A0CC-C2C4168C9336}" srcOrd="0" destOrd="0" parTransId="{9D1B0089-CCBD-4882-B616-6824DC538FA9}" sibTransId="{8E3A5A64-91F3-465B-AF2D-2B13B22957CB}"/>
    <dgm:cxn modelId="{BDCC6736-9EC2-43AC-B999-43EEB5A2CB14}" type="presOf" srcId="{58BAE703-9240-498D-8CA7-F160FBBC2F20}" destId="{610A08F9-2626-4028-BF2D-FEB58B6AC971}" srcOrd="0" destOrd="0" presId="urn:microsoft.com/office/officeart/2005/8/layout/bList2"/>
    <dgm:cxn modelId="{9A249136-D273-4BB6-8DE3-65BF8AD66C40}" type="presOf" srcId="{89FF86BD-6931-425A-9284-8B9CB4C77368}" destId="{F7635AC5-1B3F-497B-A47B-8526B5B63E58}" srcOrd="0" destOrd="2" presId="urn:microsoft.com/office/officeart/2005/8/layout/bList2"/>
    <dgm:cxn modelId="{87DD9938-C7D2-47A7-B1C6-71D8BF9A7455}" type="presOf" srcId="{3E989296-0834-490C-B673-2ED2AA60AD02}" destId="{ACDAE586-CB45-4570-92BA-4DD68225E391}" srcOrd="1" destOrd="0" presId="urn:microsoft.com/office/officeart/2005/8/layout/bList2"/>
    <dgm:cxn modelId="{039B9C3E-6A49-4E5F-9478-4FBEE3AC9264}" srcId="{76E607DB-99A0-4E46-A5FD-5482944A8612}" destId="{F881E1CB-D40D-40D0-BA02-CE36E610D4FA}" srcOrd="4" destOrd="0" parTransId="{002E7CC2-F9EE-457B-B100-B1B46DDC3D55}" sibTransId="{45499C78-4B0B-42D8-B6A0-41A379E5643B}"/>
    <dgm:cxn modelId="{7E338754-D4F4-469E-B6DD-8C802CB8804A}" type="presOf" srcId="{AFDAC95F-CB5B-430A-AAB0-9CB1CF559A09}" destId="{F7635AC5-1B3F-497B-A47B-8526B5B63E58}" srcOrd="0" destOrd="1" presId="urn:microsoft.com/office/officeart/2005/8/layout/bList2"/>
    <dgm:cxn modelId="{32246955-190E-41C3-A2A3-35AD1A8D42C6}" srcId="{6FDEF4D0-7EF9-4C2A-A528-608ED0B4F0AE}" destId="{313096FD-9117-4DC8-8D75-4DF8422358F5}" srcOrd="4" destOrd="0" parTransId="{CA8378DC-D0EE-4920-B559-172EFFB1CA99}" sibTransId="{DA3B4F11-67A7-414F-B6E1-10F301BE3C6F}"/>
    <dgm:cxn modelId="{E0E6EE56-A33F-4761-955B-1EBF2A890B46}" srcId="{76E607DB-99A0-4E46-A5FD-5482944A8612}" destId="{AFDAC95F-CB5B-430A-AAB0-9CB1CF559A09}" srcOrd="1" destOrd="0" parTransId="{717BFC72-5BFB-4AB7-A264-14EE1DA8C60C}" sibTransId="{7BEDB679-7EB7-4B31-9EDB-35AADA3D2E1B}"/>
    <dgm:cxn modelId="{05BF2D5C-7864-4EB6-952D-25A57578FCDD}" type="presOf" srcId="{D6C84EB1-64C3-49BB-80E6-1C7663761361}" destId="{35F39F9E-F542-4CA0-A2D8-04166FA82B6D}" srcOrd="0" destOrd="5" presId="urn:microsoft.com/office/officeart/2005/8/layout/bList2"/>
    <dgm:cxn modelId="{DE69FC60-59E0-42DD-B9CF-31BA21D395D9}" type="presOf" srcId="{9FA339CE-7B35-438C-8AE1-245C0341E177}" destId="{F7635AC5-1B3F-497B-A47B-8526B5B63E58}" srcOrd="0" destOrd="5" presId="urn:microsoft.com/office/officeart/2005/8/layout/bList2"/>
    <dgm:cxn modelId="{4EF0EB61-5259-4797-B5B8-FB48D03A1017}" srcId="{6FDEF4D0-7EF9-4C2A-A528-608ED0B4F0AE}" destId="{DEB16B60-93E4-42CC-B13B-B35F72593CC0}" srcOrd="2" destOrd="0" parTransId="{7B3A70F4-A136-4742-B40A-F6B1EE7F2924}" sibTransId="{78862476-EFBC-48E4-BF97-0F3E8BC20FED}"/>
    <dgm:cxn modelId="{0DDEFF63-160C-4762-8402-2476FB21587F}" type="presOf" srcId="{F881E1CB-D40D-40D0-BA02-CE36E610D4FA}" destId="{F7635AC5-1B3F-497B-A47B-8526B5B63E58}" srcOrd="0" destOrd="4" presId="urn:microsoft.com/office/officeart/2005/8/layout/bList2"/>
    <dgm:cxn modelId="{7CB25664-7563-43B1-B09B-63E1629BDA02}" srcId="{6FDEF4D0-7EF9-4C2A-A528-608ED0B4F0AE}" destId="{D01058B1-5364-4843-A432-D9AC4EE9FA21}" srcOrd="6" destOrd="0" parTransId="{ED5CC601-339D-4115-91A7-3190AA058CC4}" sibTransId="{92B1227A-F25B-4A6B-976F-711C7B15F173}"/>
    <dgm:cxn modelId="{69F5B564-E241-4DCD-B165-49FA572C3033}" type="presOf" srcId="{D01058B1-5364-4843-A432-D9AC4EE9FA21}" destId="{35F39F9E-F542-4CA0-A2D8-04166FA82B6D}" srcOrd="0" destOrd="6" presId="urn:microsoft.com/office/officeart/2005/8/layout/bList2"/>
    <dgm:cxn modelId="{5B64E165-285B-4DE5-B602-7449AADB90A9}" type="presOf" srcId="{76E607DB-99A0-4E46-A5FD-5482944A8612}" destId="{A7FF820A-3E57-4D3C-9E86-FC16DEED4813}" srcOrd="1" destOrd="0" presId="urn:microsoft.com/office/officeart/2005/8/layout/bList2"/>
    <dgm:cxn modelId="{8217356F-F9DC-4CE9-9E43-C358403A0A09}" type="presOf" srcId="{3E989296-0834-490C-B673-2ED2AA60AD02}" destId="{94A8AC83-6D70-41E2-AD9E-DF59345BB155}" srcOrd="0" destOrd="0" presId="urn:microsoft.com/office/officeart/2005/8/layout/bList2"/>
    <dgm:cxn modelId="{1C52DD82-781B-48A6-BD8B-616FB86FC667}" type="presOf" srcId="{76E607DB-99A0-4E46-A5FD-5482944A8612}" destId="{1175B135-74F1-44CF-BE6D-C165BEC2D266}" srcOrd="0" destOrd="0" presId="urn:microsoft.com/office/officeart/2005/8/layout/bList2"/>
    <dgm:cxn modelId="{784F7183-DC97-4D3D-AF3A-F32E1724CAED}" srcId="{6FDEF4D0-7EF9-4C2A-A528-608ED0B4F0AE}" destId="{8C278F0E-CC38-4B73-BE67-E9EA9DC50DEA}" srcOrd="3" destOrd="0" parTransId="{A609B665-728C-4C8C-8585-639F95EBB716}" sibTransId="{7E2BD55F-1A40-4548-B615-9DC1A96266BD}"/>
    <dgm:cxn modelId="{E7F0FC8F-4127-4742-98E7-0D63AA270D62}" type="presOf" srcId="{19D45CDB-56E2-4734-941B-F9709DB9F592}" destId="{35F39F9E-F542-4CA0-A2D8-04166FA82B6D}" srcOrd="0" destOrd="1" presId="urn:microsoft.com/office/officeart/2005/8/layout/bList2"/>
    <dgm:cxn modelId="{D7AC3C91-460D-4A4A-9370-E413FDF0C56A}" type="presOf" srcId="{8C278F0E-CC38-4B73-BE67-E9EA9DC50DEA}" destId="{35F39F9E-F542-4CA0-A2D8-04166FA82B6D}" srcOrd="0" destOrd="3" presId="urn:microsoft.com/office/officeart/2005/8/layout/bList2"/>
    <dgm:cxn modelId="{75A35498-7C64-435E-B554-5F2C8B529A0A}" type="presOf" srcId="{17558C00-8028-43EB-A0CC-C2C4168C9336}" destId="{F7635AC5-1B3F-497B-A47B-8526B5B63E58}" srcOrd="0" destOrd="0" presId="urn:microsoft.com/office/officeart/2005/8/layout/bList2"/>
    <dgm:cxn modelId="{D4CD5BA7-8533-4C5E-8780-58177E6095DC}" srcId="{76E607DB-99A0-4E46-A5FD-5482944A8612}" destId="{559EB63E-68C3-45C9-8A01-75184BF8F339}" srcOrd="3" destOrd="0" parTransId="{1A7473C9-4F52-4839-BC3C-34DB4F011430}" sibTransId="{4C2032BB-F042-4D61-AEEB-69419FCD0870}"/>
    <dgm:cxn modelId="{051ABBAA-DDC1-4386-8E03-9CE3C133A521}" srcId="{76E607DB-99A0-4E46-A5FD-5482944A8612}" destId="{9FA339CE-7B35-438C-8AE1-245C0341E177}" srcOrd="5" destOrd="0" parTransId="{3AD3F409-A6BA-457C-BB0D-2BFE24D0B657}" sibTransId="{7477699B-3A7E-4A94-A49A-FC33B381EBCD}"/>
    <dgm:cxn modelId="{37BFD5AB-16C8-4984-9C21-9278A3FCDEF1}" srcId="{58BAE703-9240-498D-8CA7-F160FBBC2F20}" destId="{6FDEF4D0-7EF9-4C2A-A528-608ED0B4F0AE}" srcOrd="0" destOrd="0" parTransId="{C3771085-160C-4278-86BE-D2ACC511779C}" sibTransId="{03B0B5BD-8C58-42FB-9000-01563159027E}"/>
    <dgm:cxn modelId="{8798ABAC-B781-444F-BE0C-8595A43AE4D4}" type="presOf" srcId="{559EB63E-68C3-45C9-8A01-75184BF8F339}" destId="{F7635AC5-1B3F-497B-A47B-8526B5B63E58}" srcOrd="0" destOrd="3" presId="urn:microsoft.com/office/officeart/2005/8/layout/bList2"/>
    <dgm:cxn modelId="{DEBFD2AF-67FC-401E-88C3-63C1A73B7CC5}" srcId="{3E989296-0834-490C-B673-2ED2AA60AD02}" destId="{939382AB-0F0D-4CCE-BC4F-10FAE3EC06E7}" srcOrd="2" destOrd="0" parTransId="{E28B0312-B467-47AA-9082-C29E95B28A7A}" sibTransId="{A525FE40-B72A-4A7B-BE3E-377C190F6DAF}"/>
    <dgm:cxn modelId="{5E6115BE-E246-42C7-9A11-64A89950EF08}" type="presOf" srcId="{03B0B5BD-8C58-42FB-9000-01563159027E}" destId="{051D625E-03EF-4E04-878F-E7EAE0572557}" srcOrd="0" destOrd="0" presId="urn:microsoft.com/office/officeart/2005/8/layout/bList2"/>
    <dgm:cxn modelId="{AE73F5CD-6BD8-45B1-AEBF-87128913196B}" type="presOf" srcId="{939382AB-0F0D-4CCE-BC4F-10FAE3EC06E7}" destId="{0F9697AF-330B-4900-A39F-F7444BAD50E7}" srcOrd="0" destOrd="2" presId="urn:microsoft.com/office/officeart/2005/8/layout/bList2"/>
    <dgm:cxn modelId="{2467A5D5-219F-4162-BBFF-79F3E51F108A}" srcId="{3E989296-0834-490C-B673-2ED2AA60AD02}" destId="{340E2D19-074E-4225-A6FB-6E8B9B5DEA38}" srcOrd="1" destOrd="0" parTransId="{7AF97700-9FE3-4960-82CB-F4B92CAC8342}" sibTransId="{C34CC640-3DA8-4391-A3A9-09FC99210D53}"/>
    <dgm:cxn modelId="{93ADFDDD-96B6-443E-9F65-1C7FD905D771}" srcId="{3E989296-0834-490C-B673-2ED2AA60AD02}" destId="{42B17872-7908-470A-A122-70752BD2515C}" srcOrd="0" destOrd="0" parTransId="{4AB65205-1C98-4405-9982-762E2A392618}" sibTransId="{013F8111-8B52-4C81-90F2-83A95632B93C}"/>
    <dgm:cxn modelId="{FE2244E4-7A54-4098-A79D-482BE4DFC09D}" type="presOf" srcId="{340E2D19-074E-4225-A6FB-6E8B9B5DEA38}" destId="{0F9697AF-330B-4900-A39F-F7444BAD50E7}" srcOrd="0" destOrd="1" presId="urn:microsoft.com/office/officeart/2005/8/layout/bList2"/>
    <dgm:cxn modelId="{5BD547E7-7E16-4E9B-954C-51F715CA3673}" type="presOf" srcId="{6FDEF4D0-7EF9-4C2A-A528-608ED0B4F0AE}" destId="{1C45AE56-11F6-47B6-B332-2CBB12602604}" srcOrd="0" destOrd="0" presId="urn:microsoft.com/office/officeart/2005/8/layout/bList2"/>
    <dgm:cxn modelId="{F37A9FED-D029-4F13-A65C-E048987A887C}" type="presOf" srcId="{7C8E75EF-E795-4B23-9DCD-4B7680A1FC68}" destId="{61DD797C-E87C-4029-B957-1A7FBC910A96}" srcOrd="0" destOrd="0" presId="urn:microsoft.com/office/officeart/2005/8/layout/bList2"/>
    <dgm:cxn modelId="{D503FAF8-0F07-456A-A8EC-8D8436153D1E}" srcId="{6FDEF4D0-7EF9-4C2A-A528-608ED0B4F0AE}" destId="{D6C84EB1-64C3-49BB-80E6-1C7663761361}" srcOrd="5" destOrd="0" parTransId="{B0A90B31-020D-4B67-A4B4-A2D4084722A5}" sibTransId="{611B267C-8335-422D-9510-654BC584B525}"/>
    <dgm:cxn modelId="{685CE2AC-E50B-46CF-B890-A45F3AA387F8}" type="presParOf" srcId="{610A08F9-2626-4028-BF2D-FEB58B6AC971}" destId="{88A9FE79-FB75-451E-ABC7-30F5F68ED81E}" srcOrd="0" destOrd="0" presId="urn:microsoft.com/office/officeart/2005/8/layout/bList2"/>
    <dgm:cxn modelId="{736C98B3-FFB6-4778-A0AF-EC3AB9F60B2F}" type="presParOf" srcId="{88A9FE79-FB75-451E-ABC7-30F5F68ED81E}" destId="{35F39F9E-F542-4CA0-A2D8-04166FA82B6D}" srcOrd="0" destOrd="0" presId="urn:microsoft.com/office/officeart/2005/8/layout/bList2"/>
    <dgm:cxn modelId="{1E3DC083-8CF8-4501-8296-F37DC27B96A5}" type="presParOf" srcId="{88A9FE79-FB75-451E-ABC7-30F5F68ED81E}" destId="{1C45AE56-11F6-47B6-B332-2CBB12602604}" srcOrd="1" destOrd="0" presId="urn:microsoft.com/office/officeart/2005/8/layout/bList2"/>
    <dgm:cxn modelId="{7FA7DED7-5A65-4FD7-8720-79CF81A5F945}" type="presParOf" srcId="{88A9FE79-FB75-451E-ABC7-30F5F68ED81E}" destId="{EEF4F6C8-30F5-4071-95C7-C10A43770964}" srcOrd="2" destOrd="0" presId="urn:microsoft.com/office/officeart/2005/8/layout/bList2"/>
    <dgm:cxn modelId="{6F812324-8D39-413E-B0FB-E69CF99BFA8D}" type="presParOf" srcId="{88A9FE79-FB75-451E-ABC7-30F5F68ED81E}" destId="{70697DCF-EA88-4426-AE57-6A76AE2CFC03}" srcOrd="3" destOrd="0" presId="urn:microsoft.com/office/officeart/2005/8/layout/bList2"/>
    <dgm:cxn modelId="{FD8A8EC3-AC6E-4957-8BDB-0F6C9B172134}" type="presParOf" srcId="{610A08F9-2626-4028-BF2D-FEB58B6AC971}" destId="{051D625E-03EF-4E04-878F-E7EAE0572557}" srcOrd="1" destOrd="0" presId="urn:microsoft.com/office/officeart/2005/8/layout/bList2"/>
    <dgm:cxn modelId="{A6E09747-95EC-474E-8961-424928A8A1E1}" type="presParOf" srcId="{610A08F9-2626-4028-BF2D-FEB58B6AC971}" destId="{62E3B0D6-98A2-463E-A3E7-98C8357DEDE7}" srcOrd="2" destOrd="0" presId="urn:microsoft.com/office/officeart/2005/8/layout/bList2"/>
    <dgm:cxn modelId="{BF11C7C3-45F2-49BC-AAB0-8C3FFBF49D2A}" type="presParOf" srcId="{62E3B0D6-98A2-463E-A3E7-98C8357DEDE7}" destId="{F7635AC5-1B3F-497B-A47B-8526B5B63E58}" srcOrd="0" destOrd="0" presId="urn:microsoft.com/office/officeart/2005/8/layout/bList2"/>
    <dgm:cxn modelId="{BB77772D-2115-49CB-BF6C-0BCC6C67EA0A}" type="presParOf" srcId="{62E3B0D6-98A2-463E-A3E7-98C8357DEDE7}" destId="{1175B135-74F1-44CF-BE6D-C165BEC2D266}" srcOrd="1" destOrd="0" presId="urn:microsoft.com/office/officeart/2005/8/layout/bList2"/>
    <dgm:cxn modelId="{5C80171A-E956-4854-BE9C-D556F9F3D43A}" type="presParOf" srcId="{62E3B0D6-98A2-463E-A3E7-98C8357DEDE7}" destId="{A7FF820A-3E57-4D3C-9E86-FC16DEED4813}" srcOrd="2" destOrd="0" presId="urn:microsoft.com/office/officeart/2005/8/layout/bList2"/>
    <dgm:cxn modelId="{5DFB7F2F-0CEC-4D0B-8740-20E07B955171}" type="presParOf" srcId="{62E3B0D6-98A2-463E-A3E7-98C8357DEDE7}" destId="{C038109D-7671-405B-B433-F874B9044E90}" srcOrd="3" destOrd="0" presId="urn:microsoft.com/office/officeart/2005/8/layout/bList2"/>
    <dgm:cxn modelId="{510BA26A-AA53-4B4C-ACFB-4652CABB7D6A}" type="presParOf" srcId="{610A08F9-2626-4028-BF2D-FEB58B6AC971}" destId="{61DD797C-E87C-4029-B957-1A7FBC910A96}" srcOrd="3" destOrd="0" presId="urn:microsoft.com/office/officeart/2005/8/layout/bList2"/>
    <dgm:cxn modelId="{0BD8299D-68EE-414B-96F6-D04B746BC028}" type="presParOf" srcId="{610A08F9-2626-4028-BF2D-FEB58B6AC971}" destId="{52AEAF10-DB9B-4694-93DA-F1E97F948762}" srcOrd="4" destOrd="0" presId="urn:microsoft.com/office/officeart/2005/8/layout/bList2"/>
    <dgm:cxn modelId="{B50B9672-2ACF-44BF-A300-0BA8E9CEAE88}" type="presParOf" srcId="{52AEAF10-DB9B-4694-93DA-F1E97F948762}" destId="{0F9697AF-330B-4900-A39F-F7444BAD50E7}" srcOrd="0" destOrd="0" presId="urn:microsoft.com/office/officeart/2005/8/layout/bList2"/>
    <dgm:cxn modelId="{3FF94BFA-E060-4CB2-A209-F3F06AEC6E81}" type="presParOf" srcId="{52AEAF10-DB9B-4694-93DA-F1E97F948762}" destId="{94A8AC83-6D70-41E2-AD9E-DF59345BB155}" srcOrd="1" destOrd="0" presId="urn:microsoft.com/office/officeart/2005/8/layout/bList2"/>
    <dgm:cxn modelId="{DFA4B2E8-ACFD-482E-8A8C-C0C3C6333021}" type="presParOf" srcId="{52AEAF10-DB9B-4694-93DA-F1E97F948762}" destId="{ACDAE586-CB45-4570-92BA-4DD68225E391}" srcOrd="2" destOrd="0" presId="urn:microsoft.com/office/officeart/2005/8/layout/bList2"/>
    <dgm:cxn modelId="{3437A146-A492-4163-99B9-1DBE25CC2A99}" type="presParOf" srcId="{52AEAF10-DB9B-4694-93DA-F1E97F948762}" destId="{4C97D491-7223-4B45-A13D-407D13E4F0FE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2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200" b="0" dirty="0">
              <a:effectLst/>
              <a:latin typeface="+mn-lt"/>
              <a:ea typeface="+mn-ea"/>
              <a:cs typeface="+mn-cs"/>
            </a:rPr>
            <a:t>Identificar, priorizar y reducir los riesgos a los que se expone la infraestructura de transporte, a través de la implementación del Plan de Gestión del Riesgo de Desastres del INVIAS, contribuyendo a proteger la infraestructura a cargo y los usuarios de las vías; en el marco de la política pública.</a:t>
          </a:r>
          <a:r>
            <a:rPr lang="es-ES" sz="1200" b="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 </a:t>
          </a:r>
          <a:endParaRPr lang="es-CO" sz="1200" b="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 sz="1400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 sz="1400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4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4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Gestión del Riesgo de Desastres </a:t>
          </a:r>
          <a:endParaRPr lang="es-CO" sz="14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 sz="1400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 sz="1400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400" b="1" u="none" strike="noStrike" kern="120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400" u="none" strike="noStrike" kern="120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Prevención y Gestión Vial Integral</a:t>
          </a:r>
          <a:endParaRPr lang="es-CO" sz="14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 sz="1400"/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 sz="1400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200" b="1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200" b="1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Implementar estrategias y líneas de acción para fortalecer los criterios de sostenibilidad en la gestión institucional y en el ciclo de vida de los proyectos de infraestructura de transporte</a:t>
          </a:r>
          <a:endParaRPr lang="es-CO" sz="12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 sz="1200">
            <a:solidFill>
              <a:schemeClr val="bg1"/>
            </a:solidFill>
          </a:endParaRPr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 sz="1200">
            <a:solidFill>
              <a:schemeClr val="bg1"/>
            </a:solidFill>
          </a:endParaRPr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2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9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2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Sostenibilidad</a:t>
          </a:r>
          <a:endParaRPr lang="es-CO" sz="12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 sz="1200">
            <a:solidFill>
              <a:schemeClr val="bg1"/>
            </a:solidFill>
          </a:endParaRPr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 sz="1200">
            <a:solidFill>
              <a:schemeClr val="bg1"/>
            </a:solidFill>
          </a:endParaRPr>
        </a:p>
      </dgm:t>
    </dgm:pt>
    <dgm:pt modelId="{B1B38E63-EB61-4188-B403-6FD93F035984}">
      <dgm:prSet custT="1"/>
      <dgm:spPr/>
      <dgm:t>
        <a:bodyPr/>
        <a:lstStyle/>
        <a:p>
          <a:r>
            <a:rPr lang="es-CO" sz="12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Prevención y Gestión Vial Integral</a:t>
          </a:r>
          <a:endParaRPr lang="es-CO" sz="12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 sz="1200">
            <a:solidFill>
              <a:schemeClr val="bg1"/>
            </a:solidFill>
          </a:endParaRPr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 sz="1200">
            <a:solidFill>
              <a:schemeClr val="bg1"/>
            </a:solidFill>
          </a:endParaRPr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1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8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1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Modernización técnica</a:t>
          </a:r>
          <a:endParaRPr lang="es-CO" sz="11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 sz="1100">
            <a:solidFill>
              <a:schemeClr val="bg1"/>
            </a:solidFill>
          </a:endParaRPr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 sz="1100">
            <a:solidFill>
              <a:schemeClr val="bg1"/>
            </a:solidFill>
          </a:endParaRPr>
        </a:p>
      </dgm:t>
    </dgm:pt>
    <dgm:pt modelId="{B1B38E63-EB61-4188-B403-6FD93F035984}">
      <dgm:prSet custT="1"/>
      <dgm:spPr/>
      <dgm:t>
        <a:bodyPr/>
        <a:lstStyle/>
        <a:p>
          <a:r>
            <a:rPr lang="es-CO" sz="11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1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*Innovación, estudios y normalización</a:t>
          </a:r>
          <a:r>
            <a:rPr lang="es-CO" sz="1100" b="0" i="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CO" sz="11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 sz="1100">
            <a:solidFill>
              <a:schemeClr val="bg1"/>
            </a:solidFill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 sz="1100">
            <a:solidFill>
              <a:schemeClr val="bg1"/>
            </a:solidFill>
          </a:endParaRPr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200" b="1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2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Desarrollar los estudios, investigaciones y regulaciones normativas, que propendan por la conectividad vial y competitividad desde los territorios, incorporando las mejores tecnologías que requiere el país</a:t>
          </a:r>
          <a:endParaRPr lang="es-CO" sz="12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 sz="1100">
            <a:solidFill>
              <a:schemeClr val="bg1"/>
            </a:solidFill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 sz="1100">
            <a:solidFill>
              <a:schemeClr val="bg1"/>
            </a:solidFill>
          </a:endParaRPr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 custLinFactNeighborX="46116" custLinFactNeighborY="-86479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A. Gobernanza e institucionalidad moderna para el transporte y la logística eficientes y seguros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Modernizar, simplificar y hacer más eficiente el marco institucional del sector transporte y logística para alcanzar mayores niveles de eficacia, especialización y articulación entre las entidades nacionales y territoriales.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17B3E64C-1E6C-41A5-A0D0-9DCCAB038FA1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>
            <a:buFont typeface="Arial" panose="020B0604020202020204" pitchFamily="34" charset="0"/>
            <a:buNone/>
          </a:pPr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las condiciones de seguridad de la infraestructura de transporte y de los vehículos y construir una cultura ciudadana de corresponsabilidad y autorregulación para una movilidad segura.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CC422F6-8B08-4A89-AF4E-9BA4F08293EE}" type="parTrans" cxnId="{DE5223D0-EB77-41F9-98B1-A75188F973E8}">
      <dgm:prSet/>
      <dgm:spPr/>
      <dgm:t>
        <a:bodyPr/>
        <a:lstStyle/>
        <a:p>
          <a:endParaRPr lang="es-CO"/>
        </a:p>
      </dgm:t>
    </dgm:pt>
    <dgm:pt modelId="{DEF7D904-9A46-46CD-8A60-84E393BEA788}" type="sibTrans" cxnId="{DE5223D0-EB77-41F9-98B1-A75188F973E8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AC28A896-9AAF-442C-A564-2E1F04754772}" type="pres">
      <dgm:prSet presAssocID="{1B2DFA76-3801-4FCB-A2D2-02B84419B4F2}" presName="entireBox" presStyleLbl="node1" presStyleIdx="0" presStyleCnt="2" custScaleY="21419" custLinFactNeighborY="-1662"/>
      <dgm:spPr/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2" custScaleY="78723" custLinFactNeighborY="985">
        <dgm:presLayoutVars>
          <dgm:bulletEnabled val="1"/>
        </dgm:presLayoutVars>
      </dgm:prSet>
      <dgm:spPr/>
    </dgm:pt>
    <dgm:pt modelId="{263697B1-49B0-4D01-B22C-D18437B5092C}" type="pres">
      <dgm:prSet presAssocID="{17B3E64C-1E6C-41A5-A0D0-9DCCAB038FA1}" presName="childTextBox" presStyleLbl="fgAccFollowNode1" presStyleIdx="1" presStyleCnt="2" custScaleX="100764" custScaleY="79421" custLinFactNeighborX="10" custLinFactNeighborY="449">
        <dgm:presLayoutVars>
          <dgm:bulletEnabled val="1"/>
        </dgm:presLayoutVars>
      </dgm:prSet>
      <dgm:spPr/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17298" custLinFactNeighborY="-1475"/>
      <dgm:spPr/>
    </dgm:pt>
  </dgm:ptLst>
  <dgm:cxnLst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1396193F-A4B2-4864-86D2-D2C9D21EB6F9}" type="presOf" srcId="{159A5DC1-2DD5-47CE-8809-6BC3082E5A53}" destId="{F4355A8F-2A10-49AC-94BD-CC023D3C108D}" srcOrd="0" destOrd="0" presId="urn:microsoft.com/office/officeart/2005/8/layout/process4"/>
    <dgm:cxn modelId="{76DE0D49-AF75-465B-951B-C5985E6BF195}" type="presOf" srcId="{08E25402-274F-4E09-8CC9-0DFD8D4F9020}" destId="{2033AA1F-BE90-4E0E-B63C-2E7B46D5474A}" srcOrd="0" destOrd="0" presId="urn:microsoft.com/office/officeart/2005/8/layout/process4"/>
    <dgm:cxn modelId="{76FABB4D-5467-4A2E-9656-9752C24A61D4}" type="presOf" srcId="{1B2DFA76-3801-4FCB-A2D2-02B84419B4F2}" destId="{AC28A896-9AAF-442C-A564-2E1F04754772}" srcOrd="1" destOrd="0" presId="urn:microsoft.com/office/officeart/2005/8/layout/process4"/>
    <dgm:cxn modelId="{CB2E6178-2BF6-4276-922D-EDA7C4B82DA2}" type="presOf" srcId="{17B3E64C-1E6C-41A5-A0D0-9DCCAB038FA1}" destId="{263697B1-49B0-4D01-B22C-D18437B5092C}" srcOrd="0" destOrd="0" presId="urn:microsoft.com/office/officeart/2005/8/layout/process4"/>
    <dgm:cxn modelId="{8981E280-A1B0-409A-BF51-0B64592F5D2D}" type="presOf" srcId="{1B2DFA76-3801-4FCB-A2D2-02B84419B4F2}" destId="{74DC53D5-6A9D-4011-91CC-0ABEE77B6EF7}" srcOrd="0" destOrd="0" presId="urn:microsoft.com/office/officeart/2005/8/layout/process4"/>
    <dgm:cxn modelId="{E673C2CD-FFBC-4B24-90CF-A95571101503}" type="presOf" srcId="{B235B79B-4E13-409A-9448-3DF29FBBE66A}" destId="{DAD58FD7-EC1F-4920-A262-9CC0C524D013}" srcOrd="0" destOrd="0" presId="urn:microsoft.com/office/officeart/2005/8/layout/process4"/>
    <dgm:cxn modelId="{DE5223D0-EB77-41F9-98B1-A75188F973E8}" srcId="{1B2DFA76-3801-4FCB-A2D2-02B84419B4F2}" destId="{17B3E64C-1E6C-41A5-A0D0-9DCCAB038FA1}" srcOrd="1" destOrd="0" parTransId="{1CC422F6-8B08-4A89-AF4E-9BA4F08293EE}" sibTransId="{DEF7D904-9A46-46CD-8A60-84E393BEA788}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496F2F17-D9C7-41D7-9126-036DDEE53028}" type="presParOf" srcId="{F4355A8F-2A10-49AC-94BD-CC023D3C108D}" destId="{97663E29-7A3D-4556-AED9-CE887199D82C}" srcOrd="0" destOrd="0" presId="urn:microsoft.com/office/officeart/2005/8/layout/process4"/>
    <dgm:cxn modelId="{07026C48-63B0-4AC8-B4B0-A5EBD0DE2477}" type="presParOf" srcId="{97663E29-7A3D-4556-AED9-CE887199D82C}" destId="{74DC53D5-6A9D-4011-91CC-0ABEE77B6EF7}" srcOrd="0" destOrd="0" presId="urn:microsoft.com/office/officeart/2005/8/layout/process4"/>
    <dgm:cxn modelId="{9D884745-C36F-472A-BBEC-BC91AD2421C4}" type="presParOf" srcId="{97663E29-7A3D-4556-AED9-CE887199D82C}" destId="{AC28A896-9AAF-442C-A564-2E1F04754772}" srcOrd="1" destOrd="0" presId="urn:microsoft.com/office/officeart/2005/8/layout/process4"/>
    <dgm:cxn modelId="{1646BA17-3750-4342-8801-60A527E1C50F}" type="presParOf" srcId="{97663E29-7A3D-4556-AED9-CE887199D82C}" destId="{09FA0A38-A649-4BFE-ABF0-876CAD6AD0DC}" srcOrd="2" destOrd="0" presId="urn:microsoft.com/office/officeart/2005/8/layout/process4"/>
    <dgm:cxn modelId="{CC7A4B61-000C-4569-A5E1-B4BADBC29271}" type="presParOf" srcId="{09FA0A38-A649-4BFE-ABF0-876CAD6AD0DC}" destId="{2033AA1F-BE90-4E0E-B63C-2E7B46D5474A}" srcOrd="0" destOrd="0" presId="urn:microsoft.com/office/officeart/2005/8/layout/process4"/>
    <dgm:cxn modelId="{DA913828-65FA-48CC-97A3-14D8997FEC3D}" type="presParOf" srcId="{09FA0A38-A649-4BFE-ABF0-876CAD6AD0DC}" destId="{263697B1-49B0-4D01-B22C-D18437B5092C}" srcOrd="1" destOrd="0" presId="urn:microsoft.com/office/officeart/2005/8/layout/process4"/>
    <dgm:cxn modelId="{B63A1225-240F-4E04-9E88-1F3C0F953489}" type="presParOf" srcId="{F4355A8F-2A10-49AC-94BD-CC023D3C108D}" destId="{4AD837A1-ACD0-4E6B-B98C-3C5C14EC7948}" srcOrd="1" destOrd="0" presId="urn:microsoft.com/office/officeart/2005/8/layout/process4"/>
    <dgm:cxn modelId="{CD44EE33-C078-4108-A964-34A8A1A235D4}" type="presParOf" srcId="{F4355A8F-2A10-49AC-94BD-CC023D3C108D}" destId="{5C5A1DA7-1EF2-412F-85AF-7A4A55406C27}" srcOrd="2" destOrd="0" presId="urn:microsoft.com/office/officeart/2005/8/layout/process4"/>
    <dgm:cxn modelId="{8CD98905-2A17-4850-9308-FD597A747C31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6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6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Modernizar la estructura organizacional del INVIAS, de acuerdo a las necesidades y políticas actuales que demanda la entidad para satisfacer a los grupos de valor.</a:t>
          </a:r>
          <a:r>
            <a:rPr lang="es-ES" sz="1600" b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 </a:t>
          </a:r>
          <a:endParaRPr lang="es-CO" sz="16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6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5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600" u="none" strike="noStrike" kern="1200" dirty="0" err="1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Repotencialización</a:t>
          </a:r>
          <a:r>
            <a:rPr lang="es-MX" sz="16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Invias</a:t>
          </a:r>
          <a:endParaRPr lang="es-CO" sz="16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2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400" b="1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4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Promover la articulación interinstitucional, mediante el suministro de equipos y tecnologías inteligentes de comunicación, requeridos por el Programa de Seguridad en las Carreteras Nacionales, para garantizar la seguridad y movilidad en las vías primarias del País</a:t>
          </a:r>
          <a:endParaRPr lang="es-CO" sz="14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6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5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6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Alianzas estratégicas </a:t>
          </a:r>
          <a:endParaRPr lang="es-CO" sz="16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6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de Seguridad en Carreteras Nacionales –PSCN-</a:t>
          </a:r>
          <a:endParaRPr lang="es-CO" sz="16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4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0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Plan Maestro Fluvial, con el fin de desarrollar y promocionar las ventajas del modo en un esquema de transporte intermodal.</a:t>
          </a:r>
          <a:endParaRPr lang="es-CO" sz="10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17B3E64C-1E6C-41A5-A0D0-9DCCAB038FA1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Establecer e implementar la política nacional de reactivación y consolidación del transporte ferroviario de carga.</a:t>
          </a:r>
          <a:endParaRPr lang="es-CO" sz="1100" b="0" i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CC422F6-8B08-4A89-AF4E-9BA4F08293EE}" type="parTrans" cxnId="{DE5223D0-EB77-41F9-98B1-A75188F973E8}">
      <dgm:prSet/>
      <dgm:spPr/>
      <dgm:t>
        <a:bodyPr/>
        <a:lstStyle/>
        <a:p>
          <a:endParaRPr lang="es-CO"/>
        </a:p>
      </dgm:t>
    </dgm:pt>
    <dgm:pt modelId="{DEF7D904-9A46-46CD-8A60-84E393BEA788}" type="sibTrans" cxnId="{DE5223D0-EB77-41F9-98B1-A75188F973E8}">
      <dgm:prSet/>
      <dgm:spPr/>
      <dgm:t>
        <a:bodyPr/>
        <a:lstStyle/>
        <a:p>
          <a:endParaRPr lang="es-CO"/>
        </a:p>
      </dgm:t>
    </dgm:pt>
    <dgm:pt modelId="{0D396E51-F91F-4CBD-83A1-B1EA048EA37E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el sistema portuario colombiano y sus accesos marítimos.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A14E25A-76A5-4C22-9D2B-20184B306003}" type="parTrans" cxnId="{3E83142F-A266-4FF3-807F-60D21934A746}">
      <dgm:prSet/>
      <dgm:spPr/>
      <dgm:t>
        <a:bodyPr/>
        <a:lstStyle/>
        <a:p>
          <a:endParaRPr lang="es-CO"/>
        </a:p>
      </dgm:t>
    </dgm:pt>
    <dgm:pt modelId="{C5897B6A-6F2E-4B95-98E7-075875AFB16C}" type="sibTrans" cxnId="{3E83142F-A266-4FF3-807F-60D21934A746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AC28A896-9AAF-442C-A564-2E1F04754772}" type="pres">
      <dgm:prSet presAssocID="{1B2DFA76-3801-4FCB-A2D2-02B84419B4F2}" presName="entireBox" presStyleLbl="node1" presStyleIdx="0" presStyleCnt="2" custScaleY="18211" custLinFactNeighborX="-32" custLinFactNeighborY="-11604"/>
      <dgm:spPr/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3" custScaleY="70471" custLinFactNeighborX="-244" custLinFactNeighborY="-26498">
        <dgm:presLayoutVars>
          <dgm:bulletEnabled val="1"/>
        </dgm:presLayoutVars>
      </dgm:prSet>
      <dgm:spPr/>
    </dgm:pt>
    <dgm:pt modelId="{41CF1475-CE65-4F56-9753-6C48EE63F045}" type="pres">
      <dgm:prSet presAssocID="{0D396E51-F91F-4CBD-83A1-B1EA048EA37E}" presName="childTextBox" presStyleLbl="fgAccFollowNode1" presStyleIdx="1" presStyleCnt="3" custScaleY="66472" custLinFactNeighborX="-97" custLinFactNeighborY="-28911">
        <dgm:presLayoutVars>
          <dgm:bulletEnabled val="1"/>
        </dgm:presLayoutVars>
      </dgm:prSet>
      <dgm:spPr/>
    </dgm:pt>
    <dgm:pt modelId="{263697B1-49B0-4D01-B22C-D18437B5092C}" type="pres">
      <dgm:prSet presAssocID="{17B3E64C-1E6C-41A5-A0D0-9DCCAB038FA1}" presName="childTextBox" presStyleLbl="fgAccFollowNode1" presStyleIdx="2" presStyleCnt="3" custScaleY="63301" custLinFactNeighborX="49" custLinFactNeighborY="-30187">
        <dgm:presLayoutVars>
          <dgm:bulletEnabled val="1"/>
        </dgm:presLayoutVars>
      </dgm:prSet>
      <dgm:spPr/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19019" custLinFactNeighborX="-32" custLinFactNeighborY="-8257"/>
      <dgm:spPr/>
    </dgm:pt>
  </dgm:ptLst>
  <dgm:cxnLst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3A42E50D-04CC-49FB-A648-2E07924967F4}" type="presOf" srcId="{B235B79B-4E13-409A-9448-3DF29FBBE66A}" destId="{DAD58FD7-EC1F-4920-A262-9CC0C524D013}" srcOrd="0" destOrd="0" presId="urn:microsoft.com/office/officeart/2005/8/layout/process4"/>
    <dgm:cxn modelId="{32924C1F-51F8-47BA-BA67-DD5A18A2406E}" type="presOf" srcId="{1B2DFA76-3801-4FCB-A2D2-02B84419B4F2}" destId="{AC28A896-9AAF-442C-A564-2E1F04754772}" srcOrd="1" destOrd="0" presId="urn:microsoft.com/office/officeart/2005/8/layout/process4"/>
    <dgm:cxn modelId="{CEE3472D-9A93-4ABD-9618-3FB94ACE312F}" type="presOf" srcId="{159A5DC1-2DD5-47CE-8809-6BC3082E5A53}" destId="{F4355A8F-2A10-49AC-94BD-CC023D3C108D}" srcOrd="0" destOrd="0" presId="urn:microsoft.com/office/officeart/2005/8/layout/process4"/>
    <dgm:cxn modelId="{3E83142F-A266-4FF3-807F-60D21934A746}" srcId="{1B2DFA76-3801-4FCB-A2D2-02B84419B4F2}" destId="{0D396E51-F91F-4CBD-83A1-B1EA048EA37E}" srcOrd="1" destOrd="0" parTransId="{0A14E25A-76A5-4C22-9D2B-20184B306003}" sibTransId="{C5897B6A-6F2E-4B95-98E7-075875AFB16C}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26B0207F-DD2C-4E53-8EE3-D6C82E00EF50}" type="presOf" srcId="{1B2DFA76-3801-4FCB-A2D2-02B84419B4F2}" destId="{74DC53D5-6A9D-4011-91CC-0ABEE77B6EF7}" srcOrd="0" destOrd="0" presId="urn:microsoft.com/office/officeart/2005/8/layout/process4"/>
    <dgm:cxn modelId="{B40BF4C3-B478-4FD6-A724-EDEA84ACB26F}" type="presOf" srcId="{0D396E51-F91F-4CBD-83A1-B1EA048EA37E}" destId="{41CF1475-CE65-4F56-9753-6C48EE63F045}" srcOrd="0" destOrd="0" presId="urn:microsoft.com/office/officeart/2005/8/layout/process4"/>
    <dgm:cxn modelId="{DE5223D0-EB77-41F9-98B1-A75188F973E8}" srcId="{1B2DFA76-3801-4FCB-A2D2-02B84419B4F2}" destId="{17B3E64C-1E6C-41A5-A0D0-9DCCAB038FA1}" srcOrd="2" destOrd="0" parTransId="{1CC422F6-8B08-4A89-AF4E-9BA4F08293EE}" sibTransId="{DEF7D904-9A46-46CD-8A60-84E393BEA788}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98980BF7-AB09-457C-8372-9EF713063301}" type="presOf" srcId="{08E25402-274F-4E09-8CC9-0DFD8D4F9020}" destId="{2033AA1F-BE90-4E0E-B63C-2E7B46D5474A}" srcOrd="0" destOrd="0" presId="urn:microsoft.com/office/officeart/2005/8/layout/process4"/>
    <dgm:cxn modelId="{F4B26CFC-51B4-4E8D-BA8E-064E75FBD837}" type="presOf" srcId="{17B3E64C-1E6C-41A5-A0D0-9DCCAB038FA1}" destId="{263697B1-49B0-4D01-B22C-D18437B5092C}" srcOrd="0" destOrd="0" presId="urn:microsoft.com/office/officeart/2005/8/layout/process4"/>
    <dgm:cxn modelId="{80EFFDD1-1DD0-4C21-972A-5F5677904ADC}" type="presParOf" srcId="{F4355A8F-2A10-49AC-94BD-CC023D3C108D}" destId="{97663E29-7A3D-4556-AED9-CE887199D82C}" srcOrd="0" destOrd="0" presId="urn:microsoft.com/office/officeart/2005/8/layout/process4"/>
    <dgm:cxn modelId="{F7259A61-A709-43CF-86B2-A35205505DCD}" type="presParOf" srcId="{97663E29-7A3D-4556-AED9-CE887199D82C}" destId="{74DC53D5-6A9D-4011-91CC-0ABEE77B6EF7}" srcOrd="0" destOrd="0" presId="urn:microsoft.com/office/officeart/2005/8/layout/process4"/>
    <dgm:cxn modelId="{E5180BD9-2FCA-4CD4-B5E9-79EB2A219BEA}" type="presParOf" srcId="{97663E29-7A3D-4556-AED9-CE887199D82C}" destId="{AC28A896-9AAF-442C-A564-2E1F04754772}" srcOrd="1" destOrd="0" presId="urn:microsoft.com/office/officeart/2005/8/layout/process4"/>
    <dgm:cxn modelId="{9AAC613C-E29B-4ACC-BA37-92CC15078671}" type="presParOf" srcId="{97663E29-7A3D-4556-AED9-CE887199D82C}" destId="{09FA0A38-A649-4BFE-ABF0-876CAD6AD0DC}" srcOrd="2" destOrd="0" presId="urn:microsoft.com/office/officeart/2005/8/layout/process4"/>
    <dgm:cxn modelId="{4D49E767-5F74-4940-91B0-B3C79654BD26}" type="presParOf" srcId="{09FA0A38-A649-4BFE-ABF0-876CAD6AD0DC}" destId="{2033AA1F-BE90-4E0E-B63C-2E7B46D5474A}" srcOrd="0" destOrd="0" presId="urn:microsoft.com/office/officeart/2005/8/layout/process4"/>
    <dgm:cxn modelId="{F2BCB7CB-7245-4F39-B20B-4BDC32690C14}" type="presParOf" srcId="{09FA0A38-A649-4BFE-ABF0-876CAD6AD0DC}" destId="{41CF1475-CE65-4F56-9753-6C48EE63F045}" srcOrd="1" destOrd="0" presId="urn:microsoft.com/office/officeart/2005/8/layout/process4"/>
    <dgm:cxn modelId="{BF603F08-6CFB-4E1D-B17D-98F5702BDEA1}" type="presParOf" srcId="{09FA0A38-A649-4BFE-ABF0-876CAD6AD0DC}" destId="{263697B1-49B0-4D01-B22C-D18437B5092C}" srcOrd="2" destOrd="0" presId="urn:microsoft.com/office/officeart/2005/8/layout/process4"/>
    <dgm:cxn modelId="{37F77842-50C6-4B0D-BBDD-9C336593C0EB}" type="presParOf" srcId="{F4355A8F-2A10-49AC-94BD-CC023D3C108D}" destId="{4AD837A1-ACD0-4E6B-B98C-3C5C14EC7948}" srcOrd="1" destOrd="0" presId="urn:microsoft.com/office/officeart/2005/8/layout/process4"/>
    <dgm:cxn modelId="{701C3CD0-CF46-46E4-891C-8E3E8C4656ED}" type="presParOf" srcId="{F4355A8F-2A10-49AC-94BD-CC023D3C108D}" destId="{5C5A1DA7-1EF2-412F-85AF-7A4A55406C27}" srcOrd="2" destOrd="0" presId="urn:microsoft.com/office/officeart/2005/8/layout/process4"/>
    <dgm:cxn modelId="{7DDED075-72C7-4F74-90B5-9F7E57C6CF53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Realizar las acciones señaladas en el Plan Maestro de Transporte Intermodal - PMTI, mediante la gestión de recursos presupuestales que permitan fortalecer la intermodalidad de la infraestructura de transporte</a:t>
          </a:r>
          <a:endParaRPr lang="es-CO" sz="18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ES" sz="1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Plan Maestro de Transporte Intermodal </a:t>
          </a:r>
          <a:endParaRPr lang="es-CO" sz="18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8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*Programa Obras fluviales. *Programa canales de accesos marítimos. *Redes férreas y estaciones.</a:t>
          </a: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 calidad del transporte carretero, en términos de capacidad/estado de la infraestructura y de la prestación de servicios para garantizar la conectividad entre centros de producción, distribución y consumo, así como la integración de los territorios.</a:t>
          </a: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AC28A896-9AAF-442C-A564-2E1F04754772}" type="pres">
      <dgm:prSet presAssocID="{1B2DFA76-3801-4FCB-A2D2-02B84419B4F2}" presName="entireBox" presStyleLbl="node1" presStyleIdx="0" presStyleCnt="2" custScaleY="36442" custLinFactNeighborX="43" custLinFactNeighborY="-3357"/>
      <dgm:spPr/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1" custScaleY="66597" custLinFactNeighborY="-12803">
        <dgm:presLayoutVars>
          <dgm:bulletEnabled val="1"/>
        </dgm:presLayoutVars>
      </dgm:prSet>
      <dgm:spPr/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17072" custLinFactNeighborX="0" custLinFactNeighborY="-6252"/>
      <dgm:spPr/>
    </dgm:pt>
  </dgm:ptLst>
  <dgm:cxnLst>
    <dgm:cxn modelId="{96D50B05-BFE5-49D0-A0CA-446E1C2D7602}" type="presOf" srcId="{1B2DFA76-3801-4FCB-A2D2-02B84419B4F2}" destId="{74DC53D5-6A9D-4011-91CC-0ABEE77B6EF7}" srcOrd="0" destOrd="0" presId="urn:microsoft.com/office/officeart/2005/8/layout/process4"/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0309DA22-98F9-4D02-83A6-52B9619C2C32}" type="presOf" srcId="{159A5DC1-2DD5-47CE-8809-6BC3082E5A53}" destId="{F4355A8F-2A10-49AC-94BD-CC023D3C108D}" srcOrd="0" destOrd="0" presId="urn:microsoft.com/office/officeart/2005/8/layout/process4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FC4BA658-5B0E-42DD-9033-BE66ECC88A67}" type="presOf" srcId="{B235B79B-4E13-409A-9448-3DF29FBBE66A}" destId="{DAD58FD7-EC1F-4920-A262-9CC0C524D013}" srcOrd="0" destOrd="0" presId="urn:microsoft.com/office/officeart/2005/8/layout/process4"/>
    <dgm:cxn modelId="{4426CD60-841A-4DEA-B2B5-03B1E1C5288C}" type="presOf" srcId="{08E25402-274F-4E09-8CC9-0DFD8D4F9020}" destId="{2033AA1F-BE90-4E0E-B63C-2E7B46D5474A}" srcOrd="0" destOrd="0" presId="urn:microsoft.com/office/officeart/2005/8/layout/process4"/>
    <dgm:cxn modelId="{380C4EE9-7F85-499C-8138-84A73F711B71}" type="presOf" srcId="{1B2DFA76-3801-4FCB-A2D2-02B84419B4F2}" destId="{AC28A896-9AAF-442C-A564-2E1F04754772}" srcOrd="1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E72A3CD5-E7D6-4F19-B67E-E085FB2296DE}" type="presParOf" srcId="{F4355A8F-2A10-49AC-94BD-CC023D3C108D}" destId="{97663E29-7A3D-4556-AED9-CE887199D82C}" srcOrd="0" destOrd="0" presId="urn:microsoft.com/office/officeart/2005/8/layout/process4"/>
    <dgm:cxn modelId="{C4A22DC7-8544-4068-94CB-A6DE9BBF1D95}" type="presParOf" srcId="{97663E29-7A3D-4556-AED9-CE887199D82C}" destId="{74DC53D5-6A9D-4011-91CC-0ABEE77B6EF7}" srcOrd="0" destOrd="0" presId="urn:microsoft.com/office/officeart/2005/8/layout/process4"/>
    <dgm:cxn modelId="{6B3BBF2B-3688-48D6-A1FD-CC4CCD9229A0}" type="presParOf" srcId="{97663E29-7A3D-4556-AED9-CE887199D82C}" destId="{AC28A896-9AAF-442C-A564-2E1F04754772}" srcOrd="1" destOrd="0" presId="urn:microsoft.com/office/officeart/2005/8/layout/process4"/>
    <dgm:cxn modelId="{34AA3B08-5960-48D4-8AF4-AC19CA8F4F53}" type="presParOf" srcId="{97663E29-7A3D-4556-AED9-CE887199D82C}" destId="{09FA0A38-A649-4BFE-ABF0-876CAD6AD0DC}" srcOrd="2" destOrd="0" presId="urn:microsoft.com/office/officeart/2005/8/layout/process4"/>
    <dgm:cxn modelId="{3EA15580-4F1E-44F3-985D-13EFF06283EB}" type="presParOf" srcId="{09FA0A38-A649-4BFE-ABF0-876CAD6AD0DC}" destId="{2033AA1F-BE90-4E0E-B63C-2E7B46D5474A}" srcOrd="0" destOrd="0" presId="urn:microsoft.com/office/officeart/2005/8/layout/process4"/>
    <dgm:cxn modelId="{57FE2977-DA13-4037-8A70-A4F12FDF6650}" type="presParOf" srcId="{F4355A8F-2A10-49AC-94BD-CC023D3C108D}" destId="{4AD837A1-ACD0-4E6B-B98C-3C5C14EC7948}" srcOrd="1" destOrd="0" presId="urn:microsoft.com/office/officeart/2005/8/layout/process4"/>
    <dgm:cxn modelId="{9D29B857-DB97-40E5-BEAC-D5BF2D996C05}" type="presParOf" srcId="{F4355A8F-2A10-49AC-94BD-CC023D3C108D}" destId="{5C5A1DA7-1EF2-412F-85AF-7A4A55406C27}" srcOrd="2" destOrd="0" presId="urn:microsoft.com/office/officeart/2005/8/layout/process4"/>
    <dgm:cxn modelId="{43FC904F-F403-49AB-99AC-06A720152089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Mantener, rehabilitar y mejorar la infraestructura vial intermodal, mediante el desarrollo de programas estratégicos para la conectividad del país</a:t>
          </a:r>
          <a:endParaRPr lang="es-CO" sz="18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estratégicos intermodales </a:t>
          </a:r>
          <a:endParaRPr lang="es-CO" sz="18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*Corredores de mantenimiento y rehabilitación.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*Terminación de Proyectos Especiales.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*Terminación de pavimentación de corredores.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*Proyectos de largo plazo.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*Rehabilitación y construcción de puentes.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*Innovación, estudios y normalización. </a:t>
          </a:r>
          <a:endParaRPr lang="es-CO" sz="18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 custLinFactY="-93682" custLinFactNeighborX="821" custLinFactNeighborY="-100000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12FBFB-E9C9-4A94-904F-D9FF981F0D17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9A444839-6D22-4A52-82C4-64D27075A4EC}">
      <dgm:prSet phldrT="[Texto]"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Debilidades</a:t>
          </a:r>
          <a:endParaRPr lang="es-C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9277D9A-0F4B-4334-8450-000C68BFA92C}" type="parTrans" cxnId="{85A9941E-DE60-4F1B-83C0-8D07953A97B0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44C2F5-2D01-49AA-BF77-E98C8023D8E7}" type="sibTrans" cxnId="{85A9941E-DE60-4F1B-83C0-8D07953A97B0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E87DD9-C396-4CD7-8955-2C09ED59D961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Oportunidades</a:t>
          </a:r>
          <a:endParaRPr lang="es-CO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5AE7AA9-6044-493B-A318-26060C87EE7F}" type="parTrans" cxnId="{E697E731-C6C0-4D52-AB75-1B9C7D2C5D05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61372A8-71BC-4EF4-9988-48A367AC45A7}" type="sibTrans" cxnId="{E697E731-C6C0-4D52-AB75-1B9C7D2C5D05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AB996F-148A-4190-BC86-5ECAA2124A3A}">
      <dgm:prSet phldrT="[Texto]"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Fortalezas</a:t>
          </a:r>
          <a:endParaRPr lang="es-C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8314E33A-796A-41F8-803A-DF428F6D78B0}" type="parTrans" cxnId="{AB562685-48D9-4B5B-84DD-2CC1ECF0D146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AF9DEF-48C9-4FD7-8B7E-9BCF7640AA0E}" type="sibTrans" cxnId="{AB562685-48D9-4B5B-84DD-2CC1ECF0D146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1FD411-F1A5-4205-BAD9-91D2B9C662F9}">
      <dgm:prSet phldrT="[Texto]"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Amenazas</a:t>
          </a:r>
          <a:endParaRPr lang="es-C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A0CC973-03EC-495C-85BE-FD36FCB8867D}" type="parTrans" cxnId="{A947450C-8AFF-4B3A-BDB6-0A9B44F59962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1B8205-2A4D-4474-8DE8-10A54AF4F882}" type="sibTrans" cxnId="{A947450C-8AFF-4B3A-BDB6-0A9B44F59962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D97984-90DB-4FDA-847B-4D597D539481}" type="pres">
      <dgm:prSet presAssocID="{5812FBFB-E9C9-4A94-904F-D9FF981F0D17}" presName="matrix" presStyleCnt="0">
        <dgm:presLayoutVars>
          <dgm:chMax val="1"/>
          <dgm:dir/>
          <dgm:resizeHandles val="exact"/>
        </dgm:presLayoutVars>
      </dgm:prSet>
      <dgm:spPr/>
    </dgm:pt>
    <dgm:pt modelId="{430CB831-CF2B-43E3-8C95-2328D97B9503}" type="pres">
      <dgm:prSet presAssocID="{5812FBFB-E9C9-4A94-904F-D9FF981F0D17}" presName="diamond" presStyleLbl="bgShp" presStyleIdx="0" presStyleCnt="1"/>
      <dgm:spPr/>
    </dgm:pt>
    <dgm:pt modelId="{2B9B5CE1-DB58-41A8-BE75-AE3ED43664ED}" type="pres">
      <dgm:prSet presAssocID="{5812FBFB-E9C9-4A94-904F-D9FF981F0D17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C3C7126-BD35-4EA2-B8BE-625AA820F3B1}" type="pres">
      <dgm:prSet presAssocID="{5812FBFB-E9C9-4A94-904F-D9FF981F0D17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B306688-1978-4B55-83FE-36486ECF20F7}" type="pres">
      <dgm:prSet presAssocID="{5812FBFB-E9C9-4A94-904F-D9FF981F0D17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8ED86C3-6DF6-4439-AF83-979E06296D56}" type="pres">
      <dgm:prSet presAssocID="{5812FBFB-E9C9-4A94-904F-D9FF981F0D17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947450C-8AFF-4B3A-BDB6-0A9B44F59962}" srcId="{5812FBFB-E9C9-4A94-904F-D9FF981F0D17}" destId="{8C1FD411-F1A5-4205-BAD9-91D2B9C662F9}" srcOrd="3" destOrd="0" parTransId="{CA0CC973-03EC-495C-85BE-FD36FCB8867D}" sibTransId="{361B8205-2A4D-4474-8DE8-10A54AF4F882}"/>
    <dgm:cxn modelId="{85A9941E-DE60-4F1B-83C0-8D07953A97B0}" srcId="{5812FBFB-E9C9-4A94-904F-D9FF981F0D17}" destId="{9A444839-6D22-4A52-82C4-64D27075A4EC}" srcOrd="0" destOrd="0" parTransId="{49277D9A-0F4B-4334-8450-000C68BFA92C}" sibTransId="{4B44C2F5-2D01-49AA-BF77-E98C8023D8E7}"/>
    <dgm:cxn modelId="{582E501F-1A3C-4594-B934-6E85C17030E6}" type="presOf" srcId="{55E87DD9-C396-4CD7-8955-2C09ED59D961}" destId="{4C3C7126-BD35-4EA2-B8BE-625AA820F3B1}" srcOrd="0" destOrd="0" presId="urn:microsoft.com/office/officeart/2005/8/layout/matrix3"/>
    <dgm:cxn modelId="{E697E731-C6C0-4D52-AB75-1B9C7D2C5D05}" srcId="{5812FBFB-E9C9-4A94-904F-D9FF981F0D17}" destId="{55E87DD9-C396-4CD7-8955-2C09ED59D961}" srcOrd="1" destOrd="0" parTransId="{C5AE7AA9-6044-493B-A318-26060C87EE7F}" sibTransId="{561372A8-71BC-4EF4-9988-48A367AC45A7}"/>
    <dgm:cxn modelId="{AB562685-48D9-4B5B-84DD-2CC1ECF0D146}" srcId="{5812FBFB-E9C9-4A94-904F-D9FF981F0D17}" destId="{66AB996F-148A-4190-BC86-5ECAA2124A3A}" srcOrd="2" destOrd="0" parTransId="{8314E33A-796A-41F8-803A-DF428F6D78B0}" sibTransId="{65AF9DEF-48C9-4FD7-8B7E-9BCF7640AA0E}"/>
    <dgm:cxn modelId="{099B638B-4791-4EBA-90F1-7B1C8FFD2932}" type="presOf" srcId="{9A444839-6D22-4A52-82C4-64D27075A4EC}" destId="{2B9B5CE1-DB58-41A8-BE75-AE3ED43664ED}" srcOrd="0" destOrd="0" presId="urn:microsoft.com/office/officeart/2005/8/layout/matrix3"/>
    <dgm:cxn modelId="{9CC2B49D-F396-4B5A-B437-906DB0B482F6}" type="presOf" srcId="{5812FBFB-E9C9-4A94-904F-D9FF981F0D17}" destId="{DED97984-90DB-4FDA-847B-4D597D539481}" srcOrd="0" destOrd="0" presId="urn:microsoft.com/office/officeart/2005/8/layout/matrix3"/>
    <dgm:cxn modelId="{5FF689CE-4F81-4022-80FC-144E7F7D492D}" type="presOf" srcId="{8C1FD411-F1A5-4205-BAD9-91D2B9C662F9}" destId="{58ED86C3-6DF6-4439-AF83-979E06296D56}" srcOrd="0" destOrd="0" presId="urn:microsoft.com/office/officeart/2005/8/layout/matrix3"/>
    <dgm:cxn modelId="{C22FD4D0-C72E-4E1C-A7ED-7668DB741131}" type="presOf" srcId="{66AB996F-148A-4190-BC86-5ECAA2124A3A}" destId="{5B306688-1978-4B55-83FE-36486ECF20F7}" srcOrd="0" destOrd="0" presId="urn:microsoft.com/office/officeart/2005/8/layout/matrix3"/>
    <dgm:cxn modelId="{3DB549D0-FB36-45A7-B1E7-5B30E763ADCC}" type="presParOf" srcId="{DED97984-90DB-4FDA-847B-4D597D539481}" destId="{430CB831-CF2B-43E3-8C95-2328D97B9503}" srcOrd="0" destOrd="0" presId="urn:microsoft.com/office/officeart/2005/8/layout/matrix3"/>
    <dgm:cxn modelId="{C4AB2069-1008-43B1-A2DD-A81FC94FD66B}" type="presParOf" srcId="{DED97984-90DB-4FDA-847B-4D597D539481}" destId="{2B9B5CE1-DB58-41A8-BE75-AE3ED43664ED}" srcOrd="1" destOrd="0" presId="urn:microsoft.com/office/officeart/2005/8/layout/matrix3"/>
    <dgm:cxn modelId="{AF2D099E-F913-4294-8214-55F4B7ACDA49}" type="presParOf" srcId="{DED97984-90DB-4FDA-847B-4D597D539481}" destId="{4C3C7126-BD35-4EA2-B8BE-625AA820F3B1}" srcOrd="2" destOrd="0" presId="urn:microsoft.com/office/officeart/2005/8/layout/matrix3"/>
    <dgm:cxn modelId="{94E948E0-690E-4E45-8392-0E150DACC802}" type="presParOf" srcId="{DED97984-90DB-4FDA-847B-4D597D539481}" destId="{5B306688-1978-4B55-83FE-36486ECF20F7}" srcOrd="3" destOrd="0" presId="urn:microsoft.com/office/officeart/2005/8/layout/matrix3"/>
    <dgm:cxn modelId="{EFB4A8B4-0470-422D-B854-1F1DFB9AE313}" type="presParOf" srcId="{DED97984-90DB-4FDA-847B-4D597D539481}" destId="{58ED86C3-6DF6-4439-AF83-979E06296D5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Innovación financiera y movilización de nuevas fuentes de pago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5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r>
            <a:rPr lang="es-ES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Promover el desarrollo de fuentes de pago alternativas para fondear proyectos de transporte y, de esta manera, ayudar a viabilizar las diferentes iniciativas que requieren recursos adicionales para su implementación.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AC28A896-9AAF-442C-A564-2E1F04754772}" type="pres">
      <dgm:prSet presAssocID="{1B2DFA76-3801-4FCB-A2D2-02B84419B4F2}" presName="entireBox" presStyleLbl="node1" presStyleIdx="0" presStyleCnt="2" custScaleY="19024" custLinFactNeighborY="-1662"/>
      <dgm:spPr/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1" custScaleY="51658" custLinFactNeighborY="-15723">
        <dgm:presLayoutVars>
          <dgm:bulletEnabled val="1"/>
        </dgm:presLayoutVars>
      </dgm:prSet>
      <dgm:spPr/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21128" custLinFactNeighborY="-1914"/>
      <dgm:spPr/>
    </dgm:pt>
  </dgm:ptLst>
  <dgm:cxnLst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3CE76E1A-B026-4CBC-96C5-22B14A38DC4E}" type="presOf" srcId="{1B2DFA76-3801-4FCB-A2D2-02B84419B4F2}" destId="{AC28A896-9AAF-442C-A564-2E1F04754772}" srcOrd="1" destOrd="0" presId="urn:microsoft.com/office/officeart/2005/8/layout/process4"/>
    <dgm:cxn modelId="{3F310426-C34E-4A77-945D-809FF16CC6D5}" type="presOf" srcId="{159A5DC1-2DD5-47CE-8809-6BC3082E5A53}" destId="{F4355A8F-2A10-49AC-94BD-CC023D3C108D}" srcOrd="0" destOrd="0" presId="urn:microsoft.com/office/officeart/2005/8/layout/process4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E90AA43C-A702-49D3-9484-1FEB8462A178}" type="presOf" srcId="{B235B79B-4E13-409A-9448-3DF29FBBE66A}" destId="{DAD58FD7-EC1F-4920-A262-9CC0C524D013}" srcOrd="0" destOrd="0" presId="urn:microsoft.com/office/officeart/2005/8/layout/process4"/>
    <dgm:cxn modelId="{CB7FB286-11C9-4520-B340-82BE8CD0683F}" type="presOf" srcId="{08E25402-274F-4E09-8CC9-0DFD8D4F9020}" destId="{2033AA1F-BE90-4E0E-B63C-2E7B46D5474A}" srcOrd="0" destOrd="0" presId="urn:microsoft.com/office/officeart/2005/8/layout/process4"/>
    <dgm:cxn modelId="{AD546CCA-B5B9-4851-BEF4-071D18597BF8}" type="presOf" srcId="{1B2DFA76-3801-4FCB-A2D2-02B84419B4F2}" destId="{74DC53D5-6A9D-4011-91CC-0ABEE77B6EF7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6082DFCA-2173-467C-96E5-643A8F2DA0EA}" type="presParOf" srcId="{F4355A8F-2A10-49AC-94BD-CC023D3C108D}" destId="{97663E29-7A3D-4556-AED9-CE887199D82C}" srcOrd="0" destOrd="0" presId="urn:microsoft.com/office/officeart/2005/8/layout/process4"/>
    <dgm:cxn modelId="{BF0A55B2-8DB2-4204-9A73-C4C89374C94C}" type="presParOf" srcId="{97663E29-7A3D-4556-AED9-CE887199D82C}" destId="{74DC53D5-6A9D-4011-91CC-0ABEE77B6EF7}" srcOrd="0" destOrd="0" presId="urn:microsoft.com/office/officeart/2005/8/layout/process4"/>
    <dgm:cxn modelId="{F0184AD0-FCEC-43AC-BD79-97DABBC29751}" type="presParOf" srcId="{97663E29-7A3D-4556-AED9-CE887199D82C}" destId="{AC28A896-9AAF-442C-A564-2E1F04754772}" srcOrd="1" destOrd="0" presId="urn:microsoft.com/office/officeart/2005/8/layout/process4"/>
    <dgm:cxn modelId="{152CA713-31A2-4924-875B-2A689B60DA22}" type="presParOf" srcId="{97663E29-7A3D-4556-AED9-CE887199D82C}" destId="{09FA0A38-A649-4BFE-ABF0-876CAD6AD0DC}" srcOrd="2" destOrd="0" presId="urn:microsoft.com/office/officeart/2005/8/layout/process4"/>
    <dgm:cxn modelId="{E8BAA586-664C-4D7A-8E61-F940BDBA126C}" type="presParOf" srcId="{09FA0A38-A649-4BFE-ABF0-876CAD6AD0DC}" destId="{2033AA1F-BE90-4E0E-B63C-2E7B46D5474A}" srcOrd="0" destOrd="0" presId="urn:microsoft.com/office/officeart/2005/8/layout/process4"/>
    <dgm:cxn modelId="{7D85D992-3712-4ECA-A0FF-DBBBABA6BF6D}" type="presParOf" srcId="{F4355A8F-2A10-49AC-94BD-CC023D3C108D}" destId="{4AD837A1-ACD0-4E6B-B98C-3C5C14EC7948}" srcOrd="1" destOrd="0" presId="urn:microsoft.com/office/officeart/2005/8/layout/process4"/>
    <dgm:cxn modelId="{57002C6B-1CBB-4345-8DF2-2A911FA6EEB7}" type="presParOf" srcId="{F4355A8F-2A10-49AC-94BD-CC023D3C108D}" destId="{5C5A1DA7-1EF2-412F-85AF-7A4A55406C27}" srcOrd="2" destOrd="0" presId="urn:microsoft.com/office/officeart/2005/8/layout/process4"/>
    <dgm:cxn modelId="{3D93E633-C6F3-4BEC-BED7-9D95BE0791FE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Identificar, desarrollar, activar e implementar nuevas opciones de financiamiento a corto, mediano y largo plazo, para desarrollar la red vial a cargo</a:t>
          </a:r>
          <a:endParaRPr lang="es-CO" sz="18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Nuevas fuentes de financiación</a:t>
          </a:r>
          <a:endParaRPr lang="es-CO" sz="18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8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*Nuevos peajes *Mecanismos innovadores de financiamiento</a:t>
          </a:r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 custLinFactY="-69069" custLinFactNeighborX="-1451" custLinFactNeighborY="-100000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6B86F7"/>
        </a:solidFill>
      </dgm:spPr>
      <dgm:t>
        <a:bodyPr/>
        <a:lstStyle/>
        <a:p>
          <a:r>
            <a:rPr lang="es-CO" sz="1600" b="0" i="0" u="none" strike="noStrike" dirty="0">
              <a:solidFill>
                <a:srgbClr val="000000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VII. Pacto por la transformación digital de Colombia: Gobierno, empresas y hogares conectados con la era del conocimiento</a:t>
          </a:r>
          <a:endParaRPr lang="es-CO" sz="16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1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dirty="0">
              <a:solidFill>
                <a:schemeClr val="accent5">
                  <a:lumMod val="50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Hacia una sociedad digital e industria 4.0: por una relación más eficiente, efectiva y transparente entre mercados, ciudadanos y Estado</a:t>
          </a:r>
          <a:endParaRPr lang="es-CO" sz="11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6B86F7"/>
        </a:solidFill>
      </dgm:spPr>
      <dgm:t>
        <a:bodyPr/>
        <a:lstStyle/>
        <a:p>
          <a:r>
            <a:rPr lang="es-CO" sz="1400" dirty="0"/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r>
            <a:rPr lang="es-ES" sz="11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5. Definir e implementar la infraestructura de datos para generar valor social y económico</a:t>
          </a:r>
          <a:endParaRPr lang="es-CO" sz="11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B3298595-E1AF-46C6-BDB5-A122E936F84C}">
      <dgm:prSet custT="1"/>
      <dgm:spPr/>
      <dgm:t>
        <a:bodyPr/>
        <a:lstStyle/>
        <a:p>
          <a:r>
            <a:rPr lang="es-ES" sz="11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Promover la digitalización y automatización masiva de trámites.</a:t>
          </a:r>
          <a:endParaRPr lang="es-CO" sz="11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B35ED3E-622E-4074-9E69-900B567DCB69}" type="parTrans" cxnId="{445E23A2-C921-480A-87FF-397501F7FEA7}">
      <dgm:prSet/>
      <dgm:spPr/>
      <dgm:t>
        <a:bodyPr/>
        <a:lstStyle/>
        <a:p>
          <a:endParaRPr lang="es-CO"/>
        </a:p>
      </dgm:t>
    </dgm:pt>
    <dgm:pt modelId="{A83932E8-1A52-4A43-97BF-90239DEA6688}" type="sibTrans" cxnId="{445E23A2-C921-480A-87FF-397501F7FEA7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D090B30F-DBB6-4ACC-8424-EBF27FB21ADF}" type="pres">
      <dgm:prSet presAssocID="{1B2DFA76-3801-4FCB-A2D2-02B84419B4F2}" presName="entireBox" presStyleLbl="node1" presStyleIdx="0" presStyleCnt="2"/>
      <dgm:spPr/>
    </dgm:pt>
    <dgm:pt modelId="{3CD33486-5CFC-4A8C-BA4B-945272697152}" type="pres">
      <dgm:prSet presAssocID="{1B2DFA76-3801-4FCB-A2D2-02B84419B4F2}" presName="descendantBox" presStyleCnt="0"/>
      <dgm:spPr/>
    </dgm:pt>
    <dgm:pt modelId="{19C90AA6-4201-4B22-BD34-6FB4C0598145}" type="pres">
      <dgm:prSet presAssocID="{B3298595-E1AF-46C6-BDB5-A122E936F84C}" presName="childTextBox" presStyleLbl="fgAccFollowNode1" presStyleIdx="0" presStyleCnt="3">
        <dgm:presLayoutVars>
          <dgm:bulletEnabled val="1"/>
        </dgm:presLayoutVars>
      </dgm:prSet>
      <dgm:spPr/>
    </dgm:pt>
    <dgm:pt modelId="{ADDE3CCE-7ED4-46BB-8A48-A76C1DB29021}" type="pres">
      <dgm:prSet presAssocID="{7C0EA601-726E-4EB8-89DE-0C47FBEAD075}" presName="childTextBox" presStyleLbl="fgAccFollowNode1" presStyleIdx="1" presStyleCnt="3">
        <dgm:presLayoutVars>
          <dgm:bulletEnabled val="1"/>
        </dgm:presLayoutVars>
      </dgm:prSet>
      <dgm:spPr/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B0F9FE02-B695-475E-9925-76C805BE706C}" type="presOf" srcId="{159A5DC1-2DD5-47CE-8809-6BC3082E5A53}" destId="{F4355A8F-2A10-49AC-94BD-CC023D3C108D}" srcOrd="0" destOrd="0" presId="urn:microsoft.com/office/officeart/2005/8/layout/process4"/>
    <dgm:cxn modelId="{90775E29-274F-4348-8A8D-8E05015F3735}" type="presOf" srcId="{1B2DFA76-3801-4FCB-A2D2-02B84419B4F2}" destId="{D090B30F-DBB6-4ACC-8424-EBF27FB21ADF}" srcOrd="1" destOrd="0" presId="urn:microsoft.com/office/officeart/2005/8/layout/process4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AFAEAB32-A0D2-438C-BBCD-B8976C97D1B9}" type="presOf" srcId="{1B2DFA76-3801-4FCB-A2D2-02B84419B4F2}" destId="{74DC53D5-6A9D-4011-91CC-0ABEE77B6EF7}" srcOrd="0" destOrd="0" presId="urn:microsoft.com/office/officeart/2005/8/layout/process4"/>
    <dgm:cxn modelId="{B619E440-FCE8-4B11-93A1-F992F3664141}" type="presOf" srcId="{9F47A2C1-1298-45F7-B522-FA32F140A43E}" destId="{69A4118E-6876-4C79-9A57-7A84C8D24692}" srcOrd="0" destOrd="0" presId="urn:microsoft.com/office/officeart/2005/8/layout/process4"/>
    <dgm:cxn modelId="{F6D72850-70E3-4471-87B1-D827F276F3FF}" type="presOf" srcId="{B3298595-E1AF-46C6-BDB5-A122E936F84C}" destId="{19C90AA6-4201-4B22-BD34-6FB4C0598145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B8F4E874-0B78-4C9E-8071-91245A3E907E}" type="presOf" srcId="{B235B79B-4E13-409A-9448-3DF29FBBE66A}" destId="{82AB61B7-6044-4F4C-8A0D-E6AC53F1FE30}" srcOrd="0" destOrd="0" presId="urn:microsoft.com/office/officeart/2005/8/layout/process4"/>
    <dgm:cxn modelId="{445E23A2-C921-480A-87FF-397501F7FEA7}" srcId="{1B2DFA76-3801-4FCB-A2D2-02B84419B4F2}" destId="{B3298595-E1AF-46C6-BDB5-A122E936F84C}" srcOrd="0" destOrd="0" parTransId="{BB35ED3E-622E-4074-9E69-900B567DCB69}" sibTransId="{A83932E8-1A52-4A43-97BF-90239DEA6688}"/>
    <dgm:cxn modelId="{3B820CA8-CDFC-4D6B-9AE6-CE70101FE0A1}" type="presOf" srcId="{7C0EA601-726E-4EB8-89DE-0C47FBEAD075}" destId="{ADDE3CCE-7ED4-46BB-8A48-A76C1DB29021}" srcOrd="0" destOrd="0" presId="urn:microsoft.com/office/officeart/2005/8/layout/process4"/>
    <dgm:cxn modelId="{9D340CB6-E97B-4F01-BE01-56C6FCB53D35}" srcId="{1B2DFA76-3801-4FCB-A2D2-02B84419B4F2}" destId="{7C0EA601-726E-4EB8-89DE-0C47FBEAD075}" srcOrd="1" destOrd="0" parTransId="{0B59D49D-F0A1-4FAB-95F8-5FC54B44DAE1}" sibTransId="{0A5D7AEA-30AE-4AC2-850F-25A75D4620B7}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01A0FBFB-6236-4961-BD62-010AA9D125CE}" type="presOf" srcId="{9F47A2C1-1298-45F7-B522-FA32F140A43E}" destId="{1E39617C-DC3E-4DF5-9C8B-EB3CC0D6F8A8}" srcOrd="1" destOrd="0" presId="urn:microsoft.com/office/officeart/2005/8/layout/process4"/>
    <dgm:cxn modelId="{CCC8BC49-A65E-4871-8EA0-35EB9A87C172}" type="presParOf" srcId="{F4355A8F-2A10-49AC-94BD-CC023D3C108D}" destId="{97663E29-7A3D-4556-AED9-CE887199D82C}" srcOrd="0" destOrd="0" presId="urn:microsoft.com/office/officeart/2005/8/layout/process4"/>
    <dgm:cxn modelId="{0684AB2D-0445-4F9B-A0D9-AAF37C7EE06D}" type="presParOf" srcId="{97663E29-7A3D-4556-AED9-CE887199D82C}" destId="{74DC53D5-6A9D-4011-91CC-0ABEE77B6EF7}" srcOrd="0" destOrd="0" presId="urn:microsoft.com/office/officeart/2005/8/layout/process4"/>
    <dgm:cxn modelId="{A569F7AE-E812-44B3-9191-C3DBC87366DB}" type="presParOf" srcId="{97663E29-7A3D-4556-AED9-CE887199D82C}" destId="{D090B30F-DBB6-4ACC-8424-EBF27FB21ADF}" srcOrd="1" destOrd="0" presId="urn:microsoft.com/office/officeart/2005/8/layout/process4"/>
    <dgm:cxn modelId="{D08D2718-0E3F-41C3-BB30-A5224D4857B8}" type="presParOf" srcId="{97663E29-7A3D-4556-AED9-CE887199D82C}" destId="{3CD33486-5CFC-4A8C-BA4B-945272697152}" srcOrd="2" destOrd="0" presId="urn:microsoft.com/office/officeart/2005/8/layout/process4"/>
    <dgm:cxn modelId="{F13556B5-872D-4ECA-A7EB-84CC331726E0}" type="presParOf" srcId="{3CD33486-5CFC-4A8C-BA4B-945272697152}" destId="{19C90AA6-4201-4B22-BD34-6FB4C0598145}" srcOrd="0" destOrd="0" presId="urn:microsoft.com/office/officeart/2005/8/layout/process4"/>
    <dgm:cxn modelId="{CD32959D-51AE-415F-836D-F1971AE600B9}" type="presParOf" srcId="{3CD33486-5CFC-4A8C-BA4B-945272697152}" destId="{ADDE3CCE-7ED4-46BB-8A48-A76C1DB29021}" srcOrd="1" destOrd="0" presId="urn:microsoft.com/office/officeart/2005/8/layout/process4"/>
    <dgm:cxn modelId="{C05FA634-CF92-4492-BB05-43B881026F80}" type="presParOf" srcId="{F4355A8F-2A10-49AC-94BD-CC023D3C108D}" destId="{8A719307-E488-4776-9C51-9FDA9A7B1DCD}" srcOrd="1" destOrd="0" presId="urn:microsoft.com/office/officeart/2005/8/layout/process4"/>
    <dgm:cxn modelId="{C105F622-E381-4605-8DA9-5E4BC53041EA}" type="presParOf" srcId="{F4355A8F-2A10-49AC-94BD-CC023D3C108D}" destId="{C9ECB430-4AA0-46FD-ACCE-E6A909FA4366}" srcOrd="2" destOrd="0" presId="urn:microsoft.com/office/officeart/2005/8/layout/process4"/>
    <dgm:cxn modelId="{07E0B1E4-CC00-40FE-9E64-F820621063CF}" type="presParOf" srcId="{C9ECB430-4AA0-46FD-ACCE-E6A909FA4366}" destId="{69A4118E-6876-4C79-9A57-7A84C8D24692}" srcOrd="0" destOrd="0" presId="urn:microsoft.com/office/officeart/2005/8/layout/process4"/>
    <dgm:cxn modelId="{5F0D55C7-2C3F-408B-9987-11889A435862}" type="presParOf" srcId="{C9ECB430-4AA0-46FD-ACCE-E6A909FA4366}" destId="{1E39617C-DC3E-4DF5-9C8B-EB3CC0D6F8A8}" srcOrd="1" destOrd="0" presId="urn:microsoft.com/office/officeart/2005/8/layout/process4"/>
    <dgm:cxn modelId="{4EB4B5C6-61F6-48F8-927F-5409F45D4677}" type="presParOf" srcId="{C9ECB430-4AA0-46FD-ACCE-E6A909FA4366}" destId="{3276C4BE-6D17-443E-B3E2-C74D769CC0EF}" srcOrd="2" destOrd="0" presId="urn:microsoft.com/office/officeart/2005/8/layout/process4"/>
    <dgm:cxn modelId="{B63E0DC1-F2FE-422F-903F-60AE643268B6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8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Gestionar sistemas de información integrados, interoperando con otras entidades, para una oportuna y eficiente gestión</a:t>
          </a:r>
          <a:endParaRPr lang="es-CO" sz="18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Transformación digital</a:t>
          </a:r>
          <a:endParaRPr lang="es-CO" sz="18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8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 custLinFactY="-69069" custLinFactNeighborX="-1451" custLinFactNeighborY="-100000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XI. </a:t>
          </a:r>
          <a:r>
            <a:rPr lang="es-CO" sz="18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Pacto por la construcción de paz: cultura legalidad, convivencia, estabilización y victimas</a:t>
          </a: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“Focalización territorial para intervenciones más eficientes”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/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r>
            <a:rPr lang="es-ES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Estabilizar los territorios rurales, principalmente en los 170 municipios  </a:t>
          </a:r>
          <a:r>
            <a:rPr lang="es-ES" sz="1100" dirty="0" err="1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PDET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D090B30F-DBB6-4ACC-8424-EBF27FB21ADF}" type="pres">
      <dgm:prSet presAssocID="{1B2DFA76-3801-4FCB-A2D2-02B84419B4F2}" presName="entireBox" presStyleLbl="node1" presStyleIdx="0" presStyleCnt="2"/>
      <dgm:spPr/>
    </dgm:pt>
    <dgm:pt modelId="{3CD33486-5CFC-4A8C-BA4B-945272697152}" type="pres">
      <dgm:prSet presAssocID="{1B2DFA76-3801-4FCB-A2D2-02B84419B4F2}" presName="descendantBox" presStyleCnt="0"/>
      <dgm:spPr/>
    </dgm:pt>
    <dgm:pt modelId="{ADDE3CCE-7ED4-46BB-8A48-A76C1DB29021}" type="pres">
      <dgm:prSet presAssocID="{7C0EA601-726E-4EB8-89DE-0C47FBEAD075}" presName="childTextBox" presStyleLbl="fgAccFollowNode1" presStyleIdx="0" presStyleCnt="2" custLinFactNeighborX="150" custLinFactNeighborY="17441">
        <dgm:presLayoutVars>
          <dgm:bulletEnabled val="1"/>
        </dgm:presLayoutVars>
      </dgm:prSet>
      <dgm:spPr/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AF6A6F2B-A60F-4445-A263-BA936954EFE6}" type="presOf" srcId="{B235B79B-4E13-409A-9448-3DF29FBBE66A}" destId="{82AB61B7-6044-4F4C-8A0D-E6AC53F1FE30}" srcOrd="0" destOrd="0" presId="urn:microsoft.com/office/officeart/2005/8/layout/process4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EBE3E649-166B-4C6C-B3A9-3E198D5F697B}" type="presOf" srcId="{7C0EA601-726E-4EB8-89DE-0C47FBEAD075}" destId="{ADDE3CCE-7ED4-46BB-8A48-A76C1DB29021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AFC84DA0-F425-4EF7-99EE-5F5B4953BF5C}" type="presOf" srcId="{1B2DFA76-3801-4FCB-A2D2-02B84419B4F2}" destId="{74DC53D5-6A9D-4011-91CC-0ABEE77B6EF7}" srcOrd="0" destOrd="0" presId="urn:microsoft.com/office/officeart/2005/8/layout/process4"/>
    <dgm:cxn modelId="{9D340CB6-E97B-4F01-BE01-56C6FCB53D35}" srcId="{1B2DFA76-3801-4FCB-A2D2-02B84419B4F2}" destId="{7C0EA601-726E-4EB8-89DE-0C47FBEAD075}" srcOrd="0" destOrd="0" parTransId="{0B59D49D-F0A1-4FAB-95F8-5FC54B44DAE1}" sibTransId="{0A5D7AEA-30AE-4AC2-850F-25A75D4620B7}"/>
    <dgm:cxn modelId="{7F1AF5BC-3FC3-49DE-BE8A-DC74557690FE}" type="presOf" srcId="{9F47A2C1-1298-45F7-B522-FA32F140A43E}" destId="{69A4118E-6876-4C79-9A57-7A84C8D24692}" srcOrd="0" destOrd="0" presId="urn:microsoft.com/office/officeart/2005/8/layout/process4"/>
    <dgm:cxn modelId="{3C870CC6-2B5D-47FE-8150-66B55C62643E}" type="presOf" srcId="{159A5DC1-2DD5-47CE-8809-6BC3082E5A53}" destId="{F4355A8F-2A10-49AC-94BD-CC023D3C108D}" srcOrd="0" destOrd="0" presId="urn:microsoft.com/office/officeart/2005/8/layout/process4"/>
    <dgm:cxn modelId="{818445D8-E0F7-4A89-AE76-6E8E3D324691}" type="presOf" srcId="{9F47A2C1-1298-45F7-B522-FA32F140A43E}" destId="{1E39617C-DC3E-4DF5-9C8B-EB3CC0D6F8A8}" srcOrd="1" destOrd="0" presId="urn:microsoft.com/office/officeart/2005/8/layout/process4"/>
    <dgm:cxn modelId="{7E76C9E4-EE50-4A64-9841-0215F97AC30D}" type="presOf" srcId="{1B2DFA76-3801-4FCB-A2D2-02B84419B4F2}" destId="{D090B30F-DBB6-4ACC-8424-EBF27FB21ADF}" srcOrd="1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03AA78AF-5EBC-498C-BA1A-E2A2B0949DD8}" type="presParOf" srcId="{F4355A8F-2A10-49AC-94BD-CC023D3C108D}" destId="{97663E29-7A3D-4556-AED9-CE887199D82C}" srcOrd="0" destOrd="0" presId="urn:microsoft.com/office/officeart/2005/8/layout/process4"/>
    <dgm:cxn modelId="{17901DC6-8E62-4DAA-BC67-87520EE52ECB}" type="presParOf" srcId="{97663E29-7A3D-4556-AED9-CE887199D82C}" destId="{74DC53D5-6A9D-4011-91CC-0ABEE77B6EF7}" srcOrd="0" destOrd="0" presId="urn:microsoft.com/office/officeart/2005/8/layout/process4"/>
    <dgm:cxn modelId="{33A9D85B-1075-43F3-AEBE-5408288B8418}" type="presParOf" srcId="{97663E29-7A3D-4556-AED9-CE887199D82C}" destId="{D090B30F-DBB6-4ACC-8424-EBF27FB21ADF}" srcOrd="1" destOrd="0" presId="urn:microsoft.com/office/officeart/2005/8/layout/process4"/>
    <dgm:cxn modelId="{23055383-FEE9-4B42-9F75-4C36F746884A}" type="presParOf" srcId="{97663E29-7A3D-4556-AED9-CE887199D82C}" destId="{3CD33486-5CFC-4A8C-BA4B-945272697152}" srcOrd="2" destOrd="0" presId="urn:microsoft.com/office/officeart/2005/8/layout/process4"/>
    <dgm:cxn modelId="{1BA3C2CF-EA98-4AA3-8158-4461CC38B5CD}" type="presParOf" srcId="{3CD33486-5CFC-4A8C-BA4B-945272697152}" destId="{ADDE3CCE-7ED4-46BB-8A48-A76C1DB29021}" srcOrd="0" destOrd="0" presId="urn:microsoft.com/office/officeart/2005/8/layout/process4"/>
    <dgm:cxn modelId="{CBBD9883-1FA2-426F-B56D-B160728BCD8C}" type="presParOf" srcId="{F4355A8F-2A10-49AC-94BD-CC023D3C108D}" destId="{8A719307-E488-4776-9C51-9FDA9A7B1DCD}" srcOrd="1" destOrd="0" presId="urn:microsoft.com/office/officeart/2005/8/layout/process4"/>
    <dgm:cxn modelId="{33B6A82F-B417-4A3F-839E-F8FACA58D223}" type="presParOf" srcId="{F4355A8F-2A10-49AC-94BD-CC023D3C108D}" destId="{C9ECB430-4AA0-46FD-ACCE-E6A909FA4366}" srcOrd="2" destOrd="0" presId="urn:microsoft.com/office/officeart/2005/8/layout/process4"/>
    <dgm:cxn modelId="{456965AE-0903-424E-8B53-A9EEC22BEEB6}" type="presParOf" srcId="{C9ECB430-4AA0-46FD-ACCE-E6A909FA4366}" destId="{69A4118E-6876-4C79-9A57-7A84C8D24692}" srcOrd="0" destOrd="0" presId="urn:microsoft.com/office/officeart/2005/8/layout/process4"/>
    <dgm:cxn modelId="{C8915FB7-7584-4941-AD04-59FEA0AA2205}" type="presParOf" srcId="{C9ECB430-4AA0-46FD-ACCE-E6A909FA4366}" destId="{1E39617C-DC3E-4DF5-9C8B-EB3CC0D6F8A8}" srcOrd="1" destOrd="0" presId="urn:microsoft.com/office/officeart/2005/8/layout/process4"/>
    <dgm:cxn modelId="{2189073B-9CCC-41E0-8EEF-24220FD176B0}" type="presParOf" srcId="{C9ECB430-4AA0-46FD-ACCE-E6A909FA4366}" destId="{3276C4BE-6D17-443E-B3E2-C74D769CC0EF}" srcOrd="2" destOrd="0" presId="urn:microsoft.com/office/officeart/2005/8/layout/process4"/>
    <dgm:cxn modelId="{BB5A1B30-2CE6-4ACC-807B-C1A73FC14C16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4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400" b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Implementar el programa Colombia Rural en la Red Vial Terciaria a través de emprendedores rurales, por medio de alianzas estratégicas de investigación con la academia, para realizar pruebas de nuevos materiales; lo que permitirá integrar los centros de producción rural con los centros de consumo</a:t>
          </a:r>
          <a:endParaRPr lang="es-CO" sz="1400" b="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 sz="1200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 sz="1200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9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2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Alianzas estratégicas </a:t>
          </a:r>
          <a:endParaRPr lang="es-CO" sz="12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 sz="1200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 sz="1200"/>
        </a:p>
      </dgm:t>
    </dgm:pt>
    <dgm:pt modelId="{B1B38E63-EB61-4188-B403-6FD93F035984}">
      <dgm:prSet custT="1"/>
      <dgm:spPr/>
      <dgm:t>
        <a:bodyPr/>
        <a:lstStyle/>
        <a:p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Mantenimiento y mejoramiento de la red terciaria. * Pavimentación de red secundaria. * Innovación, estudios y normalización</a:t>
          </a: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CO" sz="12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 sz="1200"/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 sz="1200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 custLinFactY="-79816" custLinFactNeighborX="917" custLinFactNeighborY="-100000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0" i="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XVI. Pacto por la descentralización: Conectar territorios, gobiernos y poblaciones</a:t>
          </a:r>
          <a:endParaRPr lang="es-CO" sz="18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Estimular tanto la productividad como la equidad, a través de la conectividad y los vínculos entre la ciudad y el campo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/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Conectar territorios para estimular la productividad regional (estructura espacial)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D090B30F-DBB6-4ACC-8424-EBF27FB21ADF}" type="pres">
      <dgm:prSet presAssocID="{1B2DFA76-3801-4FCB-A2D2-02B84419B4F2}" presName="entireBox" presStyleLbl="node1" presStyleIdx="0" presStyleCnt="2"/>
      <dgm:spPr/>
    </dgm:pt>
    <dgm:pt modelId="{3CD33486-5CFC-4A8C-BA4B-945272697152}" type="pres">
      <dgm:prSet presAssocID="{1B2DFA76-3801-4FCB-A2D2-02B84419B4F2}" presName="descendantBox" presStyleCnt="0"/>
      <dgm:spPr/>
    </dgm:pt>
    <dgm:pt modelId="{ADDE3CCE-7ED4-46BB-8A48-A76C1DB29021}" type="pres">
      <dgm:prSet presAssocID="{7C0EA601-726E-4EB8-89DE-0C47FBEAD075}" presName="childTextBox" presStyleLbl="fgAccFollowNode1" presStyleIdx="0" presStyleCnt="2" custLinFactNeighborX="150" custLinFactNeighborY="17441">
        <dgm:presLayoutVars>
          <dgm:bulletEnabled val="1"/>
        </dgm:presLayoutVars>
      </dgm:prSet>
      <dgm:spPr/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AF6A6F2B-A60F-4445-A263-BA936954EFE6}" type="presOf" srcId="{B235B79B-4E13-409A-9448-3DF29FBBE66A}" destId="{82AB61B7-6044-4F4C-8A0D-E6AC53F1FE30}" srcOrd="0" destOrd="0" presId="urn:microsoft.com/office/officeart/2005/8/layout/process4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EBE3E649-166B-4C6C-B3A9-3E198D5F697B}" type="presOf" srcId="{7C0EA601-726E-4EB8-89DE-0C47FBEAD075}" destId="{ADDE3CCE-7ED4-46BB-8A48-A76C1DB29021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AFC84DA0-F425-4EF7-99EE-5F5B4953BF5C}" type="presOf" srcId="{1B2DFA76-3801-4FCB-A2D2-02B84419B4F2}" destId="{74DC53D5-6A9D-4011-91CC-0ABEE77B6EF7}" srcOrd="0" destOrd="0" presId="urn:microsoft.com/office/officeart/2005/8/layout/process4"/>
    <dgm:cxn modelId="{9D340CB6-E97B-4F01-BE01-56C6FCB53D35}" srcId="{1B2DFA76-3801-4FCB-A2D2-02B84419B4F2}" destId="{7C0EA601-726E-4EB8-89DE-0C47FBEAD075}" srcOrd="0" destOrd="0" parTransId="{0B59D49D-F0A1-4FAB-95F8-5FC54B44DAE1}" sibTransId="{0A5D7AEA-30AE-4AC2-850F-25A75D4620B7}"/>
    <dgm:cxn modelId="{7F1AF5BC-3FC3-49DE-BE8A-DC74557690FE}" type="presOf" srcId="{9F47A2C1-1298-45F7-B522-FA32F140A43E}" destId="{69A4118E-6876-4C79-9A57-7A84C8D24692}" srcOrd="0" destOrd="0" presId="urn:microsoft.com/office/officeart/2005/8/layout/process4"/>
    <dgm:cxn modelId="{3C870CC6-2B5D-47FE-8150-66B55C62643E}" type="presOf" srcId="{159A5DC1-2DD5-47CE-8809-6BC3082E5A53}" destId="{F4355A8F-2A10-49AC-94BD-CC023D3C108D}" srcOrd="0" destOrd="0" presId="urn:microsoft.com/office/officeart/2005/8/layout/process4"/>
    <dgm:cxn modelId="{818445D8-E0F7-4A89-AE76-6E8E3D324691}" type="presOf" srcId="{9F47A2C1-1298-45F7-B522-FA32F140A43E}" destId="{1E39617C-DC3E-4DF5-9C8B-EB3CC0D6F8A8}" srcOrd="1" destOrd="0" presId="urn:microsoft.com/office/officeart/2005/8/layout/process4"/>
    <dgm:cxn modelId="{7E76C9E4-EE50-4A64-9841-0215F97AC30D}" type="presOf" srcId="{1B2DFA76-3801-4FCB-A2D2-02B84419B4F2}" destId="{D090B30F-DBB6-4ACC-8424-EBF27FB21ADF}" srcOrd="1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03AA78AF-5EBC-498C-BA1A-E2A2B0949DD8}" type="presParOf" srcId="{F4355A8F-2A10-49AC-94BD-CC023D3C108D}" destId="{97663E29-7A3D-4556-AED9-CE887199D82C}" srcOrd="0" destOrd="0" presId="urn:microsoft.com/office/officeart/2005/8/layout/process4"/>
    <dgm:cxn modelId="{17901DC6-8E62-4DAA-BC67-87520EE52ECB}" type="presParOf" srcId="{97663E29-7A3D-4556-AED9-CE887199D82C}" destId="{74DC53D5-6A9D-4011-91CC-0ABEE77B6EF7}" srcOrd="0" destOrd="0" presId="urn:microsoft.com/office/officeart/2005/8/layout/process4"/>
    <dgm:cxn modelId="{33A9D85B-1075-43F3-AEBE-5408288B8418}" type="presParOf" srcId="{97663E29-7A3D-4556-AED9-CE887199D82C}" destId="{D090B30F-DBB6-4ACC-8424-EBF27FB21ADF}" srcOrd="1" destOrd="0" presId="urn:microsoft.com/office/officeart/2005/8/layout/process4"/>
    <dgm:cxn modelId="{23055383-FEE9-4B42-9F75-4C36F746884A}" type="presParOf" srcId="{97663E29-7A3D-4556-AED9-CE887199D82C}" destId="{3CD33486-5CFC-4A8C-BA4B-945272697152}" srcOrd="2" destOrd="0" presId="urn:microsoft.com/office/officeart/2005/8/layout/process4"/>
    <dgm:cxn modelId="{1BA3C2CF-EA98-4AA3-8158-4461CC38B5CD}" type="presParOf" srcId="{3CD33486-5CFC-4A8C-BA4B-945272697152}" destId="{ADDE3CCE-7ED4-46BB-8A48-A76C1DB29021}" srcOrd="0" destOrd="0" presId="urn:microsoft.com/office/officeart/2005/8/layout/process4"/>
    <dgm:cxn modelId="{CBBD9883-1FA2-426F-B56D-B160728BCD8C}" type="presParOf" srcId="{F4355A8F-2A10-49AC-94BD-CC023D3C108D}" destId="{8A719307-E488-4776-9C51-9FDA9A7B1DCD}" srcOrd="1" destOrd="0" presId="urn:microsoft.com/office/officeart/2005/8/layout/process4"/>
    <dgm:cxn modelId="{33B6A82F-B417-4A3F-839E-F8FACA58D223}" type="presParOf" srcId="{F4355A8F-2A10-49AC-94BD-CC023D3C108D}" destId="{C9ECB430-4AA0-46FD-ACCE-E6A909FA4366}" srcOrd="2" destOrd="0" presId="urn:microsoft.com/office/officeart/2005/8/layout/process4"/>
    <dgm:cxn modelId="{456965AE-0903-424E-8B53-A9EEC22BEEB6}" type="presParOf" srcId="{C9ECB430-4AA0-46FD-ACCE-E6A909FA4366}" destId="{69A4118E-6876-4C79-9A57-7A84C8D24692}" srcOrd="0" destOrd="0" presId="urn:microsoft.com/office/officeart/2005/8/layout/process4"/>
    <dgm:cxn modelId="{C8915FB7-7584-4941-AD04-59FEA0AA2205}" type="presParOf" srcId="{C9ECB430-4AA0-46FD-ACCE-E6A909FA4366}" destId="{1E39617C-DC3E-4DF5-9C8B-EB3CC0D6F8A8}" srcOrd="1" destOrd="0" presId="urn:microsoft.com/office/officeart/2005/8/layout/process4"/>
    <dgm:cxn modelId="{2189073B-9CCC-41E0-8EEF-24220FD176B0}" type="presParOf" srcId="{C9ECB430-4AA0-46FD-ACCE-E6A909FA4366}" destId="{3276C4BE-6D17-443E-B3E2-C74D769CC0EF}" srcOrd="2" destOrd="0" presId="urn:microsoft.com/office/officeart/2005/8/layout/process4"/>
    <dgm:cxn modelId="{BB5A1B30-2CE6-4ACC-807B-C1A73FC14C16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7527D6-D46F-4EDE-BE0D-026DF009778D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8DD7362-3ADA-46DC-9071-45DB613866E5}">
      <dgm:prSet phldrT="[Texto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ln w="38100">
          <a:solidFill>
            <a:schemeClr val="accent2"/>
          </a:solidFill>
        </a:ln>
      </dgm:spPr>
      <dgm:t>
        <a:bodyPr/>
        <a:lstStyle/>
        <a:p>
          <a:pPr rtl="0"/>
          <a:r>
            <a:rPr lang="es-CO" b="1" i="0" u="none" strike="noStrike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Interno</a:t>
          </a:r>
          <a:endParaRPr lang="es-CO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A6BC5E7B-552B-4E77-8853-D139BF0F8F28}" type="parTrans" cxnId="{ACA6B6F9-6A66-453E-8E54-BA1F8F0AAA8B}">
      <dgm:prSet/>
      <dgm:spPr/>
      <dgm:t>
        <a:bodyPr/>
        <a:lstStyle/>
        <a:p>
          <a:endParaRPr lang="es-CO"/>
        </a:p>
      </dgm:t>
    </dgm:pt>
    <dgm:pt modelId="{3AA3F2F1-22E0-45C5-ADCA-B4A84A09DE8D}" type="sibTrans" cxnId="{ACA6B6F9-6A66-453E-8E54-BA1F8F0AAA8B}">
      <dgm:prSet/>
      <dgm:spPr/>
      <dgm:t>
        <a:bodyPr/>
        <a:lstStyle/>
        <a:p>
          <a:endParaRPr lang="es-CO"/>
        </a:p>
      </dgm:t>
    </dgm:pt>
    <dgm:pt modelId="{58C01A9F-3F06-44DB-AEC3-4A4397EDC0C4}">
      <dgm:prSet phldrT="[Texto]"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s-CO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Financieros, Humano, Modelo de Operación por Procesos, Estratégicos, Comunicación interna, Infraestructura y Tecnología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35AE0D96-F884-49FC-B2F6-3FD3E5384E7F}" type="sibTrans" cxnId="{7F8F73F8-CA5C-496B-BED3-8CC0D297781A}">
      <dgm:prSet/>
      <dgm:spPr/>
      <dgm:t>
        <a:bodyPr/>
        <a:lstStyle/>
        <a:p>
          <a:endParaRPr lang="es-CO"/>
        </a:p>
      </dgm:t>
    </dgm:pt>
    <dgm:pt modelId="{F10120DB-2B35-45BE-A2F6-158C5C812FDE}" type="parTrans" cxnId="{7F8F73F8-CA5C-496B-BED3-8CC0D297781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es-CO"/>
        </a:p>
      </dgm:t>
    </dgm:pt>
    <dgm:pt modelId="{2FAE664D-0E9F-4C7A-8E4D-2578327A44F0}" type="pres">
      <dgm:prSet presAssocID="{867527D6-D46F-4EDE-BE0D-026DF009778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B2D0D37-8D7C-49F1-86BD-47128BAA9CA0}" type="pres">
      <dgm:prSet presAssocID="{68DD7362-3ADA-46DC-9071-45DB613866E5}" presName="root" presStyleCnt="0"/>
      <dgm:spPr/>
    </dgm:pt>
    <dgm:pt modelId="{773BC0F0-251E-40CE-A020-23CE3FE58DAC}" type="pres">
      <dgm:prSet presAssocID="{68DD7362-3ADA-46DC-9071-45DB613866E5}" presName="rootComposite" presStyleCnt="0"/>
      <dgm:spPr/>
    </dgm:pt>
    <dgm:pt modelId="{0F2636C0-C4A6-4781-97D2-84DB9A38D40F}" type="pres">
      <dgm:prSet presAssocID="{68DD7362-3ADA-46DC-9071-45DB613866E5}" presName="rootText" presStyleLbl="node1" presStyleIdx="0" presStyleCnt="1"/>
      <dgm:spPr/>
    </dgm:pt>
    <dgm:pt modelId="{79F36FF9-9F50-4AA9-8EDC-327A4170E46D}" type="pres">
      <dgm:prSet presAssocID="{68DD7362-3ADA-46DC-9071-45DB613866E5}" presName="rootConnector" presStyleLbl="node1" presStyleIdx="0" presStyleCnt="1"/>
      <dgm:spPr/>
    </dgm:pt>
    <dgm:pt modelId="{2F8E4A75-918D-493A-A2F2-35B4215358BC}" type="pres">
      <dgm:prSet presAssocID="{68DD7362-3ADA-46DC-9071-45DB613866E5}" presName="childShape" presStyleCnt="0"/>
      <dgm:spPr/>
    </dgm:pt>
    <dgm:pt modelId="{709DDEBE-9981-4970-BF25-EB5D60C0E3F6}" type="pres">
      <dgm:prSet presAssocID="{F10120DB-2B35-45BE-A2F6-158C5C812FDE}" presName="Name13" presStyleLbl="parChTrans1D2" presStyleIdx="0" presStyleCnt="1"/>
      <dgm:spPr/>
    </dgm:pt>
    <dgm:pt modelId="{C252E1E2-C2BE-4CF3-BF88-1ED584584551}" type="pres">
      <dgm:prSet presAssocID="{58C01A9F-3F06-44DB-AEC3-4A4397EDC0C4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4DA13C23-BB28-4885-846B-095CA62F968E}" type="presOf" srcId="{867527D6-D46F-4EDE-BE0D-026DF009778D}" destId="{2FAE664D-0E9F-4C7A-8E4D-2578327A44F0}" srcOrd="0" destOrd="0" presId="urn:microsoft.com/office/officeart/2005/8/layout/hierarchy3"/>
    <dgm:cxn modelId="{9742A35B-AAA5-4965-BFD9-C3410F436787}" type="presOf" srcId="{58C01A9F-3F06-44DB-AEC3-4A4397EDC0C4}" destId="{C252E1E2-C2BE-4CF3-BF88-1ED584584551}" srcOrd="0" destOrd="0" presId="urn:microsoft.com/office/officeart/2005/8/layout/hierarchy3"/>
    <dgm:cxn modelId="{64860875-435E-4E83-82CF-E13975B62FD5}" type="presOf" srcId="{68DD7362-3ADA-46DC-9071-45DB613866E5}" destId="{0F2636C0-C4A6-4781-97D2-84DB9A38D40F}" srcOrd="0" destOrd="0" presId="urn:microsoft.com/office/officeart/2005/8/layout/hierarchy3"/>
    <dgm:cxn modelId="{8A140A81-F029-4A30-BAEE-0DE6C904533A}" type="presOf" srcId="{68DD7362-3ADA-46DC-9071-45DB613866E5}" destId="{79F36FF9-9F50-4AA9-8EDC-327A4170E46D}" srcOrd="1" destOrd="0" presId="urn:microsoft.com/office/officeart/2005/8/layout/hierarchy3"/>
    <dgm:cxn modelId="{A56260C1-531C-47BA-B874-F64A05FCBBD1}" type="presOf" srcId="{F10120DB-2B35-45BE-A2F6-158C5C812FDE}" destId="{709DDEBE-9981-4970-BF25-EB5D60C0E3F6}" srcOrd="0" destOrd="0" presId="urn:microsoft.com/office/officeart/2005/8/layout/hierarchy3"/>
    <dgm:cxn modelId="{7F8F73F8-CA5C-496B-BED3-8CC0D297781A}" srcId="{68DD7362-3ADA-46DC-9071-45DB613866E5}" destId="{58C01A9F-3F06-44DB-AEC3-4A4397EDC0C4}" srcOrd="0" destOrd="0" parTransId="{F10120DB-2B35-45BE-A2F6-158C5C812FDE}" sibTransId="{35AE0D96-F884-49FC-B2F6-3FD3E5384E7F}"/>
    <dgm:cxn modelId="{ACA6B6F9-6A66-453E-8E54-BA1F8F0AAA8B}" srcId="{867527D6-D46F-4EDE-BE0D-026DF009778D}" destId="{68DD7362-3ADA-46DC-9071-45DB613866E5}" srcOrd="0" destOrd="0" parTransId="{A6BC5E7B-552B-4E77-8853-D139BF0F8F28}" sibTransId="{3AA3F2F1-22E0-45C5-ADCA-B4A84A09DE8D}"/>
    <dgm:cxn modelId="{1287C62D-66D7-4F36-93CF-32E5DB222A92}" type="presParOf" srcId="{2FAE664D-0E9F-4C7A-8E4D-2578327A44F0}" destId="{DB2D0D37-8D7C-49F1-86BD-47128BAA9CA0}" srcOrd="0" destOrd="0" presId="urn:microsoft.com/office/officeart/2005/8/layout/hierarchy3"/>
    <dgm:cxn modelId="{9FF21BCD-0CD9-40A4-A766-33481F7D3024}" type="presParOf" srcId="{DB2D0D37-8D7C-49F1-86BD-47128BAA9CA0}" destId="{773BC0F0-251E-40CE-A020-23CE3FE58DAC}" srcOrd="0" destOrd="0" presId="urn:microsoft.com/office/officeart/2005/8/layout/hierarchy3"/>
    <dgm:cxn modelId="{BDCE4009-7ECB-4B2F-80F6-C78620A12365}" type="presParOf" srcId="{773BC0F0-251E-40CE-A020-23CE3FE58DAC}" destId="{0F2636C0-C4A6-4781-97D2-84DB9A38D40F}" srcOrd="0" destOrd="0" presId="urn:microsoft.com/office/officeart/2005/8/layout/hierarchy3"/>
    <dgm:cxn modelId="{779AD0DC-E4A8-4154-B75E-5AED30DFCCC8}" type="presParOf" srcId="{773BC0F0-251E-40CE-A020-23CE3FE58DAC}" destId="{79F36FF9-9F50-4AA9-8EDC-327A4170E46D}" srcOrd="1" destOrd="0" presId="urn:microsoft.com/office/officeart/2005/8/layout/hierarchy3"/>
    <dgm:cxn modelId="{73BCF766-5256-4581-B5AF-67E6DF461769}" type="presParOf" srcId="{DB2D0D37-8D7C-49F1-86BD-47128BAA9CA0}" destId="{2F8E4A75-918D-493A-A2F2-35B4215358BC}" srcOrd="1" destOrd="0" presId="urn:microsoft.com/office/officeart/2005/8/layout/hierarchy3"/>
    <dgm:cxn modelId="{76E785E1-5E25-42FD-821C-3A4D01B064A8}" type="presParOf" srcId="{2F8E4A75-918D-493A-A2F2-35B4215358BC}" destId="{709DDEBE-9981-4970-BF25-EB5D60C0E3F6}" srcOrd="0" destOrd="0" presId="urn:microsoft.com/office/officeart/2005/8/layout/hierarchy3"/>
    <dgm:cxn modelId="{848037C9-81B1-41F2-86AD-52EEDBE61B0A}" type="presParOf" srcId="{2F8E4A75-918D-493A-A2F2-35B4215358BC}" destId="{C252E1E2-C2BE-4CF3-BF88-1ED584584551}" srcOrd="1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7527D6-D46F-4EDE-BE0D-026DF009778D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8DD7362-3ADA-46DC-9071-45DB613866E5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 w="38100"/>
      </dgm:spPr>
      <dgm:t>
        <a:bodyPr/>
        <a:lstStyle/>
        <a:p>
          <a:pPr rtl="0"/>
          <a:r>
            <a:rPr lang="es-CO" b="1" i="0" u="none" strike="noStrike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Externo</a:t>
          </a:r>
          <a:endParaRPr lang="es-CO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A6BC5E7B-552B-4E77-8853-D139BF0F8F28}" type="parTrans" cxnId="{ACA6B6F9-6A66-453E-8E54-BA1F8F0AAA8B}">
      <dgm:prSet/>
      <dgm:spPr/>
      <dgm:t>
        <a:bodyPr/>
        <a:lstStyle/>
        <a:p>
          <a:endParaRPr lang="es-CO"/>
        </a:p>
      </dgm:t>
    </dgm:pt>
    <dgm:pt modelId="{3AA3F2F1-22E0-45C5-ADCA-B4A84A09DE8D}" type="sibTrans" cxnId="{ACA6B6F9-6A66-453E-8E54-BA1F8F0AAA8B}">
      <dgm:prSet/>
      <dgm:spPr/>
      <dgm:t>
        <a:bodyPr/>
        <a:lstStyle/>
        <a:p>
          <a:endParaRPr lang="es-CO"/>
        </a:p>
      </dgm:t>
    </dgm:pt>
    <dgm:pt modelId="{58C01A9F-3F06-44DB-AEC3-4A4397EDC0C4}">
      <dgm:prSet phldrT="[Texto]"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s-CO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Económico/financiero, Políticos, Legales y Reglamentarios, Ambiental, Tecnológicos, Físicos y Sociales / Culturales.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35AE0D96-F884-49FC-B2F6-3FD3E5384E7F}" type="sibTrans" cxnId="{7F8F73F8-CA5C-496B-BED3-8CC0D297781A}">
      <dgm:prSet/>
      <dgm:spPr/>
      <dgm:t>
        <a:bodyPr/>
        <a:lstStyle/>
        <a:p>
          <a:endParaRPr lang="es-CO"/>
        </a:p>
      </dgm:t>
    </dgm:pt>
    <dgm:pt modelId="{F10120DB-2B35-45BE-A2F6-158C5C812FDE}" type="parTrans" cxnId="{7F8F73F8-CA5C-496B-BED3-8CC0D297781A}">
      <dgm:prSet/>
      <dgm:spPr>
        <a:ln>
          <a:solidFill>
            <a:schemeClr val="accent5"/>
          </a:solidFill>
        </a:ln>
      </dgm:spPr>
      <dgm:t>
        <a:bodyPr/>
        <a:lstStyle/>
        <a:p>
          <a:endParaRPr lang="es-CO"/>
        </a:p>
      </dgm:t>
    </dgm:pt>
    <dgm:pt modelId="{2FAE664D-0E9F-4C7A-8E4D-2578327A44F0}" type="pres">
      <dgm:prSet presAssocID="{867527D6-D46F-4EDE-BE0D-026DF009778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B2D0D37-8D7C-49F1-86BD-47128BAA9CA0}" type="pres">
      <dgm:prSet presAssocID="{68DD7362-3ADA-46DC-9071-45DB613866E5}" presName="root" presStyleCnt="0"/>
      <dgm:spPr/>
    </dgm:pt>
    <dgm:pt modelId="{773BC0F0-251E-40CE-A020-23CE3FE58DAC}" type="pres">
      <dgm:prSet presAssocID="{68DD7362-3ADA-46DC-9071-45DB613866E5}" presName="rootComposite" presStyleCnt="0"/>
      <dgm:spPr/>
    </dgm:pt>
    <dgm:pt modelId="{0F2636C0-C4A6-4781-97D2-84DB9A38D40F}" type="pres">
      <dgm:prSet presAssocID="{68DD7362-3ADA-46DC-9071-45DB613866E5}" presName="rootText" presStyleLbl="node1" presStyleIdx="0" presStyleCnt="1"/>
      <dgm:spPr/>
    </dgm:pt>
    <dgm:pt modelId="{79F36FF9-9F50-4AA9-8EDC-327A4170E46D}" type="pres">
      <dgm:prSet presAssocID="{68DD7362-3ADA-46DC-9071-45DB613866E5}" presName="rootConnector" presStyleLbl="node1" presStyleIdx="0" presStyleCnt="1"/>
      <dgm:spPr/>
    </dgm:pt>
    <dgm:pt modelId="{2F8E4A75-918D-493A-A2F2-35B4215358BC}" type="pres">
      <dgm:prSet presAssocID="{68DD7362-3ADA-46DC-9071-45DB613866E5}" presName="childShape" presStyleCnt="0"/>
      <dgm:spPr/>
    </dgm:pt>
    <dgm:pt modelId="{709DDEBE-9981-4970-BF25-EB5D60C0E3F6}" type="pres">
      <dgm:prSet presAssocID="{F10120DB-2B35-45BE-A2F6-158C5C812FDE}" presName="Name13" presStyleLbl="parChTrans1D2" presStyleIdx="0" presStyleCnt="1"/>
      <dgm:spPr/>
    </dgm:pt>
    <dgm:pt modelId="{C252E1E2-C2BE-4CF3-BF88-1ED584584551}" type="pres">
      <dgm:prSet presAssocID="{58C01A9F-3F06-44DB-AEC3-4A4397EDC0C4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89F7C707-6A18-440F-A2FB-31B2D29470A7}" type="presOf" srcId="{68DD7362-3ADA-46DC-9071-45DB613866E5}" destId="{0F2636C0-C4A6-4781-97D2-84DB9A38D40F}" srcOrd="0" destOrd="0" presId="urn:microsoft.com/office/officeart/2005/8/layout/hierarchy3"/>
    <dgm:cxn modelId="{9E42E781-F315-42DE-A554-2BD119284E61}" type="presOf" srcId="{58C01A9F-3F06-44DB-AEC3-4A4397EDC0C4}" destId="{C252E1E2-C2BE-4CF3-BF88-1ED584584551}" srcOrd="0" destOrd="0" presId="urn:microsoft.com/office/officeart/2005/8/layout/hierarchy3"/>
    <dgm:cxn modelId="{266F62B1-6F2F-428C-82E1-A99631B49ADA}" type="presOf" srcId="{867527D6-D46F-4EDE-BE0D-026DF009778D}" destId="{2FAE664D-0E9F-4C7A-8E4D-2578327A44F0}" srcOrd="0" destOrd="0" presId="urn:microsoft.com/office/officeart/2005/8/layout/hierarchy3"/>
    <dgm:cxn modelId="{7B4AC7C1-BB41-494A-AE0C-CBF76B18D97B}" type="presOf" srcId="{68DD7362-3ADA-46DC-9071-45DB613866E5}" destId="{79F36FF9-9F50-4AA9-8EDC-327A4170E46D}" srcOrd="1" destOrd="0" presId="urn:microsoft.com/office/officeart/2005/8/layout/hierarchy3"/>
    <dgm:cxn modelId="{935574E9-2964-4378-88A0-0E9EFD756F6D}" type="presOf" srcId="{F10120DB-2B35-45BE-A2F6-158C5C812FDE}" destId="{709DDEBE-9981-4970-BF25-EB5D60C0E3F6}" srcOrd="0" destOrd="0" presId="urn:microsoft.com/office/officeart/2005/8/layout/hierarchy3"/>
    <dgm:cxn modelId="{7F8F73F8-CA5C-496B-BED3-8CC0D297781A}" srcId="{68DD7362-3ADA-46DC-9071-45DB613866E5}" destId="{58C01A9F-3F06-44DB-AEC3-4A4397EDC0C4}" srcOrd="0" destOrd="0" parTransId="{F10120DB-2B35-45BE-A2F6-158C5C812FDE}" sibTransId="{35AE0D96-F884-49FC-B2F6-3FD3E5384E7F}"/>
    <dgm:cxn modelId="{ACA6B6F9-6A66-453E-8E54-BA1F8F0AAA8B}" srcId="{867527D6-D46F-4EDE-BE0D-026DF009778D}" destId="{68DD7362-3ADA-46DC-9071-45DB613866E5}" srcOrd="0" destOrd="0" parTransId="{A6BC5E7B-552B-4E77-8853-D139BF0F8F28}" sibTransId="{3AA3F2F1-22E0-45C5-ADCA-B4A84A09DE8D}"/>
    <dgm:cxn modelId="{F8EF42D0-43B9-49DE-8C2D-2A175F8404BA}" type="presParOf" srcId="{2FAE664D-0E9F-4C7A-8E4D-2578327A44F0}" destId="{DB2D0D37-8D7C-49F1-86BD-47128BAA9CA0}" srcOrd="0" destOrd="0" presId="urn:microsoft.com/office/officeart/2005/8/layout/hierarchy3"/>
    <dgm:cxn modelId="{17F0D163-13CA-4242-B813-89BFB631FBAD}" type="presParOf" srcId="{DB2D0D37-8D7C-49F1-86BD-47128BAA9CA0}" destId="{773BC0F0-251E-40CE-A020-23CE3FE58DAC}" srcOrd="0" destOrd="0" presId="urn:microsoft.com/office/officeart/2005/8/layout/hierarchy3"/>
    <dgm:cxn modelId="{9E95F523-D6B3-4AA9-8EDE-783FC8BBE438}" type="presParOf" srcId="{773BC0F0-251E-40CE-A020-23CE3FE58DAC}" destId="{0F2636C0-C4A6-4781-97D2-84DB9A38D40F}" srcOrd="0" destOrd="0" presId="urn:microsoft.com/office/officeart/2005/8/layout/hierarchy3"/>
    <dgm:cxn modelId="{E5642656-76A1-4530-B173-BBC824D2C4DF}" type="presParOf" srcId="{773BC0F0-251E-40CE-A020-23CE3FE58DAC}" destId="{79F36FF9-9F50-4AA9-8EDC-327A4170E46D}" srcOrd="1" destOrd="0" presId="urn:microsoft.com/office/officeart/2005/8/layout/hierarchy3"/>
    <dgm:cxn modelId="{26037EF9-A6AB-4EAC-8215-E040DD77211F}" type="presParOf" srcId="{DB2D0D37-8D7C-49F1-86BD-47128BAA9CA0}" destId="{2F8E4A75-918D-493A-A2F2-35B4215358BC}" srcOrd="1" destOrd="0" presId="urn:microsoft.com/office/officeart/2005/8/layout/hierarchy3"/>
    <dgm:cxn modelId="{C7B87187-A948-4367-862F-30BA0DA83203}" type="presParOf" srcId="{2F8E4A75-918D-493A-A2F2-35B4215358BC}" destId="{709DDEBE-9981-4970-BF25-EB5D60C0E3F6}" srcOrd="0" destOrd="0" presId="urn:microsoft.com/office/officeart/2005/8/layout/hierarchy3"/>
    <dgm:cxn modelId="{D3C232F5-BD26-4E52-B8C0-1B1697F5BF2D}" type="presParOf" srcId="{2F8E4A75-918D-493A-A2F2-35B4215358BC}" destId="{C252E1E2-C2BE-4CF3-BF88-1ED584584551}" srcOrd="1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6F9887-0031-4589-965C-14EE177A6863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1"/>
      <dgm:spPr/>
    </dgm:pt>
    <dgm:pt modelId="{6F126B81-DB28-4DFC-8748-CB175EEDEB6C}">
      <dgm:prSet phldrT="[Texto]"/>
      <dgm:spPr/>
      <dgm:t>
        <a:bodyPr/>
        <a:lstStyle/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PACTO POR COLOMBIA. PACTO POR LA EQUIDAD</a:t>
          </a:r>
        </a:p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PND</a:t>
          </a:r>
        </a:p>
      </dgm:t>
    </dgm:pt>
    <dgm:pt modelId="{4ECA6C55-9221-499F-97C9-B4EDC367CBD6}" type="parTrans" cxnId="{F8EF8E14-B163-4026-B356-53FB7B9FE6C9}">
      <dgm:prSet/>
      <dgm:spPr/>
      <dgm:t>
        <a:bodyPr/>
        <a:lstStyle/>
        <a:p>
          <a:endParaRPr lang="es-CO"/>
        </a:p>
      </dgm:t>
    </dgm:pt>
    <dgm:pt modelId="{51976DFE-BD20-47A0-B71D-5D34E7BEB358}" type="sibTrans" cxnId="{F8EF8E14-B163-4026-B356-53FB7B9FE6C9}">
      <dgm:prSet/>
      <dgm:spPr/>
      <dgm:t>
        <a:bodyPr/>
        <a:lstStyle/>
        <a:p>
          <a:endParaRPr lang="es-CO"/>
        </a:p>
      </dgm:t>
    </dgm:pt>
    <dgm:pt modelId="{3009AE6B-205E-45C3-93FC-D396E1253EEE}">
      <dgm:prSet phldrT="[Texto]"/>
      <dgm:spPr/>
      <dgm:t>
        <a:bodyPr/>
        <a:lstStyle/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Sectorial</a:t>
          </a:r>
        </a:p>
      </dgm:t>
    </dgm:pt>
    <dgm:pt modelId="{89F22820-DA1F-4B0D-898A-78418B8323DF}" type="parTrans" cxnId="{6955404E-2C80-4152-9C63-536D2778D92C}">
      <dgm:prSet/>
      <dgm:spPr/>
      <dgm:t>
        <a:bodyPr/>
        <a:lstStyle/>
        <a:p>
          <a:endParaRPr lang="es-CO"/>
        </a:p>
      </dgm:t>
    </dgm:pt>
    <dgm:pt modelId="{AC987BE6-CAA7-41B7-81AF-0F505F7D1535}" type="sibTrans" cxnId="{6955404E-2C80-4152-9C63-536D2778D92C}">
      <dgm:prSet/>
      <dgm:spPr/>
      <dgm:t>
        <a:bodyPr/>
        <a:lstStyle/>
        <a:p>
          <a:endParaRPr lang="es-CO"/>
        </a:p>
      </dgm:t>
    </dgm:pt>
    <dgm:pt modelId="{BA796998-792E-4567-B542-A89EA5FE09DA}">
      <dgm:prSet phldrT="[Texto]"/>
      <dgm:spPr/>
      <dgm:t>
        <a:bodyPr/>
        <a:lstStyle/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Institucional </a:t>
          </a:r>
          <a:r>
            <a:rPr lang="es-ES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2019- 2022</a:t>
          </a:r>
          <a:endParaRPr lang="es-CO" b="1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9366EA83-C4FF-4719-B9C5-157FFF156C4E}" type="parTrans" cxnId="{C9503637-970B-4061-95CE-7698202EE2F6}">
      <dgm:prSet/>
      <dgm:spPr/>
      <dgm:t>
        <a:bodyPr/>
        <a:lstStyle/>
        <a:p>
          <a:endParaRPr lang="es-CO"/>
        </a:p>
      </dgm:t>
    </dgm:pt>
    <dgm:pt modelId="{A29D006E-9786-4D0C-BF35-D693CD9FDABC}" type="sibTrans" cxnId="{C9503637-970B-4061-95CE-7698202EE2F6}">
      <dgm:prSet/>
      <dgm:spPr/>
      <dgm:t>
        <a:bodyPr/>
        <a:lstStyle/>
        <a:p>
          <a:endParaRPr lang="es-CO"/>
        </a:p>
      </dgm:t>
    </dgm:pt>
    <dgm:pt modelId="{39B83EE0-C816-46DC-923F-E24E71DA839F}">
      <dgm:prSet phldrT="[Texto]" custLinFactNeighborX="-603" custLinFactNeighborY="1195"/>
      <dgm:spPr/>
      <dgm:t>
        <a:bodyPr/>
        <a:lstStyle/>
        <a:p>
          <a:endParaRPr lang="es-CO"/>
        </a:p>
      </dgm:t>
    </dgm:pt>
    <dgm:pt modelId="{E35B2F13-5433-4F45-AF10-2678A84978B5}" type="parTrans" cxnId="{1DC573D3-6DCD-4F3E-AE29-6AB8BDCAFD61}">
      <dgm:prSet/>
      <dgm:spPr/>
      <dgm:t>
        <a:bodyPr/>
        <a:lstStyle/>
        <a:p>
          <a:endParaRPr lang="es-CO"/>
        </a:p>
      </dgm:t>
    </dgm:pt>
    <dgm:pt modelId="{0C5B1620-EF3B-4FDA-8B82-889974298164}" type="sibTrans" cxnId="{1DC573D3-6DCD-4F3E-AE29-6AB8BDCAFD61}">
      <dgm:prSet/>
      <dgm:spPr/>
      <dgm:t>
        <a:bodyPr/>
        <a:lstStyle/>
        <a:p>
          <a:endParaRPr lang="es-CO"/>
        </a:p>
      </dgm:t>
    </dgm:pt>
    <dgm:pt modelId="{8D5CFF4B-23E1-4D9C-A998-67451E7730AA}" type="pres">
      <dgm:prSet presAssocID="{C56F9887-0031-4589-965C-14EE177A686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5E507A1-8206-4C2F-BCA9-1342B3E00F9E}" type="pres">
      <dgm:prSet presAssocID="{6F126B81-DB28-4DFC-8748-CB175EEDEB6C}" presName="gear1" presStyleLbl="node1" presStyleIdx="0" presStyleCnt="3" custScaleX="97119" custScaleY="83781" custLinFactX="-8835" custLinFactY="-1075" custLinFactNeighborX="-100000" custLinFactNeighborY="-100000">
        <dgm:presLayoutVars>
          <dgm:chMax val="1"/>
          <dgm:bulletEnabled val="1"/>
        </dgm:presLayoutVars>
      </dgm:prSet>
      <dgm:spPr/>
    </dgm:pt>
    <dgm:pt modelId="{43B8DFF4-7A11-4982-AB82-26E6A73D59A4}" type="pres">
      <dgm:prSet presAssocID="{6F126B81-DB28-4DFC-8748-CB175EEDEB6C}" presName="gear1srcNode" presStyleLbl="node1" presStyleIdx="0" presStyleCnt="3"/>
      <dgm:spPr/>
    </dgm:pt>
    <dgm:pt modelId="{689634D9-7CD7-457A-AAE0-E6958AEFAEA9}" type="pres">
      <dgm:prSet presAssocID="{6F126B81-DB28-4DFC-8748-CB175EEDEB6C}" presName="gear1dstNode" presStyleLbl="node1" presStyleIdx="0" presStyleCnt="3"/>
      <dgm:spPr/>
    </dgm:pt>
    <dgm:pt modelId="{758EDF2E-C8F3-4B52-B39E-B4517C2A3370}" type="pres">
      <dgm:prSet presAssocID="{3009AE6B-205E-45C3-93FC-D396E1253EEE}" presName="gear2" presStyleLbl="node1" presStyleIdx="1" presStyleCnt="3" custLinFactNeighborX="-1860" custLinFactNeighborY="9076">
        <dgm:presLayoutVars>
          <dgm:chMax val="1"/>
          <dgm:bulletEnabled val="1"/>
        </dgm:presLayoutVars>
      </dgm:prSet>
      <dgm:spPr/>
    </dgm:pt>
    <dgm:pt modelId="{36C38A48-71BE-4A53-AA92-A5130B9E345E}" type="pres">
      <dgm:prSet presAssocID="{3009AE6B-205E-45C3-93FC-D396E1253EEE}" presName="gear2srcNode" presStyleLbl="node1" presStyleIdx="1" presStyleCnt="3"/>
      <dgm:spPr/>
    </dgm:pt>
    <dgm:pt modelId="{B97AFC67-949A-4758-A481-FD4715A0FD48}" type="pres">
      <dgm:prSet presAssocID="{3009AE6B-205E-45C3-93FC-D396E1253EEE}" presName="gear2dstNode" presStyleLbl="node1" presStyleIdx="1" presStyleCnt="3"/>
      <dgm:spPr/>
    </dgm:pt>
    <dgm:pt modelId="{AC875E7E-EF74-4CBE-9B19-D65734212FB6}" type="pres">
      <dgm:prSet presAssocID="{BA796998-792E-4567-B542-A89EA5FE09DA}" presName="gear3" presStyleLbl="node1" presStyleIdx="2" presStyleCnt="3" custLinFactY="4302" custLinFactNeighborX="12883" custLinFactNeighborY="100000"/>
      <dgm:spPr/>
    </dgm:pt>
    <dgm:pt modelId="{F263FD4B-1D64-4A8C-84BB-0A1A7B97A62D}" type="pres">
      <dgm:prSet presAssocID="{BA796998-792E-4567-B542-A89EA5FE09DA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188DC07-2891-4324-B3A2-9C5FE4E1706E}" type="pres">
      <dgm:prSet presAssocID="{BA796998-792E-4567-B542-A89EA5FE09DA}" presName="gear3srcNode" presStyleLbl="node1" presStyleIdx="2" presStyleCnt="3"/>
      <dgm:spPr/>
    </dgm:pt>
    <dgm:pt modelId="{6FC5D44E-D03E-470A-B394-DBD75385CF5C}" type="pres">
      <dgm:prSet presAssocID="{BA796998-792E-4567-B542-A89EA5FE09DA}" presName="gear3dstNode" presStyleLbl="node1" presStyleIdx="2" presStyleCnt="3"/>
      <dgm:spPr/>
    </dgm:pt>
    <dgm:pt modelId="{A34341CA-AE83-4F23-9543-82BCBE1445BA}" type="pres">
      <dgm:prSet presAssocID="{51976DFE-BD20-47A0-B71D-5D34E7BEB358}" presName="connector1" presStyleLbl="sibTrans2D1" presStyleIdx="0" presStyleCnt="3" custAng="1540729" custScaleX="47842" custScaleY="50753" custLinFactNeighborX="-57701" custLinFactNeighborY="-65326"/>
      <dgm:spPr/>
    </dgm:pt>
    <dgm:pt modelId="{E0DFCCD5-1E43-4273-BB0B-80BEA6C2E0EF}" type="pres">
      <dgm:prSet presAssocID="{AC987BE6-CAA7-41B7-81AF-0F505F7D1535}" presName="connector2" presStyleLbl="sibTrans2D1" presStyleIdx="1" presStyleCnt="3" custAng="16627366" custLinFactNeighborX="18707" custLinFactNeighborY="26371"/>
      <dgm:spPr/>
    </dgm:pt>
    <dgm:pt modelId="{F64404A1-9666-4A3C-ACE9-8AA85DF8A1FC}" type="pres">
      <dgm:prSet presAssocID="{A29D006E-9786-4D0C-BF35-D693CD9FDABC}" presName="connector3" presStyleLbl="sibTrans2D1" presStyleIdx="2" presStyleCnt="3" custAng="6766494" custLinFactY="4784" custLinFactNeighborX="24910" custLinFactNeighborY="100000"/>
      <dgm:spPr/>
    </dgm:pt>
  </dgm:ptLst>
  <dgm:cxnLst>
    <dgm:cxn modelId="{A0808712-43D9-4CD8-BE51-8D4D7CAC4FBC}" type="presOf" srcId="{AC987BE6-CAA7-41B7-81AF-0F505F7D1535}" destId="{E0DFCCD5-1E43-4273-BB0B-80BEA6C2E0EF}" srcOrd="0" destOrd="0" presId="urn:microsoft.com/office/officeart/2005/8/layout/gear1"/>
    <dgm:cxn modelId="{F8EF8E14-B163-4026-B356-53FB7B9FE6C9}" srcId="{C56F9887-0031-4589-965C-14EE177A6863}" destId="{6F126B81-DB28-4DFC-8748-CB175EEDEB6C}" srcOrd="0" destOrd="0" parTransId="{4ECA6C55-9221-499F-97C9-B4EDC367CBD6}" sibTransId="{51976DFE-BD20-47A0-B71D-5D34E7BEB358}"/>
    <dgm:cxn modelId="{B6520125-4364-4AE4-890C-79DE1BCC2CD2}" type="presOf" srcId="{BA796998-792E-4567-B542-A89EA5FE09DA}" destId="{AC875E7E-EF74-4CBE-9B19-D65734212FB6}" srcOrd="0" destOrd="0" presId="urn:microsoft.com/office/officeart/2005/8/layout/gear1"/>
    <dgm:cxn modelId="{15D11736-210E-4AC4-894D-3AF90817AA7F}" type="presOf" srcId="{3009AE6B-205E-45C3-93FC-D396E1253EEE}" destId="{36C38A48-71BE-4A53-AA92-A5130B9E345E}" srcOrd="1" destOrd="0" presId="urn:microsoft.com/office/officeart/2005/8/layout/gear1"/>
    <dgm:cxn modelId="{C9503637-970B-4061-95CE-7698202EE2F6}" srcId="{C56F9887-0031-4589-965C-14EE177A6863}" destId="{BA796998-792E-4567-B542-A89EA5FE09DA}" srcOrd="2" destOrd="0" parTransId="{9366EA83-C4FF-4719-B9C5-157FFF156C4E}" sibTransId="{A29D006E-9786-4D0C-BF35-D693CD9FDABC}"/>
    <dgm:cxn modelId="{C09AAA38-47F8-4699-B0E4-0FF8187F1701}" type="presOf" srcId="{6F126B81-DB28-4DFC-8748-CB175EEDEB6C}" destId="{689634D9-7CD7-457A-AAE0-E6958AEFAEA9}" srcOrd="2" destOrd="0" presId="urn:microsoft.com/office/officeart/2005/8/layout/gear1"/>
    <dgm:cxn modelId="{BE19563C-9903-47E1-A276-D67606743A5C}" type="presOf" srcId="{BA796998-792E-4567-B542-A89EA5FE09DA}" destId="{F188DC07-2891-4324-B3A2-9C5FE4E1706E}" srcOrd="2" destOrd="0" presId="urn:microsoft.com/office/officeart/2005/8/layout/gear1"/>
    <dgm:cxn modelId="{6955404E-2C80-4152-9C63-536D2778D92C}" srcId="{C56F9887-0031-4589-965C-14EE177A6863}" destId="{3009AE6B-205E-45C3-93FC-D396E1253EEE}" srcOrd="1" destOrd="0" parTransId="{89F22820-DA1F-4B0D-898A-78418B8323DF}" sibTransId="{AC987BE6-CAA7-41B7-81AF-0F505F7D1535}"/>
    <dgm:cxn modelId="{8CB95354-3B0C-47A0-A658-51C5BEFB56DF}" type="presOf" srcId="{3009AE6B-205E-45C3-93FC-D396E1253EEE}" destId="{758EDF2E-C8F3-4B52-B39E-B4517C2A3370}" srcOrd="0" destOrd="0" presId="urn:microsoft.com/office/officeart/2005/8/layout/gear1"/>
    <dgm:cxn modelId="{927DB3A4-8FF4-4553-A312-EDDD087FB2BA}" type="presOf" srcId="{6F126B81-DB28-4DFC-8748-CB175EEDEB6C}" destId="{43B8DFF4-7A11-4982-AB82-26E6A73D59A4}" srcOrd="1" destOrd="0" presId="urn:microsoft.com/office/officeart/2005/8/layout/gear1"/>
    <dgm:cxn modelId="{80B0A1B4-11E9-4636-9C38-BE2A31A294B6}" type="presOf" srcId="{6F126B81-DB28-4DFC-8748-CB175EEDEB6C}" destId="{55E507A1-8206-4C2F-BCA9-1342B3E00F9E}" srcOrd="0" destOrd="0" presId="urn:microsoft.com/office/officeart/2005/8/layout/gear1"/>
    <dgm:cxn modelId="{672A93B6-1262-48BF-8F26-FCA96EFB95C1}" type="presOf" srcId="{A29D006E-9786-4D0C-BF35-D693CD9FDABC}" destId="{F64404A1-9666-4A3C-ACE9-8AA85DF8A1FC}" srcOrd="0" destOrd="0" presId="urn:microsoft.com/office/officeart/2005/8/layout/gear1"/>
    <dgm:cxn modelId="{EEA7E5B6-32F3-403E-A8FF-B6FE4C4E43EB}" type="presOf" srcId="{51976DFE-BD20-47A0-B71D-5D34E7BEB358}" destId="{A34341CA-AE83-4F23-9543-82BCBE1445BA}" srcOrd="0" destOrd="0" presId="urn:microsoft.com/office/officeart/2005/8/layout/gear1"/>
    <dgm:cxn modelId="{D7F551C6-E869-4234-BC9C-DB32AC68E84E}" type="presOf" srcId="{3009AE6B-205E-45C3-93FC-D396E1253EEE}" destId="{B97AFC67-949A-4758-A481-FD4715A0FD48}" srcOrd="2" destOrd="0" presId="urn:microsoft.com/office/officeart/2005/8/layout/gear1"/>
    <dgm:cxn modelId="{1DC573D3-6DCD-4F3E-AE29-6AB8BDCAFD61}" srcId="{C56F9887-0031-4589-965C-14EE177A6863}" destId="{39B83EE0-C816-46DC-923F-E24E71DA839F}" srcOrd="3" destOrd="0" parTransId="{E35B2F13-5433-4F45-AF10-2678A84978B5}" sibTransId="{0C5B1620-EF3B-4FDA-8B82-889974298164}"/>
    <dgm:cxn modelId="{365553D8-70B9-4045-AF5C-A9396C7BA90A}" type="presOf" srcId="{BA796998-792E-4567-B542-A89EA5FE09DA}" destId="{6FC5D44E-D03E-470A-B394-DBD75385CF5C}" srcOrd="3" destOrd="0" presId="urn:microsoft.com/office/officeart/2005/8/layout/gear1"/>
    <dgm:cxn modelId="{710F90F1-EEF3-45C6-8412-8507310BB4D4}" type="presOf" srcId="{C56F9887-0031-4589-965C-14EE177A6863}" destId="{8D5CFF4B-23E1-4D9C-A998-67451E7730AA}" srcOrd="0" destOrd="0" presId="urn:microsoft.com/office/officeart/2005/8/layout/gear1"/>
    <dgm:cxn modelId="{2F9F7EFF-FE2D-4A55-8EC4-64C9D71B7103}" type="presOf" srcId="{BA796998-792E-4567-B542-A89EA5FE09DA}" destId="{F263FD4B-1D64-4A8C-84BB-0A1A7B97A62D}" srcOrd="1" destOrd="0" presId="urn:microsoft.com/office/officeart/2005/8/layout/gear1"/>
    <dgm:cxn modelId="{40673671-A8A6-4AE9-8E44-47DA39738578}" type="presParOf" srcId="{8D5CFF4B-23E1-4D9C-A998-67451E7730AA}" destId="{55E507A1-8206-4C2F-BCA9-1342B3E00F9E}" srcOrd="0" destOrd="0" presId="urn:microsoft.com/office/officeart/2005/8/layout/gear1"/>
    <dgm:cxn modelId="{397D8A65-0843-4A4D-8941-F87263EF42D3}" type="presParOf" srcId="{8D5CFF4B-23E1-4D9C-A998-67451E7730AA}" destId="{43B8DFF4-7A11-4982-AB82-26E6A73D59A4}" srcOrd="1" destOrd="0" presId="urn:microsoft.com/office/officeart/2005/8/layout/gear1"/>
    <dgm:cxn modelId="{9840C77F-1BF1-4C29-AECF-BBE34027CA1E}" type="presParOf" srcId="{8D5CFF4B-23E1-4D9C-A998-67451E7730AA}" destId="{689634D9-7CD7-457A-AAE0-E6958AEFAEA9}" srcOrd="2" destOrd="0" presId="urn:microsoft.com/office/officeart/2005/8/layout/gear1"/>
    <dgm:cxn modelId="{9296E3B3-4B51-4CA2-AADF-382BA33FB633}" type="presParOf" srcId="{8D5CFF4B-23E1-4D9C-A998-67451E7730AA}" destId="{758EDF2E-C8F3-4B52-B39E-B4517C2A3370}" srcOrd="3" destOrd="0" presId="urn:microsoft.com/office/officeart/2005/8/layout/gear1"/>
    <dgm:cxn modelId="{9904DA2D-ECE3-4023-80A7-754431317876}" type="presParOf" srcId="{8D5CFF4B-23E1-4D9C-A998-67451E7730AA}" destId="{36C38A48-71BE-4A53-AA92-A5130B9E345E}" srcOrd="4" destOrd="0" presId="urn:microsoft.com/office/officeart/2005/8/layout/gear1"/>
    <dgm:cxn modelId="{1EDC51B7-7092-4DF9-B750-2A0F7D48010B}" type="presParOf" srcId="{8D5CFF4B-23E1-4D9C-A998-67451E7730AA}" destId="{B97AFC67-949A-4758-A481-FD4715A0FD48}" srcOrd="5" destOrd="0" presId="urn:microsoft.com/office/officeart/2005/8/layout/gear1"/>
    <dgm:cxn modelId="{895F5809-EBE4-4F82-9FCF-EE098ED72CAE}" type="presParOf" srcId="{8D5CFF4B-23E1-4D9C-A998-67451E7730AA}" destId="{AC875E7E-EF74-4CBE-9B19-D65734212FB6}" srcOrd="6" destOrd="0" presId="urn:microsoft.com/office/officeart/2005/8/layout/gear1"/>
    <dgm:cxn modelId="{8D7FEACA-2100-474E-9FF5-8CD45AB11948}" type="presParOf" srcId="{8D5CFF4B-23E1-4D9C-A998-67451E7730AA}" destId="{F263FD4B-1D64-4A8C-84BB-0A1A7B97A62D}" srcOrd="7" destOrd="0" presId="urn:microsoft.com/office/officeart/2005/8/layout/gear1"/>
    <dgm:cxn modelId="{7B1346AB-F2C9-4FE8-84E7-52CB13DC8F0B}" type="presParOf" srcId="{8D5CFF4B-23E1-4D9C-A998-67451E7730AA}" destId="{F188DC07-2891-4324-B3A2-9C5FE4E1706E}" srcOrd="8" destOrd="0" presId="urn:microsoft.com/office/officeart/2005/8/layout/gear1"/>
    <dgm:cxn modelId="{020C094C-8B42-4C63-BBCE-B9E8D5175EFF}" type="presParOf" srcId="{8D5CFF4B-23E1-4D9C-A998-67451E7730AA}" destId="{6FC5D44E-D03E-470A-B394-DBD75385CF5C}" srcOrd="9" destOrd="0" presId="urn:microsoft.com/office/officeart/2005/8/layout/gear1"/>
    <dgm:cxn modelId="{B98A0DC6-5085-46CD-A72B-9A3712E52051}" type="presParOf" srcId="{8D5CFF4B-23E1-4D9C-A998-67451E7730AA}" destId="{A34341CA-AE83-4F23-9543-82BCBE1445BA}" srcOrd="10" destOrd="0" presId="urn:microsoft.com/office/officeart/2005/8/layout/gear1"/>
    <dgm:cxn modelId="{CB5A14B4-1FA4-479A-A6CE-A71F6EEA2AFF}" type="presParOf" srcId="{8D5CFF4B-23E1-4D9C-A998-67451E7730AA}" destId="{E0DFCCD5-1E43-4273-BB0B-80BEA6C2E0EF}" srcOrd="11" destOrd="0" presId="urn:microsoft.com/office/officeart/2005/8/layout/gear1"/>
    <dgm:cxn modelId="{A40281A9-62A5-40C0-8F2C-F231A8F1F7DE}" type="presParOf" srcId="{8D5CFF4B-23E1-4D9C-A998-67451E7730AA}" destId="{F64404A1-9666-4A3C-ACE9-8AA85DF8A1F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FFAB00"/>
        </a:solidFill>
      </dgm:spPr>
      <dgm:t>
        <a:bodyPr/>
        <a:lstStyle/>
        <a:p>
          <a:r>
            <a:rPr lang="es-ES" sz="12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I. Pacto por la legalidad: seguridad efectiva y justicia transparente para que todos vivamos con libertad y en democracia</a:t>
          </a:r>
          <a:endParaRPr lang="es-CO" sz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FEECD">
            <a:alpha val="89804"/>
          </a:srgbClr>
        </a:solidFill>
        <a:ln>
          <a:noFill/>
        </a:ln>
      </dgm:spPr>
      <dgm:t>
        <a:bodyPr/>
        <a:lstStyle/>
        <a:p>
          <a:r>
            <a:rPr lang="es-CO" sz="1100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</a:t>
          </a:r>
          <a:r>
            <a:rPr lang="es-ES" sz="1100" u="none" strike="noStrike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Alianza contra la corrupción: tolerancia cero con los corruptos</a:t>
          </a:r>
          <a:endParaRPr lang="es-CO" sz="11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FFAB00"/>
        </a:solidFill>
      </dgm:spPr>
      <dgm:t>
        <a:bodyPr/>
        <a:lstStyle/>
        <a:p>
          <a:r>
            <a:rPr lang="es-CO" sz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2D3E4DA-6FD6-46F3-BE1F-C558F7D6AF96}">
      <dgm:prSet custT="1"/>
      <dgm:spPr>
        <a:solidFill>
          <a:srgbClr val="FFEECD">
            <a:alpha val="90000"/>
          </a:srgbClr>
        </a:solidFill>
        <a:ln>
          <a:noFill/>
        </a:ln>
      </dgm:spPr>
      <dgm:t>
        <a:bodyPr/>
        <a:lstStyle/>
        <a:p>
          <a:r>
            <a:rPr lang="es-ES" sz="1000" u="none" strike="noStrike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las capacidades institucionales para combatir la corrupción, afianzar la legalidad y el relacionamiento colaborativo con el ciudadano</a:t>
          </a:r>
          <a:endParaRPr lang="es-CO" sz="10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2F4BD0E8-97F5-4174-9034-D7DA0285BDF7}" type="parTrans" cxnId="{60AB64A9-CC14-42DD-B8FF-B098F63C4128}">
      <dgm:prSet/>
      <dgm:spPr/>
      <dgm:t>
        <a:bodyPr/>
        <a:lstStyle/>
        <a:p>
          <a:endParaRPr lang="es-CO"/>
        </a:p>
      </dgm:t>
    </dgm:pt>
    <dgm:pt modelId="{258D2244-9F77-457F-A5B7-2B7CA36A026A}" type="sibTrans" cxnId="{60AB64A9-CC14-42DD-B8FF-B098F63C4128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FF5538DF-CA13-49E4-B87B-1369B0474ECD}" type="pres">
      <dgm:prSet presAssocID="{1B2DFA76-3801-4FCB-A2D2-02B84419B4F2}" presName="entireBox" presStyleLbl="node1" presStyleIdx="0" presStyleCnt="2"/>
      <dgm:spPr/>
    </dgm:pt>
    <dgm:pt modelId="{87D42F10-DE43-41EE-A704-1B9BF80B30EE}" type="pres">
      <dgm:prSet presAssocID="{1B2DFA76-3801-4FCB-A2D2-02B84419B4F2}" presName="descendantBox" presStyleCnt="0"/>
      <dgm:spPr/>
    </dgm:pt>
    <dgm:pt modelId="{13DD2793-C01E-4D1E-BC2B-529AFAEE3191}" type="pres">
      <dgm:prSet presAssocID="{02D3E4DA-6FD6-46F3-BE1F-C558F7D6AF96}" presName="childTextBox" presStyleLbl="fgAccFollowNode1" presStyleIdx="0" presStyleCnt="2">
        <dgm:presLayoutVars>
          <dgm:bulletEnabled val="1"/>
        </dgm:presLayoutVars>
      </dgm:prSet>
      <dgm:spPr/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 custScaleY="61588" custLinFactNeighborX="0" custLinFactNeighborY="12647">
        <dgm:presLayoutVars>
          <dgm:bulletEnabled val="1"/>
        </dgm:presLayoutVars>
      </dgm:prSet>
      <dgm:spPr/>
    </dgm:pt>
  </dgm:ptLst>
  <dgm:cxnLst>
    <dgm:cxn modelId="{06B1C703-6187-40D1-B7B7-6A979C2EA7FF}" type="presOf" srcId="{B235B79B-4E13-409A-9448-3DF29FBBE66A}" destId="{82AB61B7-6044-4F4C-8A0D-E6AC53F1FE30}" srcOrd="0" destOrd="0" presId="urn:microsoft.com/office/officeart/2005/8/layout/process4"/>
    <dgm:cxn modelId="{3CF5201E-40A4-4C4B-83C7-FC3A9E9B1B02}" type="presOf" srcId="{1B2DFA76-3801-4FCB-A2D2-02B84419B4F2}" destId="{74DC53D5-6A9D-4011-91CC-0ABEE77B6EF7}" srcOrd="0" destOrd="0" presId="urn:microsoft.com/office/officeart/2005/8/layout/process4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11E982A8-E2DA-42AE-89B2-A957EF4C1DAC}" type="presOf" srcId="{1B2DFA76-3801-4FCB-A2D2-02B84419B4F2}" destId="{FF5538DF-CA13-49E4-B87B-1369B0474ECD}" srcOrd="1" destOrd="0" presId="urn:microsoft.com/office/officeart/2005/8/layout/process4"/>
    <dgm:cxn modelId="{60AB64A9-CC14-42DD-B8FF-B098F63C4128}" srcId="{1B2DFA76-3801-4FCB-A2D2-02B84419B4F2}" destId="{02D3E4DA-6FD6-46F3-BE1F-C558F7D6AF96}" srcOrd="0" destOrd="0" parTransId="{2F4BD0E8-97F5-4174-9034-D7DA0285BDF7}" sibTransId="{258D2244-9F77-457F-A5B7-2B7CA36A026A}"/>
    <dgm:cxn modelId="{FF4038D6-CAD3-4E9B-9BA3-55809D8E007E}" type="presOf" srcId="{9F47A2C1-1298-45F7-B522-FA32F140A43E}" destId="{69A4118E-6876-4C79-9A57-7A84C8D24692}" srcOrd="0" destOrd="0" presId="urn:microsoft.com/office/officeart/2005/8/layout/process4"/>
    <dgm:cxn modelId="{D7266CE6-B4DE-4528-8FD3-F17ECF4B14F0}" type="presOf" srcId="{9F47A2C1-1298-45F7-B522-FA32F140A43E}" destId="{1E39617C-DC3E-4DF5-9C8B-EB3CC0D6F8A8}" srcOrd="1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D926B7F6-4733-46DC-9DDE-F7A82325958A}" type="presOf" srcId="{02D3E4DA-6FD6-46F3-BE1F-C558F7D6AF96}" destId="{13DD2793-C01E-4D1E-BC2B-529AFAEE3191}" srcOrd="0" destOrd="0" presId="urn:microsoft.com/office/officeart/2005/8/layout/process4"/>
    <dgm:cxn modelId="{80A0BA7D-3E01-4515-A1C1-01AB89CB37A7}" type="presParOf" srcId="{F4355A8F-2A10-49AC-94BD-CC023D3C108D}" destId="{97663E29-7A3D-4556-AED9-CE887199D82C}" srcOrd="0" destOrd="0" presId="urn:microsoft.com/office/officeart/2005/8/layout/process4"/>
    <dgm:cxn modelId="{277A3FCF-F246-4B37-901A-680399A28F25}" type="presParOf" srcId="{97663E29-7A3D-4556-AED9-CE887199D82C}" destId="{74DC53D5-6A9D-4011-91CC-0ABEE77B6EF7}" srcOrd="0" destOrd="0" presId="urn:microsoft.com/office/officeart/2005/8/layout/process4"/>
    <dgm:cxn modelId="{489B5521-D1DE-4EF2-926B-413C0FF6FD71}" type="presParOf" srcId="{97663E29-7A3D-4556-AED9-CE887199D82C}" destId="{FF5538DF-CA13-49E4-B87B-1369B0474ECD}" srcOrd="1" destOrd="0" presId="urn:microsoft.com/office/officeart/2005/8/layout/process4"/>
    <dgm:cxn modelId="{96E6217A-734A-4652-A88A-D03005F5248F}" type="presParOf" srcId="{97663E29-7A3D-4556-AED9-CE887199D82C}" destId="{87D42F10-DE43-41EE-A704-1B9BF80B30EE}" srcOrd="2" destOrd="0" presId="urn:microsoft.com/office/officeart/2005/8/layout/process4"/>
    <dgm:cxn modelId="{9CBE2C7B-8A0D-43F1-BB5A-32A351A0C803}" type="presParOf" srcId="{87D42F10-DE43-41EE-A704-1B9BF80B30EE}" destId="{13DD2793-C01E-4D1E-BC2B-529AFAEE3191}" srcOrd="0" destOrd="0" presId="urn:microsoft.com/office/officeart/2005/8/layout/process4"/>
    <dgm:cxn modelId="{055AFF8E-3893-448C-818B-9D70BE4A0959}" type="presParOf" srcId="{F4355A8F-2A10-49AC-94BD-CC023D3C108D}" destId="{8A719307-E488-4776-9C51-9FDA9A7B1DCD}" srcOrd="1" destOrd="0" presId="urn:microsoft.com/office/officeart/2005/8/layout/process4"/>
    <dgm:cxn modelId="{7512C4AE-717A-4C23-9CF0-C525383DBC6E}" type="presParOf" srcId="{F4355A8F-2A10-49AC-94BD-CC023D3C108D}" destId="{C9ECB430-4AA0-46FD-ACCE-E6A909FA4366}" srcOrd="2" destOrd="0" presId="urn:microsoft.com/office/officeart/2005/8/layout/process4"/>
    <dgm:cxn modelId="{303D67EC-3AA3-4999-B93A-1475465F2A0B}" type="presParOf" srcId="{C9ECB430-4AA0-46FD-ACCE-E6A909FA4366}" destId="{69A4118E-6876-4C79-9A57-7A84C8D24692}" srcOrd="0" destOrd="0" presId="urn:microsoft.com/office/officeart/2005/8/layout/process4"/>
    <dgm:cxn modelId="{BB13DA88-51ED-4E9C-AC70-74B21FD35F7C}" type="presParOf" srcId="{C9ECB430-4AA0-46FD-ACCE-E6A909FA4366}" destId="{1E39617C-DC3E-4DF5-9C8B-EB3CC0D6F8A8}" srcOrd="1" destOrd="0" presId="urn:microsoft.com/office/officeart/2005/8/layout/process4"/>
    <dgm:cxn modelId="{20CF2875-B174-448D-9385-FCB5E7F075C3}" type="presParOf" srcId="{C9ECB430-4AA0-46FD-ACCE-E6A909FA4366}" destId="{3276C4BE-6D17-443E-B3E2-C74D769CC0EF}" srcOrd="2" destOrd="0" presId="urn:microsoft.com/office/officeart/2005/8/layout/process4"/>
    <dgm:cxn modelId="{49FEAC94-242E-4AC4-A94A-E6450CF089AB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069169"/>
        </a:solidFill>
      </dgm:spPr>
      <dgm:t>
        <a:bodyPr/>
        <a:lstStyle/>
        <a:p>
          <a:r>
            <a:rPr lang="es-ES" sz="1100" u="none" strike="noStrike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II: Pacto por el emprendimiento, la formalización y la productividad: una economía dinámica, incluyente y sostenible que potencie todos nuestros talentos</a:t>
          </a:r>
          <a:endParaRPr lang="es-CO" sz="11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A8D4D3">
            <a:alpha val="90000"/>
          </a:srgbClr>
        </a:solidFill>
        <a:ln>
          <a:noFill/>
        </a:ln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Estado simple: menos trámites, regulación clara y más competencia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069169"/>
        </a:solidFill>
      </dgm:spPr>
      <dgm:t>
        <a:bodyPr/>
        <a:lstStyle/>
        <a:p>
          <a:r>
            <a:rPr lang="es-CO" sz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7BAFBD64-6AD0-4260-9AC1-1B7961920476}">
      <dgm:prSet custT="1"/>
      <dgm:spPr>
        <a:solidFill>
          <a:srgbClr val="A8D4D3">
            <a:alpha val="90000"/>
          </a:srgbClr>
        </a:solidFill>
        <a:ln>
          <a:noFill/>
        </a:ln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Disminuir la regulación y trámites para un ambiente competitivo</a:t>
          </a:r>
        </a:p>
      </dgm:t>
    </dgm:pt>
    <dgm:pt modelId="{8355F5E0-CE94-4F7F-83E5-17B9948375AA}" type="parTrans" cxnId="{BD328766-B453-4A1E-8001-C5A2E37A4982}">
      <dgm:prSet/>
      <dgm:spPr/>
      <dgm:t>
        <a:bodyPr/>
        <a:lstStyle/>
        <a:p>
          <a:endParaRPr lang="es-CO"/>
        </a:p>
      </dgm:t>
    </dgm:pt>
    <dgm:pt modelId="{993E75BD-B5BD-4EC1-8B8B-F5D0B68264A3}" type="sibTrans" cxnId="{BD328766-B453-4A1E-8001-C5A2E37A4982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/>
      <dgm:spPr/>
    </dgm:pt>
    <dgm:pt modelId="{87BDC986-41EF-4805-B064-BF339D2D1F31}" type="pres">
      <dgm:prSet presAssocID="{1B2DFA76-3801-4FCB-A2D2-02B84419B4F2}" presName="entireBox" presStyleLbl="node1" presStyleIdx="0" presStyleCnt="2"/>
      <dgm:spPr/>
    </dgm:pt>
    <dgm:pt modelId="{290FAE41-7EC3-4189-A980-976B48CBC98B}" type="pres">
      <dgm:prSet presAssocID="{1B2DFA76-3801-4FCB-A2D2-02B84419B4F2}" presName="descendantBox" presStyleCnt="0"/>
      <dgm:spPr/>
    </dgm:pt>
    <dgm:pt modelId="{349430D4-26BF-44F5-BD81-28B5EA4C27AC}" type="pres">
      <dgm:prSet presAssocID="{7BAFBD64-6AD0-4260-9AC1-1B7961920476}" presName="childTextBox" presStyleLbl="fgAccFollowNode1" presStyleIdx="0" presStyleCnt="2" custScaleY="102438">
        <dgm:presLayoutVars>
          <dgm:bulletEnabled val="1"/>
        </dgm:presLayoutVars>
      </dgm:prSet>
      <dgm:spPr/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</dgm:pt>
    <dgm:pt modelId="{1E39617C-DC3E-4DF5-9C8B-EB3CC0D6F8A8}" type="pres">
      <dgm:prSet presAssocID="{9F47A2C1-1298-45F7-B522-FA32F140A43E}" presName="arrow" presStyleLbl="node1" presStyleIdx="1" presStyleCnt="2" custLinFactX="10197" custLinFactY="-12713" custLinFactNeighborX="100000" custLinFactNeighborY="-100000"/>
      <dgm:spPr/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 custScaleY="73505" custLinFactNeighborX="0" custLinFactNeighborY="10011">
        <dgm:presLayoutVars>
          <dgm:bulletEnabled val="1"/>
        </dgm:presLayoutVars>
      </dgm:prSet>
      <dgm:spPr/>
    </dgm:pt>
  </dgm:ptLst>
  <dgm:cxnLst>
    <dgm:cxn modelId="{02D77A12-6C61-4F79-A2D7-CDE310B22B3C}" type="presOf" srcId="{159A5DC1-2DD5-47CE-8809-6BC3082E5A53}" destId="{F4355A8F-2A10-49AC-94BD-CC023D3C108D}" srcOrd="0" destOrd="0" presId="urn:microsoft.com/office/officeart/2005/8/layout/process4"/>
    <dgm:cxn modelId="{73F6591B-C005-485C-8F93-AD645C40FCC1}" type="presOf" srcId="{7BAFBD64-6AD0-4260-9AC1-1B7961920476}" destId="{349430D4-26BF-44F5-BD81-28B5EA4C27AC}" srcOrd="0" destOrd="0" presId="urn:microsoft.com/office/officeart/2005/8/layout/process4"/>
    <dgm:cxn modelId="{AF6AC02C-49BD-49A6-9BC8-D9F7A37683B3}" type="presOf" srcId="{9F47A2C1-1298-45F7-B522-FA32F140A43E}" destId="{1E39617C-DC3E-4DF5-9C8B-EB3CC0D6F8A8}" srcOrd="1" destOrd="0" presId="urn:microsoft.com/office/officeart/2005/8/layout/process4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A03CCD39-F348-42B5-BAED-F25DFDA7C0CF}" type="presOf" srcId="{9F47A2C1-1298-45F7-B522-FA32F140A43E}" destId="{69A4118E-6876-4C79-9A57-7A84C8D24692}" srcOrd="0" destOrd="0" presId="urn:microsoft.com/office/officeart/2005/8/layout/process4"/>
    <dgm:cxn modelId="{C6E74D43-FE58-46CC-9FEC-919391092B67}" type="presOf" srcId="{B235B79B-4E13-409A-9448-3DF29FBBE66A}" destId="{82AB61B7-6044-4F4C-8A0D-E6AC53F1FE30}" srcOrd="0" destOrd="0" presId="urn:microsoft.com/office/officeart/2005/8/layout/process4"/>
    <dgm:cxn modelId="{BD328766-B453-4A1E-8001-C5A2E37A4982}" srcId="{1B2DFA76-3801-4FCB-A2D2-02B84419B4F2}" destId="{7BAFBD64-6AD0-4260-9AC1-1B7961920476}" srcOrd="0" destOrd="0" parTransId="{8355F5E0-CE94-4F7F-83E5-17B9948375AA}" sibTransId="{993E75BD-B5BD-4EC1-8B8B-F5D0B68264A3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2EF1DACF-AA32-4917-B369-866EE7D24E34}" type="presOf" srcId="{1B2DFA76-3801-4FCB-A2D2-02B84419B4F2}" destId="{87BDC986-41EF-4805-B064-BF339D2D1F31}" srcOrd="1" destOrd="0" presId="urn:microsoft.com/office/officeart/2005/8/layout/process4"/>
    <dgm:cxn modelId="{6F7DB6E2-0B24-43F2-9218-E2A134BD2252}" type="presOf" srcId="{1B2DFA76-3801-4FCB-A2D2-02B84419B4F2}" destId="{74DC53D5-6A9D-4011-91CC-0ABEE77B6EF7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74E48545-48D1-4A3D-A5BA-15E6D5C8CCE1}" type="presParOf" srcId="{F4355A8F-2A10-49AC-94BD-CC023D3C108D}" destId="{97663E29-7A3D-4556-AED9-CE887199D82C}" srcOrd="0" destOrd="0" presId="urn:microsoft.com/office/officeart/2005/8/layout/process4"/>
    <dgm:cxn modelId="{007CF473-75C5-48AB-B4D5-CBD37CABB4F0}" type="presParOf" srcId="{97663E29-7A3D-4556-AED9-CE887199D82C}" destId="{74DC53D5-6A9D-4011-91CC-0ABEE77B6EF7}" srcOrd="0" destOrd="0" presId="urn:microsoft.com/office/officeart/2005/8/layout/process4"/>
    <dgm:cxn modelId="{79D479A0-525A-4DAD-B915-F95ED9DD8AA3}" type="presParOf" srcId="{97663E29-7A3D-4556-AED9-CE887199D82C}" destId="{87BDC986-41EF-4805-B064-BF339D2D1F31}" srcOrd="1" destOrd="0" presId="urn:microsoft.com/office/officeart/2005/8/layout/process4"/>
    <dgm:cxn modelId="{7F3B1DA9-599A-4300-AD67-E9F6DBA7DD6C}" type="presParOf" srcId="{97663E29-7A3D-4556-AED9-CE887199D82C}" destId="{290FAE41-7EC3-4189-A980-976B48CBC98B}" srcOrd="2" destOrd="0" presId="urn:microsoft.com/office/officeart/2005/8/layout/process4"/>
    <dgm:cxn modelId="{1F273636-E005-451E-8474-F769EB4D3C00}" type="presParOf" srcId="{290FAE41-7EC3-4189-A980-976B48CBC98B}" destId="{349430D4-26BF-44F5-BD81-28B5EA4C27AC}" srcOrd="0" destOrd="0" presId="urn:microsoft.com/office/officeart/2005/8/layout/process4"/>
    <dgm:cxn modelId="{F12DF53F-C45E-4DD6-B751-CAC705CCD8C0}" type="presParOf" srcId="{F4355A8F-2A10-49AC-94BD-CC023D3C108D}" destId="{8A719307-E488-4776-9C51-9FDA9A7B1DCD}" srcOrd="1" destOrd="0" presId="urn:microsoft.com/office/officeart/2005/8/layout/process4"/>
    <dgm:cxn modelId="{B36A7A02-374F-4BEB-955C-0A6C4F958D77}" type="presParOf" srcId="{F4355A8F-2A10-49AC-94BD-CC023D3C108D}" destId="{C9ECB430-4AA0-46FD-ACCE-E6A909FA4366}" srcOrd="2" destOrd="0" presId="urn:microsoft.com/office/officeart/2005/8/layout/process4"/>
    <dgm:cxn modelId="{C90B916A-6745-4840-89B3-1D6A445C1A87}" type="presParOf" srcId="{C9ECB430-4AA0-46FD-ACCE-E6A909FA4366}" destId="{69A4118E-6876-4C79-9A57-7A84C8D24692}" srcOrd="0" destOrd="0" presId="urn:microsoft.com/office/officeart/2005/8/layout/process4"/>
    <dgm:cxn modelId="{CB07400A-9E46-4B03-A285-28E33DD95E4D}" type="presParOf" srcId="{C9ECB430-4AA0-46FD-ACCE-E6A909FA4366}" destId="{1E39617C-DC3E-4DF5-9C8B-EB3CC0D6F8A8}" srcOrd="1" destOrd="0" presId="urn:microsoft.com/office/officeart/2005/8/layout/process4"/>
    <dgm:cxn modelId="{C68AE640-074A-4F61-8308-DB47F92B0585}" type="presParOf" srcId="{C9ECB430-4AA0-46FD-ACCE-E6A909FA4366}" destId="{3276C4BE-6D17-443E-B3E2-C74D769CC0EF}" srcOrd="2" destOrd="0" presId="urn:microsoft.com/office/officeart/2005/8/layout/process4"/>
    <dgm:cxn modelId="{76E5AFC7-76A3-4809-8BED-FBE135D89909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Prevenir hechos de corrupción, mediante la implementación de las acciones del Plan Anticorrupción y de Atención al Ciudadano, generando credibilidad y confianza al ciudadano</a:t>
          </a:r>
          <a:endParaRPr lang="es-CO" sz="18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CO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Anticorrupción</a:t>
          </a: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B1B38E63-EB61-4188-B403-6FD93F035984}">
      <dgm:prSet/>
      <dgm:spPr/>
      <dgm:t>
        <a:bodyPr/>
        <a:lstStyle/>
        <a:p>
          <a:r>
            <a:rPr lang="es-CO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8E0CBD9-8847-493F-B21C-DE44CF7ECDF5}" type="parTrans" cxnId="{1C97185B-2852-4A54-8A4D-15027A91F4FE}">
      <dgm:prSet/>
      <dgm:spPr/>
      <dgm:t>
        <a:bodyPr/>
        <a:lstStyle/>
        <a:p>
          <a:endParaRPr lang="es-CO"/>
        </a:p>
      </dgm:t>
    </dgm:pt>
    <dgm:pt modelId="{E72D6604-E114-4933-9918-D4437391007F}" type="sibTrans" cxnId="{1C97185B-2852-4A54-8A4D-15027A91F4FE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DDFAA3D5-8B52-4E90-817C-BE2D19DC4B23}" type="pres">
      <dgm:prSet presAssocID="{9F47A2C1-1298-45F7-B522-FA32F140A43E}" presName="boxAndChildren" presStyleCnt="0"/>
      <dgm:spPr/>
    </dgm:pt>
    <dgm:pt modelId="{6329034D-7C29-4824-B0C2-1FCEEEEFBC60}" type="pres">
      <dgm:prSet presAssocID="{9F47A2C1-1298-45F7-B522-FA32F140A43E}" presName="parentTextBox" presStyleLbl="node1" presStyleIdx="0" presStyleCnt="1"/>
      <dgm:spPr/>
    </dgm:pt>
    <dgm:pt modelId="{80790A51-73D2-4FCB-B46D-0B3612E7EF28}" type="pres">
      <dgm:prSet presAssocID="{9F47A2C1-1298-45F7-B522-FA32F140A43E}" presName="entireBox" presStyleLbl="node1" presStyleIdx="0" presStyleCnt="1" custScaleY="100098"/>
      <dgm:spPr/>
    </dgm:pt>
    <dgm:pt modelId="{0149A6B8-C75B-4E33-8700-9106CB19B5FC}" type="pres">
      <dgm:prSet presAssocID="{9F47A2C1-1298-45F7-B522-FA32F140A43E}" presName="descendantBox" presStyleCnt="0"/>
      <dgm:spPr/>
    </dgm:pt>
    <dgm:pt modelId="{FF816811-1FDE-43F3-B670-9D90C3277318}" type="pres">
      <dgm:prSet presAssocID="{B235B79B-4E13-409A-9448-3DF29FBBE66A}" presName="childTextBox" presStyleLbl="fgAccFollowNode1" presStyleIdx="0" presStyleCnt="2">
        <dgm:presLayoutVars>
          <dgm:bulletEnabled val="1"/>
        </dgm:presLayoutVars>
      </dgm:prSet>
      <dgm:spPr/>
    </dgm:pt>
    <dgm:pt modelId="{E0BBB355-7F32-443E-9FA1-03030D9A53EF}" type="pres">
      <dgm:prSet presAssocID="{B1B38E63-EB61-4188-B403-6FD93F03598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2F1E1B54-484E-4D04-A7B7-1FF2C5520209}" type="presOf" srcId="{B1B38E63-EB61-4188-B403-6FD93F035984}" destId="{E0BBB355-7F32-443E-9FA1-03030D9A53EF}" srcOrd="0" destOrd="0" presId="urn:microsoft.com/office/officeart/2005/8/layout/process4"/>
    <dgm:cxn modelId="{1C97185B-2852-4A54-8A4D-15027A91F4FE}" srcId="{9F47A2C1-1298-45F7-B522-FA32F140A43E}" destId="{B1B38E63-EB61-4188-B403-6FD93F035984}" srcOrd="1" destOrd="0" parTransId="{78E0CBD9-8847-493F-B21C-DE44CF7ECDF5}" sibTransId="{E72D6604-E114-4933-9918-D4437391007F}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4A19998D-029B-461A-9A78-FC7E9B2227A4}" type="presOf" srcId="{9F47A2C1-1298-45F7-B522-FA32F140A43E}" destId="{6329034D-7C29-4824-B0C2-1FCEEEEFBC60}" srcOrd="0" destOrd="0" presId="urn:microsoft.com/office/officeart/2005/8/layout/process4"/>
    <dgm:cxn modelId="{46F7C1AC-A3BC-4B30-A505-71E863BE41B2}" type="presOf" srcId="{B235B79B-4E13-409A-9448-3DF29FBBE66A}" destId="{FF816811-1FDE-43F3-B670-9D90C3277318}" srcOrd="0" destOrd="0" presId="urn:microsoft.com/office/officeart/2005/8/layout/process4"/>
    <dgm:cxn modelId="{DA8E5ACA-FB3E-4814-8E5D-6977F3A5B3B1}" type="presOf" srcId="{9F47A2C1-1298-45F7-B522-FA32F140A43E}" destId="{80790A51-73D2-4FCB-B46D-0B3612E7EF28}" srcOrd="1" destOrd="0" presId="urn:microsoft.com/office/officeart/2005/8/layout/process4"/>
    <dgm:cxn modelId="{A440BD3D-2973-493D-95ED-7B552630CA2B}" type="presParOf" srcId="{F4355A8F-2A10-49AC-94BD-CC023D3C108D}" destId="{DDFAA3D5-8B52-4E90-817C-BE2D19DC4B23}" srcOrd="0" destOrd="0" presId="urn:microsoft.com/office/officeart/2005/8/layout/process4"/>
    <dgm:cxn modelId="{43E475FF-4AF5-4427-AFC2-872AB01A4077}" type="presParOf" srcId="{DDFAA3D5-8B52-4E90-817C-BE2D19DC4B23}" destId="{6329034D-7C29-4824-B0C2-1FCEEEEFBC60}" srcOrd="0" destOrd="0" presId="urn:microsoft.com/office/officeart/2005/8/layout/process4"/>
    <dgm:cxn modelId="{8BF4E9D2-640B-4497-A53A-2319C8B322AC}" type="presParOf" srcId="{DDFAA3D5-8B52-4E90-817C-BE2D19DC4B23}" destId="{80790A51-73D2-4FCB-B46D-0B3612E7EF28}" srcOrd="1" destOrd="0" presId="urn:microsoft.com/office/officeart/2005/8/layout/process4"/>
    <dgm:cxn modelId="{DEE29424-E5B9-4817-B586-9BEA9DAE3A3E}" type="presParOf" srcId="{DDFAA3D5-8B52-4E90-817C-BE2D19DC4B23}" destId="{0149A6B8-C75B-4E33-8700-9106CB19B5FC}" srcOrd="2" destOrd="0" presId="urn:microsoft.com/office/officeart/2005/8/layout/process4"/>
    <dgm:cxn modelId="{6E1C15C8-4329-43E5-96FC-C93492A82B61}" type="presParOf" srcId="{0149A6B8-C75B-4E33-8700-9106CB19B5FC}" destId="{FF816811-1FDE-43F3-B670-9D90C3277318}" srcOrd="0" destOrd="0" presId="urn:microsoft.com/office/officeart/2005/8/layout/process4"/>
    <dgm:cxn modelId="{E93900C1-7BFE-414B-8946-9964311C5370}" type="presParOf" srcId="{0149A6B8-C75B-4E33-8700-9106CB19B5FC}" destId="{E0BBB355-7F32-443E-9FA1-03030D9A53E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6B86F7"/>
        </a:solidFill>
      </dgm:spPr>
      <dgm:t>
        <a:bodyPr/>
        <a:lstStyle/>
        <a:p>
          <a:r>
            <a:rPr lang="es-ES" sz="18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IV. Pacto por la sostenibilidad: producir conservando y conservar produciendo</a:t>
          </a:r>
          <a:endParaRPr lang="es-CO" sz="18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2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C. Colombia resiliente: conocimiento y prevención para la gestión del riesgo de desastres y la adaptación al cambio climático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6B86F7"/>
        </a:solidFill>
      </dgm:spPr>
      <dgm:t>
        <a:bodyPr/>
        <a:lstStyle/>
        <a:p>
          <a:r>
            <a:rPr lang="es-CO" sz="1600" dirty="0"/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5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* Avanzar en el conocimiento de escenarios de riesgos actuales y futuros para orientar la toma de decisiones en la planeación del desarrollo. </a:t>
          </a:r>
        </a:p>
        <a:p>
          <a:pPr>
            <a:buNone/>
          </a:pPr>
          <a:r>
            <a:rPr lang="es-ES" sz="105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* Garantizar un manejo efectivo de desastres y la reconstrucción adaptada y resiliente</a:t>
          </a:r>
        </a:p>
        <a:p>
          <a:pPr>
            <a:buNone/>
          </a:pPr>
          <a:r>
            <a:rPr lang="es-MX" sz="1050" u="none" strike="noStrike" dirty="0">
              <a:solidFill>
                <a:srgbClr val="4472C4">
                  <a:lumMod val="75000"/>
                </a:srgb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Avanzar hacia la transición de actividades productivas comprometidas con la sostenibilidad y la mitigación del cambio climático</a:t>
          </a:r>
          <a:endParaRPr lang="es-CO" sz="105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</dgm:pt>
    <dgm:pt modelId="{D090B30F-DBB6-4ACC-8424-EBF27FB21ADF}" type="pres">
      <dgm:prSet presAssocID="{1B2DFA76-3801-4FCB-A2D2-02B84419B4F2}" presName="entireBox" presStyleLbl="node1" presStyleIdx="0" presStyleCnt="2"/>
      <dgm:spPr/>
    </dgm:pt>
    <dgm:pt modelId="{3CD33486-5CFC-4A8C-BA4B-945272697152}" type="pres">
      <dgm:prSet presAssocID="{1B2DFA76-3801-4FCB-A2D2-02B84419B4F2}" presName="descendantBox" presStyleCnt="0"/>
      <dgm:spPr/>
    </dgm:pt>
    <dgm:pt modelId="{ADDE3CCE-7ED4-46BB-8A48-A76C1DB29021}" type="pres">
      <dgm:prSet presAssocID="{7C0EA601-726E-4EB8-89DE-0C47FBEAD075}" presName="childTextBox" presStyleLbl="fgAccFollowNode1" presStyleIdx="0" presStyleCnt="2" custScaleY="151315">
        <dgm:presLayoutVars>
          <dgm:bulletEnabled val="1"/>
        </dgm:presLayoutVars>
      </dgm:prSet>
      <dgm:spPr/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3A337703-8BBD-4A9D-985A-D36CF1D84DED}" type="presOf" srcId="{9F47A2C1-1298-45F7-B522-FA32F140A43E}" destId="{1E39617C-DC3E-4DF5-9C8B-EB3CC0D6F8A8}" srcOrd="1" destOrd="0" presId="urn:microsoft.com/office/officeart/2005/8/layout/process4"/>
    <dgm:cxn modelId="{B222040F-F380-48F4-B5F8-605B4EC5A006}" type="presOf" srcId="{7C0EA601-726E-4EB8-89DE-0C47FBEAD075}" destId="{ADDE3CCE-7ED4-46BB-8A48-A76C1DB29021}" srcOrd="0" destOrd="0" presId="urn:microsoft.com/office/officeart/2005/8/layout/process4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8EC90E48-AB1B-4920-AA2A-EE6F21B769FC}" type="presOf" srcId="{9F47A2C1-1298-45F7-B522-FA32F140A43E}" destId="{69A4118E-6876-4C79-9A57-7A84C8D24692}" srcOrd="0" destOrd="0" presId="urn:microsoft.com/office/officeart/2005/8/layout/process4"/>
    <dgm:cxn modelId="{86865F53-86F6-401A-8EB7-1A2F0B7B72D0}" type="presOf" srcId="{1B2DFA76-3801-4FCB-A2D2-02B84419B4F2}" destId="{D090B30F-DBB6-4ACC-8424-EBF27FB21ADF}" srcOrd="1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7A4EF97C-03AB-4CF2-B95E-730679294374}" type="presOf" srcId="{159A5DC1-2DD5-47CE-8809-6BC3082E5A53}" destId="{F4355A8F-2A10-49AC-94BD-CC023D3C108D}" srcOrd="0" destOrd="0" presId="urn:microsoft.com/office/officeart/2005/8/layout/process4"/>
    <dgm:cxn modelId="{AEFEDE95-6025-47B1-8CA4-3A6554326CC2}" type="presOf" srcId="{1B2DFA76-3801-4FCB-A2D2-02B84419B4F2}" destId="{74DC53D5-6A9D-4011-91CC-0ABEE77B6EF7}" srcOrd="0" destOrd="0" presId="urn:microsoft.com/office/officeart/2005/8/layout/process4"/>
    <dgm:cxn modelId="{9D340CB6-E97B-4F01-BE01-56C6FCB53D35}" srcId="{1B2DFA76-3801-4FCB-A2D2-02B84419B4F2}" destId="{7C0EA601-726E-4EB8-89DE-0C47FBEAD075}" srcOrd="0" destOrd="0" parTransId="{0B59D49D-F0A1-4FAB-95F8-5FC54B44DAE1}" sibTransId="{0A5D7AEA-30AE-4AC2-850F-25A75D4620B7}"/>
    <dgm:cxn modelId="{3AB370EF-3321-4F65-8657-6C4B91C0E709}" type="presOf" srcId="{B235B79B-4E13-409A-9448-3DF29FBBE66A}" destId="{82AB61B7-6044-4F4C-8A0D-E6AC53F1FE30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726FB6D6-0591-400D-88B6-948E091F0F8A}" type="presParOf" srcId="{F4355A8F-2A10-49AC-94BD-CC023D3C108D}" destId="{97663E29-7A3D-4556-AED9-CE887199D82C}" srcOrd="0" destOrd="0" presId="urn:microsoft.com/office/officeart/2005/8/layout/process4"/>
    <dgm:cxn modelId="{5B2656AE-0B0E-461A-8BD2-69425117AAC3}" type="presParOf" srcId="{97663E29-7A3D-4556-AED9-CE887199D82C}" destId="{74DC53D5-6A9D-4011-91CC-0ABEE77B6EF7}" srcOrd="0" destOrd="0" presId="urn:microsoft.com/office/officeart/2005/8/layout/process4"/>
    <dgm:cxn modelId="{BD0B18DF-685C-4347-B597-A247838B8B2E}" type="presParOf" srcId="{97663E29-7A3D-4556-AED9-CE887199D82C}" destId="{D090B30F-DBB6-4ACC-8424-EBF27FB21ADF}" srcOrd="1" destOrd="0" presId="urn:microsoft.com/office/officeart/2005/8/layout/process4"/>
    <dgm:cxn modelId="{90011A38-DABC-4E02-A754-882EA828D928}" type="presParOf" srcId="{97663E29-7A3D-4556-AED9-CE887199D82C}" destId="{3CD33486-5CFC-4A8C-BA4B-945272697152}" srcOrd="2" destOrd="0" presId="urn:microsoft.com/office/officeart/2005/8/layout/process4"/>
    <dgm:cxn modelId="{599DC68A-1876-4E23-B37D-993D7274B06A}" type="presParOf" srcId="{3CD33486-5CFC-4A8C-BA4B-945272697152}" destId="{ADDE3CCE-7ED4-46BB-8A48-A76C1DB29021}" srcOrd="0" destOrd="0" presId="urn:microsoft.com/office/officeart/2005/8/layout/process4"/>
    <dgm:cxn modelId="{8C233E77-E001-4B43-B927-83F6B94502FC}" type="presParOf" srcId="{F4355A8F-2A10-49AC-94BD-CC023D3C108D}" destId="{8A719307-E488-4776-9C51-9FDA9A7B1DCD}" srcOrd="1" destOrd="0" presId="urn:microsoft.com/office/officeart/2005/8/layout/process4"/>
    <dgm:cxn modelId="{98BF8792-EF62-4436-8AFF-D5733EBDEC72}" type="presParOf" srcId="{F4355A8F-2A10-49AC-94BD-CC023D3C108D}" destId="{C9ECB430-4AA0-46FD-ACCE-E6A909FA4366}" srcOrd="2" destOrd="0" presId="urn:microsoft.com/office/officeart/2005/8/layout/process4"/>
    <dgm:cxn modelId="{89FA5223-4AD3-4F39-AB50-15F0B30F1C78}" type="presParOf" srcId="{C9ECB430-4AA0-46FD-ACCE-E6A909FA4366}" destId="{69A4118E-6876-4C79-9A57-7A84C8D24692}" srcOrd="0" destOrd="0" presId="urn:microsoft.com/office/officeart/2005/8/layout/process4"/>
    <dgm:cxn modelId="{59E77353-AF43-49C8-99B6-11D604F0B8E4}" type="presParOf" srcId="{C9ECB430-4AA0-46FD-ACCE-E6A909FA4366}" destId="{1E39617C-DC3E-4DF5-9C8B-EB3CC0D6F8A8}" srcOrd="1" destOrd="0" presId="urn:microsoft.com/office/officeart/2005/8/layout/process4"/>
    <dgm:cxn modelId="{F3D1EC9F-E0BA-4475-9C4B-7B67D807E393}" type="presParOf" srcId="{C9ECB430-4AA0-46FD-ACCE-E6A909FA4366}" destId="{3276C4BE-6D17-443E-B3E2-C74D769CC0EF}" srcOrd="2" destOrd="0" presId="urn:microsoft.com/office/officeart/2005/8/layout/process4"/>
    <dgm:cxn modelId="{8055763D-67BF-4588-8E60-85F9F2270E04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39F9E-F542-4CA0-A2D8-04166FA82B6D}">
      <dsp:nvSpPr>
        <dsp:cNvPr id="0" name=""/>
        <dsp:cNvSpPr/>
      </dsp:nvSpPr>
      <dsp:spPr>
        <a:xfrm>
          <a:off x="7448" y="841327"/>
          <a:ext cx="3217279" cy="240163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600" kern="1200" dirty="0">
              <a:effectLst/>
              <a:latin typeface="Calibri" panose="020F0502020204030204"/>
              <a:ea typeface="+mn-ea"/>
              <a:cs typeface="+mn-cs"/>
            </a:rPr>
            <a:t>Viajero</a:t>
          </a:r>
          <a:r>
            <a:rPr lang="es-ES" sz="1600" kern="1200" dirty="0">
              <a:effectLst/>
            </a:rPr>
            <a:t> Ocasional.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Viajero Frecuente.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Empresas de transporte de carga.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Empresas de transporte de Pasajeros.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Usuarios de PQRD.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Usuarios de las tarjetas de identificación electrónica TIE.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Usuarios de los TRÁMITES.</a:t>
          </a:r>
          <a:endParaRPr lang="es-CO" sz="16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63721" y="897600"/>
        <a:ext cx="3104733" cy="2345357"/>
      </dsp:txXfrm>
    </dsp:sp>
    <dsp:sp modelId="{EEF4F6C8-30F5-4071-95C7-C10A43770964}">
      <dsp:nvSpPr>
        <dsp:cNvPr id="0" name=""/>
        <dsp:cNvSpPr/>
      </dsp:nvSpPr>
      <dsp:spPr>
        <a:xfrm>
          <a:off x="7448" y="3242958"/>
          <a:ext cx="3217279" cy="10327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USUARIOS DE LA INFRAESTRUCTURA  (modos carretero, férreo, fluvial y marítimo)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448" y="3242958"/>
        <a:ext cx="2265689" cy="1032701"/>
      </dsp:txXfrm>
    </dsp:sp>
    <dsp:sp modelId="{70697DCF-EA88-4426-AE57-6A76AE2CFC03}">
      <dsp:nvSpPr>
        <dsp:cNvPr id="0" name=""/>
        <dsp:cNvSpPr/>
      </dsp:nvSpPr>
      <dsp:spPr>
        <a:xfrm>
          <a:off x="2364150" y="3406993"/>
          <a:ext cx="1126047" cy="1126047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39000" r="-39000"/>
          </a:stretch>
        </a:blip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35AC5-1B3F-497B-A47B-8526B5B63E58}">
      <dsp:nvSpPr>
        <dsp:cNvPr id="0" name=""/>
        <dsp:cNvSpPr/>
      </dsp:nvSpPr>
      <dsp:spPr>
        <a:xfrm>
          <a:off x="3769169" y="841327"/>
          <a:ext cx="3217279" cy="240163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600" kern="1200" dirty="0">
              <a:effectLst/>
            </a:rPr>
            <a:t> </a:t>
          </a:r>
          <a:r>
            <a:rPr lang="es-ES" sz="1600" kern="1200" dirty="0">
              <a:effectLst/>
              <a:latin typeface="Calibri" panose="020F0502020204030204"/>
              <a:ea typeface="+mn-ea"/>
              <a:cs typeface="+mn-cs"/>
            </a:rPr>
            <a:t>Comunidades</a:t>
          </a:r>
          <a:r>
            <a:rPr lang="es-ES" sz="1600" kern="1200" dirty="0">
              <a:effectLst/>
            </a:rPr>
            <a:t>.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Organizaciones sociales / Veedurías ciudadanas.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Usuarios de PQRD.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Usuarios de las tarjetas de identificación electrónica TIE.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effectLst/>
            </a:rPr>
            <a:t>Usuarios de los TRÁMITES.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Entidades del orden Nacional, Departamental y Municipal.</a:t>
          </a:r>
          <a:endParaRPr lang="es-CO" sz="16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3825442" y="897600"/>
        <a:ext cx="3104733" cy="2345357"/>
      </dsp:txXfrm>
    </dsp:sp>
    <dsp:sp modelId="{A7FF820A-3E57-4D3C-9E86-FC16DEED4813}">
      <dsp:nvSpPr>
        <dsp:cNvPr id="0" name=""/>
        <dsp:cNvSpPr/>
      </dsp:nvSpPr>
      <dsp:spPr>
        <a:xfrm>
          <a:off x="3769169" y="3242958"/>
          <a:ext cx="3217279" cy="10327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BENEFICIARIOS DEL ÁREA DE INFLUENCIA DE LOS PROYECTOS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69169" y="3242958"/>
        <a:ext cx="2265689" cy="1032701"/>
      </dsp:txXfrm>
    </dsp:sp>
    <dsp:sp modelId="{C038109D-7671-405B-B433-F874B9044E90}">
      <dsp:nvSpPr>
        <dsp:cNvPr id="0" name=""/>
        <dsp:cNvSpPr/>
      </dsp:nvSpPr>
      <dsp:spPr>
        <a:xfrm>
          <a:off x="6125870" y="3406993"/>
          <a:ext cx="1126047" cy="1126047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32000" r="-32000"/>
          </a:stretch>
        </a:blip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9697AF-330B-4900-A39F-F7444BAD50E7}">
      <dsp:nvSpPr>
        <dsp:cNvPr id="0" name=""/>
        <dsp:cNvSpPr/>
      </dsp:nvSpPr>
      <dsp:spPr>
        <a:xfrm>
          <a:off x="7530889" y="841327"/>
          <a:ext cx="3217279" cy="240163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Entidades del orden Nacional, Departamental y Municipal.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Corporaciones político-administrativas de elección popular como el Congreso, Asambleas y Concejos.</a:t>
          </a:r>
          <a:endParaRPr lang="es-CO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effectLst/>
            </a:rPr>
            <a:t>Órganos de control (especialmente, Procuraduría General de la Nación, Contraloría General de la República y Contralorías Territoriales, Personerías).</a:t>
          </a:r>
          <a:endParaRPr lang="es-CO" sz="16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7587162" y="897600"/>
        <a:ext cx="3104733" cy="2345357"/>
      </dsp:txXfrm>
    </dsp:sp>
    <dsp:sp modelId="{ACDAE586-CB45-4570-92BA-4DD68225E391}">
      <dsp:nvSpPr>
        <dsp:cNvPr id="0" name=""/>
        <dsp:cNvSpPr/>
      </dsp:nvSpPr>
      <dsp:spPr>
        <a:xfrm>
          <a:off x="7530889" y="3242958"/>
          <a:ext cx="3217279" cy="10327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ENTIDADES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530889" y="3242958"/>
        <a:ext cx="2265689" cy="1032701"/>
      </dsp:txXfrm>
    </dsp:sp>
    <dsp:sp modelId="{4C97D491-7223-4B45-A13D-407D13E4F0FE}">
      <dsp:nvSpPr>
        <dsp:cNvPr id="0" name=""/>
        <dsp:cNvSpPr/>
      </dsp:nvSpPr>
      <dsp:spPr>
        <a:xfrm>
          <a:off x="9887590" y="3406993"/>
          <a:ext cx="1126047" cy="1126047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1023"/>
          <a:ext cx="3915136" cy="20977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200" b="0" kern="1200" dirty="0">
              <a:effectLst/>
              <a:latin typeface="+mn-lt"/>
              <a:ea typeface="+mn-ea"/>
              <a:cs typeface="+mn-cs"/>
            </a:rPr>
            <a:t>Identificar, priorizar y reducir los riesgos a los que se expone la infraestructura de transporte, a través de la implementación del Plan de Gestión del Riesgo de Desastres del INVIAS, contribuyendo a proteger la infraestructura a cargo y los usuarios de las vías; en el marco de la política pública.</a:t>
          </a:r>
          <a:r>
            <a:rPr lang="es-ES" sz="1200" b="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 </a:t>
          </a:r>
          <a:endParaRPr lang="es-CO" sz="1200" b="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23"/>
        <a:ext cx="3915136" cy="1132767"/>
      </dsp:txXfrm>
    </dsp:sp>
    <dsp:sp modelId="{FF816811-1FDE-43F3-B670-9D90C3277318}">
      <dsp:nvSpPr>
        <dsp:cNvPr id="0" name=""/>
        <dsp:cNvSpPr/>
      </dsp:nvSpPr>
      <dsp:spPr>
        <a:xfrm>
          <a:off x="0" y="1091795"/>
          <a:ext cx="1957568" cy="96400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4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Gestión del Riesgo de Desastres </a:t>
          </a:r>
          <a:endParaRPr lang="es-CO" sz="14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91795"/>
        <a:ext cx="1957568" cy="964005"/>
      </dsp:txXfrm>
    </dsp:sp>
    <dsp:sp modelId="{E0BBB355-7F32-443E-9FA1-03030D9A53EF}">
      <dsp:nvSpPr>
        <dsp:cNvPr id="0" name=""/>
        <dsp:cNvSpPr/>
      </dsp:nvSpPr>
      <dsp:spPr>
        <a:xfrm>
          <a:off x="1957568" y="1091795"/>
          <a:ext cx="1957568" cy="96400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strike="noStrike" kern="120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400" u="none" strike="noStrike" kern="120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Prevención y Gestión Vial Integral</a:t>
          </a:r>
          <a:endParaRPr lang="es-CO" sz="14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1957568" y="1091795"/>
        <a:ext cx="1957568" cy="96400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1023"/>
          <a:ext cx="3673437" cy="20977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2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Implementar estrategias y líneas de acción para fortalecer los criterios de sostenibilidad en la gestión institucional y en el ciclo de vida de los proyectos de infraestructura de transporte</a:t>
          </a:r>
          <a:endParaRPr lang="es-CO" sz="12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23"/>
        <a:ext cx="3673437" cy="1132767"/>
      </dsp:txXfrm>
    </dsp:sp>
    <dsp:sp modelId="{FF816811-1FDE-43F3-B670-9D90C3277318}">
      <dsp:nvSpPr>
        <dsp:cNvPr id="0" name=""/>
        <dsp:cNvSpPr/>
      </dsp:nvSpPr>
      <dsp:spPr>
        <a:xfrm>
          <a:off x="0" y="1091795"/>
          <a:ext cx="1836718" cy="96400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9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2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Sostenibilidad</a:t>
          </a:r>
          <a:endParaRPr lang="es-CO" sz="12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91795"/>
        <a:ext cx="1836718" cy="964005"/>
      </dsp:txXfrm>
    </dsp:sp>
    <dsp:sp modelId="{E0BBB355-7F32-443E-9FA1-03030D9A53EF}">
      <dsp:nvSpPr>
        <dsp:cNvPr id="0" name=""/>
        <dsp:cNvSpPr/>
      </dsp:nvSpPr>
      <dsp:spPr>
        <a:xfrm>
          <a:off x="1836718" y="1091795"/>
          <a:ext cx="1836718" cy="96400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Prevención y Gestión Vial Integral</a:t>
          </a:r>
          <a:endParaRPr lang="es-CO" sz="12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1836718" y="1091795"/>
        <a:ext cx="1836718" cy="96400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0"/>
          <a:ext cx="3816623" cy="20977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2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Desarrollar los estudios, investigaciones y regulaciones normativas, que propendan por la conectividad vial y competitividad desde los territorios, incorporando las mejores tecnologías que requiere el país</a:t>
          </a:r>
          <a:endParaRPr lang="es-CO" sz="12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3816623" cy="1132768"/>
      </dsp:txXfrm>
    </dsp:sp>
    <dsp:sp modelId="{FF816811-1FDE-43F3-B670-9D90C3277318}">
      <dsp:nvSpPr>
        <dsp:cNvPr id="0" name=""/>
        <dsp:cNvSpPr/>
      </dsp:nvSpPr>
      <dsp:spPr>
        <a:xfrm>
          <a:off x="0" y="1091796"/>
          <a:ext cx="1908311" cy="96400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8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1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Modernización técnica</a:t>
          </a:r>
          <a:endParaRPr lang="es-CO" sz="11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91796"/>
        <a:ext cx="1908311" cy="964005"/>
      </dsp:txXfrm>
    </dsp:sp>
    <dsp:sp modelId="{E0BBB355-7F32-443E-9FA1-03030D9A53EF}">
      <dsp:nvSpPr>
        <dsp:cNvPr id="0" name=""/>
        <dsp:cNvSpPr/>
      </dsp:nvSpPr>
      <dsp:spPr>
        <a:xfrm>
          <a:off x="1908311" y="1091796"/>
          <a:ext cx="1908311" cy="96400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10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*Innovación, estudios y normalización</a:t>
          </a:r>
          <a:r>
            <a:rPr lang="es-CO" sz="1100" b="0" i="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CO" sz="11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1908311" y="1091796"/>
        <a:ext cx="1908311" cy="96400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470480"/>
          <a:ext cx="11813746" cy="296817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470480"/>
        <a:ext cx="11813746" cy="160281"/>
      </dsp:txXfrm>
    </dsp:sp>
    <dsp:sp modelId="{2033AA1F-BE90-4E0E-B63C-2E7B46D5474A}">
      <dsp:nvSpPr>
        <dsp:cNvPr id="0" name=""/>
        <dsp:cNvSpPr/>
      </dsp:nvSpPr>
      <dsp:spPr>
        <a:xfrm>
          <a:off x="597" y="743730"/>
          <a:ext cx="5883799" cy="501822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Modernizar, simplificar y hacer más eficiente el marco institucional del sector transporte y logística para alcanzar mayores niveles de eficacia, especialización y articulación entre las entidades nacionales y territoriales.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97" y="743730"/>
        <a:ext cx="5883799" cy="501822"/>
      </dsp:txXfrm>
    </dsp:sp>
    <dsp:sp modelId="{263697B1-49B0-4D01-B22C-D18437B5092C}">
      <dsp:nvSpPr>
        <dsp:cNvPr id="0" name=""/>
        <dsp:cNvSpPr/>
      </dsp:nvSpPr>
      <dsp:spPr>
        <a:xfrm>
          <a:off x="5884985" y="738089"/>
          <a:ext cx="5928751" cy="506271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las condiciones de seguridad de la infraestructura de transporte y de los vehículos y construir una cultura ciudadana de corresponsabilidad y autorregulación para una movilidad segura.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884985" y="738089"/>
        <a:ext cx="5928751" cy="506271"/>
      </dsp:txXfrm>
    </dsp:sp>
    <dsp:sp modelId="{DAD58FD7-EC1F-4920-A262-9CC0C524D013}">
      <dsp:nvSpPr>
        <dsp:cNvPr id="0" name=""/>
        <dsp:cNvSpPr/>
      </dsp:nvSpPr>
      <dsp:spPr>
        <a:xfrm rot="10800000">
          <a:off x="0" y="114187"/>
          <a:ext cx="11813746" cy="368674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A. Gobernanza e institucionalidad moderna para el transporte y la logística eficientes y seguros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10800000">
        <a:off x="0" y="114187"/>
        <a:ext cx="11813746" cy="23955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999"/>
          <a:ext cx="5910702" cy="20479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6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Modernizar la estructura organizacional del INVIAS, de acuerdo a las necesidades y políticas actuales que demanda la entidad para satisfacer a los grupos de valor.</a:t>
          </a:r>
          <a:r>
            <a:rPr lang="es-ES" sz="1600" b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 </a:t>
          </a:r>
          <a:endParaRPr lang="es-CO" sz="16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999"/>
        <a:ext cx="5910702" cy="1105909"/>
      </dsp:txXfrm>
    </dsp:sp>
    <dsp:sp modelId="{FF816811-1FDE-43F3-B670-9D90C3277318}">
      <dsp:nvSpPr>
        <dsp:cNvPr id="0" name=""/>
        <dsp:cNvSpPr/>
      </dsp:nvSpPr>
      <dsp:spPr>
        <a:xfrm>
          <a:off x="0" y="1065909"/>
          <a:ext cx="2955350" cy="94114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5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600" u="none" strike="noStrike" kern="1200" dirty="0" err="1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Repotencialización</a:t>
          </a:r>
          <a:r>
            <a:rPr lang="es-MX" sz="16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Invias</a:t>
          </a:r>
          <a:endParaRPr lang="es-CO" sz="16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65909"/>
        <a:ext cx="2955350" cy="941148"/>
      </dsp:txXfrm>
    </dsp:sp>
    <dsp:sp modelId="{E0BBB355-7F32-443E-9FA1-03030D9A53EF}">
      <dsp:nvSpPr>
        <dsp:cNvPr id="0" name=""/>
        <dsp:cNvSpPr/>
      </dsp:nvSpPr>
      <dsp:spPr>
        <a:xfrm>
          <a:off x="2955351" y="1065909"/>
          <a:ext cx="2955350" cy="94114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2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955351" y="1065909"/>
        <a:ext cx="2955350" cy="94114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999"/>
          <a:ext cx="5910702" cy="20479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4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Promover la articulación interinstitucional, mediante el suministro de equipos y tecnologías inteligentes de comunicación, requeridos por el Programa de Seguridad en las Carreteras Nacionales, para garantizar la seguridad y movilidad en las vías primarias del País</a:t>
          </a:r>
          <a:endParaRPr lang="es-CO" sz="14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999"/>
        <a:ext cx="5910702" cy="1105909"/>
      </dsp:txXfrm>
    </dsp:sp>
    <dsp:sp modelId="{FF816811-1FDE-43F3-B670-9D90C3277318}">
      <dsp:nvSpPr>
        <dsp:cNvPr id="0" name=""/>
        <dsp:cNvSpPr/>
      </dsp:nvSpPr>
      <dsp:spPr>
        <a:xfrm>
          <a:off x="0" y="1065909"/>
          <a:ext cx="2955350" cy="94114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5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6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Alianzas estratégicas </a:t>
          </a:r>
          <a:endParaRPr lang="es-CO" sz="16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65909"/>
        <a:ext cx="2955350" cy="941148"/>
      </dsp:txXfrm>
    </dsp:sp>
    <dsp:sp modelId="{E0BBB355-7F32-443E-9FA1-03030D9A53EF}">
      <dsp:nvSpPr>
        <dsp:cNvPr id="0" name=""/>
        <dsp:cNvSpPr/>
      </dsp:nvSpPr>
      <dsp:spPr>
        <a:xfrm>
          <a:off x="2955351" y="1065909"/>
          <a:ext cx="2955350" cy="94114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6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de Seguridad en Carreteras Nacionales –PSCN-</a:t>
          </a:r>
          <a:endParaRPr lang="es-CO" sz="16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955351" y="1065909"/>
        <a:ext cx="2955350" cy="94114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368302"/>
          <a:ext cx="11813746" cy="246917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368302"/>
        <a:ext cx="11813746" cy="133335"/>
      </dsp:txXfrm>
    </dsp:sp>
    <dsp:sp modelId="{2033AA1F-BE90-4E0E-B63C-2E7B46D5474A}">
      <dsp:nvSpPr>
        <dsp:cNvPr id="0" name=""/>
        <dsp:cNvSpPr/>
      </dsp:nvSpPr>
      <dsp:spPr>
        <a:xfrm>
          <a:off x="0" y="603031"/>
          <a:ext cx="3934069" cy="439527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Plan Maestro Fluvial, con el fin de desarrollar y promocionar las ventajas del modo en un esquema de transporte intermodal.</a:t>
          </a:r>
          <a:endParaRPr lang="es-CO" sz="10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603031"/>
        <a:ext cx="3934069" cy="439527"/>
      </dsp:txXfrm>
    </dsp:sp>
    <dsp:sp modelId="{41CF1475-CE65-4F56-9753-6C48EE63F045}">
      <dsp:nvSpPr>
        <dsp:cNvPr id="0" name=""/>
        <dsp:cNvSpPr/>
      </dsp:nvSpPr>
      <dsp:spPr>
        <a:xfrm>
          <a:off x="3936022" y="600452"/>
          <a:ext cx="3934069" cy="414585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el sistema portuario colombiano y sus accesos marítimos.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936022" y="600452"/>
        <a:ext cx="3934069" cy="414585"/>
      </dsp:txXfrm>
    </dsp:sp>
    <dsp:sp modelId="{263697B1-49B0-4D01-B22C-D18437B5092C}">
      <dsp:nvSpPr>
        <dsp:cNvPr id="0" name=""/>
        <dsp:cNvSpPr/>
      </dsp:nvSpPr>
      <dsp:spPr>
        <a:xfrm>
          <a:off x="7875835" y="602383"/>
          <a:ext cx="3934069" cy="394808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Establecer e implementar la política nacional de reactivación y consolidación del transporte ferroviario de carga.</a:t>
          </a:r>
          <a:endParaRPr lang="es-CO" sz="1100" b="0" i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875835" y="602383"/>
        <a:ext cx="3934069" cy="394808"/>
      </dsp:txXfrm>
    </dsp:sp>
    <dsp:sp modelId="{DAD58FD7-EC1F-4920-A262-9CC0C524D013}">
      <dsp:nvSpPr>
        <dsp:cNvPr id="0" name=""/>
        <dsp:cNvSpPr/>
      </dsp:nvSpPr>
      <dsp:spPr>
        <a:xfrm rot="10800000">
          <a:off x="0" y="0"/>
          <a:ext cx="11813746" cy="396608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sp:txBody>
      <dsp:txXfrm rot="10800000">
        <a:off x="0" y="0"/>
        <a:ext cx="11813746" cy="25770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953"/>
          <a:ext cx="11563979" cy="1953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Realizar las acciones señaladas en el Plan Maestro de Transporte Intermodal - PMTI, mediante la gestión de recursos presupuestales que permitan fortalecer la intermodalidad de la infraestructura de transporte</a:t>
          </a:r>
          <a:endParaRPr lang="es-CO" sz="18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953"/>
        <a:ext cx="11563979" cy="1055001"/>
      </dsp:txXfrm>
    </dsp:sp>
    <dsp:sp modelId="{FF816811-1FDE-43F3-B670-9D90C3277318}">
      <dsp:nvSpPr>
        <dsp:cNvPr id="0" name=""/>
        <dsp:cNvSpPr/>
      </dsp:nvSpPr>
      <dsp:spPr>
        <a:xfrm>
          <a:off x="0" y="1016842"/>
          <a:ext cx="5781989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ES" sz="1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Plan Maestro de Transporte Intermodal </a:t>
          </a:r>
          <a:endParaRPr lang="es-CO" sz="1800" u="none" strike="noStrike" kern="1200" dirty="0">
            <a:solidFill>
              <a:schemeClr val="tx1"/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16842"/>
        <a:ext cx="5781989" cy="897824"/>
      </dsp:txXfrm>
    </dsp:sp>
    <dsp:sp modelId="{E0BBB355-7F32-443E-9FA1-03030D9A53EF}">
      <dsp:nvSpPr>
        <dsp:cNvPr id="0" name=""/>
        <dsp:cNvSpPr/>
      </dsp:nvSpPr>
      <dsp:spPr>
        <a:xfrm>
          <a:off x="5781989" y="1016842"/>
          <a:ext cx="5781989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8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*Programa Obras fluviales. *Programa canales de accesos marítimos. *Redes férreas y estaciones.</a:t>
          </a:r>
        </a:p>
      </dsp:txBody>
      <dsp:txXfrm>
        <a:off x="5781989" y="1016842"/>
        <a:ext cx="5781989" cy="89782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392230"/>
          <a:ext cx="11813746" cy="479635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392230"/>
        <a:ext cx="11813746" cy="259003"/>
      </dsp:txXfrm>
    </dsp:sp>
    <dsp:sp modelId="{2033AA1F-BE90-4E0E-B63C-2E7B46D5474A}">
      <dsp:nvSpPr>
        <dsp:cNvPr id="0" name=""/>
        <dsp:cNvSpPr/>
      </dsp:nvSpPr>
      <dsp:spPr>
        <a:xfrm>
          <a:off x="0" y="726157"/>
          <a:ext cx="11813746" cy="403201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 calidad del transporte carretero, en términos de capacidad/estado de la infraestructura y de la prestación de servicios para garantizar la conectividad entre centros de producción, distribución y consumo, así como la integración de los territorios.</a:t>
          </a:r>
        </a:p>
      </dsp:txBody>
      <dsp:txXfrm>
        <a:off x="0" y="726157"/>
        <a:ext cx="11813746" cy="403201"/>
      </dsp:txXfrm>
    </dsp:sp>
    <dsp:sp modelId="{DAD58FD7-EC1F-4920-A262-9CC0C524D013}">
      <dsp:nvSpPr>
        <dsp:cNvPr id="0" name=""/>
        <dsp:cNvSpPr/>
      </dsp:nvSpPr>
      <dsp:spPr>
        <a:xfrm rot="10800000">
          <a:off x="0" y="0"/>
          <a:ext cx="11813746" cy="345581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sp:txBody>
      <dsp:txXfrm rot="10800000">
        <a:off x="0" y="0"/>
        <a:ext cx="11813746" cy="22454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0"/>
          <a:ext cx="11813746" cy="1953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Mantener, rehabilitar y mejorar la infraestructura vial intermodal, mediante el desarrollo de programas estratégicos para la conectividad del país</a:t>
          </a:r>
          <a:endParaRPr lang="es-CO" sz="18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813746" cy="1055001"/>
      </dsp:txXfrm>
    </dsp:sp>
    <dsp:sp modelId="{FF816811-1FDE-43F3-B670-9D90C3277318}">
      <dsp:nvSpPr>
        <dsp:cNvPr id="0" name=""/>
        <dsp:cNvSpPr/>
      </dsp:nvSpPr>
      <dsp:spPr>
        <a:xfrm>
          <a:off x="0" y="1016842"/>
          <a:ext cx="5906872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estratégicos intermodales </a:t>
          </a:r>
          <a:endParaRPr lang="es-CO" sz="18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16842"/>
        <a:ext cx="5906872" cy="897824"/>
      </dsp:txXfrm>
    </dsp:sp>
    <dsp:sp modelId="{E0BBB355-7F32-443E-9FA1-03030D9A53EF}">
      <dsp:nvSpPr>
        <dsp:cNvPr id="0" name=""/>
        <dsp:cNvSpPr/>
      </dsp:nvSpPr>
      <dsp:spPr>
        <a:xfrm>
          <a:off x="5906873" y="1016842"/>
          <a:ext cx="5906872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*Corredores de mantenimiento y rehabilitación.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*Terminación de Proyectos Especiales.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*Terminación de pavimentación de corredores.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*Proyectos de largo plazo. </a:t>
          </a:r>
          <a:r>
            <a:rPr lang="es-ES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*Rehabilitación y construcción de puentes.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*Innovación, estudios y normalización. </a:t>
          </a:r>
          <a:endParaRPr lang="es-CO" sz="18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906873" y="1016842"/>
        <a:ext cx="5906872" cy="8978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B831-CF2B-43E3-8C95-2328D97B9503}">
      <dsp:nvSpPr>
        <dsp:cNvPr id="0" name=""/>
        <dsp:cNvSpPr/>
      </dsp:nvSpPr>
      <dsp:spPr>
        <a:xfrm>
          <a:off x="1493058" y="0"/>
          <a:ext cx="4461480" cy="446148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9B5CE1-DB58-41A8-BE75-AE3ED43664ED}">
      <dsp:nvSpPr>
        <dsp:cNvPr id="0" name=""/>
        <dsp:cNvSpPr/>
      </dsp:nvSpPr>
      <dsp:spPr>
        <a:xfrm>
          <a:off x="1916899" y="423840"/>
          <a:ext cx="1739977" cy="17399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Debilidades</a:t>
          </a:r>
          <a:endParaRPr lang="es-C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001838" y="508779"/>
        <a:ext cx="1570099" cy="1570099"/>
      </dsp:txXfrm>
    </dsp:sp>
    <dsp:sp modelId="{4C3C7126-BD35-4EA2-B8BE-625AA820F3B1}">
      <dsp:nvSpPr>
        <dsp:cNvPr id="0" name=""/>
        <dsp:cNvSpPr/>
      </dsp:nvSpPr>
      <dsp:spPr>
        <a:xfrm>
          <a:off x="3790721" y="423840"/>
          <a:ext cx="1739977" cy="1739977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Oportunidades</a:t>
          </a:r>
          <a:endParaRPr lang="es-CO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75660" y="508779"/>
        <a:ext cx="1570099" cy="1570099"/>
      </dsp:txXfrm>
    </dsp:sp>
    <dsp:sp modelId="{5B306688-1978-4B55-83FE-36486ECF20F7}">
      <dsp:nvSpPr>
        <dsp:cNvPr id="0" name=""/>
        <dsp:cNvSpPr/>
      </dsp:nvSpPr>
      <dsp:spPr>
        <a:xfrm>
          <a:off x="1916899" y="2297662"/>
          <a:ext cx="1739977" cy="173997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Fortalezas</a:t>
          </a:r>
          <a:endParaRPr lang="es-C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001838" y="2382601"/>
        <a:ext cx="1570099" cy="1570099"/>
      </dsp:txXfrm>
    </dsp:sp>
    <dsp:sp modelId="{58ED86C3-6DF6-4439-AF83-979E06296D56}">
      <dsp:nvSpPr>
        <dsp:cNvPr id="0" name=""/>
        <dsp:cNvSpPr/>
      </dsp:nvSpPr>
      <dsp:spPr>
        <a:xfrm>
          <a:off x="3790721" y="2297662"/>
          <a:ext cx="1739977" cy="17399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Amenazas</a:t>
          </a:r>
          <a:endParaRPr lang="es-C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75660" y="2382601"/>
        <a:ext cx="1570099" cy="157009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572970"/>
          <a:ext cx="11617235" cy="267899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572970"/>
        <a:ext cx="11617235" cy="144665"/>
      </dsp:txXfrm>
    </dsp:sp>
    <dsp:sp modelId="{2033AA1F-BE90-4E0E-B63C-2E7B46D5474A}">
      <dsp:nvSpPr>
        <dsp:cNvPr id="0" name=""/>
        <dsp:cNvSpPr/>
      </dsp:nvSpPr>
      <dsp:spPr>
        <a:xfrm>
          <a:off x="0" y="813214"/>
          <a:ext cx="11617235" cy="334630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Promover el desarrollo de fuentes de pago alternativas para fondear proyectos de transporte y, de esta manera, ayudar a viabilizar las diferentes iniciativas que requieren recursos adicionales para su implementación.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813214"/>
        <a:ext cx="11617235" cy="334630"/>
      </dsp:txXfrm>
    </dsp:sp>
    <dsp:sp modelId="{DAD58FD7-EC1F-4920-A262-9CC0C524D013}">
      <dsp:nvSpPr>
        <dsp:cNvPr id="0" name=""/>
        <dsp:cNvSpPr/>
      </dsp:nvSpPr>
      <dsp:spPr>
        <a:xfrm rot="10800000">
          <a:off x="0" y="118445"/>
          <a:ext cx="11617235" cy="457598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Innovación financiera y movilización de nuevas fuentes de pago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10800000">
        <a:off x="0" y="118445"/>
        <a:ext cx="11617235" cy="29733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0"/>
          <a:ext cx="11813746" cy="1953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Identificar, desarrollar, activar e implementar nuevas opciones de financiamiento a corto, mediano y largo plazo, para desarrollar la red vial a cargo</a:t>
          </a:r>
          <a:endParaRPr lang="es-CO" sz="18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813746" cy="1055001"/>
      </dsp:txXfrm>
    </dsp:sp>
    <dsp:sp modelId="{FF816811-1FDE-43F3-B670-9D90C3277318}">
      <dsp:nvSpPr>
        <dsp:cNvPr id="0" name=""/>
        <dsp:cNvSpPr/>
      </dsp:nvSpPr>
      <dsp:spPr>
        <a:xfrm>
          <a:off x="0" y="1016842"/>
          <a:ext cx="5906872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Nuevas fuentes de financiación</a:t>
          </a:r>
          <a:endParaRPr lang="es-CO" sz="18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16842"/>
        <a:ext cx="5906872" cy="897824"/>
      </dsp:txXfrm>
    </dsp:sp>
    <dsp:sp modelId="{E0BBB355-7F32-443E-9FA1-03030D9A53EF}">
      <dsp:nvSpPr>
        <dsp:cNvPr id="0" name=""/>
        <dsp:cNvSpPr/>
      </dsp:nvSpPr>
      <dsp:spPr>
        <a:xfrm>
          <a:off x="5906873" y="1016842"/>
          <a:ext cx="5906872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8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*Nuevos peajes *Mecanismos innovadores de financiamiento</a:t>
          </a:r>
        </a:p>
      </dsp:txBody>
      <dsp:txXfrm>
        <a:off x="5906873" y="1016842"/>
        <a:ext cx="5906872" cy="89782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825499"/>
          <a:ext cx="11617233" cy="541617"/>
        </a:xfrm>
        <a:prstGeom prst="rec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Objetivo PND</a:t>
          </a:r>
        </a:p>
      </dsp:txBody>
      <dsp:txXfrm>
        <a:off x="0" y="825499"/>
        <a:ext cx="11617233" cy="292473"/>
      </dsp:txXfrm>
    </dsp:sp>
    <dsp:sp modelId="{19C90AA6-4201-4B22-BD34-6FB4C0598145}">
      <dsp:nvSpPr>
        <dsp:cNvPr id="0" name=""/>
        <dsp:cNvSpPr/>
      </dsp:nvSpPr>
      <dsp:spPr>
        <a:xfrm>
          <a:off x="0" y="1107140"/>
          <a:ext cx="5808616" cy="249143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Promover la digitalización y automatización masiva de trámites.</a:t>
          </a:r>
          <a:endParaRPr lang="es-CO" sz="1100" kern="12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107140"/>
        <a:ext cx="5808616" cy="249143"/>
      </dsp:txXfrm>
    </dsp:sp>
    <dsp:sp modelId="{ADDE3CCE-7ED4-46BB-8A48-A76C1DB29021}">
      <dsp:nvSpPr>
        <dsp:cNvPr id="0" name=""/>
        <dsp:cNvSpPr/>
      </dsp:nvSpPr>
      <dsp:spPr>
        <a:xfrm>
          <a:off x="5808616" y="1107140"/>
          <a:ext cx="5808616" cy="249143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5. Definir e implementar la infraestructura de datos para generar valor social y económico</a:t>
          </a:r>
          <a:endParaRPr lang="es-CO" sz="1100" kern="12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808616" y="1107140"/>
        <a:ext cx="5808616" cy="249143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11617233" cy="833007"/>
        </a:xfrm>
        <a:prstGeom prst="upArrowCallou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0" i="0" u="none" strike="noStrike" kern="1200" dirty="0">
              <a:solidFill>
                <a:srgbClr val="000000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VII. Pacto por la transformación digital de Colombia: Gobierno, empresas y hogares conectados con la era del conocimiento</a:t>
          </a:r>
          <a:endParaRPr lang="es-CO" sz="16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11617233" cy="292385"/>
      </dsp:txXfrm>
    </dsp:sp>
    <dsp:sp modelId="{82AB61B7-6044-4F4C-8A0D-E6AC53F1FE30}">
      <dsp:nvSpPr>
        <dsp:cNvPr id="0" name=""/>
        <dsp:cNvSpPr/>
      </dsp:nvSpPr>
      <dsp:spPr>
        <a:xfrm>
          <a:off x="0" y="293002"/>
          <a:ext cx="11617233" cy="24906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kern="1200" dirty="0">
              <a:solidFill>
                <a:schemeClr val="accent5">
                  <a:lumMod val="50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Hacia una sociedad digital e industria 4.0: por una relación más eficiente, efectiva y transparente entre mercados, ciudadanos y Estado</a:t>
          </a:r>
          <a:endParaRPr lang="es-CO" sz="1100" kern="12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293002"/>
        <a:ext cx="11617233" cy="249069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0"/>
          <a:ext cx="11813746" cy="1953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8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Gestionar sistemas de información integrados, interoperando con otras entidades, para una oportuna y eficiente gestión</a:t>
          </a:r>
          <a:endParaRPr lang="es-CO" sz="18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813746" cy="1055001"/>
      </dsp:txXfrm>
    </dsp:sp>
    <dsp:sp modelId="{FF816811-1FDE-43F3-B670-9D90C3277318}">
      <dsp:nvSpPr>
        <dsp:cNvPr id="0" name=""/>
        <dsp:cNvSpPr/>
      </dsp:nvSpPr>
      <dsp:spPr>
        <a:xfrm>
          <a:off x="0" y="1016842"/>
          <a:ext cx="5906872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Transformación digital</a:t>
          </a:r>
          <a:endParaRPr lang="es-CO" sz="18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16842"/>
        <a:ext cx="5906872" cy="897824"/>
      </dsp:txXfrm>
    </dsp:sp>
    <dsp:sp modelId="{E0BBB355-7F32-443E-9FA1-03030D9A53EF}">
      <dsp:nvSpPr>
        <dsp:cNvPr id="0" name=""/>
        <dsp:cNvSpPr/>
      </dsp:nvSpPr>
      <dsp:spPr>
        <a:xfrm>
          <a:off x="5906873" y="1016842"/>
          <a:ext cx="5906872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8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</a:p>
      </dsp:txBody>
      <dsp:txXfrm>
        <a:off x="5906873" y="1016842"/>
        <a:ext cx="5906872" cy="89782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1279785"/>
          <a:ext cx="5534486" cy="83967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1279785"/>
        <a:ext cx="5534486" cy="453425"/>
      </dsp:txXfrm>
    </dsp:sp>
    <dsp:sp modelId="{ADDE3CCE-7ED4-46BB-8A48-A76C1DB29021}">
      <dsp:nvSpPr>
        <dsp:cNvPr id="0" name=""/>
        <dsp:cNvSpPr/>
      </dsp:nvSpPr>
      <dsp:spPr>
        <a:xfrm>
          <a:off x="0" y="1734167"/>
          <a:ext cx="5534486" cy="38625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Estabilizar los territorios rurales, principalmente en los 170 municipios  </a:t>
          </a:r>
          <a:r>
            <a:rPr lang="es-ES" sz="1100" kern="1200" dirty="0" err="1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PDET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734167"/>
        <a:ext cx="5534486" cy="386251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5534486" cy="129142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XI. </a:t>
          </a:r>
          <a:r>
            <a:rPr lang="es-CO" sz="1800" kern="12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Pacto por la construcción de paz: cultura legalidad, convivencia, estabilización y victimas</a:t>
          </a:r>
        </a:p>
      </dsp:txBody>
      <dsp:txXfrm rot="-10800000">
        <a:off x="0" y="0"/>
        <a:ext cx="5534486" cy="453289"/>
      </dsp:txXfrm>
    </dsp:sp>
    <dsp:sp modelId="{82AB61B7-6044-4F4C-8A0D-E6AC53F1FE30}">
      <dsp:nvSpPr>
        <dsp:cNvPr id="0" name=""/>
        <dsp:cNvSpPr/>
      </dsp:nvSpPr>
      <dsp:spPr>
        <a:xfrm>
          <a:off x="0" y="454246"/>
          <a:ext cx="5534486" cy="38613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“Focalización territorial para intervenciones más eficientes”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454246"/>
        <a:ext cx="5534486" cy="38613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0"/>
          <a:ext cx="11550124" cy="15793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4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Implementar el programa Colombia Rural en la Red Vial Terciaria a través de emprendedores rurales, por medio de alianzas estratégicas de investigación con la academia, para realizar pruebas de nuevos materiales; lo que permitirá integrar los centros de producción rural con los centros de consumo</a:t>
          </a:r>
          <a:endParaRPr lang="es-CO" sz="1400" b="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550124" cy="852840"/>
      </dsp:txXfrm>
    </dsp:sp>
    <dsp:sp modelId="{FF816811-1FDE-43F3-B670-9D90C3277318}">
      <dsp:nvSpPr>
        <dsp:cNvPr id="0" name=""/>
        <dsp:cNvSpPr/>
      </dsp:nvSpPr>
      <dsp:spPr>
        <a:xfrm>
          <a:off x="0" y="821993"/>
          <a:ext cx="5775062" cy="72578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9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MX" sz="12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Alianzas estratégicas </a:t>
          </a:r>
          <a:endParaRPr lang="es-CO" sz="1200" u="none" strike="noStrike" kern="1200" dirty="0"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821993"/>
        <a:ext cx="5775062" cy="725782"/>
      </dsp:txXfrm>
    </dsp:sp>
    <dsp:sp modelId="{E0BBB355-7F32-443E-9FA1-03030D9A53EF}">
      <dsp:nvSpPr>
        <dsp:cNvPr id="0" name=""/>
        <dsp:cNvSpPr/>
      </dsp:nvSpPr>
      <dsp:spPr>
        <a:xfrm>
          <a:off x="5775062" y="821993"/>
          <a:ext cx="5775062" cy="72578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200" u="none" strike="noStrik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Mantenimiento y mejoramiento de la red terciaria. * Pavimentación de red secundaria. * Innovación, estudios y normalización</a:t>
          </a: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CO" sz="1200" u="none" strike="noStrike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775062" y="821993"/>
        <a:ext cx="5775062" cy="72578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1279785"/>
          <a:ext cx="5534486" cy="83967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1279785"/>
        <a:ext cx="5534486" cy="453425"/>
      </dsp:txXfrm>
    </dsp:sp>
    <dsp:sp modelId="{ADDE3CCE-7ED4-46BB-8A48-A76C1DB29021}">
      <dsp:nvSpPr>
        <dsp:cNvPr id="0" name=""/>
        <dsp:cNvSpPr/>
      </dsp:nvSpPr>
      <dsp:spPr>
        <a:xfrm>
          <a:off x="0" y="1734167"/>
          <a:ext cx="5534486" cy="38625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Conectar territorios para estimular la productividad regional (estructura espacial)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734167"/>
        <a:ext cx="5534486" cy="386251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5534486" cy="129142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0" i="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XVI. Pacto por la descentralización: Conectar territorios, gobiernos y poblaciones</a:t>
          </a:r>
          <a:endParaRPr lang="es-CO" sz="18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5534486" cy="453289"/>
      </dsp:txXfrm>
    </dsp:sp>
    <dsp:sp modelId="{82AB61B7-6044-4F4C-8A0D-E6AC53F1FE30}">
      <dsp:nvSpPr>
        <dsp:cNvPr id="0" name=""/>
        <dsp:cNvSpPr/>
      </dsp:nvSpPr>
      <dsp:spPr>
        <a:xfrm>
          <a:off x="0" y="454246"/>
          <a:ext cx="5534486" cy="38613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Estimular tanto la productividad como la equidad, a través de la conectividad y los vínculos entre la ciudad y el campo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454246"/>
        <a:ext cx="5534486" cy="3861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636C0-C4A6-4781-97D2-84DB9A38D40F}">
      <dsp:nvSpPr>
        <dsp:cNvPr id="0" name=""/>
        <dsp:cNvSpPr/>
      </dsp:nvSpPr>
      <dsp:spPr>
        <a:xfrm>
          <a:off x="214037" y="752"/>
          <a:ext cx="2533735" cy="1266867"/>
        </a:xfrm>
        <a:prstGeom prst="roundRect">
          <a:avLst>
            <a:gd name="adj" fmla="val 10000"/>
          </a:avLst>
        </a:prstGeom>
        <a:solidFill>
          <a:schemeClr val="accent4"/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b="1" i="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Interno</a:t>
          </a:r>
          <a:endParaRPr lang="es-CO" sz="36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51142" y="37857"/>
        <a:ext cx="2459525" cy="1192657"/>
      </dsp:txXfrm>
    </dsp:sp>
    <dsp:sp modelId="{709DDEBE-9981-4970-BF25-EB5D60C0E3F6}">
      <dsp:nvSpPr>
        <dsp:cNvPr id="0" name=""/>
        <dsp:cNvSpPr/>
      </dsp:nvSpPr>
      <dsp:spPr>
        <a:xfrm>
          <a:off x="467410" y="1267620"/>
          <a:ext cx="253373" cy="950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0150"/>
              </a:lnTo>
              <a:lnTo>
                <a:pt x="253373" y="950150"/>
              </a:lnTo>
            </a:path>
          </a:pathLst>
        </a:custGeom>
        <a:noFill/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2E1E2-C2BE-4CF3-BF88-1ED584584551}">
      <dsp:nvSpPr>
        <dsp:cNvPr id="0" name=""/>
        <dsp:cNvSpPr/>
      </dsp:nvSpPr>
      <dsp:spPr>
        <a:xfrm>
          <a:off x="720784" y="1584336"/>
          <a:ext cx="2026988" cy="1266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Financieros, Humano, Modelo de Operación por Procesos, Estratégicos, Comunicación interna, Infraestructura y Tecnología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57889" y="1621441"/>
        <a:ext cx="1952778" cy="11926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636C0-C4A6-4781-97D2-84DB9A38D40F}">
      <dsp:nvSpPr>
        <dsp:cNvPr id="0" name=""/>
        <dsp:cNvSpPr/>
      </dsp:nvSpPr>
      <dsp:spPr>
        <a:xfrm>
          <a:off x="348533" y="859"/>
          <a:ext cx="2264743" cy="1132371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b="1" i="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Externo</a:t>
          </a:r>
          <a:endParaRPr lang="es-CO" sz="32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1699" y="34025"/>
        <a:ext cx="2198411" cy="1066039"/>
      </dsp:txXfrm>
    </dsp:sp>
    <dsp:sp modelId="{709DDEBE-9981-4970-BF25-EB5D60C0E3F6}">
      <dsp:nvSpPr>
        <dsp:cNvPr id="0" name=""/>
        <dsp:cNvSpPr/>
      </dsp:nvSpPr>
      <dsp:spPr>
        <a:xfrm>
          <a:off x="575007" y="1133231"/>
          <a:ext cx="226474" cy="849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278"/>
              </a:lnTo>
              <a:lnTo>
                <a:pt x="226474" y="849278"/>
              </a:lnTo>
            </a:path>
          </a:pathLst>
        </a:custGeom>
        <a:noFill/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2E1E2-C2BE-4CF3-BF88-1ED584584551}">
      <dsp:nvSpPr>
        <dsp:cNvPr id="0" name=""/>
        <dsp:cNvSpPr/>
      </dsp:nvSpPr>
      <dsp:spPr>
        <a:xfrm>
          <a:off x="801481" y="1416324"/>
          <a:ext cx="1811794" cy="1132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Económico/financiero, Políticos, Legales y Reglamentarios, Ambiental, Tecnológicos, Físicos y Sociales / Culturales.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34647" y="1449490"/>
        <a:ext cx="1745462" cy="10660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507A1-8206-4C2F-BCA9-1342B3E00F9E}">
      <dsp:nvSpPr>
        <dsp:cNvPr id="0" name=""/>
        <dsp:cNvSpPr/>
      </dsp:nvSpPr>
      <dsp:spPr>
        <a:xfrm>
          <a:off x="0" y="0"/>
          <a:ext cx="2494459" cy="2151878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PACTO POR COLOMBIA. PACTO POR LA EQUIDAD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PND</a:t>
          </a:r>
        </a:p>
      </dsp:txBody>
      <dsp:txXfrm>
        <a:off x="475893" y="504067"/>
        <a:ext cx="1542673" cy="1106110"/>
      </dsp:txXfrm>
    </dsp:sp>
    <dsp:sp modelId="{758EDF2E-C8F3-4B52-B39E-B4517C2A3370}">
      <dsp:nvSpPr>
        <dsp:cNvPr id="0" name=""/>
        <dsp:cNvSpPr/>
      </dsp:nvSpPr>
      <dsp:spPr>
        <a:xfrm>
          <a:off x="1054117" y="1762659"/>
          <a:ext cx="1867968" cy="1867968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Sectorial</a:t>
          </a:r>
        </a:p>
      </dsp:txBody>
      <dsp:txXfrm>
        <a:off x="1524384" y="2235768"/>
        <a:ext cx="927434" cy="921750"/>
      </dsp:txXfrm>
    </dsp:sp>
    <dsp:sp modelId="{AC875E7E-EF74-4CBE-9B19-D65734212FB6}">
      <dsp:nvSpPr>
        <dsp:cNvPr id="0" name=""/>
        <dsp:cNvSpPr/>
      </dsp:nvSpPr>
      <dsp:spPr>
        <a:xfrm rot="20700000">
          <a:off x="2423895" y="2634026"/>
          <a:ext cx="1830227" cy="1830227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Institucional </a:t>
          </a:r>
          <a:r>
            <a:rPr lang="es-ES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2019- 2022</a:t>
          </a:r>
          <a:endParaRPr lang="es-CO" sz="1400" b="1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20700000">
        <a:off x="2825317" y="3035448"/>
        <a:ext cx="1027382" cy="1027382"/>
      </dsp:txXfrm>
    </dsp:sp>
    <dsp:sp modelId="{A34341CA-AE83-4F23-9543-82BCBE1445BA}">
      <dsp:nvSpPr>
        <dsp:cNvPr id="0" name=""/>
        <dsp:cNvSpPr/>
      </dsp:nvSpPr>
      <dsp:spPr>
        <a:xfrm rot="1540729">
          <a:off x="1351380" y="471497"/>
          <a:ext cx="1572865" cy="1668568"/>
        </a:xfrm>
        <a:prstGeom prst="circularArrow">
          <a:avLst>
            <a:gd name="adj1" fmla="val 4688"/>
            <a:gd name="adj2" fmla="val 299029"/>
            <a:gd name="adj3" fmla="val 2526467"/>
            <a:gd name="adj4" fmla="val 1583926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FCCD5-1E43-4273-BB0B-80BEA6C2E0EF}">
      <dsp:nvSpPr>
        <dsp:cNvPr id="0" name=""/>
        <dsp:cNvSpPr/>
      </dsp:nvSpPr>
      <dsp:spPr>
        <a:xfrm rot="16627366">
          <a:off x="1204895" y="1807685"/>
          <a:ext cx="2388664" cy="23886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404A1-9666-4A3C-ACE9-8AA85DF8A1FC}">
      <dsp:nvSpPr>
        <dsp:cNvPr id="0" name=""/>
        <dsp:cNvSpPr/>
      </dsp:nvSpPr>
      <dsp:spPr>
        <a:xfrm rot="6766494">
          <a:off x="2353311" y="2600156"/>
          <a:ext cx="2575461" cy="257546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538DF-CA13-49E4-B87B-1369B0474ECD}">
      <dsp:nvSpPr>
        <dsp:cNvPr id="0" name=""/>
        <dsp:cNvSpPr/>
      </dsp:nvSpPr>
      <dsp:spPr>
        <a:xfrm>
          <a:off x="0" y="888918"/>
          <a:ext cx="5216434" cy="583227"/>
        </a:xfrm>
        <a:prstGeom prst="rect">
          <a:avLst/>
        </a:prstGeom>
        <a:solidFill>
          <a:srgbClr val="FFAB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888918"/>
        <a:ext cx="5216434" cy="314942"/>
      </dsp:txXfrm>
    </dsp:sp>
    <dsp:sp modelId="{13DD2793-C01E-4D1E-BC2B-529AFAEE3191}">
      <dsp:nvSpPr>
        <dsp:cNvPr id="0" name=""/>
        <dsp:cNvSpPr/>
      </dsp:nvSpPr>
      <dsp:spPr>
        <a:xfrm>
          <a:off x="0" y="1192196"/>
          <a:ext cx="5216434" cy="268284"/>
        </a:xfrm>
        <a:prstGeom prst="rect">
          <a:avLst/>
        </a:prstGeom>
        <a:solidFill>
          <a:srgbClr val="FFEECD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u="none" strike="noStrike" kern="1200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las capacidades institucionales para combatir la corrupción, afianzar la legalidad y el relacionamiento colaborativo con el ciudadano</a:t>
          </a:r>
          <a:endParaRPr lang="es-CO" sz="1000" kern="12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192196"/>
        <a:ext cx="5216434" cy="268284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5216434" cy="897003"/>
        </a:xfrm>
        <a:prstGeom prst="upArrowCallout">
          <a:avLst/>
        </a:prstGeom>
        <a:solidFill>
          <a:srgbClr val="FFAB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I. Pacto por la legalidad: seguridad efectiva y justicia transparente para que todos vivamos con libertad y en democracia</a:t>
          </a:r>
          <a:endParaRPr lang="es-CO" sz="12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5216434" cy="314848"/>
      </dsp:txXfrm>
    </dsp:sp>
    <dsp:sp modelId="{82AB61B7-6044-4F4C-8A0D-E6AC53F1FE30}">
      <dsp:nvSpPr>
        <dsp:cNvPr id="0" name=""/>
        <dsp:cNvSpPr/>
      </dsp:nvSpPr>
      <dsp:spPr>
        <a:xfrm>
          <a:off x="0" y="400943"/>
          <a:ext cx="5216434" cy="165181"/>
        </a:xfrm>
        <a:prstGeom prst="rect">
          <a:avLst/>
        </a:prstGeom>
        <a:solidFill>
          <a:srgbClr val="FFEECD">
            <a:alpha val="89804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</a:t>
          </a:r>
          <a:r>
            <a:rPr lang="es-ES" sz="1100" u="none" strike="noStrike" kern="1200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Alianza contra la corrupción: tolerancia cero con los corruptos</a:t>
          </a:r>
          <a:endParaRPr lang="es-CO" sz="1100" kern="12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400943"/>
        <a:ext cx="5216434" cy="1651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DC986-41EF-4805-B064-BF339D2D1F31}">
      <dsp:nvSpPr>
        <dsp:cNvPr id="0" name=""/>
        <dsp:cNvSpPr/>
      </dsp:nvSpPr>
      <dsp:spPr>
        <a:xfrm>
          <a:off x="0" y="890915"/>
          <a:ext cx="5239820" cy="584536"/>
        </a:xfrm>
        <a:prstGeom prst="rect">
          <a:avLst/>
        </a:prstGeom>
        <a:solidFill>
          <a:srgbClr val="06916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890915"/>
        <a:ext cx="5239820" cy="315649"/>
      </dsp:txXfrm>
    </dsp:sp>
    <dsp:sp modelId="{349430D4-26BF-44F5-BD81-28B5EA4C27AC}">
      <dsp:nvSpPr>
        <dsp:cNvPr id="0" name=""/>
        <dsp:cNvSpPr/>
      </dsp:nvSpPr>
      <dsp:spPr>
        <a:xfrm>
          <a:off x="0" y="1191596"/>
          <a:ext cx="5239820" cy="275442"/>
        </a:xfrm>
        <a:prstGeom prst="rect">
          <a:avLst/>
        </a:prstGeom>
        <a:solidFill>
          <a:srgbClr val="A8D4D3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Disminuir la regulación y trámites para un ambiente competitivo</a:t>
          </a:r>
        </a:p>
      </dsp:txBody>
      <dsp:txXfrm>
        <a:off x="0" y="1191596"/>
        <a:ext cx="5239820" cy="275442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5239820" cy="899017"/>
        </a:xfrm>
        <a:prstGeom prst="upArrowCallout">
          <a:avLst/>
        </a:prstGeom>
        <a:solidFill>
          <a:srgbClr val="06916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u="none" strike="noStrike" kern="120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II: Pacto por el emprendimiento, la formalización y la productividad: una economía dinámica, incluyente y sostenible que potencie todos nuestros talentos</a:t>
          </a:r>
          <a:endParaRPr lang="es-CO" sz="11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5239820" cy="315555"/>
      </dsp:txXfrm>
    </dsp:sp>
    <dsp:sp modelId="{82AB61B7-6044-4F4C-8A0D-E6AC53F1FE30}">
      <dsp:nvSpPr>
        <dsp:cNvPr id="0" name=""/>
        <dsp:cNvSpPr/>
      </dsp:nvSpPr>
      <dsp:spPr>
        <a:xfrm>
          <a:off x="0" y="378741"/>
          <a:ext cx="5239820" cy="197586"/>
        </a:xfrm>
        <a:prstGeom prst="rect">
          <a:avLst/>
        </a:prstGeom>
        <a:solidFill>
          <a:srgbClr val="A8D4D3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Estado simple: menos trámites, regulación clara y más competencia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378741"/>
        <a:ext cx="5239820" cy="1975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0A51-73D2-4FCB-B46D-0B3612E7EF28}">
      <dsp:nvSpPr>
        <dsp:cNvPr id="0" name=""/>
        <dsp:cNvSpPr/>
      </dsp:nvSpPr>
      <dsp:spPr>
        <a:xfrm>
          <a:off x="0" y="953"/>
          <a:ext cx="11563979" cy="1953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Prevenir hechos de corrupción, mediante la implementación de las acciones del Plan Anticorrupción y de Atención al Ciudadano, generando credibilidad y confianza al ciudadano</a:t>
          </a:r>
          <a:endParaRPr lang="es-CO" sz="18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953"/>
        <a:ext cx="11563979" cy="1055001"/>
      </dsp:txXfrm>
    </dsp:sp>
    <dsp:sp modelId="{FF816811-1FDE-43F3-B670-9D90C3277318}">
      <dsp:nvSpPr>
        <dsp:cNvPr id="0" name=""/>
        <dsp:cNvSpPr/>
      </dsp:nvSpPr>
      <dsp:spPr>
        <a:xfrm>
          <a:off x="0" y="1016842"/>
          <a:ext cx="5781989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1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 </a:t>
          </a:r>
          <a:r>
            <a:rPr lang="es-CO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Anticorrupción</a:t>
          </a:r>
        </a:p>
      </dsp:txBody>
      <dsp:txXfrm>
        <a:off x="0" y="1016842"/>
        <a:ext cx="5781989" cy="897824"/>
      </dsp:txXfrm>
    </dsp:sp>
    <dsp:sp modelId="{E0BBB355-7F32-443E-9FA1-03030D9A53EF}">
      <dsp:nvSpPr>
        <dsp:cNvPr id="0" name=""/>
        <dsp:cNvSpPr/>
      </dsp:nvSpPr>
      <dsp:spPr>
        <a:xfrm>
          <a:off x="5781989" y="1016842"/>
          <a:ext cx="5781989" cy="89782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8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781989" y="1016842"/>
        <a:ext cx="5781989" cy="8978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1220030"/>
          <a:ext cx="11617233" cy="800740"/>
        </a:xfrm>
        <a:prstGeom prst="rec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Objetivo PND</a:t>
          </a:r>
        </a:p>
      </dsp:txBody>
      <dsp:txXfrm>
        <a:off x="0" y="1220030"/>
        <a:ext cx="11617233" cy="432399"/>
      </dsp:txXfrm>
    </dsp:sp>
    <dsp:sp modelId="{ADDE3CCE-7ED4-46BB-8A48-A76C1DB29021}">
      <dsp:nvSpPr>
        <dsp:cNvPr id="0" name=""/>
        <dsp:cNvSpPr/>
      </dsp:nvSpPr>
      <dsp:spPr>
        <a:xfrm>
          <a:off x="0" y="1541908"/>
          <a:ext cx="11617233" cy="55735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* Avanzar en el conocimiento de escenarios de riesgos actuales y futuros para orientar la toma de decisiones en la planeación del desarrollo.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* Garantizar un manejo efectivo de desastres y la reconstrucción adaptada y resiliente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50" u="none" strike="noStrike" kern="1200" dirty="0">
              <a:solidFill>
                <a:srgbClr val="4472C4">
                  <a:lumMod val="75000"/>
                </a:srgb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Avanzar hacia la transición de actividades productivas comprometidas con la sostenibilidad y la mitigación del cambio climático</a:t>
          </a:r>
          <a:endParaRPr lang="es-CO" sz="105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541908"/>
        <a:ext cx="11617233" cy="557354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11617233" cy="1231538"/>
        </a:xfrm>
        <a:prstGeom prst="upArrowCallou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IV. Pacto por la sostenibilidad: producir conservando y conservar produciendo</a:t>
          </a:r>
          <a:endParaRPr lang="es-CO" sz="18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11617233" cy="432270"/>
      </dsp:txXfrm>
    </dsp:sp>
    <dsp:sp modelId="{82AB61B7-6044-4F4C-8A0D-E6AC53F1FE30}">
      <dsp:nvSpPr>
        <dsp:cNvPr id="0" name=""/>
        <dsp:cNvSpPr/>
      </dsp:nvSpPr>
      <dsp:spPr>
        <a:xfrm>
          <a:off x="0" y="432772"/>
          <a:ext cx="11617233" cy="36823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2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C. Colombia resiliente: conocimiento y prevención para la gestión del riesgo de desastres y la adaptación al cambio climático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432772"/>
        <a:ext cx="11617233" cy="368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18/09/20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18/09/20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94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96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4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4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39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25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11" name="Rectangle 3"/>
          <p:cNvSpPr/>
          <p:nvPr userDrawn="1"/>
        </p:nvSpPr>
        <p:spPr>
          <a:xfrm>
            <a:off x="-13996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4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18/09/20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18/09/20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CDD590C-827B-4C8A-AE5A-078C19B7F68E}"/>
              </a:ext>
            </a:extLst>
          </p:cNvPr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18/09/20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11" name="Rectangle 3"/>
          <p:cNvSpPr/>
          <p:nvPr userDrawn="1"/>
        </p:nvSpPr>
        <p:spPr>
          <a:xfrm>
            <a:off x="-13996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5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08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7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34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9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6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18/09/20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18/09/20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1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18/09/20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3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18" Type="http://schemas.openxmlformats.org/officeDocument/2006/relationships/diagramLayout" Target="../diagrams/layout12.xml"/><Relationship Id="rId3" Type="http://schemas.openxmlformats.org/officeDocument/2006/relationships/diagramLayout" Target="../diagrams/layout9.xml"/><Relationship Id="rId21" Type="http://schemas.microsoft.com/office/2007/relationships/diagramDrawing" Target="../diagrams/drawing12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diagramData" Target="../diagrams/data12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20" Type="http://schemas.openxmlformats.org/officeDocument/2006/relationships/diagramColors" Target="../diagrams/colors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19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diagramLayout" Target="../diagrams/layout15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diagramData" Target="../diagrams/data15.xml"/><Relationship Id="rId2" Type="http://schemas.openxmlformats.org/officeDocument/2006/relationships/diagramData" Target="../diagrams/data13.xml"/><Relationship Id="rId16" Type="http://schemas.microsoft.com/office/2007/relationships/diagramDrawing" Target="../diagrams/drawing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5" Type="http://schemas.openxmlformats.org/officeDocument/2006/relationships/diagramColors" Target="../diagrams/colors15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Relationship Id="rId14" Type="http://schemas.openxmlformats.org/officeDocument/2006/relationships/diagramQuickStyle" Target="../diagrams/quickStyle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13" Type="http://schemas.openxmlformats.org/officeDocument/2006/relationships/diagramLayout" Target="../diagrams/layout26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12" Type="http://schemas.openxmlformats.org/officeDocument/2006/relationships/diagramData" Target="../diagrams/data26.xml"/><Relationship Id="rId2" Type="http://schemas.openxmlformats.org/officeDocument/2006/relationships/diagramData" Target="../diagrams/data24.xml"/><Relationship Id="rId16" Type="http://schemas.microsoft.com/office/2007/relationships/diagramDrawing" Target="../diagrams/drawing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5" Type="http://schemas.openxmlformats.org/officeDocument/2006/relationships/diagramColors" Target="../diagrams/colors26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Relationship Id="rId14" Type="http://schemas.openxmlformats.org/officeDocument/2006/relationships/diagramQuickStyle" Target="../diagrams/quickStyle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invias.gov.co/index.php/archivo-y-documentos/hechos-de-transparencia/planeacion-gestion-y-control/plan-estrategico-institucional/9405-plan-estrategico-institucional-2019-2022-1/file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diagramData" Target="../diagrams/data2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6683835" y="-34036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AE9B529-9B30-4793-AD85-732C25F0B447}"/>
              </a:ext>
            </a:extLst>
          </p:cNvPr>
          <p:cNvSpPr txBox="1"/>
          <p:nvPr/>
        </p:nvSpPr>
        <p:spPr>
          <a:xfrm>
            <a:off x="6689292" y="2120768"/>
            <a:ext cx="5172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2019-2022</a:t>
            </a:r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58" y="734898"/>
            <a:ext cx="4119126" cy="780466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772951" y="3750939"/>
            <a:ext cx="5300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ln>
                  <a:solidFill>
                    <a:srgbClr val="1F4E79"/>
                  </a:solidFill>
                </a:ln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FORTALECIMIENTO DE LA INFRAESTRUCTURA VIAL INTERMODAL, PARA CONSTRUIR PAÍS GENERANDO COMPETITIVIDAD Y CONECTANDO TERRITORIOS</a:t>
            </a:r>
          </a:p>
        </p:txBody>
      </p:sp>
      <p:sp>
        <p:nvSpPr>
          <p:cNvPr id="12" name="CuadroTexto 6">
            <a:extLst>
              <a:ext uri="{FF2B5EF4-FFF2-40B4-BE49-F238E27FC236}">
                <a16:creationId xmlns:a16="http://schemas.microsoft.com/office/drawing/2014/main" id="{7AEC5EAC-6E50-43F8-861F-6C81FA0FA695}"/>
              </a:ext>
            </a:extLst>
          </p:cNvPr>
          <p:cNvSpPr txBox="1"/>
          <p:nvPr/>
        </p:nvSpPr>
        <p:spPr>
          <a:xfrm>
            <a:off x="130667" y="5360209"/>
            <a:ext cx="6189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2400" dirty="0">
                <a:solidFill>
                  <a:schemeClr val="bg1"/>
                </a:solidFill>
              </a:rPr>
              <a:t>Versión N°2. </a:t>
            </a:r>
          </a:p>
          <a:p>
            <a:pPr algn="ctr"/>
            <a:r>
              <a:rPr lang="es-CO" sz="1600" dirty="0">
                <a:solidFill>
                  <a:schemeClr val="bg1"/>
                </a:solidFill>
              </a:rPr>
              <a:t>Actualización de la Plataforma Estratégica (Misión y Visión) y objetivos estratégicos - cambios aprobados por el Comité Institucional de Gestión y Desempeño en las sesiones del 14 y 25 de Agosto de 2020.</a:t>
            </a:r>
          </a:p>
        </p:txBody>
      </p:sp>
    </p:spTree>
    <p:extLst>
      <p:ext uri="{BB962C8B-B14F-4D97-AF65-F5344CB8AC3E}">
        <p14:creationId xmlns:p14="http://schemas.microsoft.com/office/powerpoint/2010/main" val="104013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ángulo 31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789625" y="-61324"/>
            <a:ext cx="5268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pPr algn="ctr"/>
            <a:r>
              <a:rPr lang="es-CO" sz="24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PACTOS</a:t>
            </a:r>
          </a:p>
        </p:txBody>
      </p:sp>
      <p:sp>
        <p:nvSpPr>
          <p:cNvPr id="11" name="Left-Right Arrow 1">
            <a:extLst>
              <a:ext uri="{FF2B5EF4-FFF2-40B4-BE49-F238E27FC236}">
                <a16:creationId xmlns:a16="http://schemas.microsoft.com/office/drawing/2014/main" id="{A818BAC6-EA94-9F4F-AD5E-560D87BCD7AF}"/>
              </a:ext>
            </a:extLst>
          </p:cNvPr>
          <p:cNvSpPr/>
          <p:nvPr/>
        </p:nvSpPr>
        <p:spPr>
          <a:xfrm>
            <a:off x="503991" y="2360773"/>
            <a:ext cx="11134984" cy="548640"/>
          </a:xfrm>
          <a:prstGeom prst="leftRightArrow">
            <a:avLst>
              <a:gd name="adj1" fmla="val 73333"/>
              <a:gd name="adj2" fmla="val 50000"/>
            </a:avLst>
          </a:prstGeom>
          <a:solidFill>
            <a:srgbClr val="6B86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defRPr/>
            </a:pPr>
            <a:r>
              <a:rPr lang="es-CO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Pactos transversales y regionales</a:t>
            </a:r>
          </a:p>
        </p:txBody>
      </p:sp>
      <p:sp>
        <p:nvSpPr>
          <p:cNvPr id="12" name="CuadroTexto 6">
            <a:extLst>
              <a:ext uri="{FF2B5EF4-FFF2-40B4-BE49-F238E27FC236}">
                <a16:creationId xmlns:a16="http://schemas.microsoft.com/office/drawing/2014/main" id="{788AFB25-E925-4BFD-8732-7EE1E9EAC61D}"/>
              </a:ext>
            </a:extLst>
          </p:cNvPr>
          <p:cNvSpPr txBox="1"/>
          <p:nvPr/>
        </p:nvSpPr>
        <p:spPr>
          <a:xfrm>
            <a:off x="755111" y="2983782"/>
            <a:ext cx="1511011" cy="1463517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4. Pacto por la sostenibilidad</a:t>
            </a:r>
          </a:p>
        </p:txBody>
      </p:sp>
      <p:sp>
        <p:nvSpPr>
          <p:cNvPr id="16" name="CuadroTexto 3">
            <a:extLst>
              <a:ext uri="{FF2B5EF4-FFF2-40B4-BE49-F238E27FC236}">
                <a16:creationId xmlns:a16="http://schemas.microsoft.com/office/drawing/2014/main" id="{40A7BA9D-151E-4BB0-8921-CEDC9428A019}"/>
              </a:ext>
            </a:extLst>
          </p:cNvPr>
          <p:cNvSpPr txBox="1"/>
          <p:nvPr/>
        </p:nvSpPr>
        <p:spPr>
          <a:xfrm>
            <a:off x="755111" y="1248839"/>
            <a:ext cx="5212552" cy="1010796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txBody>
          <a:bodyPr wrap="square" lIns="13716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defRPr/>
            </a:pPr>
            <a:r>
              <a:rPr lang="es-CO" sz="2400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 Legalidad</a:t>
            </a:r>
          </a:p>
        </p:txBody>
      </p:sp>
      <p:sp>
        <p:nvSpPr>
          <p:cNvPr id="18" name="CuadroTexto 4">
            <a:extLst>
              <a:ext uri="{FF2B5EF4-FFF2-40B4-BE49-F238E27FC236}">
                <a16:creationId xmlns:a16="http://schemas.microsoft.com/office/drawing/2014/main" id="{518462FA-965D-4780-9F20-CE898E38DABC}"/>
              </a:ext>
            </a:extLst>
          </p:cNvPr>
          <p:cNvSpPr txBox="1"/>
          <p:nvPr/>
        </p:nvSpPr>
        <p:spPr>
          <a:xfrm>
            <a:off x="6096000" y="1248839"/>
            <a:ext cx="5592009" cy="1010796"/>
          </a:xfrm>
          <a:prstGeom prst="rect">
            <a:avLst/>
          </a:prstGeom>
          <a:solidFill>
            <a:srgbClr val="069169"/>
          </a:solidFill>
          <a:ln>
            <a:noFill/>
          </a:ln>
        </p:spPr>
        <p:txBody>
          <a:bodyPr wrap="square" lIns="13716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defRPr/>
            </a:pPr>
            <a:r>
              <a:rPr lang="es-CO" sz="2100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2. Emprendimiento</a:t>
            </a:r>
          </a:p>
        </p:txBody>
      </p:sp>
      <p:sp>
        <p:nvSpPr>
          <p:cNvPr id="20" name="CuadroTexto 14">
            <a:extLst>
              <a:ext uri="{FF2B5EF4-FFF2-40B4-BE49-F238E27FC236}">
                <a16:creationId xmlns:a16="http://schemas.microsoft.com/office/drawing/2014/main" id="{788AFB25-E925-4BFD-8732-7EE1E9EAC61D}"/>
              </a:ext>
            </a:extLst>
          </p:cNvPr>
          <p:cNvSpPr txBox="1"/>
          <p:nvPr/>
        </p:nvSpPr>
        <p:spPr>
          <a:xfrm>
            <a:off x="2390889" y="2984047"/>
            <a:ext cx="1631187" cy="1463518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6. Pacto por el transporte y la logística para la competitividad y la integración regional</a:t>
            </a:r>
          </a:p>
        </p:txBody>
      </p:sp>
      <p:sp>
        <p:nvSpPr>
          <p:cNvPr id="21" name="CuadroTexto 15">
            <a:extLst>
              <a:ext uri="{FF2B5EF4-FFF2-40B4-BE49-F238E27FC236}">
                <a16:creationId xmlns:a16="http://schemas.microsoft.com/office/drawing/2014/main" id="{788AFB25-E925-4BFD-8732-7EE1E9EAC61D}"/>
              </a:ext>
            </a:extLst>
          </p:cNvPr>
          <p:cNvSpPr txBox="1"/>
          <p:nvPr/>
        </p:nvSpPr>
        <p:spPr>
          <a:xfrm>
            <a:off x="4186184" y="2983781"/>
            <a:ext cx="1631188" cy="1463517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7. Pacto por la transformación digital de Colombia</a:t>
            </a:r>
          </a:p>
        </p:txBody>
      </p:sp>
      <p:sp>
        <p:nvSpPr>
          <p:cNvPr id="22" name="CuadroTexto 16">
            <a:extLst>
              <a:ext uri="{FF2B5EF4-FFF2-40B4-BE49-F238E27FC236}">
                <a16:creationId xmlns:a16="http://schemas.microsoft.com/office/drawing/2014/main" id="{788AFB25-E925-4BFD-8732-7EE1E9EAC61D}"/>
              </a:ext>
            </a:extLst>
          </p:cNvPr>
          <p:cNvSpPr txBox="1"/>
          <p:nvPr/>
        </p:nvSpPr>
        <p:spPr>
          <a:xfrm>
            <a:off x="5942138" y="2983781"/>
            <a:ext cx="1631189" cy="1463517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11. Pacto por la construcción de paz: cultura legalidad, convivencia, estabilización y victimas</a:t>
            </a:r>
          </a:p>
        </p:txBody>
      </p:sp>
      <p:sp>
        <p:nvSpPr>
          <p:cNvPr id="30" name="CuadroTexto 16">
            <a:extLst>
              <a:ext uri="{FF2B5EF4-FFF2-40B4-BE49-F238E27FC236}">
                <a16:creationId xmlns:a16="http://schemas.microsoft.com/office/drawing/2014/main" id="{788AFB25-E925-4BFD-8732-7EE1E9EAC61D}"/>
              </a:ext>
            </a:extLst>
          </p:cNvPr>
          <p:cNvSpPr txBox="1"/>
          <p:nvPr/>
        </p:nvSpPr>
        <p:spPr>
          <a:xfrm>
            <a:off x="9562934" y="4142471"/>
            <a:ext cx="2076041" cy="716084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Región Amazonia: Desarrollo sostenible por una Amazonía viva</a:t>
            </a:r>
          </a:p>
        </p:txBody>
      </p:sp>
      <p:sp>
        <p:nvSpPr>
          <p:cNvPr id="31" name="CuadroTexto 16">
            <a:extLst>
              <a:ext uri="{FF2B5EF4-FFF2-40B4-BE49-F238E27FC236}">
                <a16:creationId xmlns:a16="http://schemas.microsoft.com/office/drawing/2014/main" id="{788AFB25-E925-4BFD-8732-7EE1E9EAC61D}"/>
              </a:ext>
            </a:extLst>
          </p:cNvPr>
          <p:cNvSpPr txBox="1"/>
          <p:nvPr/>
        </p:nvSpPr>
        <p:spPr>
          <a:xfrm>
            <a:off x="9562934" y="4980478"/>
            <a:ext cx="2076041" cy="682370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Región Océanos: Colombia, potencia bioceánica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23880" y="820877"/>
            <a:ext cx="11134983" cy="369332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Pactos estructurales</a:t>
            </a:r>
          </a:p>
        </p:txBody>
      </p:sp>
      <p:sp>
        <p:nvSpPr>
          <p:cNvPr id="3" name="CuadroTexto 16">
            <a:extLst>
              <a:ext uri="{FF2B5EF4-FFF2-40B4-BE49-F238E27FC236}">
                <a16:creationId xmlns:a16="http://schemas.microsoft.com/office/drawing/2014/main" id="{10E485CE-87CE-4C82-81DA-F45D5821F0D0}"/>
              </a:ext>
            </a:extLst>
          </p:cNvPr>
          <p:cNvSpPr txBox="1"/>
          <p:nvPr/>
        </p:nvSpPr>
        <p:spPr>
          <a:xfrm>
            <a:off x="9562934" y="2956729"/>
            <a:ext cx="2076041" cy="1046951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25. Pactos regionales</a:t>
            </a:r>
          </a:p>
        </p:txBody>
      </p:sp>
      <p:sp>
        <p:nvSpPr>
          <p:cNvPr id="4" name="CuadroTexto 16">
            <a:extLst>
              <a:ext uri="{FF2B5EF4-FFF2-40B4-BE49-F238E27FC236}">
                <a16:creationId xmlns:a16="http://schemas.microsoft.com/office/drawing/2014/main" id="{4639C1DF-1DC9-44C5-A57A-D08B184FC39E}"/>
              </a:ext>
            </a:extLst>
          </p:cNvPr>
          <p:cNvSpPr txBox="1"/>
          <p:nvPr/>
        </p:nvSpPr>
        <p:spPr>
          <a:xfrm>
            <a:off x="7698093" y="3002466"/>
            <a:ext cx="1631189" cy="1463517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16. Pacto por la descentralización: conectar territorios, gobiernos y poblaciones</a:t>
            </a:r>
          </a:p>
        </p:txBody>
      </p:sp>
    </p:spTree>
    <p:extLst>
      <p:ext uri="{BB962C8B-B14F-4D97-AF65-F5344CB8AC3E}">
        <p14:creationId xmlns:p14="http://schemas.microsoft.com/office/powerpoint/2010/main" val="361021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23314" y="-11243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43236257"/>
              </p:ext>
            </p:extLst>
          </p:nvPr>
        </p:nvGraphicFramePr>
        <p:xfrm>
          <a:off x="269965" y="695731"/>
          <a:ext cx="5216434" cy="1472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406751476"/>
              </p:ext>
            </p:extLst>
          </p:nvPr>
        </p:nvGraphicFramePr>
        <p:xfrm>
          <a:off x="6563158" y="692423"/>
          <a:ext cx="5239821" cy="1476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Flecha abajo 7"/>
          <p:cNvSpPr/>
          <p:nvPr/>
        </p:nvSpPr>
        <p:spPr>
          <a:xfrm>
            <a:off x="2737753" y="2167852"/>
            <a:ext cx="280858" cy="189747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Flecha abajo 10"/>
          <p:cNvSpPr/>
          <p:nvPr/>
        </p:nvSpPr>
        <p:spPr>
          <a:xfrm>
            <a:off x="9042639" y="2179785"/>
            <a:ext cx="280858" cy="189747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9965" y="4910782"/>
            <a:ext cx="11617235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Acciones de tratamiento de riesgos de corrupción cumplidas: 100% de acciones de riesgos de corrupción cumplidas anualmente.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Trámites de la Entidad automatizados: 100% de los trámites de la Entidad automatizados.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Cumplimiento de la Agenda Regulatoria:100% de las actividades programadas en la Agenda Regulatoria.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86E364C-9D51-4563-ACD1-1FA0DA3912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993329"/>
              </p:ext>
            </p:extLst>
          </p:nvPr>
        </p:nvGraphicFramePr>
        <p:xfrm>
          <a:off x="239000" y="2451193"/>
          <a:ext cx="11563979" cy="195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775095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86480188"/>
              </p:ext>
            </p:extLst>
          </p:nvPr>
        </p:nvGraphicFramePr>
        <p:xfrm>
          <a:off x="269965" y="521874"/>
          <a:ext cx="11617234" cy="2099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lecha abajo 10"/>
          <p:cNvSpPr/>
          <p:nvPr/>
        </p:nvSpPr>
        <p:spPr>
          <a:xfrm>
            <a:off x="1914837" y="2685414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23314" y="-11243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69965" y="5093000"/>
            <a:ext cx="11617235" cy="830997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2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 de Gestión del Riego de Desastres implementado: 100% del Plan de Gestión de Riesgos de Desastres implementado.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Estrategias y líneas de acción para fortalecer los criterios de sostenibilidad: </a:t>
            </a:r>
            <a:r>
              <a:rPr lang="es-MX" sz="12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100% de implementación.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Soluciones innovadoras para el sector:  40%</a:t>
            </a:r>
            <a:endParaRPr lang="es-MX" sz="1200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B6B6856-185B-4806-8DF8-B4DBDCD284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8062937"/>
              </p:ext>
            </p:extLst>
          </p:nvPr>
        </p:nvGraphicFramePr>
        <p:xfrm>
          <a:off x="269965" y="2934198"/>
          <a:ext cx="3915136" cy="2099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E060BBF5-1A41-4C0A-BF5C-972E8A2F6B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5634462"/>
              </p:ext>
            </p:extLst>
          </p:nvPr>
        </p:nvGraphicFramePr>
        <p:xfrm>
          <a:off x="4291120" y="2928234"/>
          <a:ext cx="3673437" cy="2099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Flecha abajo 10">
            <a:extLst>
              <a:ext uri="{FF2B5EF4-FFF2-40B4-BE49-F238E27FC236}">
                <a16:creationId xmlns:a16="http://schemas.microsoft.com/office/drawing/2014/main" id="{945AB7E8-F1CF-4362-A500-E45EFBC0180C}"/>
              </a:ext>
            </a:extLst>
          </p:cNvPr>
          <p:cNvSpPr/>
          <p:nvPr/>
        </p:nvSpPr>
        <p:spPr>
          <a:xfrm>
            <a:off x="6038826" y="2699430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0" name="Diagrama 19">
            <a:extLst>
              <a:ext uri="{FF2B5EF4-FFF2-40B4-BE49-F238E27FC236}">
                <a16:creationId xmlns:a16="http://schemas.microsoft.com/office/drawing/2014/main" id="{2AB889F1-0A0B-4124-A07F-DAC0607255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6908419"/>
              </p:ext>
            </p:extLst>
          </p:nvPr>
        </p:nvGraphicFramePr>
        <p:xfrm>
          <a:off x="8070576" y="2926974"/>
          <a:ext cx="3816623" cy="2099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22" name="Flecha abajo 10">
            <a:extLst>
              <a:ext uri="{FF2B5EF4-FFF2-40B4-BE49-F238E27FC236}">
                <a16:creationId xmlns:a16="http://schemas.microsoft.com/office/drawing/2014/main" id="{9EC05A2B-F128-44F8-9494-C4499D14B144}"/>
              </a:ext>
            </a:extLst>
          </p:cNvPr>
          <p:cNvSpPr/>
          <p:nvPr/>
        </p:nvSpPr>
        <p:spPr>
          <a:xfrm>
            <a:off x="9656670" y="2707708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7683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737042006"/>
              </p:ext>
            </p:extLst>
          </p:nvPr>
        </p:nvGraphicFramePr>
        <p:xfrm>
          <a:off x="269965" y="804999"/>
          <a:ext cx="11813746" cy="1387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upo 13"/>
          <p:cNvGrpSpPr/>
          <p:nvPr/>
        </p:nvGrpSpPr>
        <p:grpSpPr>
          <a:xfrm>
            <a:off x="269965" y="568979"/>
            <a:ext cx="11813746" cy="356054"/>
            <a:chOff x="0" y="1105403"/>
            <a:chExt cx="3810967" cy="577160"/>
          </a:xfrm>
          <a:solidFill>
            <a:srgbClr val="ED7D31"/>
          </a:solidFill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0" name="Flecha abajo 19"/>
          <p:cNvSpPr/>
          <p:nvPr/>
        </p:nvSpPr>
        <p:spPr>
          <a:xfrm>
            <a:off x="2946172" y="2020787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1" name="Flecha abajo 20"/>
          <p:cNvSpPr/>
          <p:nvPr/>
        </p:nvSpPr>
        <p:spPr>
          <a:xfrm>
            <a:off x="9291438" y="2011581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66135" y="5069426"/>
            <a:ext cx="11813747" cy="692497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Porcentaje de avance de las etapas conducentes al logro de la modernización de la estructura del InvÍas: 100% de las etapas adelantadas.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Programa de Seguridad en Carreteras Nacionales fortalecido: 100% de las acciones de fortalecimientos realizadas.</a:t>
            </a:r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52A7F57-C2AA-4307-BFB1-53CE716C48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477834"/>
              </p:ext>
            </p:extLst>
          </p:nvPr>
        </p:nvGraphicFramePr>
        <p:xfrm>
          <a:off x="130380" y="2428142"/>
          <a:ext cx="5910702" cy="204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BB0DE038-27F9-4E08-98C5-6665BF4B0E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097003"/>
              </p:ext>
            </p:extLst>
          </p:nvPr>
        </p:nvGraphicFramePr>
        <p:xfrm>
          <a:off x="6169180" y="2428141"/>
          <a:ext cx="5910702" cy="204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270253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1689981777"/>
              </p:ext>
            </p:extLst>
          </p:nvPr>
        </p:nvGraphicFramePr>
        <p:xfrm>
          <a:off x="266135" y="896907"/>
          <a:ext cx="11813746" cy="1357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9965" y="568979"/>
            <a:ext cx="11813746" cy="333745"/>
            <a:chOff x="0" y="1105403"/>
            <a:chExt cx="3810967" cy="577160"/>
          </a:xfrm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solidFill>
              <a:srgbClr val="ED7D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1" name="Flecha abajo 20"/>
          <p:cNvSpPr/>
          <p:nvPr/>
        </p:nvSpPr>
        <p:spPr>
          <a:xfrm>
            <a:off x="6032579" y="1918861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66135" y="4777265"/>
            <a:ext cx="11621065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Muelle fluvial construido, mejorado y/o mantenido: 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Accesos marítimos mejorados, construidos y/o profundizados: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Sedes y estaciones férreas intervenidas: 34</a:t>
            </a:r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F9F49DC-17D8-416A-AF2B-E5D2F049D4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6805788"/>
              </p:ext>
            </p:extLst>
          </p:nvPr>
        </p:nvGraphicFramePr>
        <p:xfrm>
          <a:off x="294677" y="2146938"/>
          <a:ext cx="11563979" cy="195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95347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1194492797"/>
              </p:ext>
            </p:extLst>
          </p:nvPr>
        </p:nvGraphicFramePr>
        <p:xfrm>
          <a:off x="269965" y="853530"/>
          <a:ext cx="11813746" cy="1317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9964" y="506781"/>
            <a:ext cx="11813746" cy="352566"/>
            <a:chOff x="0" y="1105403"/>
            <a:chExt cx="3810967" cy="577160"/>
          </a:xfrm>
          <a:solidFill>
            <a:srgbClr val="ED7D31"/>
          </a:solidFill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4015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1" name="Flecha abajo 20"/>
          <p:cNvSpPr/>
          <p:nvPr/>
        </p:nvSpPr>
        <p:spPr>
          <a:xfrm>
            <a:off x="6070275" y="1990030"/>
            <a:ext cx="211992" cy="101238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364875" y="4893733"/>
            <a:ext cx="11718835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 primaria no concesionada con mantenimiento y rehabilitación: 100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 primaria no concesionada mejoradas: 270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Nuevas tecnologías probadas: 1 modo de transporte con nuevas tecnologías constructivas adoptadas</a:t>
            </a:r>
            <a:endParaRPr lang="es-MX" sz="1300" b="1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0CC2320-6F80-4291-B3EB-460F1538A5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5083632"/>
              </p:ext>
            </p:extLst>
          </p:nvPr>
        </p:nvGraphicFramePr>
        <p:xfrm>
          <a:off x="269964" y="2170978"/>
          <a:ext cx="11813746" cy="195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96853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9964" y="640086"/>
            <a:ext cx="11617235" cy="408998"/>
            <a:chOff x="0" y="1105403"/>
            <a:chExt cx="3810967" cy="577160"/>
          </a:xfrm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solidFill>
              <a:srgbClr val="ED7D3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1" name="Flecha abajo 20"/>
          <p:cNvSpPr/>
          <p:nvPr/>
        </p:nvSpPr>
        <p:spPr>
          <a:xfrm>
            <a:off x="5938151" y="2048463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3239755990"/>
              </p:ext>
            </p:extLst>
          </p:nvPr>
        </p:nvGraphicFramePr>
        <p:xfrm>
          <a:off x="269963" y="883542"/>
          <a:ext cx="11617235" cy="1409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69962" y="4553088"/>
            <a:ext cx="11617235" cy="692497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  <a:endParaRPr lang="es-MX" sz="1300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Nuevas casetas de peajes instaladas: 8 nuevos peajes en la red vial de instituto instalados.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Fuentes adicionales de ingresos gestionadas: Implementar 5 nuevas fuentes de financiación.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4EF047BF-9CF4-4980-86E1-D958BE7424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945446"/>
              </p:ext>
            </p:extLst>
          </p:nvPr>
        </p:nvGraphicFramePr>
        <p:xfrm>
          <a:off x="189127" y="2259782"/>
          <a:ext cx="11813746" cy="195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21415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18431394"/>
              </p:ext>
            </p:extLst>
          </p:nvPr>
        </p:nvGraphicFramePr>
        <p:xfrm>
          <a:off x="202854" y="742483"/>
          <a:ext cx="11617234" cy="1367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lecha abajo 10"/>
          <p:cNvSpPr/>
          <p:nvPr/>
        </p:nvSpPr>
        <p:spPr>
          <a:xfrm>
            <a:off x="5858683" y="2202949"/>
            <a:ext cx="280858" cy="189747"/>
          </a:xfrm>
          <a:prstGeom prst="downArrow">
            <a:avLst/>
          </a:prstGeom>
          <a:solidFill>
            <a:srgbClr val="D4DA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9965" y="147349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02854" y="4948567"/>
            <a:ext cx="11617234" cy="492443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Sistemas de información integrados e interoperando: 7 sistemas de información integrados e interoperando</a:t>
            </a:r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411AFD0-6128-42FD-BE75-31B1D7B5B9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9655606"/>
              </p:ext>
            </p:extLst>
          </p:nvPr>
        </p:nvGraphicFramePr>
        <p:xfrm>
          <a:off x="0" y="2427321"/>
          <a:ext cx="11813746" cy="195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78727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81238325"/>
              </p:ext>
            </p:extLst>
          </p:nvPr>
        </p:nvGraphicFramePr>
        <p:xfrm>
          <a:off x="269966" y="596622"/>
          <a:ext cx="5534486" cy="2120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lecha abajo 10"/>
          <p:cNvSpPr/>
          <p:nvPr/>
        </p:nvSpPr>
        <p:spPr>
          <a:xfrm>
            <a:off x="2896780" y="2840593"/>
            <a:ext cx="280858" cy="189747"/>
          </a:xfrm>
          <a:prstGeom prst="downArrow">
            <a:avLst/>
          </a:prstGeom>
          <a:solidFill>
            <a:srgbClr val="D4DA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69965" y="4919134"/>
            <a:ext cx="11550124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</a:t>
            </a:r>
            <a:endParaRPr lang="es-MX" sz="1300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Elaboración del Inventario del inventario de la red vial terciaria en municipios PDET: 100%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Vías terciarias con mantenimiento: 15.000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Vías terciarias mejoradas y construidas 400 km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C5B87E0-D918-476A-83D4-B3BB222726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5673891"/>
              </p:ext>
            </p:extLst>
          </p:nvPr>
        </p:nvGraphicFramePr>
        <p:xfrm>
          <a:off x="171709" y="3136863"/>
          <a:ext cx="11550124" cy="1580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33F8343-175C-4578-A9A2-D6E1B253D3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2528435"/>
              </p:ext>
            </p:extLst>
          </p:nvPr>
        </p:nvGraphicFramePr>
        <p:xfrm>
          <a:off x="6045027" y="596621"/>
          <a:ext cx="5534486" cy="2120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6" name="Flecha abajo 10">
            <a:extLst>
              <a:ext uri="{FF2B5EF4-FFF2-40B4-BE49-F238E27FC236}">
                <a16:creationId xmlns:a16="http://schemas.microsoft.com/office/drawing/2014/main" id="{9A432FD7-8E62-4D10-B678-AB3CC9CDA973}"/>
              </a:ext>
            </a:extLst>
          </p:cNvPr>
          <p:cNvSpPr/>
          <p:nvPr/>
        </p:nvSpPr>
        <p:spPr>
          <a:xfrm>
            <a:off x="8671841" y="2793408"/>
            <a:ext cx="280858" cy="189747"/>
          </a:xfrm>
          <a:prstGeom prst="downArrow">
            <a:avLst/>
          </a:prstGeom>
          <a:solidFill>
            <a:srgbClr val="D4DA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06732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upo 64"/>
          <p:cNvGrpSpPr/>
          <p:nvPr/>
        </p:nvGrpSpPr>
        <p:grpSpPr>
          <a:xfrm>
            <a:off x="2413000" y="703100"/>
            <a:ext cx="7438450" cy="4073300"/>
            <a:chOff x="2336800" y="660766"/>
            <a:chExt cx="7438450" cy="4073300"/>
          </a:xfrm>
        </p:grpSpPr>
        <p:sp>
          <p:nvSpPr>
            <p:cNvPr id="37" name="Rectangle 7"/>
            <p:cNvSpPr>
              <a:spLocks noChangeArrowheads="1"/>
            </p:cNvSpPr>
            <p:nvPr/>
          </p:nvSpPr>
          <p:spPr bwMode="gray">
            <a:xfrm>
              <a:off x="2336800" y="678396"/>
              <a:ext cx="3011274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OBJETIVOS ESTRATÉGICOS</a:t>
              </a:r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7789779" y="3080027"/>
              <a:ext cx="1873250" cy="219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7809237" y="3793123"/>
              <a:ext cx="1873250" cy="22161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3"/>
            <p:cNvSpPr>
              <a:spLocks noChangeArrowheads="1"/>
            </p:cNvSpPr>
            <p:nvPr/>
          </p:nvSpPr>
          <p:spPr bwMode="gray">
            <a:xfrm>
              <a:off x="7789779" y="4526425"/>
              <a:ext cx="1873250" cy="2076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gray">
            <a:xfrm>
              <a:off x="5486400" y="678394"/>
              <a:ext cx="2164556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INDICADORES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gray">
            <a:xfrm>
              <a:off x="7789282" y="660766"/>
              <a:ext cx="198596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METAS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gray">
            <a:xfrm>
              <a:off x="7817333" y="1204972"/>
              <a:ext cx="1873250" cy="1929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60" name="Rectangle 3"/>
            <p:cNvSpPr>
              <a:spLocks noChangeArrowheads="1"/>
            </p:cNvSpPr>
            <p:nvPr/>
          </p:nvSpPr>
          <p:spPr bwMode="gray">
            <a:xfrm>
              <a:off x="7801141" y="1761213"/>
              <a:ext cx="1873250" cy="20707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3"/>
            <p:cNvSpPr>
              <a:spLocks noChangeArrowheads="1"/>
            </p:cNvSpPr>
            <p:nvPr/>
          </p:nvSpPr>
          <p:spPr bwMode="gray">
            <a:xfrm>
              <a:off x="7809237" y="2485760"/>
              <a:ext cx="1873250" cy="23063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83" name="Rectangle 7"/>
          <p:cNvSpPr>
            <a:spLocks noChangeArrowheads="1"/>
          </p:cNvSpPr>
          <p:nvPr/>
        </p:nvSpPr>
        <p:spPr bwMode="gray">
          <a:xfrm>
            <a:off x="5562600" y="1247306"/>
            <a:ext cx="2164556" cy="106248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Acciones de tratamiento de riesgos de corrupción cumplidas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84" name="Grupo 83"/>
          <p:cNvGrpSpPr/>
          <p:nvPr/>
        </p:nvGrpSpPr>
        <p:grpSpPr>
          <a:xfrm>
            <a:off x="7865482" y="1248089"/>
            <a:ext cx="1953978" cy="1224443"/>
            <a:chOff x="6223397" y="2583966"/>
            <a:chExt cx="1873250" cy="835492"/>
          </a:xfrm>
        </p:grpSpPr>
        <p:sp>
          <p:nvSpPr>
            <p:cNvPr id="85" name="Rectangle 7"/>
            <p:cNvSpPr>
              <a:spLocks noChangeArrowheads="1"/>
            </p:cNvSpPr>
            <p:nvPr/>
          </p:nvSpPr>
          <p:spPr bwMode="gray">
            <a:xfrm>
              <a:off x="6223397" y="2583966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86" name="Rectangle 3"/>
            <p:cNvSpPr>
              <a:spLocks noChangeArrowheads="1"/>
            </p:cNvSpPr>
            <p:nvPr/>
          </p:nvSpPr>
          <p:spPr bwMode="gray">
            <a:xfrm>
              <a:off x="6223397" y="2692354"/>
              <a:ext cx="1873250" cy="7271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 acciones de riesgos de corrupción cumplidas anualmente</a:t>
              </a:r>
              <a:endParaRPr lang="en-GB" alt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87" name="Rectangle 7"/>
          <p:cNvSpPr>
            <a:spLocks noChangeArrowheads="1"/>
          </p:cNvSpPr>
          <p:nvPr/>
        </p:nvSpPr>
        <p:spPr bwMode="gray">
          <a:xfrm>
            <a:off x="5562600" y="2471645"/>
            <a:ext cx="2162626" cy="1140602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Trámites de la Entidad automatizados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88" name="Grupo 87"/>
          <p:cNvGrpSpPr/>
          <p:nvPr/>
        </p:nvGrpSpPr>
        <p:grpSpPr>
          <a:xfrm>
            <a:off x="7863554" y="2463235"/>
            <a:ext cx="1913978" cy="1283121"/>
            <a:chOff x="6206437" y="3366903"/>
            <a:chExt cx="1876232" cy="875531"/>
          </a:xfrm>
        </p:grpSpPr>
        <p:sp>
          <p:nvSpPr>
            <p:cNvPr id="89" name="Rectangle 7"/>
            <p:cNvSpPr>
              <a:spLocks noChangeArrowheads="1"/>
            </p:cNvSpPr>
            <p:nvPr/>
          </p:nvSpPr>
          <p:spPr bwMode="gray">
            <a:xfrm>
              <a:off x="6209419" y="3366903"/>
              <a:ext cx="1873250" cy="784022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90" name="Rectangle 3"/>
            <p:cNvSpPr>
              <a:spLocks noChangeArrowheads="1"/>
            </p:cNvSpPr>
            <p:nvPr/>
          </p:nvSpPr>
          <p:spPr bwMode="gray">
            <a:xfrm>
              <a:off x="6206437" y="3515330"/>
              <a:ext cx="1873250" cy="7271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 los trámites de la Entidad automatizados.</a:t>
              </a: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1" name="Rectangle 7"/>
          <p:cNvSpPr>
            <a:spLocks noChangeArrowheads="1"/>
          </p:cNvSpPr>
          <p:nvPr/>
        </p:nvSpPr>
        <p:spPr bwMode="gray">
          <a:xfrm>
            <a:off x="5562600" y="3763030"/>
            <a:ext cx="2162626" cy="106248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MX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Cumplimiento de la Agenda Regulatoria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92" name="Grupo 91"/>
          <p:cNvGrpSpPr/>
          <p:nvPr/>
        </p:nvGrpSpPr>
        <p:grpSpPr>
          <a:xfrm>
            <a:off x="7863552" y="3779253"/>
            <a:ext cx="1911327" cy="1218605"/>
            <a:chOff x="6223397" y="4313447"/>
            <a:chExt cx="1873250" cy="831509"/>
          </a:xfrm>
        </p:grpSpPr>
        <p:sp>
          <p:nvSpPr>
            <p:cNvPr id="93" name="Rectangle 7"/>
            <p:cNvSpPr>
              <a:spLocks noChangeArrowheads="1"/>
            </p:cNvSpPr>
            <p:nvPr/>
          </p:nvSpPr>
          <p:spPr bwMode="gray">
            <a:xfrm>
              <a:off x="6223397" y="4313447"/>
              <a:ext cx="1873250" cy="719647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94" name="Rectangle 3"/>
            <p:cNvSpPr>
              <a:spLocks noChangeArrowheads="1"/>
            </p:cNvSpPr>
            <p:nvPr/>
          </p:nvSpPr>
          <p:spPr bwMode="gray">
            <a:xfrm>
              <a:off x="6223397" y="4417852"/>
              <a:ext cx="1873250" cy="7271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</a:t>
              </a:r>
              <a:r>
                <a:rPr 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de las actividades programadas </a:t>
              </a:r>
            </a:p>
          </p:txBody>
        </p:sp>
      </p:grpSp>
      <p:sp>
        <p:nvSpPr>
          <p:cNvPr id="107" name="Rectangle 7"/>
          <p:cNvSpPr>
            <a:spLocks noChangeArrowheads="1"/>
          </p:cNvSpPr>
          <p:nvPr/>
        </p:nvSpPr>
        <p:spPr bwMode="gray">
          <a:xfrm>
            <a:off x="2413000" y="1247306"/>
            <a:ext cx="3011274" cy="3589282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ES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Prevenir hechos de corrupción, mediante la implementación de las acciones del Plan Anticorrupción y de Atención al Ciudadano, generando credibilidad y confianza al ciudadano</a:t>
            </a:r>
            <a:endParaRPr lang="es-CO" sz="14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</a:p>
        </p:txBody>
      </p:sp>
    </p:spTree>
    <p:extLst>
      <p:ext uri="{BB962C8B-B14F-4D97-AF65-F5344CB8AC3E}">
        <p14:creationId xmlns:p14="http://schemas.microsoft.com/office/powerpoint/2010/main" val="118488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91" y="281752"/>
            <a:ext cx="9761902" cy="564943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E26CC6B-F61E-478F-906F-4F5218959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375" y="0"/>
            <a:ext cx="385762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42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upo 64"/>
          <p:cNvGrpSpPr/>
          <p:nvPr/>
        </p:nvGrpSpPr>
        <p:grpSpPr>
          <a:xfrm>
            <a:off x="2404533" y="703100"/>
            <a:ext cx="7692450" cy="4073300"/>
            <a:chOff x="2082800" y="660766"/>
            <a:chExt cx="7692450" cy="4073300"/>
          </a:xfrm>
        </p:grpSpPr>
        <p:sp>
          <p:nvSpPr>
            <p:cNvPr id="37" name="Rectangle 7"/>
            <p:cNvSpPr>
              <a:spLocks noChangeArrowheads="1"/>
            </p:cNvSpPr>
            <p:nvPr/>
          </p:nvSpPr>
          <p:spPr bwMode="gray">
            <a:xfrm>
              <a:off x="2082800" y="678396"/>
              <a:ext cx="3265274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OBJETIVOS ESTRATÉGICOS</a:t>
              </a:r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7789779" y="3080027"/>
              <a:ext cx="1873250" cy="219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7809237" y="3793123"/>
              <a:ext cx="1873250" cy="22161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3"/>
            <p:cNvSpPr>
              <a:spLocks noChangeArrowheads="1"/>
            </p:cNvSpPr>
            <p:nvPr/>
          </p:nvSpPr>
          <p:spPr bwMode="gray">
            <a:xfrm>
              <a:off x="7789779" y="4526425"/>
              <a:ext cx="1873250" cy="2076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gray">
            <a:xfrm>
              <a:off x="5567128" y="678394"/>
              <a:ext cx="208382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INDICADORES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gray">
            <a:xfrm>
              <a:off x="7842061" y="660766"/>
              <a:ext cx="1933189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METAS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gray">
            <a:xfrm>
              <a:off x="7817333" y="1204972"/>
              <a:ext cx="1873250" cy="1929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60" name="Rectangle 3"/>
            <p:cNvSpPr>
              <a:spLocks noChangeArrowheads="1"/>
            </p:cNvSpPr>
            <p:nvPr/>
          </p:nvSpPr>
          <p:spPr bwMode="gray">
            <a:xfrm>
              <a:off x="7801141" y="1761213"/>
              <a:ext cx="1873250" cy="20707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3"/>
            <p:cNvSpPr>
              <a:spLocks noChangeArrowheads="1"/>
            </p:cNvSpPr>
            <p:nvPr/>
          </p:nvSpPr>
          <p:spPr bwMode="gray">
            <a:xfrm>
              <a:off x="7809237" y="2485760"/>
              <a:ext cx="1873250" cy="23063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66" name="Rectangle 7"/>
          <p:cNvSpPr>
            <a:spLocks noChangeArrowheads="1"/>
          </p:cNvSpPr>
          <p:nvPr/>
        </p:nvSpPr>
        <p:spPr bwMode="gray">
          <a:xfrm>
            <a:off x="5912307" y="2737825"/>
            <a:ext cx="2083828" cy="1054336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Porcentaje de avance de las etapas conducentes al logro de la modernización de la estructura del Invías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67" name="Grupo 66"/>
          <p:cNvGrpSpPr/>
          <p:nvPr/>
        </p:nvGrpSpPr>
        <p:grpSpPr>
          <a:xfrm>
            <a:off x="8163794" y="2737825"/>
            <a:ext cx="1900804" cy="1054336"/>
            <a:chOff x="6223397" y="2583966"/>
            <a:chExt cx="1873250" cy="724978"/>
          </a:xfrm>
        </p:grpSpPr>
        <p:sp>
          <p:nvSpPr>
            <p:cNvPr id="68" name="Rectangle 7"/>
            <p:cNvSpPr>
              <a:spLocks noChangeArrowheads="1"/>
            </p:cNvSpPr>
            <p:nvPr/>
          </p:nvSpPr>
          <p:spPr bwMode="gray">
            <a:xfrm>
              <a:off x="6223397" y="2583966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69" name="Rectangle 3"/>
            <p:cNvSpPr>
              <a:spLocks noChangeArrowheads="1"/>
            </p:cNvSpPr>
            <p:nvPr/>
          </p:nvSpPr>
          <p:spPr bwMode="gray">
            <a:xfrm>
              <a:off x="6223397" y="2763428"/>
              <a:ext cx="1873250" cy="3962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ctr"/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 las etapas adelantadas</a:t>
              </a: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70" name="Rectangle 7"/>
          <p:cNvSpPr>
            <a:spLocks noChangeArrowheads="1"/>
          </p:cNvSpPr>
          <p:nvPr/>
        </p:nvSpPr>
        <p:spPr bwMode="gray">
          <a:xfrm>
            <a:off x="2404533" y="2737825"/>
            <a:ext cx="3265274" cy="1060423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Modernizar la estructura organizacional del INVIAS, de acuerdo a las necesidades y políticas actuales que demanda la entidad para satisfacer a los grupos de valor</a:t>
            </a:r>
          </a:p>
        </p:txBody>
      </p:sp>
      <p:sp>
        <p:nvSpPr>
          <p:cNvPr id="71" name="Rectangle 7"/>
          <p:cNvSpPr>
            <a:spLocks noChangeArrowheads="1"/>
          </p:cNvSpPr>
          <p:nvPr/>
        </p:nvSpPr>
        <p:spPr bwMode="gray">
          <a:xfrm>
            <a:off x="5896536" y="3960108"/>
            <a:ext cx="2068478" cy="1478197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Programa de Seguridad en Carreteras Nacionales fortalecido</a:t>
            </a:r>
            <a:endParaRPr lang="es-CO" sz="14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8163794" y="3955278"/>
            <a:ext cx="1906587" cy="1483026"/>
            <a:chOff x="6214533" y="3414559"/>
            <a:chExt cx="1873250" cy="758074"/>
          </a:xfrm>
        </p:grpSpPr>
        <p:sp>
          <p:nvSpPr>
            <p:cNvPr id="73" name="Rectangle 7"/>
            <p:cNvSpPr>
              <a:spLocks noChangeArrowheads="1"/>
            </p:cNvSpPr>
            <p:nvPr/>
          </p:nvSpPr>
          <p:spPr bwMode="gray">
            <a:xfrm>
              <a:off x="6214533" y="3414559"/>
              <a:ext cx="1873250" cy="758074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74" name="Rectangle 3"/>
            <p:cNvSpPr>
              <a:spLocks noChangeArrowheads="1"/>
            </p:cNvSpPr>
            <p:nvPr/>
          </p:nvSpPr>
          <p:spPr bwMode="gray">
            <a:xfrm>
              <a:off x="6214533" y="3554360"/>
              <a:ext cx="1873250" cy="4707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del programa de Seguridad en Carreteras Nacionales fortalecido</a:t>
              </a: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7" name="Rectangle 7"/>
          <p:cNvSpPr>
            <a:spLocks noChangeArrowheads="1"/>
          </p:cNvSpPr>
          <p:nvPr/>
        </p:nvSpPr>
        <p:spPr bwMode="gray">
          <a:xfrm>
            <a:off x="2404533" y="3955278"/>
            <a:ext cx="3265274" cy="1483027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Promover la articulación interinstitucional, mediante el suministro de equipos y tecnologías inteligentes de comunicación, requeridos por el Programa de Seguridad en las Carreteras Nacionales, para garantizar la seguridad y movilidad en las vías primarias del País</a:t>
            </a:r>
          </a:p>
        </p:txBody>
      </p:sp>
      <p:sp>
        <p:nvSpPr>
          <p:cNvPr id="78" name="Rectangle 7"/>
          <p:cNvSpPr>
            <a:spLocks noChangeArrowheads="1"/>
          </p:cNvSpPr>
          <p:nvPr/>
        </p:nvSpPr>
        <p:spPr bwMode="gray">
          <a:xfrm>
            <a:off x="5912307" y="1247305"/>
            <a:ext cx="2083828" cy="1351961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de gestión del riesgo de desastres implementado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79" name="Grupo 78"/>
          <p:cNvGrpSpPr/>
          <p:nvPr/>
        </p:nvGrpSpPr>
        <p:grpSpPr>
          <a:xfrm>
            <a:off x="8163794" y="1246397"/>
            <a:ext cx="1933189" cy="1352869"/>
            <a:chOff x="6191013" y="2579173"/>
            <a:chExt cx="1905634" cy="724978"/>
          </a:xfrm>
        </p:grpSpPr>
        <p:sp>
          <p:nvSpPr>
            <p:cNvPr id="80" name="Rectangle 7"/>
            <p:cNvSpPr>
              <a:spLocks noChangeArrowheads="1"/>
            </p:cNvSpPr>
            <p:nvPr/>
          </p:nvSpPr>
          <p:spPr bwMode="gray">
            <a:xfrm>
              <a:off x="6191013" y="2579173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81" name="Rectangle 3"/>
            <p:cNvSpPr>
              <a:spLocks noChangeArrowheads="1"/>
            </p:cNvSpPr>
            <p:nvPr/>
          </p:nvSpPr>
          <p:spPr bwMode="gray">
            <a:xfrm>
              <a:off x="6223397" y="2734287"/>
              <a:ext cx="1873250" cy="50370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ctr"/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 Plan de Gestión de desastres implementado</a:t>
              </a: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82" name="Rectangle 7"/>
          <p:cNvSpPr>
            <a:spLocks noChangeArrowheads="1"/>
          </p:cNvSpPr>
          <p:nvPr/>
        </p:nvSpPr>
        <p:spPr bwMode="gray">
          <a:xfrm>
            <a:off x="2404533" y="1247306"/>
            <a:ext cx="3265274" cy="1351961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Identificar, priorizar y reducir los riesgos a los que se expone la infraestructura de transporte, a través de la implementación del Plan de Gestión del Riesgo de Desastres del INVIAS, contribuyendo a proteger la infraestructura a cargo y los usuarios de las vías; en el marco de la política pública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</a:p>
        </p:txBody>
      </p:sp>
    </p:spTree>
    <p:extLst>
      <p:ext uri="{BB962C8B-B14F-4D97-AF65-F5344CB8AC3E}">
        <p14:creationId xmlns:p14="http://schemas.microsoft.com/office/powerpoint/2010/main" val="2725688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7"/>
          <p:cNvSpPr>
            <a:spLocks noChangeArrowheads="1"/>
          </p:cNvSpPr>
          <p:nvPr/>
        </p:nvSpPr>
        <p:spPr bwMode="gray">
          <a:xfrm>
            <a:off x="2480733" y="1190207"/>
            <a:ext cx="2784604" cy="1750909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Realizar las acciones señaladas en el Plan Maestro de Transporte Intermodal - PMTI, mediante la gestión de recursos presupuestales que permitan fortalecer la intermodalidad de la infraestructura de transporte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gray">
          <a:xfrm>
            <a:off x="2480733" y="729320"/>
            <a:ext cx="2784604" cy="368295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OBJETIVOS ESTRATÉGICOS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gray">
          <a:xfrm>
            <a:off x="5417910" y="3015873"/>
            <a:ext cx="2283125" cy="874007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Vía primaria no concesionada con mantenimiento y rehabilitación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39" name="Grupo 38"/>
          <p:cNvGrpSpPr/>
          <p:nvPr/>
        </p:nvGrpSpPr>
        <p:grpSpPr>
          <a:xfrm>
            <a:off x="7881125" y="3034503"/>
            <a:ext cx="2052408" cy="851697"/>
            <a:chOff x="6223397" y="2441480"/>
            <a:chExt cx="1873250" cy="867464"/>
          </a:xfrm>
        </p:grpSpPr>
        <p:sp>
          <p:nvSpPr>
            <p:cNvPr id="40" name="Rectangle 7"/>
            <p:cNvSpPr>
              <a:spLocks noChangeArrowheads="1"/>
            </p:cNvSpPr>
            <p:nvPr/>
          </p:nvSpPr>
          <p:spPr bwMode="gray">
            <a:xfrm>
              <a:off x="6223397" y="2441480"/>
              <a:ext cx="1873250" cy="867464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 km</a:t>
              </a: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6223397" y="2629367"/>
              <a:ext cx="1873250" cy="3804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42" name="Rectangle 7"/>
          <p:cNvSpPr>
            <a:spLocks noChangeArrowheads="1"/>
          </p:cNvSpPr>
          <p:nvPr/>
        </p:nvSpPr>
        <p:spPr bwMode="gray">
          <a:xfrm>
            <a:off x="5417910" y="3938923"/>
            <a:ext cx="2283125" cy="57792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Vía primaria no concesionada mejorada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43" name="Grupo 42"/>
          <p:cNvGrpSpPr/>
          <p:nvPr/>
        </p:nvGrpSpPr>
        <p:grpSpPr>
          <a:xfrm>
            <a:off x="7881125" y="3938923"/>
            <a:ext cx="2073727" cy="562914"/>
            <a:chOff x="6186979" y="3377093"/>
            <a:chExt cx="1892708" cy="758074"/>
          </a:xfrm>
        </p:grpSpPr>
        <p:sp>
          <p:nvSpPr>
            <p:cNvPr id="44" name="Rectangle 7"/>
            <p:cNvSpPr>
              <a:spLocks noChangeArrowheads="1"/>
            </p:cNvSpPr>
            <p:nvPr/>
          </p:nvSpPr>
          <p:spPr bwMode="gray">
            <a:xfrm>
              <a:off x="6186979" y="3377093"/>
              <a:ext cx="1873250" cy="758074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270 km</a:t>
              </a: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6206437" y="3420536"/>
              <a:ext cx="1873250" cy="47708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7"/>
          <p:cNvSpPr>
            <a:spLocks noChangeArrowheads="1"/>
          </p:cNvSpPr>
          <p:nvPr/>
        </p:nvSpPr>
        <p:spPr bwMode="gray">
          <a:xfrm>
            <a:off x="5410803" y="4553905"/>
            <a:ext cx="2290232" cy="636286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CO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Nuevas tecnologías probadas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7881125" y="4548813"/>
            <a:ext cx="2052408" cy="646980"/>
            <a:chOff x="6223397" y="4228477"/>
            <a:chExt cx="1873250" cy="719647"/>
          </a:xfrm>
        </p:grpSpPr>
        <p:sp>
          <p:nvSpPr>
            <p:cNvPr id="48" name="Rectangle 7"/>
            <p:cNvSpPr>
              <a:spLocks noChangeArrowheads="1"/>
            </p:cNvSpPr>
            <p:nvPr/>
          </p:nvSpPr>
          <p:spPr bwMode="gray">
            <a:xfrm>
              <a:off x="6223397" y="4228477"/>
              <a:ext cx="1873250" cy="719647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s-MX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</a:t>
              </a:r>
              <a:r>
                <a:rPr lang="es-ES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 modo de transporte con nuevas tecnologías constructivas adoptadas</a:t>
              </a:r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9" name="Rectangle 3"/>
            <p:cNvSpPr>
              <a:spLocks noChangeArrowheads="1"/>
            </p:cNvSpPr>
            <p:nvPr/>
          </p:nvSpPr>
          <p:spPr bwMode="gray">
            <a:xfrm>
              <a:off x="6223397" y="4417852"/>
              <a:ext cx="1873250" cy="39405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50" name="Rectangle 7"/>
          <p:cNvSpPr>
            <a:spLocks noChangeArrowheads="1"/>
          </p:cNvSpPr>
          <p:nvPr/>
        </p:nvSpPr>
        <p:spPr bwMode="gray">
          <a:xfrm>
            <a:off x="5439229" y="729318"/>
            <a:ext cx="2283125" cy="368295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INDICADORES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gray">
          <a:xfrm>
            <a:off x="7853608" y="729318"/>
            <a:ext cx="2075491" cy="368295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METAS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gray">
          <a:xfrm>
            <a:off x="5425017" y="1190207"/>
            <a:ext cx="2283125" cy="46859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Muelle Fluvial construido, mejorado y/o mantenido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54" name="Grupo 53"/>
          <p:cNvGrpSpPr/>
          <p:nvPr/>
        </p:nvGrpSpPr>
        <p:grpSpPr>
          <a:xfrm>
            <a:off x="7876691" y="1206654"/>
            <a:ext cx="2052408" cy="468590"/>
            <a:chOff x="6223397" y="2583966"/>
            <a:chExt cx="1873250" cy="724978"/>
          </a:xfrm>
        </p:grpSpPr>
        <p:sp>
          <p:nvSpPr>
            <p:cNvPr id="55" name="Rectangle 7"/>
            <p:cNvSpPr>
              <a:spLocks noChangeArrowheads="1"/>
            </p:cNvSpPr>
            <p:nvPr/>
          </p:nvSpPr>
          <p:spPr bwMode="gray">
            <a:xfrm>
              <a:off x="6223397" y="2583966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9</a:t>
              </a: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gray">
            <a:xfrm>
              <a:off x="6223397" y="2629367"/>
              <a:ext cx="1873250" cy="5480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57" name="Rectangle 7"/>
          <p:cNvSpPr>
            <a:spLocks noChangeArrowheads="1"/>
          </p:cNvSpPr>
          <p:nvPr/>
        </p:nvSpPr>
        <p:spPr bwMode="gray">
          <a:xfrm>
            <a:off x="5439229" y="1740427"/>
            <a:ext cx="2283125" cy="64169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Accesos marítimos mejorados, construidos y/o profundizados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58" name="Grupo 57"/>
          <p:cNvGrpSpPr/>
          <p:nvPr/>
        </p:nvGrpSpPr>
        <p:grpSpPr>
          <a:xfrm>
            <a:off x="7853608" y="1765238"/>
            <a:ext cx="2070147" cy="646062"/>
            <a:chOff x="6206437" y="3308991"/>
            <a:chExt cx="1889441" cy="931121"/>
          </a:xfrm>
        </p:grpSpPr>
        <p:sp>
          <p:nvSpPr>
            <p:cNvPr id="59" name="Rectangle 7"/>
            <p:cNvSpPr>
              <a:spLocks noChangeArrowheads="1"/>
            </p:cNvSpPr>
            <p:nvPr/>
          </p:nvSpPr>
          <p:spPr bwMode="gray">
            <a:xfrm>
              <a:off x="6222628" y="3308991"/>
              <a:ext cx="1873250" cy="931121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2</a:t>
              </a:r>
            </a:p>
          </p:txBody>
        </p:sp>
        <p:sp>
          <p:nvSpPr>
            <p:cNvPr id="60" name="Rectangle 3"/>
            <p:cNvSpPr>
              <a:spLocks noChangeArrowheads="1"/>
            </p:cNvSpPr>
            <p:nvPr/>
          </p:nvSpPr>
          <p:spPr bwMode="gray">
            <a:xfrm>
              <a:off x="6206437" y="3420536"/>
              <a:ext cx="1873250" cy="51057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Rectangle 7"/>
          <p:cNvSpPr>
            <a:spLocks noChangeArrowheads="1"/>
          </p:cNvSpPr>
          <p:nvPr/>
        </p:nvSpPr>
        <p:spPr bwMode="gray">
          <a:xfrm>
            <a:off x="5425017" y="2464027"/>
            <a:ext cx="2290232" cy="46882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Sedes y estaciones férreas intervenidas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62" name="Grupo 61"/>
          <p:cNvGrpSpPr/>
          <p:nvPr/>
        </p:nvGrpSpPr>
        <p:grpSpPr>
          <a:xfrm>
            <a:off x="7872256" y="2464027"/>
            <a:ext cx="2061277" cy="477963"/>
            <a:chOff x="6223397" y="4257782"/>
            <a:chExt cx="1881345" cy="618508"/>
          </a:xfrm>
        </p:grpSpPr>
        <p:sp>
          <p:nvSpPr>
            <p:cNvPr id="63" name="Rectangle 7"/>
            <p:cNvSpPr>
              <a:spLocks noChangeArrowheads="1"/>
            </p:cNvSpPr>
            <p:nvPr/>
          </p:nvSpPr>
          <p:spPr bwMode="gray">
            <a:xfrm>
              <a:off x="6231492" y="4257782"/>
              <a:ext cx="1873250" cy="608949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34</a:t>
              </a:r>
            </a:p>
          </p:txBody>
        </p:sp>
        <p:sp>
          <p:nvSpPr>
            <p:cNvPr id="64" name="Rectangle 3"/>
            <p:cNvSpPr>
              <a:spLocks noChangeArrowheads="1"/>
            </p:cNvSpPr>
            <p:nvPr/>
          </p:nvSpPr>
          <p:spPr bwMode="gray">
            <a:xfrm>
              <a:off x="6223397" y="4417853"/>
              <a:ext cx="1873250" cy="45843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31" name="Rectangle 7"/>
          <p:cNvSpPr>
            <a:spLocks noChangeArrowheads="1"/>
          </p:cNvSpPr>
          <p:nvPr/>
        </p:nvSpPr>
        <p:spPr bwMode="gray">
          <a:xfrm>
            <a:off x="2480733" y="3015873"/>
            <a:ext cx="2784604" cy="2161878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Mantener, rehabilitar y mejorar la infraestructura vial intermodal, mediante el desarrollo de programas estratégicos para la conectividad del país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</a:p>
        </p:txBody>
      </p:sp>
    </p:spTree>
    <p:extLst>
      <p:ext uri="{BB962C8B-B14F-4D97-AF65-F5344CB8AC3E}">
        <p14:creationId xmlns:p14="http://schemas.microsoft.com/office/powerpoint/2010/main" val="1051637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7"/>
          <p:cNvSpPr>
            <a:spLocks noChangeArrowheads="1"/>
          </p:cNvSpPr>
          <p:nvPr/>
        </p:nvSpPr>
        <p:spPr bwMode="gray">
          <a:xfrm>
            <a:off x="3248091" y="846711"/>
            <a:ext cx="2083828" cy="352743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OBJETIVOS ESTRATÉGICOS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36" name="Grupo 35"/>
          <p:cNvGrpSpPr/>
          <p:nvPr/>
        </p:nvGrpSpPr>
        <p:grpSpPr>
          <a:xfrm>
            <a:off x="3215976" y="846711"/>
            <a:ext cx="6285011" cy="4971897"/>
            <a:chOff x="1600594" y="248036"/>
            <a:chExt cx="6285011" cy="4931266"/>
          </a:xfrm>
        </p:grpSpPr>
        <p:sp>
          <p:nvSpPr>
            <p:cNvPr id="4" name="Rectangle 7"/>
            <p:cNvSpPr>
              <a:spLocks noChangeArrowheads="1"/>
            </p:cNvSpPr>
            <p:nvPr/>
          </p:nvSpPr>
          <p:spPr bwMode="gray">
            <a:xfrm>
              <a:off x="3798221" y="3385923"/>
              <a:ext cx="2083828" cy="620847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Vías terciarias con mantenimiento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5" name="Grupo 4"/>
            <p:cNvGrpSpPr/>
            <p:nvPr/>
          </p:nvGrpSpPr>
          <p:grpSpPr>
            <a:xfrm>
              <a:off x="6004259" y="3372099"/>
              <a:ext cx="1873250" cy="895022"/>
              <a:chOff x="6223397" y="2249240"/>
              <a:chExt cx="1873250" cy="705583"/>
            </a:xfrm>
          </p:grpSpPr>
          <p:sp>
            <p:nvSpPr>
              <p:cNvPr id="6" name="Rectangle 7"/>
              <p:cNvSpPr>
                <a:spLocks noChangeArrowheads="1"/>
              </p:cNvSpPr>
              <p:nvPr/>
            </p:nvSpPr>
            <p:spPr bwMode="gray">
              <a:xfrm>
                <a:off x="6223397" y="2249240"/>
                <a:ext cx="1873250" cy="494451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r>
                  <a:rPr lang="es-CO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15.000 km</a:t>
                </a:r>
              </a:p>
            </p:txBody>
          </p:sp>
          <p:sp>
            <p:nvSpPr>
              <p:cNvPr id="7" name="Rectangle 3"/>
              <p:cNvSpPr>
                <a:spLocks noChangeArrowheads="1"/>
              </p:cNvSpPr>
              <p:nvPr/>
            </p:nvSpPr>
            <p:spPr bwMode="gray">
              <a:xfrm>
                <a:off x="6223397" y="2629367"/>
                <a:ext cx="1873250" cy="3254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8" name="Rectangle 7"/>
            <p:cNvSpPr>
              <a:spLocks noChangeArrowheads="1"/>
            </p:cNvSpPr>
            <p:nvPr/>
          </p:nvSpPr>
          <p:spPr bwMode="gray">
            <a:xfrm>
              <a:off x="3806632" y="4093254"/>
              <a:ext cx="2103286" cy="631150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Vías terciarias mejoradas y construidas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9" name="Grupo 8"/>
            <p:cNvGrpSpPr/>
            <p:nvPr/>
          </p:nvGrpSpPr>
          <p:grpSpPr>
            <a:xfrm>
              <a:off x="5993725" y="4112226"/>
              <a:ext cx="1875688" cy="1067076"/>
              <a:chOff x="6203999" y="2792408"/>
              <a:chExt cx="1875688" cy="953584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gray">
              <a:xfrm>
                <a:off x="6203999" y="2792408"/>
                <a:ext cx="1873250" cy="556743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s-CO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400 km</a:t>
                </a:r>
                <a:endParaRPr lang="es-CO" sz="12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11" name="Rectangle 3"/>
              <p:cNvSpPr>
                <a:spLocks noChangeArrowheads="1"/>
              </p:cNvSpPr>
              <p:nvPr/>
            </p:nvSpPr>
            <p:spPr bwMode="gray">
              <a:xfrm>
                <a:off x="6206437" y="3420536"/>
                <a:ext cx="1873250" cy="325456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Rectangle 7"/>
            <p:cNvSpPr>
              <a:spLocks noChangeArrowheads="1"/>
            </p:cNvSpPr>
            <p:nvPr/>
          </p:nvSpPr>
          <p:spPr bwMode="gray">
            <a:xfrm>
              <a:off x="1600594" y="3385923"/>
              <a:ext cx="2083828" cy="1338481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just"/>
              <a:r>
                <a:rPr lang="es-MX" sz="105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Implementar el programa Colombia Rural en la Red Vial Terciaria a través de emprendedores rurales, por medio de alianzas estratégicas de investigación con la academia, para realizar pruebas de nuevos materiales; lo que permitirá integrar los centros de producción rural con los centros de consumo</a:t>
              </a:r>
              <a:endParaRPr lang="es-CO" sz="105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gray">
            <a:xfrm>
              <a:off x="3807950" y="2353281"/>
              <a:ext cx="2083828" cy="914077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Sistemas de información integrados e interoperando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6012355" y="2364022"/>
              <a:ext cx="1873250" cy="899831"/>
              <a:chOff x="6192892" y="2225207"/>
              <a:chExt cx="1873250" cy="724978"/>
            </a:xfrm>
          </p:grpSpPr>
          <p:sp>
            <p:nvSpPr>
              <p:cNvPr id="19" name="Rectangle 7"/>
              <p:cNvSpPr>
                <a:spLocks noChangeArrowheads="1"/>
              </p:cNvSpPr>
              <p:nvPr/>
            </p:nvSpPr>
            <p:spPr bwMode="gray">
              <a:xfrm>
                <a:off x="6192892" y="2225207"/>
                <a:ext cx="1873250" cy="724978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just" eaLnBrk="0" hangingPunct="0"/>
                <a:endParaRPr lang="en-GB" altLang="es-CO" sz="14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/>
            </p:nvSpPr>
            <p:spPr bwMode="gray">
              <a:xfrm>
                <a:off x="6192892" y="2305829"/>
                <a:ext cx="1873250" cy="55790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lvl="0" algn="ctr"/>
                <a:r>
                  <a:rPr lang="en-GB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7 </a:t>
                </a:r>
                <a:r>
                  <a:rPr 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Sistemas de información integrados e interoperando</a:t>
                </a:r>
              </a:p>
            </p:txBody>
          </p:sp>
        </p:grpSp>
        <p:sp>
          <p:nvSpPr>
            <p:cNvPr id="22" name="Rectangle 7"/>
            <p:cNvSpPr>
              <a:spLocks noChangeArrowheads="1"/>
            </p:cNvSpPr>
            <p:nvPr/>
          </p:nvSpPr>
          <p:spPr bwMode="gray">
            <a:xfrm>
              <a:off x="3807950" y="752925"/>
              <a:ext cx="2103286" cy="675244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Nuevas casetas de peajes instaladas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23" name="Grupo 22"/>
            <p:cNvGrpSpPr/>
            <p:nvPr/>
          </p:nvGrpSpPr>
          <p:grpSpPr>
            <a:xfrm>
              <a:off x="5983191" y="752922"/>
              <a:ext cx="1902414" cy="675246"/>
              <a:chOff x="6223397" y="2604813"/>
              <a:chExt cx="1902414" cy="532325"/>
            </a:xfrm>
          </p:grpSpPr>
          <p:sp>
            <p:nvSpPr>
              <p:cNvPr id="24" name="Rectangle 7"/>
              <p:cNvSpPr>
                <a:spLocks noChangeArrowheads="1"/>
              </p:cNvSpPr>
              <p:nvPr/>
            </p:nvSpPr>
            <p:spPr bwMode="gray">
              <a:xfrm>
                <a:off x="6252561" y="2604813"/>
                <a:ext cx="1873250" cy="532325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r>
                  <a:rPr lang="es-CO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8 nuevos peajes en la red vial del Instituto instalados</a:t>
                </a:r>
              </a:p>
            </p:txBody>
          </p:sp>
          <p:sp>
            <p:nvSpPr>
              <p:cNvPr id="25" name="Rectangle 3"/>
              <p:cNvSpPr>
                <a:spLocks noChangeArrowheads="1"/>
              </p:cNvSpPr>
              <p:nvPr/>
            </p:nvSpPr>
            <p:spPr bwMode="gray">
              <a:xfrm>
                <a:off x="6223397" y="2629367"/>
                <a:ext cx="1873250" cy="3254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26" name="Rectangle 7"/>
            <p:cNvSpPr>
              <a:spLocks noChangeArrowheads="1"/>
            </p:cNvSpPr>
            <p:nvPr/>
          </p:nvSpPr>
          <p:spPr bwMode="gray">
            <a:xfrm>
              <a:off x="3807950" y="1539250"/>
              <a:ext cx="2103286" cy="695453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Fuentes adicionales de ingresos gestionadas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27" name="Grupo 26"/>
            <p:cNvGrpSpPr/>
            <p:nvPr/>
          </p:nvGrpSpPr>
          <p:grpSpPr>
            <a:xfrm>
              <a:off x="6004259" y="1539250"/>
              <a:ext cx="1881346" cy="701696"/>
              <a:chOff x="6206437" y="3233871"/>
              <a:chExt cx="1881346" cy="552284"/>
            </a:xfrm>
          </p:grpSpPr>
          <p:sp>
            <p:nvSpPr>
              <p:cNvPr id="28" name="Rectangle 7"/>
              <p:cNvSpPr>
                <a:spLocks noChangeArrowheads="1"/>
              </p:cNvSpPr>
              <p:nvPr/>
            </p:nvSpPr>
            <p:spPr bwMode="gray">
              <a:xfrm>
                <a:off x="6214533" y="3233871"/>
                <a:ext cx="1873250" cy="552284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s-CO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Implementar 5 nuevas  fuentes de financiación</a:t>
                </a:r>
                <a:endParaRPr lang="es-CO" sz="12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29" name="Rectangle 3"/>
              <p:cNvSpPr>
                <a:spLocks noChangeArrowheads="1"/>
              </p:cNvSpPr>
              <p:nvPr/>
            </p:nvSpPr>
            <p:spPr bwMode="gray">
              <a:xfrm>
                <a:off x="6206437" y="3420536"/>
                <a:ext cx="1873250" cy="325456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Rectangle 7"/>
            <p:cNvSpPr>
              <a:spLocks noChangeArrowheads="1"/>
            </p:cNvSpPr>
            <p:nvPr/>
          </p:nvSpPr>
          <p:spPr bwMode="gray">
            <a:xfrm>
              <a:off x="3807950" y="248036"/>
              <a:ext cx="208382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4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INDICADORES</a:t>
              </a:r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5983191" y="251018"/>
              <a:ext cx="189431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4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METAS</a:t>
              </a:r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gray">
            <a:xfrm>
              <a:off x="1600594" y="2360405"/>
              <a:ext cx="2083828" cy="899831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just"/>
              <a:r>
                <a:rPr lang="es-MX" sz="105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Gestionar sistemas de información integrados, interoperando con otras entidades del sector, para una oportuna y eficiente gestión</a:t>
              </a: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gray">
            <a:xfrm>
              <a:off x="1620052" y="726481"/>
              <a:ext cx="2083828" cy="1508222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just"/>
              <a:r>
                <a:rPr lang="es-MX" sz="105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Identificar, desarrollar, activar e implementar nuevas opciones de financiamiento a corto, mediano y largo plazo, para desarrollar la red vial a cargo</a:t>
              </a:r>
            </a:p>
          </p:txBody>
        </p:sp>
      </p:grpSp>
      <p:sp>
        <p:nvSpPr>
          <p:cNvPr id="34" name="Rectángulo 33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</a:p>
        </p:txBody>
      </p:sp>
    </p:spTree>
    <p:extLst>
      <p:ext uri="{BB962C8B-B14F-4D97-AF65-F5344CB8AC3E}">
        <p14:creationId xmlns:p14="http://schemas.microsoft.com/office/powerpoint/2010/main" val="2038436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MANO SEÃALANDO"/>
          <p:cNvSpPr>
            <a:spLocks noChangeAspect="1" noChangeArrowheads="1"/>
          </p:cNvSpPr>
          <p:nvPr/>
        </p:nvSpPr>
        <p:spPr bwMode="auto">
          <a:xfrm>
            <a:off x="155574" y="-144463"/>
            <a:ext cx="2105487" cy="210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4" name="AutoShape 4" descr="Image result for MANO SEÃAL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77987" y="2171102"/>
            <a:ext cx="2188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 Rounded MT Bold" panose="020F0704030504030204" pitchFamily="34" charset="0"/>
              </a:rPr>
              <a:t>Consulte nuestro</a:t>
            </a:r>
          </a:p>
        </p:txBody>
      </p:sp>
      <p:sp>
        <p:nvSpPr>
          <p:cNvPr id="7" name="CuadroTexto 6">
            <a:hlinkClick r:id="rId2"/>
            <a:extLst>
              <a:ext uri="{FF2B5EF4-FFF2-40B4-BE49-F238E27FC236}">
                <a16:creationId xmlns:a16="http://schemas.microsoft.com/office/drawing/2014/main" id="{1985B618-1EC1-4E47-BCE3-81CADF8B3055}"/>
              </a:ext>
            </a:extLst>
          </p:cNvPr>
          <p:cNvSpPr txBox="1"/>
          <p:nvPr/>
        </p:nvSpPr>
        <p:spPr>
          <a:xfrm>
            <a:off x="1356162" y="2535782"/>
            <a:ext cx="10313324" cy="53860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9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2019-2022</a:t>
            </a:r>
          </a:p>
        </p:txBody>
      </p:sp>
      <p:pic>
        <p:nvPicPr>
          <p:cNvPr id="17" name="Imagen 1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685" y="3002546"/>
            <a:ext cx="1036278" cy="103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59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6797843" y="2930697"/>
            <a:ext cx="5172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72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8170332" y="-10119"/>
            <a:ext cx="4021667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8561493" y="-103658"/>
            <a:ext cx="3692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Plataforma Estratégica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440267" y="1058334"/>
            <a:ext cx="5435600" cy="4722651"/>
            <a:chOff x="440268" y="1058334"/>
            <a:chExt cx="4800600" cy="4866855"/>
          </a:xfrm>
        </p:grpSpPr>
        <p:sp>
          <p:nvSpPr>
            <p:cNvPr id="5" name="Rectángulo 4"/>
            <p:cNvSpPr/>
            <p:nvPr/>
          </p:nvSpPr>
          <p:spPr>
            <a:xfrm>
              <a:off x="668868" y="1167574"/>
              <a:ext cx="4508278" cy="4757615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CO" altLang="es-CO" sz="2400" b="1" dirty="0">
                  <a:solidFill>
                    <a:srgbClr val="018E6B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MISIÓN</a:t>
              </a:r>
              <a:endParaRPr lang="es-CO" altLang="es-CO" sz="2000" b="1" dirty="0">
                <a:solidFill>
                  <a:srgbClr val="018E6B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  <a:p>
              <a:pPr algn="just"/>
              <a:r>
                <a:rPr lang="es-ES" b="0" i="0" dirty="0">
                  <a:effectLst/>
                  <a:latin typeface="Segoe UI" panose="020B0502040204020203" pitchFamily="34" charset="0"/>
                </a:rPr>
                <a:t>El Instituto Nacional de Vías -INVIAS-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</a:t>
              </a:r>
              <a:r>
                <a:rPr lang="es-ES" b="0" i="0" dirty="0" err="1">
                  <a:effectLst/>
                  <a:latin typeface="Segoe UI" panose="020B0502040204020203" pitchFamily="34" charset="0"/>
                </a:rPr>
                <a:t>transitabilidad</a:t>
              </a:r>
              <a:r>
                <a:rPr lang="es-ES" b="0" i="0" dirty="0">
                  <a:effectLst/>
                  <a:latin typeface="Segoe UI" panose="020B0502040204020203" pitchFamily="34" charset="0"/>
                </a:rPr>
                <a:t> y movilidad de los usuarios, con tecnología sostenible y un talento humano calificado, íntegro, visionario y comprometido, contribuyendo a la competitividad y modernización de la infraestructura del país.</a:t>
              </a:r>
            </a:p>
          </p:txBody>
        </p:sp>
        <p:sp>
          <p:nvSpPr>
            <p:cNvPr id="2" name="Rectángulo redondeado 1"/>
            <p:cNvSpPr/>
            <p:nvPr/>
          </p:nvSpPr>
          <p:spPr>
            <a:xfrm>
              <a:off x="440268" y="1058334"/>
              <a:ext cx="4800600" cy="4572000"/>
            </a:xfrm>
            <a:prstGeom prst="roundRect">
              <a:avLst/>
            </a:prstGeom>
            <a:noFill/>
            <a:ln w="28575">
              <a:solidFill>
                <a:srgbClr val="018E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6146801" y="1058334"/>
            <a:ext cx="5435600" cy="4436533"/>
            <a:chOff x="6561667" y="1058334"/>
            <a:chExt cx="5020733" cy="4436533"/>
          </a:xfrm>
        </p:grpSpPr>
        <p:sp>
          <p:nvSpPr>
            <p:cNvPr id="6" name="Rectángulo 5"/>
            <p:cNvSpPr/>
            <p:nvPr/>
          </p:nvSpPr>
          <p:spPr>
            <a:xfrm>
              <a:off x="6697133" y="1184508"/>
              <a:ext cx="4844222" cy="3785652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CO" altLang="es-CO" sz="2400" b="1" dirty="0">
                  <a:solidFill>
                    <a:srgbClr val="018E6B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VISIÓN</a:t>
              </a:r>
              <a:endParaRPr lang="es-CO" altLang="es-CO" sz="2000" b="1" dirty="0">
                <a:solidFill>
                  <a:srgbClr val="018E6B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  <a:p>
              <a:pPr algn="just"/>
              <a:r>
                <a:rPr lang="es-ES" b="0" i="0" dirty="0">
                  <a:effectLst/>
                  <a:latin typeface="Segoe UI" panose="020B0502040204020203" pitchFamily="34" charset="0"/>
                </a:rPr>
                <a:t>Para el año 2030 el Instituto Nacional de Vías -INVIAS- será reconocido a nivel Latinoamericano, por su liderazgo en la estructuración, ejecución y operación  de proyectos de infraestructura de transporte carretero, férreo, fluvial y marítimo a cargo, con procesos de desarrollo sostenible e innovación tecnológica y normativa, para el fortalecimiento del transporte intermodal, la conectividad entre centros de producción y de consumo; y la integración territorial y regional, contribuyendo a la competitividad del país y aumentando la satisfacción de los grupos de valor</a:t>
              </a:r>
              <a:endParaRPr lang="es-CO" dirty="0">
                <a:solidFill>
                  <a:schemeClr val="accent1">
                    <a:lumMod val="50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6561667" y="1058334"/>
              <a:ext cx="5020733" cy="4436533"/>
            </a:xfrm>
            <a:prstGeom prst="roundRect">
              <a:avLst/>
            </a:prstGeom>
            <a:noFill/>
            <a:ln w="28575">
              <a:solidFill>
                <a:srgbClr val="018E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333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686800" y="-10119"/>
            <a:ext cx="3505199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6843641" y="-115896"/>
            <a:ext cx="5240069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s-CO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Recurso Humano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4722" t="28816" r="25625" b="18642"/>
          <a:stretch/>
        </p:blipFill>
        <p:spPr>
          <a:xfrm>
            <a:off x="1764632" y="733849"/>
            <a:ext cx="8344567" cy="49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60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8686800" y="-10119"/>
            <a:ext cx="3505199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5598679" y="-122377"/>
            <a:ext cx="5240069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s-CO" sz="3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Valores</a:t>
            </a:r>
            <a:endParaRPr lang="es-CO" sz="28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560840" y="682448"/>
            <a:ext cx="11275557" cy="4830735"/>
            <a:chOff x="991749" y="789927"/>
            <a:chExt cx="10587512" cy="5518250"/>
          </a:xfrm>
        </p:grpSpPr>
        <p:grpSp>
          <p:nvGrpSpPr>
            <p:cNvPr id="17" name="Grupo 16"/>
            <p:cNvGrpSpPr/>
            <p:nvPr/>
          </p:nvGrpSpPr>
          <p:grpSpPr>
            <a:xfrm>
              <a:off x="991751" y="1850108"/>
              <a:ext cx="4362569" cy="949265"/>
              <a:chOff x="675098" y="1637800"/>
              <a:chExt cx="4362569" cy="949265"/>
            </a:xfrm>
            <a:solidFill>
              <a:srgbClr val="018E6B"/>
            </a:solidFill>
          </p:grpSpPr>
          <p:sp>
            <p:nvSpPr>
              <p:cNvPr id="18" name="Rectángulo 17"/>
              <p:cNvSpPr/>
              <p:nvPr/>
            </p:nvSpPr>
            <p:spPr>
              <a:xfrm>
                <a:off x="675098" y="1769533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19" name="Rectángulo 18"/>
              <p:cNvSpPr/>
              <p:nvPr/>
            </p:nvSpPr>
            <p:spPr>
              <a:xfrm>
                <a:off x="1683206" y="1637800"/>
                <a:ext cx="2183303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Respeto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20" name="Grupo 19"/>
            <p:cNvGrpSpPr/>
            <p:nvPr/>
          </p:nvGrpSpPr>
          <p:grpSpPr>
            <a:xfrm>
              <a:off x="991749" y="2989934"/>
              <a:ext cx="4362569" cy="949265"/>
              <a:chOff x="675096" y="1364606"/>
              <a:chExt cx="4362569" cy="949265"/>
            </a:xfrm>
            <a:solidFill>
              <a:srgbClr val="018E6B"/>
            </a:solidFill>
          </p:grpSpPr>
          <p:sp>
            <p:nvSpPr>
              <p:cNvPr id="21" name="Rectángulo 20"/>
              <p:cNvSpPr/>
              <p:nvPr/>
            </p:nvSpPr>
            <p:spPr>
              <a:xfrm>
                <a:off x="675096" y="1526183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2" name="Rectángulo 21"/>
              <p:cNvSpPr/>
              <p:nvPr/>
            </p:nvSpPr>
            <p:spPr>
              <a:xfrm>
                <a:off x="1156181" y="1364606"/>
                <a:ext cx="3400397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Compromiso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23" name="Grupo 22"/>
            <p:cNvGrpSpPr/>
            <p:nvPr/>
          </p:nvGrpSpPr>
          <p:grpSpPr>
            <a:xfrm>
              <a:off x="991749" y="4261492"/>
              <a:ext cx="4362569" cy="949265"/>
              <a:chOff x="675095" y="1292415"/>
              <a:chExt cx="4362569" cy="949265"/>
            </a:xfrm>
            <a:solidFill>
              <a:srgbClr val="A4B4FA"/>
            </a:solidFill>
          </p:grpSpPr>
          <p:sp>
            <p:nvSpPr>
              <p:cNvPr id="24" name="Rectángulo 23"/>
              <p:cNvSpPr/>
              <p:nvPr/>
            </p:nvSpPr>
            <p:spPr>
              <a:xfrm>
                <a:off x="675095" y="1429024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5" name="Rectángulo 24"/>
              <p:cNvSpPr/>
              <p:nvPr/>
            </p:nvSpPr>
            <p:spPr>
              <a:xfrm>
                <a:off x="1489375" y="1292415"/>
                <a:ext cx="2620830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Diligencia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26" name="Grupo 25"/>
            <p:cNvGrpSpPr/>
            <p:nvPr/>
          </p:nvGrpSpPr>
          <p:grpSpPr>
            <a:xfrm>
              <a:off x="991749" y="5358912"/>
              <a:ext cx="4362569" cy="949265"/>
              <a:chOff x="675094" y="1347670"/>
              <a:chExt cx="4362569" cy="949265"/>
            </a:xfrm>
            <a:solidFill>
              <a:srgbClr val="018E6B"/>
            </a:solidFill>
          </p:grpSpPr>
          <p:sp>
            <p:nvSpPr>
              <p:cNvPr id="27" name="Rectángulo 26"/>
              <p:cNvSpPr/>
              <p:nvPr/>
            </p:nvSpPr>
            <p:spPr>
              <a:xfrm>
                <a:off x="675094" y="1531561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1797085" y="1347670"/>
                <a:ext cx="1955538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Justicia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991753" y="789927"/>
              <a:ext cx="4362569" cy="949265"/>
              <a:chOff x="675098" y="1637800"/>
              <a:chExt cx="4362569" cy="949265"/>
            </a:xfrm>
          </p:grpSpPr>
          <p:sp>
            <p:nvSpPr>
              <p:cNvPr id="15" name="Rectángulo 14"/>
              <p:cNvSpPr/>
              <p:nvPr/>
            </p:nvSpPr>
            <p:spPr>
              <a:xfrm>
                <a:off x="675098" y="1769533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" name="Rectángulo 1"/>
              <p:cNvSpPr/>
              <p:nvPr/>
            </p:nvSpPr>
            <p:spPr>
              <a:xfrm>
                <a:off x="1247692" y="1637800"/>
                <a:ext cx="3054325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Honestidad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3" name="CuadroTexto 2"/>
            <p:cNvSpPr txBox="1"/>
            <p:nvPr/>
          </p:nvSpPr>
          <p:spPr>
            <a:xfrm>
              <a:off x="6120231" y="949637"/>
              <a:ext cx="5435600" cy="562528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Actúo siempre con fundamento en la verdad, cumpliendo mis deberes con transparencia y rectitud, y siempre favoreciendo el interés general.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6120231" y="1877478"/>
              <a:ext cx="5435600" cy="791054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Reconozco, valoro y trato de manera digna a todas las personas, con sus virtudes y defectos, sin importar su labor, su procedencia, títulos o cualquier otra condición.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6120231" y="2954776"/>
              <a:ext cx="5435600" cy="1019581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Soy consciente de la importancia de mi rol como servidor público y estoy en disposición permanente para comprender y resolver las necesidades de las personas con las que me relaciono en mis labores cotidianas, buscando siempre su bienestar.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6120231" y="4331807"/>
              <a:ext cx="5435600" cy="808633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Cumplo con los deberes, funciones y responsabilidades asignadas a mi cargo de la mejor manera posible, con atención, prontitud y eficiencia, para así optimizar el uso de los recursos del Estado</a:t>
              </a:r>
              <a:r>
                <a:rPr lang="es-MX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.</a:t>
              </a: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2" name="CuadroTexto 31"/>
            <p:cNvSpPr txBox="1"/>
            <p:nvPr/>
          </p:nvSpPr>
          <p:spPr>
            <a:xfrm>
              <a:off x="6143661" y="5551701"/>
              <a:ext cx="5435600" cy="562528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Actúo con imparcialidad garantizando los derechos de las personas, con equidad.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044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5283200" y="-10119"/>
            <a:ext cx="6908800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283199" y="11725"/>
            <a:ext cx="6800511" cy="67710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s-CO" sz="19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Recursos Presupuestales: Marco de Gasto de Mediano Plazo</a:t>
            </a:r>
          </a:p>
          <a:p>
            <a:pPr algn="r"/>
            <a:r>
              <a:rPr lang="es-ES" sz="19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Proyectos</a:t>
            </a:r>
            <a:r>
              <a:rPr lang="es-CO" sz="19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de Inversión con metas PND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5C49C0B-2312-41E5-AAF4-AAD6AEF0C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205324"/>
              </p:ext>
            </p:extLst>
          </p:nvPr>
        </p:nvGraphicFramePr>
        <p:xfrm>
          <a:off x="1250140" y="1117600"/>
          <a:ext cx="9781927" cy="3825750"/>
        </p:xfrm>
        <a:graphic>
          <a:graphicData uri="http://schemas.openxmlformats.org/drawingml/2006/table">
            <a:tbl>
              <a:tblPr/>
              <a:tblGrid>
                <a:gridCol w="4707201">
                  <a:extLst>
                    <a:ext uri="{9D8B030D-6E8A-4147-A177-3AD203B41FA5}">
                      <a16:colId xmlns:a16="http://schemas.microsoft.com/office/drawing/2014/main" val="843836227"/>
                    </a:ext>
                  </a:extLst>
                </a:gridCol>
                <a:gridCol w="1552477">
                  <a:extLst>
                    <a:ext uri="{9D8B030D-6E8A-4147-A177-3AD203B41FA5}">
                      <a16:colId xmlns:a16="http://schemas.microsoft.com/office/drawing/2014/main" val="1953665047"/>
                    </a:ext>
                  </a:extLst>
                </a:gridCol>
                <a:gridCol w="1174083">
                  <a:extLst>
                    <a:ext uri="{9D8B030D-6E8A-4147-A177-3AD203B41FA5}">
                      <a16:colId xmlns:a16="http://schemas.microsoft.com/office/drawing/2014/main" val="4136619241"/>
                    </a:ext>
                  </a:extLst>
                </a:gridCol>
                <a:gridCol w="1174083">
                  <a:extLst>
                    <a:ext uri="{9D8B030D-6E8A-4147-A177-3AD203B41FA5}">
                      <a16:colId xmlns:a16="http://schemas.microsoft.com/office/drawing/2014/main" val="570170072"/>
                    </a:ext>
                  </a:extLst>
                </a:gridCol>
                <a:gridCol w="1174083">
                  <a:extLst>
                    <a:ext uri="{9D8B030D-6E8A-4147-A177-3AD203B41FA5}">
                      <a16:colId xmlns:a16="http://schemas.microsoft.com/office/drawing/2014/main" val="3583862129"/>
                    </a:ext>
                  </a:extLst>
                </a:gridCol>
              </a:tblGrid>
              <a:tr h="317665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Millones de pesos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PND 2019-2022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756957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Metas Plan Nacional de Desarrollo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71419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Vía primaria no concesionada con mantenimiento y rehabilitación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178.694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408.366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171.058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175.530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521062"/>
                  </a:ext>
                </a:extLst>
              </a:tr>
              <a:tr h="3840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Km de red vial primaria mejorados 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1.770.519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805.304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265.685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265.870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103902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Km de vías terciarias mantenidas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59.300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150.049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0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168203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Km de vías terciarias construidas y mejoradas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Muelle fluvial construido, mejorado y mantenido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15.100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13.000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9.000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9.000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Accesos marítimos mejorados</a:t>
                      </a:r>
                      <a:r>
                        <a:rPr lang="es-ES" sz="1400" b="0" i="0" u="none" strike="noStrike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,</a:t>
                      </a:r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construidos y profundizados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90.000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129.925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188.850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191.800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9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 43"/>
          <p:cNvSpPr/>
          <p:nvPr/>
        </p:nvSpPr>
        <p:spPr>
          <a:xfrm>
            <a:off x="6958180" y="-10119"/>
            <a:ext cx="5233819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7169064" y="-26730"/>
            <a:ext cx="5268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Caracterizaciones de Grupos de Valor</a:t>
            </a:r>
          </a:p>
        </p:txBody>
      </p:sp>
      <p:sp>
        <p:nvSpPr>
          <p:cNvPr id="9" name="Flecha abajo 8"/>
          <p:cNvSpPr/>
          <p:nvPr/>
        </p:nvSpPr>
        <p:spPr>
          <a:xfrm>
            <a:off x="5393569" y="4590624"/>
            <a:ext cx="846666" cy="54186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sp>
        <p:nvSpPr>
          <p:cNvPr id="7" name="Rectángulo 6"/>
          <p:cNvSpPr/>
          <p:nvPr/>
        </p:nvSpPr>
        <p:spPr>
          <a:xfrm>
            <a:off x="380377" y="5260751"/>
            <a:ext cx="11703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400" b="1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Derechos a garantizar, necesidades a satisfacer y problemas que se deben solucionar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1CD3D38-DFDD-4D04-A7A4-2A6019736C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2476873"/>
              </p:ext>
            </p:extLst>
          </p:nvPr>
        </p:nvGraphicFramePr>
        <p:xfrm>
          <a:off x="585456" y="184603"/>
          <a:ext cx="11021087" cy="537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abajo 8">
            <a:extLst>
              <a:ext uri="{FF2B5EF4-FFF2-40B4-BE49-F238E27FC236}">
                <a16:creationId xmlns:a16="http://schemas.microsoft.com/office/drawing/2014/main" id="{B45045BD-887B-46B6-9BC4-656BF9294EB7}"/>
              </a:ext>
            </a:extLst>
          </p:cNvPr>
          <p:cNvSpPr/>
          <p:nvPr/>
        </p:nvSpPr>
        <p:spPr>
          <a:xfrm>
            <a:off x="1757741" y="4590624"/>
            <a:ext cx="846666" cy="541866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  <p:sp>
        <p:nvSpPr>
          <p:cNvPr id="4" name="Flecha abajo 8">
            <a:extLst>
              <a:ext uri="{FF2B5EF4-FFF2-40B4-BE49-F238E27FC236}">
                <a16:creationId xmlns:a16="http://schemas.microsoft.com/office/drawing/2014/main" id="{6CAA97AD-B6BA-4003-BCED-D61CEA2FC66A}"/>
              </a:ext>
            </a:extLst>
          </p:cNvPr>
          <p:cNvSpPr/>
          <p:nvPr/>
        </p:nvSpPr>
        <p:spPr>
          <a:xfrm>
            <a:off x="9380074" y="4610124"/>
            <a:ext cx="846666" cy="541866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sp>
    </p:spTree>
    <p:extLst>
      <p:ext uri="{BB962C8B-B14F-4D97-AF65-F5344CB8AC3E}">
        <p14:creationId xmlns:p14="http://schemas.microsoft.com/office/powerpoint/2010/main" val="4035035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733678" y="-80913"/>
            <a:ext cx="5458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Diagnóstico de capacidades y entornos</a:t>
            </a:r>
            <a:endParaRPr lang="es-CO" sz="2300" b="1" dirty="0">
              <a:solidFill>
                <a:prstClr val="white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5" name="Diagrama 4"/>
          <p:cNvGraphicFramePr/>
          <p:nvPr/>
        </p:nvGraphicFramePr>
        <p:xfrm>
          <a:off x="2341861" y="705828"/>
          <a:ext cx="7447598" cy="4461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343936" y="5152848"/>
            <a:ext cx="1144344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Fuentes: mesa de trabajo con facilitadores MIPG, informes </a:t>
            </a:r>
            <a:r>
              <a:rPr lang="es-ES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gestión, desempeño y cumplimiento de planes en vigencias anteriores, resultados de la evaluación de indicadores y de riesgos, autoevaluación, auditorías internas y externas, resultados de las ESTRATEGIAS de rendición de cuentas, diagnósticos MIPG, ejecuciones </a:t>
            </a:r>
            <a:r>
              <a: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presupuestales.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867301" y="563829"/>
            <a:ext cx="439671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Matriz DOFA</a:t>
            </a:r>
            <a:r>
              <a:rPr lang="es-CO" sz="2800" dirty="0">
                <a:solidFill>
                  <a:prstClr val="black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*</a:t>
            </a:r>
          </a:p>
        </p:txBody>
      </p:sp>
      <p:pic>
        <p:nvPicPr>
          <p:cNvPr id="3074" name="Picture 2" descr="Resultado de imagen para pareto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8" t="6253" r="5657" b="12433"/>
          <a:stretch/>
        </p:blipFill>
        <p:spPr bwMode="auto">
          <a:xfrm>
            <a:off x="5556734" y="2321977"/>
            <a:ext cx="1250576" cy="125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Diagrama 14"/>
          <p:cNvGraphicFramePr/>
          <p:nvPr>
            <p:extLst>
              <p:ext uri="{D42A27DB-BD31-4B8C-83A1-F6EECF244321}">
                <p14:modId xmlns:p14="http://schemas.microsoft.com/office/powerpoint/2010/main" val="1768793015"/>
              </p:ext>
            </p:extLst>
          </p:nvPr>
        </p:nvGraphicFramePr>
        <p:xfrm>
          <a:off x="850787" y="1521286"/>
          <a:ext cx="2961810" cy="2851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1633320155"/>
              </p:ext>
            </p:extLst>
          </p:nvPr>
        </p:nvGraphicFramePr>
        <p:xfrm>
          <a:off x="8318723" y="1654560"/>
          <a:ext cx="2961810" cy="2549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92420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6923314" y="-10119"/>
            <a:ext cx="526868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FB049C-6B68-4B65-A015-20D3416AB98F}"/>
              </a:ext>
            </a:extLst>
          </p:cNvPr>
          <p:cNvSpPr/>
          <p:nvPr/>
        </p:nvSpPr>
        <p:spPr>
          <a:xfrm>
            <a:off x="6923314" y="-61249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Prioridades Identificadas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8925591"/>
              </p:ext>
            </p:extLst>
          </p:nvPr>
        </p:nvGraphicFramePr>
        <p:xfrm>
          <a:off x="3748481" y="812445"/>
          <a:ext cx="5596467" cy="4669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1559428" y="294976"/>
            <a:ext cx="25918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>
                <a:solidFill>
                  <a:srgbClr val="1F4E79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ARTICULACIÓN</a:t>
            </a:r>
          </a:p>
        </p:txBody>
      </p:sp>
      <p:grpSp>
        <p:nvGrpSpPr>
          <p:cNvPr id="6" name="Grupo 5"/>
          <p:cNvGrpSpPr/>
          <p:nvPr/>
        </p:nvGrpSpPr>
        <p:grpSpPr>
          <a:xfrm rot="21091335">
            <a:off x="7598019" y="4279899"/>
            <a:ext cx="1529416" cy="1302187"/>
            <a:chOff x="2103099" y="232453"/>
            <a:chExt cx="1830227" cy="1830227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7" name="Forma 6"/>
            <p:cNvSpPr/>
            <p:nvPr/>
          </p:nvSpPr>
          <p:spPr>
            <a:xfrm rot="20700000">
              <a:off x="2103099" y="232453"/>
              <a:ext cx="1830227" cy="1830227"/>
            </a:xfrm>
            <a:prstGeom prst="gear6">
              <a:avLst/>
            </a:prstGeom>
            <a:grp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8" name="Forma 4"/>
            <p:cNvSpPr/>
            <p:nvPr/>
          </p:nvSpPr>
          <p:spPr>
            <a:xfrm>
              <a:off x="2504521" y="633876"/>
              <a:ext cx="1027382" cy="102738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b="1" kern="1200" dirty="0">
                  <a:solidFill>
                    <a:schemeClr val="tx2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Planes de Acción Anuales </a:t>
              </a:r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151" y="4557125"/>
            <a:ext cx="385762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3437</TotalTime>
  <Words>3137</Words>
  <Application>Microsoft Macintosh PowerPoint</Application>
  <PresentationFormat>Panorámica</PresentationFormat>
  <Paragraphs>294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3" baseType="lpstr">
      <vt:lpstr>Arial</vt:lpstr>
      <vt:lpstr>Arial Rounded MT Bold</vt:lpstr>
      <vt:lpstr>Calibri</vt:lpstr>
      <vt:lpstr>Calibri Light</vt:lpstr>
      <vt:lpstr>Segoe UI</vt:lpstr>
      <vt:lpstr>Segoe UI Historic</vt:lpstr>
      <vt:lpstr>Times New Roman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Microsoft Office User</cp:lastModifiedBy>
  <cp:revision>278</cp:revision>
  <cp:lastPrinted>2018-12-20T14:53:26Z</cp:lastPrinted>
  <dcterms:created xsi:type="dcterms:W3CDTF">2018-12-06T15:24:51Z</dcterms:created>
  <dcterms:modified xsi:type="dcterms:W3CDTF">2020-09-18T20:06:43Z</dcterms:modified>
</cp:coreProperties>
</file>