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B8B"/>
    <a:srgbClr val="1C4232"/>
    <a:srgbClr val="3D8E6C"/>
    <a:srgbClr val="2F66AE"/>
    <a:srgbClr val="80A7D5"/>
    <a:srgbClr val="E3ECFE"/>
    <a:srgbClr val="54A392"/>
    <a:srgbClr val="A7CBF8"/>
    <a:srgbClr val="84FFE5"/>
    <a:srgbClr val="71D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9EAB6-80C2-F947-AC8A-2FCA38EDE8ED}" v="7" dt="2023-02-14T19:38:40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15/02/2023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E4024-67FF-48FC-9A7E-9FC686D07AA7}" type="datetimeFigureOut">
              <a:rPr lang="es-CO" smtClean="0"/>
              <a:t>15/02/2023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37" y="5257800"/>
            <a:ext cx="1980000" cy="85821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2E2C752-CA56-D096-1B96-E6E4F2AEC8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" y="6101224"/>
            <a:ext cx="12047622" cy="2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64181EF-4965-017F-973F-9D25C9CD20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161029"/>
              </p:ext>
            </p:extLst>
          </p:nvPr>
        </p:nvGraphicFramePr>
        <p:xfrm>
          <a:off x="3036362" y="134112"/>
          <a:ext cx="8931143" cy="593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822">
                  <a:extLst>
                    <a:ext uri="{9D8B030D-6E8A-4147-A177-3AD203B41FA5}">
                      <a16:colId xmlns:a16="http://schemas.microsoft.com/office/drawing/2014/main" val="1122955784"/>
                    </a:ext>
                  </a:extLst>
                </a:gridCol>
                <a:gridCol w="586454">
                  <a:extLst>
                    <a:ext uri="{9D8B030D-6E8A-4147-A177-3AD203B41FA5}">
                      <a16:colId xmlns:a16="http://schemas.microsoft.com/office/drawing/2014/main" val="1970588833"/>
                    </a:ext>
                  </a:extLst>
                </a:gridCol>
                <a:gridCol w="2862604">
                  <a:extLst>
                    <a:ext uri="{9D8B030D-6E8A-4147-A177-3AD203B41FA5}">
                      <a16:colId xmlns:a16="http://schemas.microsoft.com/office/drawing/2014/main" val="2063382641"/>
                    </a:ext>
                  </a:extLst>
                </a:gridCol>
                <a:gridCol w="4176263">
                  <a:extLst>
                    <a:ext uri="{9D8B030D-6E8A-4147-A177-3AD203B41FA5}">
                      <a16:colId xmlns:a16="http://schemas.microsoft.com/office/drawing/2014/main" val="2949793810"/>
                    </a:ext>
                  </a:extLst>
                </a:gridCol>
              </a:tblGrid>
              <a:tr h="1264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>
                          <a:effectLst/>
                        </a:rPr>
                        <a:t>CIDUADANO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effectLst/>
                        <a:latin typeface="Segoe UI Historic" panose="020B0502040204020203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>
                          <a:effectLst/>
                        </a:rPr>
                        <a:t>CANAL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effectLst/>
                        <a:latin typeface="Segoe UI Historic" panose="020B0502040204020203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PREGUNTA Y COMENTARIOS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 Historic" panose="020B0502040204020203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RESPUESTA</a:t>
                      </a: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1426350051"/>
                  </a:ext>
                </a:extLst>
              </a:tr>
              <a:tr h="15044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Jorge Calderón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05" marR="1505" marT="150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¿Qué pasa con la ruta del sol??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El Invías entregó  nuevamente a la Agencia Nacional de Infraestructura la Ruta del Sol para que a través de su concesionario adelante el mantenimiento de la vía.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2104661069"/>
                  </a:ext>
                </a:extLst>
              </a:tr>
              <a:tr h="15044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err="1">
                          <a:effectLst/>
                        </a:rPr>
                        <a:t>Jhors</a:t>
                      </a:r>
                      <a:r>
                        <a:rPr lang="es-CO" sz="1100" u="none" strike="noStrike" dirty="0">
                          <a:effectLst/>
                        </a:rPr>
                        <a:t> Vivas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696787"/>
                  </a:ext>
                </a:extLst>
              </a:tr>
              <a:tr h="15044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Alejandro </a:t>
                      </a:r>
                      <a:r>
                        <a:rPr lang="es-CO" sz="1100" u="none" strike="noStrike" dirty="0" err="1">
                          <a:effectLst/>
                        </a:rPr>
                        <a:t>Cardenas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692359"/>
                  </a:ext>
                </a:extLst>
              </a:tr>
              <a:tr h="15044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Jonathan Guevara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254664"/>
                  </a:ext>
                </a:extLst>
              </a:tr>
              <a:tr h="15044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Nelson Bayona Diaz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780821"/>
                  </a:ext>
                </a:extLst>
              </a:tr>
              <a:tr h="51079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 err="1">
                          <a:effectLst/>
                        </a:rPr>
                        <a:t>Notireportes</a:t>
                      </a:r>
                      <a:r>
                        <a:rPr lang="es-CO" sz="1100" u="none" strike="noStrike" dirty="0">
                          <a:effectLst/>
                        </a:rPr>
                        <a:t> Colombia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¿Qué pasa con el estado de la mayoría de vías de Colombia....? Los transportadores están cansados de acabar los vehículos y de morirse en las carreteras por los huecos, por el nefasto estado de las vías....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Desde el Invías se adelantan acciones correctivas y preventivas para la atención de las vías a su cargo, así mismo, el estado actual de las carreteras puede ser consultado en la página Institucional.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2386754056"/>
                  </a:ext>
                </a:extLst>
              </a:tr>
              <a:tr h="2705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Jaider Rios OrtiZ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Le van a montar peaje ala vereda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No es competencia del INVIAS regular o autorizar la operación de peajes en las vías a cargo de municipios y/o departamentos.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3845422290"/>
                  </a:ext>
                </a:extLst>
              </a:tr>
              <a:tr h="87113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err="1">
                          <a:effectLst/>
                        </a:rPr>
                        <a:t>Dhaniel</a:t>
                      </a:r>
                      <a:r>
                        <a:rPr lang="es-CO" sz="1100" u="none" strike="noStrike" dirty="0">
                          <a:effectLst/>
                        </a:rPr>
                        <a:t> Ortiz 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Señor Toro porque no piensan en modificar los plazos de ejecución de los proyectos de 10 años a 4 años miremos que así se beneficia el gobierno del cambio y nos beneficiamos todos los colombianos porque esos plazos están muy lejos porque entre más rápido se hagan los proyectos mucho mejor.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El </a:t>
                      </a:r>
                      <a:r>
                        <a:rPr lang="es-CO" sz="1100" u="none" strike="noStrike" dirty="0">
                          <a:effectLst/>
                        </a:rPr>
                        <a:t>I</a:t>
                      </a:r>
                      <a:r>
                        <a:rPr lang="es-CO" sz="1100" u="none" strike="noStrike">
                          <a:effectLst/>
                        </a:rPr>
                        <a:t>nvías </a:t>
                      </a:r>
                      <a:r>
                        <a:rPr lang="es-CO" sz="1100" u="none" strike="noStrike" dirty="0">
                          <a:effectLst/>
                        </a:rPr>
                        <a:t>depende de la asignación de recursos (marco de gastos)  para la ejecución de los proyectos, los cuales se basan en un planeación de acuerdo con las necesidades de mantenimiento y operación de cada uno de los corredores viales. Sin embargo, el Instituto adelanta  las gestiones necesarias para viabilizar una aceleración de inversiones.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3651336043"/>
                  </a:ext>
                </a:extLst>
              </a:tr>
              <a:tr h="3755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Víctor Alfonso Betancur Guevara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Buen día como va el contrato de la doble calzada Buga buenaventura?</a:t>
                      </a:r>
                      <a:br>
                        <a:rPr lang="es-CO" sz="1100" u="none" strike="noStrike">
                          <a:effectLst/>
                        </a:rPr>
                      </a:br>
                      <a:r>
                        <a:rPr lang="es-CO" sz="1100" u="none" strike="noStrike">
                          <a:effectLst/>
                        </a:rPr>
                        <a:t>Cuando inicia?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El INVIAS actualmente tiene un contrato en ejecución para el mantenimiento de este corredor. A partir del 15 de febrero la competencia de esta vía pasa a la Agencia Nacional de Infraestructura quien estará a cargo de la construcción y atención de sitios críticos.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4129767472"/>
                  </a:ext>
                </a:extLst>
              </a:tr>
              <a:tr h="25539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Yuri Saldarriaga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23032"/>
                  </a:ext>
                </a:extLst>
              </a:tr>
              <a:tr h="7510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Vanne Tgarcia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La vía de lorica y el puente para cuándo?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El Instituto nacional de vías cuenta con un contrato de obra para la ejecución de actividades de mantenimiento periódico y rehabilitación en el corredor comprendido entre los municipios de Moñitos - Lorica - Chinú. Así mismo, se agradece brindar claridad del puente mencionado para la respuesta correspondiente.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453425297"/>
                  </a:ext>
                </a:extLst>
              </a:tr>
              <a:tr h="7510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Dhaniel Ortiz N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facebook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Muy Buenos Días, yo quiero saber en qué estado está el contrato 990 donde ya el contratista se le dio la plata y aún no han iniciado labores la preocupación mía es que ya vamos a finalizar año y de pronto la plata se desvíe. Espero sea escuchado señores supervisores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El proyecto Anillo del Macizo (vía la Lupa - Bolívar - La vega- La Sierra- Rosas- Santiago) tiene previsto el mejoramiento de 49.9km con una inversión de $362.262mill distribuidos hasta la vigencia de 2030, se llevan a la fecha 5.69 km pavimentados cumpliendo con los cronogramas contando con la supervisión permanente de la interventoría (CTO 990 2021) y la Entidad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05" marR="1505" marT="1505" marB="0" anchor="ctr"/>
                </a:tc>
                <a:extLst>
                  <a:ext uri="{0D108BD9-81ED-4DB2-BD59-A6C34878D82A}">
                    <a16:rowId xmlns:a16="http://schemas.microsoft.com/office/drawing/2014/main" val="2234564022"/>
                  </a:ext>
                </a:extLst>
              </a:tr>
            </a:tbl>
          </a:graphicData>
        </a:graphic>
      </p:graphicFrame>
      <p:sp>
        <p:nvSpPr>
          <p:cNvPr id="3" name="Documento 2">
            <a:extLst>
              <a:ext uri="{FF2B5EF4-FFF2-40B4-BE49-F238E27FC236}">
                <a16:creationId xmlns:a16="http://schemas.microsoft.com/office/drawing/2014/main" id="{E406DD73-D13E-117B-E3B0-76D7DDB73F6D}"/>
              </a:ext>
            </a:extLst>
          </p:cNvPr>
          <p:cNvSpPr/>
          <p:nvPr/>
        </p:nvSpPr>
        <p:spPr>
          <a:xfrm>
            <a:off x="0" y="0"/>
            <a:ext cx="2840182" cy="320649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9F7C0F-518A-C65F-EF68-1C5C87CC20BC}"/>
              </a:ext>
            </a:extLst>
          </p:cNvPr>
          <p:cNvSpPr txBox="1"/>
          <p:nvPr/>
        </p:nvSpPr>
        <p:spPr>
          <a:xfrm>
            <a:off x="98090" y="243840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RESPUESTAS A PREGUNTAS  CIUDADANAS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PRINCIPAL ESPACIO DE RENDICIÓN DE CUENTAS 2022</a:t>
            </a:r>
          </a:p>
        </p:txBody>
      </p:sp>
    </p:spTree>
    <p:extLst>
      <p:ext uri="{BB962C8B-B14F-4D97-AF65-F5344CB8AC3E}">
        <p14:creationId xmlns:p14="http://schemas.microsoft.com/office/powerpoint/2010/main" val="29079067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5038</TotalTime>
  <Words>553</Words>
  <Application>Microsoft Office PowerPoint</Application>
  <PresentationFormat>Panorámica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 Historic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Jaime Silva Rodriguez</cp:lastModifiedBy>
  <cp:revision>302</cp:revision>
  <cp:lastPrinted>2018-12-20T14:53:26Z</cp:lastPrinted>
  <dcterms:created xsi:type="dcterms:W3CDTF">2018-12-06T15:24:51Z</dcterms:created>
  <dcterms:modified xsi:type="dcterms:W3CDTF">2023-02-15T20:06:03Z</dcterms:modified>
</cp:coreProperties>
</file>