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68" r:id="rId2"/>
    <p:sldId id="269" r:id="rId3"/>
    <p:sldId id="266" r:id="rId4"/>
    <p:sldId id="272" r:id="rId5"/>
    <p:sldId id="310" r:id="rId6"/>
    <p:sldId id="271" r:id="rId7"/>
    <p:sldId id="294" r:id="rId8"/>
    <p:sldId id="295" r:id="rId9"/>
    <p:sldId id="273" r:id="rId10"/>
    <p:sldId id="278" r:id="rId11"/>
    <p:sldId id="288" r:id="rId12"/>
    <p:sldId id="282" r:id="rId13"/>
    <p:sldId id="311" r:id="rId14"/>
    <p:sldId id="296" r:id="rId15"/>
    <p:sldId id="283" r:id="rId16"/>
    <p:sldId id="292" r:id="rId17"/>
    <p:sldId id="304" r:id="rId18"/>
    <p:sldId id="303" r:id="rId19"/>
    <p:sldId id="305" r:id="rId20"/>
    <p:sldId id="284" r:id="rId21"/>
    <p:sldId id="306" r:id="rId22"/>
    <p:sldId id="297" r:id="rId23"/>
    <p:sldId id="308" r:id="rId24"/>
    <p:sldId id="307" r:id="rId25"/>
    <p:sldId id="285" r:id="rId26"/>
    <p:sldId id="293" r:id="rId27"/>
    <p:sldId id="309" r:id="rId28"/>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94434" autoAdjust="0"/>
  </p:normalViewPr>
  <p:slideViewPr>
    <p:cSldViewPr snapToGrid="0">
      <p:cViewPr varScale="1">
        <p:scale>
          <a:sx n="113" d="100"/>
          <a:sy n="113" d="100"/>
        </p:scale>
        <p:origin x="600" y="96"/>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5/07/2019</a:t>
            </a:fld>
            <a:endParaRPr lang="es-CO"/>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5/07/2019</a:t>
            </a:fld>
            <a:endParaRPr lang="es-CO"/>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5/07/2019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5/07/2019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5/07/2019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5/07/2019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5/07/2019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5/07/2019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5/07/2019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5/07/2019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5/07/2019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5/07/2019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5/07/2019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5/07/2019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 xmlns:a16="http://schemas.microsoft.com/office/drawing/2014/main"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001" y="361672"/>
            <a:ext cx="4119126" cy="856529"/>
          </a:xfrm>
          <a:prstGeom prst="rect">
            <a:avLst/>
          </a:prstGeom>
        </p:spPr>
      </p:pic>
      <p:sp>
        <p:nvSpPr>
          <p:cNvPr id="16" name="CuadroTexto 15">
            <a:extLst>
              <a:ext uri="{FF2B5EF4-FFF2-40B4-BE49-F238E27FC236}">
                <a16:creationId xmlns="" xmlns:a16="http://schemas.microsoft.com/office/drawing/2014/main" id="{BAE9B529-9B30-4793-AD85-732C25F0B447}"/>
              </a:ext>
            </a:extLst>
          </p:cNvPr>
          <p:cNvSpPr txBox="1"/>
          <p:nvPr/>
        </p:nvSpPr>
        <p:spPr>
          <a:xfrm>
            <a:off x="6683834" y="1276507"/>
            <a:ext cx="5172484" cy="2554545"/>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 </a:t>
            </a:r>
            <a:r>
              <a:rPr lang="es-CO" sz="4000" b="1" dirty="0" smtClean="0">
                <a:solidFill>
                  <a:schemeClr val="accent1">
                    <a:lumMod val="50000"/>
                  </a:schemeClr>
                </a:solidFill>
                <a:latin typeface="Arial" panose="020B0604020202020204" pitchFamily="34" charset="0"/>
                <a:cs typeface="Arial" panose="020B0604020202020204" pitchFamily="34" charset="0"/>
              </a:rPr>
              <a:t>V.4</a:t>
            </a:r>
            <a:endParaRPr lang="es-CO" sz="4000" b="1" dirty="0">
              <a:solidFill>
                <a:schemeClr val="accent1">
                  <a:lumMod val="50000"/>
                </a:schemeClr>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1366761014"/>
              </p:ext>
            </p:extLst>
          </p:nvPr>
        </p:nvGraphicFramePr>
        <p:xfrm>
          <a:off x="961031" y="2912955"/>
          <a:ext cx="5224533" cy="2814171"/>
        </p:xfrm>
        <a:graphic>
          <a:graphicData uri="http://schemas.openxmlformats.org/drawingml/2006/table">
            <a:tbl>
              <a:tblPr/>
              <a:tblGrid>
                <a:gridCol w="396799"/>
                <a:gridCol w="4827734"/>
              </a:tblGrid>
              <a:tr h="147171">
                <a:tc gridSpan="2">
                  <a:txBody>
                    <a:bodyPr/>
                    <a:lstStyle/>
                    <a:p>
                      <a:pPr algn="ctr" fontAlgn="b"/>
                      <a:r>
                        <a:rPr lang="es-CO" sz="700" b="1" i="1" u="none" strike="noStrike" dirty="0" smtClean="0">
                          <a:solidFill>
                            <a:srgbClr val="000000"/>
                          </a:solidFill>
                          <a:effectLst/>
                          <a:latin typeface="Calibri" panose="020F0502020204030204" pitchFamily="34" charset="0"/>
                        </a:rPr>
                        <a:t>CONTROL DE CAMBIOS</a:t>
                      </a:r>
                      <a:endParaRPr lang="es-CO" sz="700" b="1" i="1"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s-CO"/>
                    </a:p>
                  </a:txBody>
                  <a:tcPr/>
                </a:tc>
              </a:tr>
              <a:tr h="294703">
                <a:tc>
                  <a:txBody>
                    <a:bodyPr/>
                    <a:lstStyle/>
                    <a:p>
                      <a:pPr algn="l" fontAlgn="ctr"/>
                      <a:r>
                        <a:rPr lang="es-CO" sz="700" b="0" i="0" u="none" strike="noStrike">
                          <a:solidFill>
                            <a:srgbClr val="000000"/>
                          </a:solidFill>
                          <a:effectLst/>
                          <a:latin typeface="Calibri" panose="020F0502020204030204" pitchFamily="34" charset="0"/>
                        </a:rPr>
                        <a:t>Versión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30 de Enero, </a:t>
                      </a:r>
                      <a:r>
                        <a:rPr lang="es-MX" sz="700" b="1" i="0" u="none" strike="noStrike" dirty="0">
                          <a:solidFill>
                            <a:srgbClr val="000000"/>
                          </a:solidFill>
                          <a:effectLst/>
                          <a:latin typeface="Calibri" panose="020F0502020204030204" pitchFamily="34" charset="0"/>
                        </a:rPr>
                        <a:t>ACTA N° 6</a:t>
                      </a:r>
                      <a:r>
                        <a:rPr lang="es-MX" sz="700" b="0" i="0" u="none" strike="noStrike" dirty="0">
                          <a:solidFill>
                            <a:srgbClr val="000000"/>
                          </a:solidFill>
                          <a:effectLst/>
                          <a:latin typeface="Calibri" panose="020F0502020204030204" pitchFamily="34" charset="0"/>
                        </a:rPr>
                        <a:t>.</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Incluyó 2 riesgos:</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RC1. </a:t>
                      </a:r>
                      <a:r>
                        <a:rPr lang="es-MX" sz="700" b="0" i="0" u="none" strike="noStrike" dirty="0">
                          <a:solidFill>
                            <a:srgbClr val="000000"/>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RC2.</a:t>
                      </a:r>
                      <a:r>
                        <a:rPr lang="es-MX" sz="700" b="0" i="0" u="none" strike="noStrike" dirty="0">
                          <a:solidFill>
                            <a:srgbClr val="000000"/>
                          </a:solidFill>
                          <a:effectLst/>
                          <a:latin typeface="Calibri" panose="020F0502020204030204" pitchFamily="34" charset="0"/>
                        </a:rPr>
                        <a:t> Omisión o alteración intencional - dolosa que se aparta  de los procedimientos de control y vigilancia regulados por manuales, normas y especificaciones durante la ejecución de obras.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0">
                <a:tc>
                  <a:txBody>
                    <a:bodyPr/>
                    <a:lstStyle/>
                    <a:p>
                      <a:pPr algn="l" fontAlgn="ctr"/>
                      <a:r>
                        <a:rPr lang="es-CO" sz="700" b="0" i="0" u="none" strike="noStrike">
                          <a:solidFill>
                            <a:srgbClr val="000000"/>
                          </a:solidFill>
                          <a:effectLst/>
                          <a:latin typeface="Calibri" panose="020F0502020204030204" pitchFamily="34" charset="0"/>
                        </a:rPr>
                        <a:t>Versión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3 de abril, </a:t>
                      </a:r>
                      <a:r>
                        <a:rPr lang="es-MX" sz="700" b="1" i="0" u="none" strike="noStrike" dirty="0">
                          <a:solidFill>
                            <a:srgbClr val="000000"/>
                          </a:solidFill>
                          <a:effectLst/>
                          <a:latin typeface="Calibri" panose="020F0502020204030204" pitchFamily="34" charset="0"/>
                        </a:rPr>
                        <a:t>ACTA N° 7</a:t>
                      </a:r>
                      <a:r>
                        <a:rPr lang="es-MX" sz="700" b="0" i="0" u="none" strike="noStrike" dirty="0">
                          <a:solidFill>
                            <a:srgbClr val="000000"/>
                          </a:solidFill>
                          <a:effectLst/>
                          <a:latin typeface="Calibri" panose="020F0502020204030204" pitchFamily="34" charset="0"/>
                        </a:rPr>
                        <a:t>.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*Incluyó 1 riesgo adicional:</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RC3. </a:t>
                      </a:r>
                      <a:r>
                        <a:rPr lang="es-MX" sz="700" b="0" i="0" u="none" strike="noStrike" dirty="0">
                          <a:solidFill>
                            <a:srgbClr val="000000"/>
                          </a:solidFill>
                          <a:effectLst/>
                          <a:latin typeface="Calibri" panose="020F0502020204030204" pitchFamily="34" charset="0"/>
                        </a:rPr>
                        <a:t> Asesorar ilegal e inoportunamente la defensa jurídica de la entidad por fuera del marco legal en beneficio de terceros o propio.</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Ajuste del texto de la </a:t>
                      </a:r>
                      <a:r>
                        <a:rPr lang="es-MX" sz="700" b="0" i="0" u="none" strike="noStrike" dirty="0" smtClean="0">
                          <a:solidFill>
                            <a:srgbClr val="000000"/>
                          </a:solidFill>
                          <a:effectLst/>
                          <a:latin typeface="Calibri" panose="020F0502020204030204" pitchFamily="34" charset="0"/>
                        </a:rPr>
                        <a:t>estrategia </a:t>
                      </a:r>
                      <a:r>
                        <a:rPr lang="es-MX" sz="700" b="0" i="0" u="none" strike="noStrike" dirty="0">
                          <a:solidFill>
                            <a:srgbClr val="000000"/>
                          </a:solidFill>
                          <a:effectLst/>
                          <a:latin typeface="Calibri" panose="020F0502020204030204" pitchFamily="34" charset="0"/>
                        </a:rPr>
                        <a:t>de Racionalización de Trámites acorde con los menús del Modulo correspondiente en el Sistema Único de Información de Trámites - SUIT (producto del acompañamiento del </a:t>
                      </a:r>
                      <a:r>
                        <a:rPr lang="es-MX" sz="700" b="0" i="0" u="none" strike="noStrike" dirty="0" err="1">
                          <a:solidFill>
                            <a:srgbClr val="000000"/>
                          </a:solidFill>
                          <a:effectLst/>
                          <a:latin typeface="Calibri" panose="020F0502020204030204" pitchFamily="34" charset="0"/>
                        </a:rPr>
                        <a:t>sectorialista</a:t>
                      </a:r>
                      <a:r>
                        <a:rPr lang="es-MX" sz="700" b="0" i="0" u="none" strike="noStrike" dirty="0">
                          <a:solidFill>
                            <a:srgbClr val="000000"/>
                          </a:solidFill>
                          <a:effectLst/>
                          <a:latin typeface="Calibri" panose="020F0502020204030204" pitchFamily="34"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0">
                <a:tc>
                  <a:txBody>
                    <a:bodyPr/>
                    <a:lstStyle/>
                    <a:p>
                      <a:pPr algn="l" fontAlgn="ctr"/>
                      <a:r>
                        <a:rPr lang="es-CO" sz="700" b="0" i="0" u="none" strike="noStrike" dirty="0">
                          <a:solidFill>
                            <a:srgbClr val="000000"/>
                          </a:solidFill>
                          <a:effectLst/>
                          <a:latin typeface="Calibri" panose="020F0502020204030204" pitchFamily="34" charset="0"/>
                        </a:rPr>
                        <a:t>Versión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22 de Mayo, </a:t>
                      </a:r>
                      <a:r>
                        <a:rPr lang="es-MX" sz="700" b="1" i="0" u="none" strike="noStrike" dirty="0">
                          <a:solidFill>
                            <a:srgbClr val="000000"/>
                          </a:solidFill>
                          <a:effectLst/>
                          <a:latin typeface="Calibri" panose="020F0502020204030204" pitchFamily="34" charset="0"/>
                        </a:rPr>
                        <a:t>ACTA N° 8</a:t>
                      </a:r>
                      <a:r>
                        <a:rPr lang="es-MX" sz="700" b="0" i="0" u="none" strike="noStrike" dirty="0">
                          <a:solidFill>
                            <a:srgbClr val="000000"/>
                          </a:solidFill>
                          <a:effectLst/>
                          <a:latin typeface="Calibri" panose="020F0502020204030204" pitchFamily="34" charset="0"/>
                        </a:rPr>
                        <a:t>.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Modificó un control del riesgo </a:t>
                      </a:r>
                      <a:r>
                        <a:rPr lang="es-MX" sz="700" b="1" i="0" u="none" strike="noStrike" dirty="0">
                          <a:solidFill>
                            <a:srgbClr val="000000"/>
                          </a:solidFill>
                          <a:effectLst/>
                          <a:latin typeface="Calibri" panose="020F0502020204030204" pitchFamily="34" charset="0"/>
                        </a:rPr>
                        <a:t>RC1</a:t>
                      </a:r>
                      <a:r>
                        <a:rPr lang="es-MX" sz="700" b="0" i="0" u="none" strike="noStrike" dirty="0">
                          <a:solidFill>
                            <a:srgbClr val="000000"/>
                          </a:solidFill>
                          <a:effectLst/>
                          <a:latin typeface="Calibri" panose="020F0502020204030204" pitchFamily="34" charset="0"/>
                        </a:rPr>
                        <a:t>:</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Antes </a:t>
                      </a:r>
                      <a:r>
                        <a:rPr lang="es-MX" sz="700" b="0" i="0" u="none" strike="noStrike" dirty="0">
                          <a:solidFill>
                            <a:srgbClr val="000000"/>
                          </a:solidFill>
                          <a:effectLst/>
                          <a:latin typeface="Calibri" panose="020F0502020204030204" pitchFamily="34" charset="0"/>
                        </a:rPr>
                        <a:t>"</a:t>
                      </a:r>
                      <a:r>
                        <a:rPr lang="es-MX" sz="700" b="0" i="1" u="none" strike="noStrike" dirty="0">
                          <a:solidFill>
                            <a:srgbClr val="000000"/>
                          </a:solidFill>
                          <a:effectLst/>
                          <a:latin typeface="Calibri" panose="020F0502020204030204" pitchFamily="34" charset="0"/>
                        </a:rPr>
                        <a:t>Inducción a interventores y contratistas con énfasis en el Código de ética con anterioridad al inicio de los proyectos</a:t>
                      </a:r>
                      <a:r>
                        <a:rPr lang="es-MX" sz="700" b="0" i="0" u="none" strike="noStrike" dirty="0">
                          <a:solidFill>
                            <a:srgbClr val="000000"/>
                          </a:solidFill>
                          <a:effectLst/>
                          <a:latin typeface="Calibri" panose="020F0502020204030204" pitchFamily="34" charset="0"/>
                        </a:rPr>
                        <a:t>" </a:t>
                      </a:r>
                      <a:r>
                        <a:rPr lang="es-MX" sz="700" b="1" i="0" u="none" strike="noStrike" dirty="0">
                          <a:solidFill>
                            <a:srgbClr val="000000"/>
                          </a:solidFill>
                          <a:effectLst/>
                          <a:latin typeface="Calibri" panose="020F0502020204030204" pitchFamily="34" charset="0"/>
                        </a:rPr>
                        <a:t>ahora </a:t>
                      </a:r>
                      <a:r>
                        <a:rPr lang="es-MX" sz="700" b="1" i="0" u="none" strike="noStrike" dirty="0" smtClean="0">
                          <a:solidFill>
                            <a:srgbClr val="000000"/>
                          </a:solidFill>
                          <a:effectLst/>
                          <a:latin typeface="Calibri" panose="020F0502020204030204" pitchFamily="34" charset="0"/>
                        </a:rPr>
                        <a:t>"</a:t>
                      </a:r>
                      <a:r>
                        <a:rPr lang="es-CO" sz="700" b="0" i="1" u="none" strike="noStrike" kern="1200" dirty="0" smtClean="0">
                          <a:solidFill>
                            <a:srgbClr val="000000"/>
                          </a:solidFill>
                          <a:effectLst/>
                          <a:latin typeface="Calibri" panose="020F0502020204030204" pitchFamily="34" charset="0"/>
                          <a:ea typeface="+mn-ea"/>
                          <a:cs typeface="+mn-cs"/>
                        </a:rPr>
                        <a:t>Elaborar  material y socializar el código de integridad a interventores y contratistas al inicio de cada proyecto</a:t>
                      </a:r>
                      <a:r>
                        <a:rPr lang="es-MX" sz="700" b="1" i="0" u="none" strike="noStrike" dirty="0" smtClean="0">
                          <a:solidFill>
                            <a:srgbClr val="000000"/>
                          </a:solidFill>
                          <a:effectLst/>
                          <a:latin typeface="Calibri" panose="020F0502020204030204" pitchFamily="34" charset="0"/>
                        </a:rPr>
                        <a:t>"</a:t>
                      </a:r>
                      <a:endParaRPr lang="es-MX" sz="7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0">
                <a:tc>
                  <a:txBody>
                    <a:bodyPr/>
                    <a:lstStyle/>
                    <a:p>
                      <a:pPr algn="l" fontAlgn="ctr"/>
                      <a:r>
                        <a:rPr lang="es-CO" sz="700" b="0" i="0" u="none" strike="noStrike" dirty="0">
                          <a:solidFill>
                            <a:srgbClr val="000000"/>
                          </a:solidFill>
                          <a:effectLst/>
                          <a:latin typeface="Calibri" panose="020F0502020204030204" pitchFamily="34" charset="0"/>
                        </a:rPr>
                        <a:t>Versión </a:t>
                      </a:r>
                      <a:r>
                        <a:rPr lang="es-CO" sz="700" b="0" i="0" u="none" strike="noStrike" dirty="0" smtClean="0">
                          <a:solidFill>
                            <a:srgbClr val="000000"/>
                          </a:solidFill>
                          <a:effectLst/>
                          <a:latin typeface="Calibri" panose="020F0502020204030204" pitchFamily="34" charset="0"/>
                        </a:rPr>
                        <a:t>4</a:t>
                      </a:r>
                      <a:endParaRPr lang="es-CO" sz="7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700" b="0" i="0" u="none" strike="noStrike" dirty="0" smtClean="0">
                          <a:solidFill>
                            <a:srgbClr val="000000"/>
                          </a:solidFill>
                          <a:effectLst/>
                          <a:latin typeface="Calibri" panose="020F0502020204030204" pitchFamily="34" charset="0"/>
                        </a:rPr>
                        <a:t>Sesión COMITÉ INSTITUCIONAL DE GESTIÓN Y DESEMEPEÑO del 3 de Julio, </a:t>
                      </a:r>
                      <a:r>
                        <a:rPr lang="es-MX" sz="700" b="1" i="0" u="none" strike="noStrike" dirty="0" smtClean="0">
                          <a:solidFill>
                            <a:srgbClr val="000000"/>
                          </a:solidFill>
                          <a:effectLst/>
                          <a:latin typeface="Calibri" panose="020F0502020204030204" pitchFamily="34" charset="0"/>
                        </a:rPr>
                        <a:t>ACTA N</a:t>
                      </a:r>
                      <a:r>
                        <a:rPr lang="es-MX" sz="700" b="1" i="0" u="none" strike="noStrike" smtClean="0">
                          <a:solidFill>
                            <a:srgbClr val="000000"/>
                          </a:solidFill>
                          <a:effectLst/>
                          <a:latin typeface="Calibri" panose="020F0502020204030204" pitchFamily="34" charset="0"/>
                        </a:rPr>
                        <a:t>° </a:t>
                      </a:r>
                      <a:r>
                        <a:rPr lang="es-MX" sz="700" b="1" i="0" u="none" strike="noStrike" smtClean="0">
                          <a:solidFill>
                            <a:srgbClr val="000000"/>
                          </a:solidFill>
                          <a:effectLst/>
                          <a:latin typeface="Calibri" panose="020F0502020204030204" pitchFamily="34" charset="0"/>
                        </a:rPr>
                        <a:t>10</a:t>
                      </a:r>
                      <a:r>
                        <a:rPr lang="es-MX" sz="700" b="0" i="0" u="none" strike="noStrike" smtClean="0">
                          <a:solidFill>
                            <a:srgbClr val="000000"/>
                          </a:solidFill>
                          <a:effectLst/>
                          <a:latin typeface="Calibri" panose="020F0502020204030204" pitchFamily="34" charset="0"/>
                        </a:rPr>
                        <a:t>. </a:t>
                      </a:r>
                      <a:r>
                        <a:rPr lang="es-MX" sz="700" b="0" i="0" u="none" strike="noStrike" dirty="0" smtClean="0">
                          <a:solidFill>
                            <a:srgbClr val="000000"/>
                          </a:solidFill>
                          <a:effectLst/>
                          <a:latin typeface="Calibri" panose="020F0502020204030204" pitchFamily="34" charset="0"/>
                        </a:rPr>
                        <a:t/>
                      </a:r>
                      <a:br>
                        <a:rPr lang="es-MX" sz="700" b="0" i="0" u="none" strike="noStrike" dirty="0" smtClean="0">
                          <a:solidFill>
                            <a:srgbClr val="000000"/>
                          </a:solidFill>
                          <a:effectLst/>
                          <a:latin typeface="Calibri" panose="020F0502020204030204" pitchFamily="34" charset="0"/>
                        </a:rPr>
                      </a:br>
                      <a:r>
                        <a:rPr lang="es-MX" sz="700" b="0" i="0" u="none" strike="noStrike" dirty="0" smtClean="0">
                          <a:solidFill>
                            <a:srgbClr val="000000"/>
                          </a:solidFill>
                          <a:effectLst/>
                          <a:latin typeface="Calibri" panose="020F0502020204030204" pitchFamily="34" charset="0"/>
                        </a:rPr>
                        <a:t>Suprimió a la Dirección de Contratación como responsable en la actividad de control “</a:t>
                      </a:r>
                      <a:r>
                        <a:rPr lang="es-419" sz="700" b="0" i="1" u="none" strike="noStrike" kern="1200" dirty="0" smtClean="0">
                          <a:solidFill>
                            <a:srgbClr val="000000"/>
                          </a:solidFill>
                          <a:effectLst/>
                          <a:latin typeface="Calibri" panose="020F0502020204030204" pitchFamily="34" charset="0"/>
                          <a:ea typeface="+mn-ea"/>
                          <a:cs typeface="+mn-cs"/>
                        </a:rPr>
                        <a:t>Establecer precios estándar regionalizados</a:t>
                      </a:r>
                      <a:r>
                        <a:rPr lang="es-MX" sz="700" b="0" i="0" u="none" strike="noStrike" dirty="0" smtClean="0">
                          <a:solidFill>
                            <a:srgbClr val="000000"/>
                          </a:solidFill>
                          <a:effectLst/>
                          <a:latin typeface="Calibri" panose="020F0502020204030204" pitchFamily="34" charset="0"/>
                        </a:rPr>
                        <a:t>” del </a:t>
                      </a:r>
                      <a:r>
                        <a:rPr lang="es-MX" sz="700" b="1" i="0" u="none" strike="noStrike" dirty="0" smtClean="0">
                          <a:solidFill>
                            <a:srgbClr val="000000"/>
                          </a:solidFill>
                          <a:effectLst/>
                          <a:latin typeface="Calibri" panose="020F0502020204030204" pitchFamily="34" charset="0"/>
                        </a:rPr>
                        <a:t>RC1</a:t>
                      </a:r>
                      <a:r>
                        <a:rPr lang="es-MX" sz="700" b="0" i="0" u="none" strike="noStrike" dirty="0" smtClean="0">
                          <a:solidFill>
                            <a:srgbClr val="000000"/>
                          </a:solidFill>
                          <a:effectLst/>
                          <a:latin typeface="Calibri" panose="020F0502020204030204" pitchFamily="34" charset="0"/>
                        </a:rPr>
                        <a:t>,</a:t>
                      </a:r>
                      <a:r>
                        <a:rPr lang="es-MX" sz="700" b="0" i="0" u="none" strike="noStrike" baseline="0" dirty="0" smtClean="0">
                          <a:solidFill>
                            <a:srgbClr val="000000"/>
                          </a:solidFill>
                          <a:effectLst/>
                          <a:latin typeface="Calibri" panose="020F0502020204030204" pitchFamily="34" charset="0"/>
                        </a:rPr>
                        <a:t> quedando a cargo de la Dirección Técnica y la Dirección Operativa</a:t>
                      </a:r>
                      <a:r>
                        <a:rPr lang="es-MX" sz="700" b="0" i="0" u="none" strike="noStrike" dirty="0" smtClean="0">
                          <a:solidFill>
                            <a:srgbClr val="000000"/>
                          </a:solidFill>
                          <a:effectLst/>
                          <a:latin typeface="Calibri" panose="020F0502020204030204" pitchFamily="34" charset="0"/>
                        </a:rPr>
                        <a:t/>
                      </a:r>
                      <a:br>
                        <a:rPr lang="es-MX" sz="700" b="0" i="0" u="none" strike="noStrike" dirty="0" smtClean="0">
                          <a:solidFill>
                            <a:srgbClr val="000000"/>
                          </a:solidFill>
                          <a:effectLst/>
                          <a:latin typeface="Calibri" panose="020F0502020204030204" pitchFamily="34" charset="0"/>
                        </a:rPr>
                      </a:br>
                      <a:r>
                        <a:rPr lang="es-MX" sz="700" b="0" i="0" u="none" strike="noStrike" dirty="0" smtClean="0">
                          <a:solidFill>
                            <a:srgbClr val="000000"/>
                          </a:solidFill>
                          <a:effectLst/>
                          <a:latin typeface="Calibri" panose="020F0502020204030204" pitchFamily="34" charset="0"/>
                        </a:rPr>
                        <a:t>Modificó el</a:t>
                      </a:r>
                      <a:r>
                        <a:rPr lang="es-MX" sz="700" b="0" i="0" u="none" strike="noStrike" baseline="0" dirty="0" smtClean="0">
                          <a:solidFill>
                            <a:srgbClr val="000000"/>
                          </a:solidFill>
                          <a:effectLst/>
                          <a:latin typeface="Calibri" panose="020F0502020204030204" pitchFamily="34" charset="0"/>
                        </a:rPr>
                        <a:t> indicador del </a:t>
                      </a:r>
                      <a:r>
                        <a:rPr lang="es-MX" sz="700" b="0" i="0" u="none" strike="noStrike" dirty="0" smtClean="0">
                          <a:solidFill>
                            <a:srgbClr val="000000"/>
                          </a:solidFill>
                          <a:effectLst/>
                          <a:latin typeface="Calibri" panose="020F0502020204030204" pitchFamily="34" charset="0"/>
                        </a:rPr>
                        <a:t>control“ del riesgo </a:t>
                      </a:r>
                      <a:r>
                        <a:rPr lang="es-MX" sz="700" b="1" i="0" u="none" strike="noStrike" dirty="0" smtClean="0">
                          <a:solidFill>
                            <a:srgbClr val="000000"/>
                          </a:solidFill>
                          <a:effectLst/>
                          <a:latin typeface="Calibri" panose="020F0502020204030204" pitchFamily="34" charset="0"/>
                        </a:rPr>
                        <a:t>RC1</a:t>
                      </a:r>
                      <a:r>
                        <a:rPr lang="es-MX" sz="700" b="0" i="0" u="none" strike="noStrike" dirty="0" smtClean="0">
                          <a:solidFill>
                            <a:srgbClr val="000000"/>
                          </a:solidFill>
                          <a:effectLst/>
                          <a:latin typeface="Calibri" panose="020F0502020204030204" pitchFamily="34" charset="0"/>
                        </a:rPr>
                        <a:t>:</a:t>
                      </a:r>
                      <a:br>
                        <a:rPr lang="es-MX" sz="700" b="0" i="0" u="none" strike="noStrike" dirty="0" smtClean="0">
                          <a:solidFill>
                            <a:srgbClr val="000000"/>
                          </a:solidFill>
                          <a:effectLst/>
                          <a:latin typeface="Calibri" panose="020F0502020204030204" pitchFamily="34" charset="0"/>
                        </a:rPr>
                      </a:br>
                      <a:r>
                        <a:rPr lang="es-MX" sz="700" b="1" i="0" u="none" strike="noStrike" dirty="0" smtClean="0">
                          <a:solidFill>
                            <a:srgbClr val="000000"/>
                          </a:solidFill>
                          <a:effectLst/>
                          <a:latin typeface="Calibri" panose="020F0502020204030204" pitchFamily="34" charset="0"/>
                        </a:rPr>
                        <a:t>Antes </a:t>
                      </a:r>
                      <a:r>
                        <a:rPr lang="es-MX" sz="700" b="0" i="0" u="none" strike="noStrike" dirty="0" smtClean="0">
                          <a:solidFill>
                            <a:srgbClr val="000000"/>
                          </a:solidFill>
                          <a:effectLst/>
                          <a:latin typeface="Calibri" panose="020F0502020204030204" pitchFamily="34" charset="0"/>
                        </a:rPr>
                        <a:t>"</a:t>
                      </a:r>
                      <a:r>
                        <a:rPr lang="es-MX" sz="700" b="0" i="1" u="none" strike="noStrike" dirty="0" smtClean="0">
                          <a:solidFill>
                            <a:srgbClr val="000000"/>
                          </a:solidFill>
                          <a:effectLst/>
                          <a:latin typeface="Calibri" panose="020F0502020204030204" pitchFamily="34" charset="0"/>
                        </a:rPr>
                        <a:t>Índice de cumplimiento actividades = N° de procesos con veedurías /  N° de procesos</a:t>
                      </a:r>
                      <a:r>
                        <a:rPr lang="es-MX" sz="700" b="0" i="0" u="none" strike="noStrike" dirty="0" smtClean="0">
                          <a:solidFill>
                            <a:srgbClr val="000000"/>
                          </a:solidFill>
                          <a:effectLst/>
                          <a:latin typeface="Calibri" panose="020F0502020204030204" pitchFamily="34" charset="0"/>
                        </a:rPr>
                        <a:t>" </a:t>
                      </a:r>
                      <a:r>
                        <a:rPr lang="es-MX" sz="700" b="1" i="0" u="none" strike="noStrike" dirty="0" smtClean="0">
                          <a:solidFill>
                            <a:srgbClr val="000000"/>
                          </a:solidFill>
                          <a:effectLst/>
                          <a:latin typeface="Calibri" panose="020F0502020204030204" pitchFamily="34" charset="0"/>
                        </a:rPr>
                        <a:t>ahora "</a:t>
                      </a:r>
                      <a:r>
                        <a:rPr lang="es-MX" sz="700" b="0" i="1" u="none" strike="noStrike" dirty="0" smtClean="0">
                          <a:solidFill>
                            <a:srgbClr val="000000"/>
                          </a:solidFill>
                          <a:effectLst/>
                          <a:latin typeface="Calibri" panose="020F0502020204030204" pitchFamily="34" charset="0"/>
                        </a:rPr>
                        <a:t>Índice de cumplimiento actividades = No de procesos divulgados a las veedurías/No de procesos</a:t>
                      </a:r>
                      <a:r>
                        <a:rPr lang="es-MX" sz="700" b="1" i="0" u="none" strike="noStrike" dirty="0" smtClean="0">
                          <a:solidFill>
                            <a:srgbClr val="000000"/>
                          </a:solidFill>
                          <a:effectLst/>
                          <a:latin typeface="Calibri" panose="020F0502020204030204" pitchFamily="34" charset="0"/>
                        </a:rPr>
                        <a:t>"</a:t>
                      </a:r>
                      <a:endParaRPr lang="es-MX" sz="7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72582681"/>
              </p:ext>
            </p:extLst>
          </p:nvPr>
        </p:nvGraphicFramePr>
        <p:xfrm>
          <a:off x="152032" y="764926"/>
          <a:ext cx="8706173" cy="4442413"/>
        </p:xfrm>
        <a:graphic>
          <a:graphicData uri="http://schemas.openxmlformats.org/drawingml/2006/table">
            <a:tbl>
              <a:tblPr bandCol="1"/>
              <a:tblGrid>
                <a:gridCol w="424072">
                  <a:extLst>
                    <a:ext uri="{9D8B030D-6E8A-4147-A177-3AD203B41FA5}">
                      <a16:colId xmlns="" xmlns:a16="http://schemas.microsoft.com/office/drawing/2014/main" val="20000"/>
                    </a:ext>
                  </a:extLst>
                </a:gridCol>
                <a:gridCol w="415791">
                  <a:extLst>
                    <a:ext uri="{9D8B030D-6E8A-4147-A177-3AD203B41FA5}">
                      <a16:colId xmlns="" xmlns:a16="http://schemas.microsoft.com/office/drawing/2014/main" val="20001"/>
                    </a:ext>
                  </a:extLst>
                </a:gridCol>
                <a:gridCol w="1168708">
                  <a:extLst>
                    <a:ext uri="{9D8B030D-6E8A-4147-A177-3AD203B41FA5}">
                      <a16:colId xmlns="" xmlns:a16="http://schemas.microsoft.com/office/drawing/2014/main" val="20002"/>
                    </a:ext>
                  </a:extLst>
                </a:gridCol>
                <a:gridCol w="1326036">
                  <a:extLst>
                    <a:ext uri="{9D8B030D-6E8A-4147-A177-3AD203B41FA5}">
                      <a16:colId xmlns="" xmlns:a16="http://schemas.microsoft.com/office/drawing/2014/main" val="20003"/>
                    </a:ext>
                  </a:extLst>
                </a:gridCol>
                <a:gridCol w="1404698">
                  <a:extLst>
                    <a:ext uri="{9D8B030D-6E8A-4147-A177-3AD203B41FA5}">
                      <a16:colId xmlns="" xmlns:a16="http://schemas.microsoft.com/office/drawing/2014/main" val="20004"/>
                    </a:ext>
                  </a:extLst>
                </a:gridCol>
                <a:gridCol w="1348511">
                  <a:extLst>
                    <a:ext uri="{9D8B030D-6E8A-4147-A177-3AD203B41FA5}">
                      <a16:colId xmlns="" xmlns:a16="http://schemas.microsoft.com/office/drawing/2014/main" val="20005"/>
                    </a:ext>
                  </a:extLst>
                </a:gridCol>
                <a:gridCol w="1303560">
                  <a:extLst>
                    <a:ext uri="{9D8B030D-6E8A-4147-A177-3AD203B41FA5}">
                      <a16:colId xmlns="" xmlns:a16="http://schemas.microsoft.com/office/drawing/2014/main" val="20006"/>
                    </a:ext>
                  </a:extLst>
                </a:gridCol>
                <a:gridCol w="1314797">
                  <a:extLst>
                    <a:ext uri="{9D8B030D-6E8A-4147-A177-3AD203B41FA5}">
                      <a16:colId xmlns="" xmlns:a16="http://schemas.microsoft.com/office/drawing/2014/main"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20</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25</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3</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661098">
                <a:tc vMerge="1">
                  <a:txBody>
                    <a:bodyPr/>
                    <a:lstStyle/>
                    <a:p>
                      <a:endParaRPr lang="es-CO"/>
                    </a:p>
                  </a:txBody>
                  <a:tcPr/>
                </a:tc>
                <a:tc>
                  <a:txBody>
                    <a:bodyPr/>
                    <a:lstStyle/>
                    <a:p>
                      <a:pPr algn="ctr"/>
                      <a:r>
                        <a:rPr lang="es-CO" sz="1200" b="1">
                          <a:effectLst/>
                          <a:latin typeface="Arial" panose="020B0604020202020204" pitchFamily="34" charset="0"/>
                        </a:rPr>
                        <a:t>2</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smtClean="0">
                          <a:effectLst/>
                          <a:latin typeface="Arial" panose="020B0604020202020204" pitchFamily="34" charset="0"/>
                        </a:rPr>
                        <a:t>IMPROBABLE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628454">
                <a:tc vMerge="1">
                  <a:txBody>
                    <a:bodyPr/>
                    <a:lstStyle/>
                    <a:p>
                      <a:endParaRPr lang="es-CO"/>
                    </a:p>
                  </a:txBody>
                  <a:tcPr/>
                </a:tc>
                <a:tc>
                  <a:txBody>
                    <a:bodyPr/>
                    <a:lstStyle/>
                    <a:p>
                      <a:pPr algn="ctr"/>
                      <a:r>
                        <a:rPr lang="es-CO" sz="1200" b="1">
                          <a:effectLst/>
                          <a:latin typeface="Arial" panose="020B0604020202020204" pitchFamily="34" charset="0"/>
                        </a:rPr>
                        <a:t>1</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1</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MENOR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MAYOR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CATASTRÓFICO</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3</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4</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5</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7"/>
                  </a:ext>
                </a:extLst>
              </a:tr>
            </a:tbl>
          </a:graphicData>
        </a:graphic>
      </p:graphicFrame>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RC1</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3" name="Elipse 12"/>
          <p:cNvSpPr/>
          <p:nvPr/>
        </p:nvSpPr>
        <p:spPr>
          <a:xfrm>
            <a:off x="8358797" y="284632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RC2</a:t>
            </a:r>
            <a:endParaRPr lang="es-ES" sz="1000" b="1" dirty="0">
              <a:solidFill>
                <a:schemeClr val="tx1"/>
              </a:solidFill>
            </a:endParaRPr>
          </a:p>
          <a:p>
            <a:pPr algn="ctr">
              <a:defRPr/>
            </a:pPr>
            <a:r>
              <a:rPr lang="es-ES" sz="600" b="1" dirty="0">
                <a:solidFill>
                  <a:schemeClr val="tx1"/>
                </a:solidFill>
              </a:rPr>
              <a:t>Inherente</a:t>
            </a:r>
            <a:r>
              <a:rPr lang="es-ES" sz="1000" b="1" dirty="0">
                <a:solidFill>
                  <a:schemeClr val="tx1"/>
                </a:solidFill>
              </a:rPr>
              <a:t> </a:t>
            </a:r>
            <a:endParaRPr lang="es-CO" sz="1000" dirty="0">
              <a:solidFill>
                <a:schemeClr val="tx1"/>
              </a:solidFill>
            </a:endParaRPr>
          </a:p>
        </p:txBody>
      </p:sp>
      <p:sp>
        <p:nvSpPr>
          <p:cNvPr id="2" name="CuadroTexto 1"/>
          <p:cNvSpPr txBox="1"/>
          <p:nvPr/>
        </p:nvSpPr>
        <p:spPr>
          <a:xfrm>
            <a:off x="9021170" y="859921"/>
            <a:ext cx="2892833" cy="4832092"/>
          </a:xfrm>
          <a:prstGeom prst="rect">
            <a:avLst/>
          </a:prstGeom>
          <a:noFill/>
        </p:spPr>
        <p:txBody>
          <a:bodyPr wrap="square" rtlCol="0">
            <a:spAutoFit/>
          </a:bodyPr>
          <a:lstStyle/>
          <a:p>
            <a:pPr algn="just" fontAlgn="ctr"/>
            <a:r>
              <a:rPr lang="es-ES" sz="1400" b="1" dirty="0" smtClean="0"/>
              <a:t>RC1</a:t>
            </a:r>
            <a:r>
              <a:rPr lang="es-ES" sz="1400" b="1" dirty="0"/>
              <a:t>. </a:t>
            </a:r>
            <a:r>
              <a:rPr lang="es-ES" sz="14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400" dirty="0"/>
          </a:p>
          <a:p>
            <a:pPr algn="just" fontAlgn="ctr"/>
            <a:r>
              <a:rPr lang="es-ES" sz="1400" b="1" dirty="0" smtClean="0"/>
              <a:t>RC2</a:t>
            </a:r>
            <a:r>
              <a:rPr lang="es-ES" sz="1400" b="1" dirty="0"/>
              <a:t>. </a:t>
            </a:r>
            <a:r>
              <a:rPr lang="es-ES" sz="1400" dirty="0"/>
              <a:t>Omisión o alteración intencional - dolosa que se aparta  de los procedimientos de control y vigilancia regulados por manuales, normas y especificaciones durante la ejecución de obras</a:t>
            </a:r>
            <a:r>
              <a:rPr lang="es-ES" sz="1400" dirty="0" smtClean="0"/>
              <a:t>.</a:t>
            </a:r>
          </a:p>
          <a:p>
            <a:pPr algn="just" fontAlgn="ctr"/>
            <a:endParaRPr lang="es-ES" sz="1400" dirty="0" smtClean="0"/>
          </a:p>
          <a:p>
            <a:pPr algn="just" fontAlgn="ctr"/>
            <a:r>
              <a:rPr lang="es-ES" sz="1400" b="1" dirty="0" smtClean="0"/>
              <a:t>RC3</a:t>
            </a:r>
            <a:r>
              <a:rPr lang="es-ES" sz="1400" dirty="0" smtClean="0"/>
              <a:t>. </a:t>
            </a:r>
            <a:r>
              <a:rPr lang="es-MX" sz="1400" dirty="0"/>
              <a:t> Asesorar ilegal e inoportunamente la defensa jurídica de la entidad por fuera del marco legal en beneficio de terceros o propio.</a:t>
            </a:r>
            <a:endParaRPr lang="es-CO" sz="1400" dirty="0"/>
          </a:p>
          <a:p>
            <a:endParaRPr lang="es-ES" sz="1400" dirty="0"/>
          </a:p>
        </p:txBody>
      </p:sp>
      <p:sp>
        <p:nvSpPr>
          <p:cNvPr id="9" name="Elipse 8"/>
          <p:cNvSpPr/>
          <p:nvPr/>
        </p:nvSpPr>
        <p:spPr>
          <a:xfrm>
            <a:off x="7054931" y="21439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RC3</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0" name="Elipse 9"/>
          <p:cNvSpPr/>
          <p:nvPr/>
        </p:nvSpPr>
        <p:spPr>
          <a:xfrm>
            <a:off x="6866698" y="3591748"/>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RC3</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1" name="Conector angular 10"/>
          <p:cNvCxnSpPr>
            <a:stCxn id="9" idx="2"/>
            <a:endCxn id="10" idx="0"/>
          </p:cNvCxnSpPr>
          <p:nvPr/>
        </p:nvCxnSpPr>
        <p:spPr>
          <a:xfrm rot="10800000" flipV="1">
            <a:off x="6960815" y="2367282"/>
            <a:ext cx="94116" cy="1224466"/>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7541647" y="3591749"/>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RC2</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15" name="Elipse 14"/>
          <p:cNvSpPr/>
          <p:nvPr/>
        </p:nvSpPr>
        <p:spPr>
          <a:xfrm>
            <a:off x="7607302" y="3963154"/>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RC1</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8" name="Conector angular 17"/>
          <p:cNvCxnSpPr>
            <a:stCxn id="7" idx="2"/>
          </p:cNvCxnSpPr>
          <p:nvPr/>
        </p:nvCxnSpPr>
        <p:spPr>
          <a:xfrm rot="10800000" flipV="1">
            <a:off x="7811559" y="3815081"/>
            <a:ext cx="547239" cy="223331"/>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r 20"/>
          <p:cNvCxnSpPr>
            <a:stCxn id="13" idx="2"/>
            <a:endCxn id="14" idx="6"/>
          </p:cNvCxnSpPr>
          <p:nvPr/>
        </p:nvCxnSpPr>
        <p:spPr>
          <a:xfrm rot="10800000" flipV="1">
            <a:off x="7729881" y="3069661"/>
            <a:ext cx="628917" cy="597347"/>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416899838"/>
              </p:ext>
            </p:extLst>
          </p:nvPr>
        </p:nvGraphicFramePr>
        <p:xfrm>
          <a:off x="212559" y="389891"/>
          <a:ext cx="11626512" cy="5752710"/>
        </p:xfrm>
        <a:graphic>
          <a:graphicData uri="http://schemas.openxmlformats.org/drawingml/2006/table">
            <a:tbl>
              <a:tblPr/>
              <a:tblGrid>
                <a:gridCol w="232609">
                  <a:extLst>
                    <a:ext uri="{9D8B030D-6E8A-4147-A177-3AD203B41FA5}">
                      <a16:colId xmlns="" xmlns:a16="http://schemas.microsoft.com/office/drawing/2014/main" val="20000"/>
                    </a:ext>
                  </a:extLst>
                </a:gridCol>
                <a:gridCol w="998621">
                  <a:extLst>
                    <a:ext uri="{9D8B030D-6E8A-4147-A177-3AD203B41FA5}">
                      <a16:colId xmlns="" xmlns:a16="http://schemas.microsoft.com/office/drawing/2014/main" val="20001"/>
                    </a:ext>
                  </a:extLst>
                </a:gridCol>
                <a:gridCol w="180474">
                  <a:extLst>
                    <a:ext uri="{9D8B030D-6E8A-4147-A177-3AD203B41FA5}">
                      <a16:colId xmlns="" xmlns:a16="http://schemas.microsoft.com/office/drawing/2014/main" val="20002"/>
                    </a:ext>
                  </a:extLst>
                </a:gridCol>
                <a:gridCol w="1191126">
                  <a:extLst>
                    <a:ext uri="{9D8B030D-6E8A-4147-A177-3AD203B41FA5}">
                      <a16:colId xmlns="" xmlns:a16="http://schemas.microsoft.com/office/drawing/2014/main" val="20003"/>
                    </a:ext>
                  </a:extLst>
                </a:gridCol>
                <a:gridCol w="252663">
                  <a:extLst>
                    <a:ext uri="{9D8B030D-6E8A-4147-A177-3AD203B41FA5}">
                      <a16:colId xmlns="" xmlns:a16="http://schemas.microsoft.com/office/drawing/2014/main" val="20004"/>
                    </a:ext>
                  </a:extLst>
                </a:gridCol>
                <a:gridCol w="360948">
                  <a:extLst>
                    <a:ext uri="{9D8B030D-6E8A-4147-A177-3AD203B41FA5}">
                      <a16:colId xmlns="" xmlns:a16="http://schemas.microsoft.com/office/drawing/2014/main" val="20005"/>
                    </a:ext>
                  </a:extLst>
                </a:gridCol>
                <a:gridCol w="385010">
                  <a:extLst>
                    <a:ext uri="{9D8B030D-6E8A-4147-A177-3AD203B41FA5}">
                      <a16:colId xmlns="" xmlns:a16="http://schemas.microsoft.com/office/drawing/2014/main" val="20006"/>
                    </a:ext>
                  </a:extLst>
                </a:gridCol>
                <a:gridCol w="421105">
                  <a:extLst>
                    <a:ext uri="{9D8B030D-6E8A-4147-A177-3AD203B41FA5}">
                      <a16:colId xmlns="" xmlns:a16="http://schemas.microsoft.com/office/drawing/2014/main" val="20007"/>
                    </a:ext>
                  </a:extLst>
                </a:gridCol>
                <a:gridCol w="2767264">
                  <a:extLst>
                    <a:ext uri="{9D8B030D-6E8A-4147-A177-3AD203B41FA5}">
                      <a16:colId xmlns="" xmlns:a16="http://schemas.microsoft.com/office/drawing/2014/main" val="20008"/>
                    </a:ext>
                  </a:extLst>
                </a:gridCol>
                <a:gridCol w="1371600">
                  <a:extLst>
                    <a:ext uri="{9D8B030D-6E8A-4147-A177-3AD203B41FA5}">
                      <a16:colId xmlns="" xmlns:a16="http://schemas.microsoft.com/office/drawing/2014/main" val="20009"/>
                    </a:ext>
                  </a:extLst>
                </a:gridCol>
                <a:gridCol w="1143000">
                  <a:extLst>
                    <a:ext uri="{9D8B030D-6E8A-4147-A177-3AD203B41FA5}">
                      <a16:colId xmlns="" xmlns:a16="http://schemas.microsoft.com/office/drawing/2014/main" val="20010"/>
                    </a:ext>
                  </a:extLst>
                </a:gridCol>
                <a:gridCol w="683464">
                  <a:extLst>
                    <a:ext uri="{9D8B030D-6E8A-4147-A177-3AD203B41FA5}">
                      <a16:colId xmlns="" xmlns:a16="http://schemas.microsoft.com/office/drawing/2014/main" val="20011"/>
                    </a:ext>
                  </a:extLst>
                </a:gridCol>
                <a:gridCol w="1638628">
                  <a:extLst>
                    <a:ext uri="{9D8B030D-6E8A-4147-A177-3AD203B41FA5}">
                      <a16:colId xmlns="" xmlns:a16="http://schemas.microsoft.com/office/drawing/2014/main"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548072">
                <a:tc>
                  <a:txBody>
                    <a:bodyPr/>
                    <a:lstStyle/>
                    <a:p>
                      <a:pPr algn="l" fontAlgn="ctr"/>
                      <a:r>
                        <a:rPr lang="es-CO" sz="1100" b="0" i="0" u="none" strike="noStrike" dirty="0">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10001"/>
                  </a:ext>
                </a:extLst>
              </a:tr>
              <a:tr h="494788">
                <a:tc rowSpan="4">
                  <a:txBody>
                    <a:bodyPr/>
                    <a:lstStyle/>
                    <a:p>
                      <a:pPr algn="ctr" fontAlgn="ctr"/>
                      <a:r>
                        <a:rPr lang="es-CO" sz="500" b="1" i="0" u="none" strike="noStrike" dirty="0" smtClean="0">
                          <a:solidFill>
                            <a:schemeClr val="tx1"/>
                          </a:solidFill>
                          <a:effectLst/>
                          <a:latin typeface="Arial" panose="020B0604020202020204" pitchFamily="34" charset="0"/>
                        </a:rPr>
                        <a:t>RC1</a:t>
                      </a:r>
                      <a:endParaRPr lang="es-CO" sz="500" b="1" i="0" u="none" strike="noStrike" dirty="0">
                        <a:solidFill>
                          <a:schemeClr val="tx1"/>
                        </a:solidFill>
                        <a:effectLst/>
                        <a:latin typeface="Arial" panose="020B060402020202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ES" sz="800" b="0" i="0" u="none" strike="noStrike" dirty="0">
                          <a:solidFill>
                            <a:schemeClr val="tx1"/>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rtl="0" fontAlgn="b"/>
                      <a:r>
                        <a:rPr lang="es-CO" sz="800" b="0" i="0" u="none" strike="noStrike">
                          <a:solidFill>
                            <a:schemeClr val="tx1"/>
                          </a:solidFill>
                          <a:effectLst/>
                          <a:latin typeface="Calibri" panose="020F050202020403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a:solidFill>
                            <a:schemeClr val="tx1"/>
                          </a:solidFill>
                          <a:effectLst/>
                          <a:latin typeface="Calibri" panose="020F0502020204030204" pitchFamily="34" charset="0"/>
                          <a:ea typeface="+mn-ea"/>
                          <a:cs typeface="+mn-cs"/>
                        </a:rPr>
                        <a:t>Establecer precios estándar regionalizados</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Bases de datos</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b="0" i="0" u="none" strike="noStrike" kern="1200" dirty="0" smtClean="0">
                          <a:solidFill>
                            <a:srgbClr val="000000"/>
                          </a:solidFill>
                          <a:effectLst/>
                          <a:latin typeface="Calibri" panose="020F0502020204030204" pitchFamily="34" charset="0"/>
                          <a:ea typeface="+mn-ea"/>
                          <a:cs typeface="+mn-cs"/>
                        </a:rPr>
                        <a:t>Director </a:t>
                      </a:r>
                      <a:r>
                        <a:rPr lang="es-ES" sz="800" b="0" i="0" u="none" strike="noStrike" kern="1200" dirty="0">
                          <a:solidFill>
                            <a:srgbClr val="000000"/>
                          </a:solidFill>
                          <a:effectLst/>
                          <a:latin typeface="Calibri" panose="020F0502020204030204" pitchFamily="34" charset="0"/>
                          <a:ea typeface="+mn-ea"/>
                          <a:cs typeface="+mn-cs"/>
                        </a:rPr>
                        <a:t>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1°, 2</a:t>
                      </a:r>
                      <a:r>
                        <a:rPr lang="es-419" sz="800" b="0" i="0" u="none" strike="noStrike" kern="1200" dirty="0" smtClean="0">
                          <a:solidFill>
                            <a:srgbClr val="000000"/>
                          </a:solidFill>
                          <a:effectLst/>
                          <a:latin typeface="Calibri" panose="020F0502020204030204" pitchFamily="34" charset="0"/>
                          <a:ea typeface="+mn-ea"/>
                          <a:cs typeface="+mn-cs"/>
                        </a:rPr>
                        <a:t>°, </a:t>
                      </a:r>
                      <a:r>
                        <a:rPr lang="es-419" sz="800" b="0" i="0" u="none" strike="noStrike" kern="1200" dirty="0">
                          <a:solidFill>
                            <a:srgbClr val="000000"/>
                          </a:solidFill>
                          <a:effectLst/>
                          <a:latin typeface="Calibri" panose="020F0502020204030204" pitchFamily="34" charset="0"/>
                          <a:ea typeface="+mn-ea"/>
                          <a:cs typeface="+mn-cs"/>
                        </a:rPr>
                        <a:t>3° </a:t>
                      </a:r>
                      <a:r>
                        <a:rPr lang="es-419" sz="800" b="0" i="0" u="none" strike="noStrike" kern="1200" dirty="0" smtClean="0">
                          <a:solidFill>
                            <a:srgbClr val="000000"/>
                          </a:solidFill>
                          <a:effectLst/>
                          <a:latin typeface="Calibri" panose="020F0502020204030204" pitchFamily="34" charset="0"/>
                          <a:ea typeface="+mn-ea"/>
                          <a:cs typeface="+mn-cs"/>
                        </a:rPr>
                        <a:t>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Regiones con precio estandarizado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regiones </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chemeClr val="tx1"/>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Implementar,</a:t>
                      </a:r>
                      <a:r>
                        <a:rPr lang="es-ES" sz="800" b="0" i="0" u="none" strike="noStrike" baseline="0" dirty="0" smtClean="0">
                          <a:solidFill>
                            <a:schemeClr val="tx1"/>
                          </a:solidFill>
                          <a:effectLst/>
                          <a:latin typeface="Calibri" panose="020F0502020204030204" pitchFamily="34" charset="0"/>
                        </a:rPr>
                        <a:t> </a:t>
                      </a:r>
                      <a:r>
                        <a:rPr lang="es-ES" sz="800" b="0" i="0" u="none" strike="noStrike" dirty="0" smtClean="0">
                          <a:solidFill>
                            <a:schemeClr val="tx1"/>
                          </a:solidFill>
                          <a:effectLst/>
                          <a:latin typeface="Calibri" panose="020F0502020204030204" pitchFamily="34" charset="0"/>
                        </a:rPr>
                        <a:t>revisar y ajustar anualmente los pliegos tipo, </a:t>
                      </a:r>
                      <a:r>
                        <a:rPr lang="es-ES" sz="800" b="0" i="0" u="none" strike="noStrike" dirty="0">
                          <a:solidFill>
                            <a:schemeClr val="tx1"/>
                          </a:solidFill>
                          <a:effectLst/>
                          <a:latin typeface="Calibri" panose="020F0502020204030204" pitchFamily="34" charset="0"/>
                        </a:rPr>
                        <a:t>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EFICACIA:</a:t>
                      </a:r>
                      <a:br>
                        <a:rPr lang="es-CO" sz="800" b="0" i="0" u="none" strike="noStrike">
                          <a:solidFill>
                            <a:schemeClr val="tx1"/>
                          </a:solidFill>
                          <a:effectLst/>
                          <a:latin typeface="Calibri" panose="020F0502020204030204" pitchFamily="34" charset="0"/>
                        </a:rPr>
                      </a:br>
                      <a:r>
                        <a:rPr lang="es-CO" sz="800" b="0" i="0" u="none" strike="noStrike">
                          <a:solidFill>
                            <a:schemeClr val="tx1"/>
                          </a:solidFill>
                          <a:effectLst/>
                          <a:latin typeface="Calibri" panose="020F0502020204030204" pitchFamily="34" charset="0"/>
                        </a:rPr>
                        <a:t>Índice de cumplimiento actividades =  N°de pliegos tipo  revisados y/o ajustados /   N°de 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Establecer </a:t>
                      </a:r>
                      <a:r>
                        <a:rPr lang="es-ES" sz="800" b="0" i="0" u="none" strike="noStrike" dirty="0">
                          <a:solidFill>
                            <a:schemeClr val="tx1"/>
                          </a:solidFill>
                          <a:effectLst/>
                          <a:latin typeface="Calibri" panose="020F0502020204030204" pitchFamily="34" charset="0"/>
                        </a:rPr>
                        <a:t>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Promover </a:t>
                      </a:r>
                      <a:r>
                        <a:rPr lang="es-ES" sz="800" b="0" i="0" u="none" strike="noStrike" dirty="0">
                          <a:solidFill>
                            <a:schemeClr val="tx1"/>
                          </a:solidFill>
                          <a:effectLst/>
                          <a:latin typeface="Calibri" panose="020F0502020204030204" pitchFamily="34" charset="0"/>
                        </a:rPr>
                        <a:t>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smtClean="0">
                          <a:solidFill>
                            <a:schemeClr val="tx1"/>
                          </a:solidFill>
                          <a:effectLst/>
                          <a:latin typeface="Calibri" panose="020F0502020204030204" pitchFamily="34" charset="0"/>
                        </a:rPr>
                        <a:t>EFICACIA:</a:t>
                      </a:r>
                      <a:br>
                        <a:rPr lang="es-CO" sz="800" b="0" i="0" u="none" strike="noStrike" dirty="0" smtClean="0">
                          <a:solidFill>
                            <a:schemeClr val="tx1"/>
                          </a:solidFill>
                          <a:effectLst/>
                          <a:latin typeface="Calibri" panose="020F0502020204030204" pitchFamily="34" charset="0"/>
                        </a:rPr>
                      </a:br>
                      <a:r>
                        <a:rPr lang="es-CO" sz="800" b="0" i="0" u="none" strike="noStrike" dirty="0" smtClean="0">
                          <a:solidFill>
                            <a:schemeClr val="tx1"/>
                          </a:solidFill>
                          <a:effectLst/>
                          <a:latin typeface="Calibri" panose="020F0502020204030204" pitchFamily="34" charset="0"/>
                        </a:rPr>
                        <a:t>Índice de cumplimiento actividades = No de procesos divulgados a las veedurías/No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578520">
                <a:tc rowSpan="2">
                  <a:txBody>
                    <a:bodyPr/>
                    <a:lstStyle/>
                    <a:p>
                      <a:pPr algn="ctr" rtl="0" fontAlgn="ctr"/>
                      <a:r>
                        <a:rPr lang="es-CO" sz="500" b="1" i="0" u="none" strike="noStrike" dirty="0">
                          <a:solidFill>
                            <a:schemeClr val="tx1"/>
                          </a:solidFill>
                          <a:effectLst/>
                          <a:latin typeface="Calibri" panose="020F0502020204030204" pitchFamily="34" charset="0"/>
                        </a:rPr>
                        <a:t> </a:t>
                      </a:r>
                      <a:r>
                        <a:rPr lang="es-CO" sz="500" b="1" i="0" u="none" strike="noStrike" dirty="0" smtClean="0">
                          <a:solidFill>
                            <a:schemeClr val="tx1"/>
                          </a:solidFill>
                          <a:effectLst/>
                          <a:latin typeface="Calibri" panose="020F0502020204030204" pitchFamily="34" charset="0"/>
                        </a:rPr>
                        <a:t>RC2</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ES" sz="800" b="0" i="0" u="none" strike="noStrike" dirty="0">
                          <a:solidFill>
                            <a:schemeClr val="tx1"/>
                          </a:solidFill>
                          <a:effectLst/>
                          <a:latin typeface="Calibri" panose="020F0502020204030204" pitchFamily="34" charset="0"/>
                        </a:rPr>
                        <a:t>Omisión o alteración intencional - dolosa que se aparta  de 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CO" sz="800" b="0" i="0" u="none" strike="noStrike" noProof="0" dirty="0">
                          <a:solidFill>
                            <a:schemeClr val="tx1"/>
                          </a:solidFill>
                          <a:effectLst/>
                          <a:latin typeface="Calibri" panose="020F0502020204030204" pitchFamily="34" charset="0"/>
                        </a:rPr>
                        <a:t>Incumplimiento Código de Integridad por parte de  contratistas 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kern="1200" dirty="0">
                          <a:solidFill>
                            <a:schemeClr val="tx1"/>
                          </a:solidFill>
                          <a:effectLst/>
                          <a:latin typeface="Calibri" panose="020F0502020204030204" pitchFamily="34" charset="0"/>
                          <a:ea typeface="+mn-ea"/>
                          <a:cs typeface="+mn-cs"/>
                        </a:rPr>
                        <a:t>Elaborar  material y socializar el código de integridad a interventores y contratistas al inicio de cada proyecto</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1. Material sobre el código de integridad elaborado.</a:t>
                      </a:r>
                    </a:p>
                    <a:p>
                      <a:pPr algn="ctr" rtl="0" fontAlgn="ctr"/>
                      <a:r>
                        <a:rPr lang="es-ES" sz="800" b="0" i="0" u="none" strike="noStrike" kern="1200" dirty="0" smtClean="0">
                          <a:solidFill>
                            <a:schemeClr val="tx1"/>
                          </a:solidFill>
                          <a:effectLst/>
                          <a:latin typeface="Calibri" panose="020F0502020204030204" pitchFamily="34" charset="0"/>
                          <a:ea typeface="+mn-ea"/>
                          <a:cs typeface="+mn-cs"/>
                        </a:rPr>
                        <a:t>2</a:t>
                      </a:r>
                      <a:r>
                        <a:rPr lang="es-ES" sz="800" b="0" i="0" u="none" strike="noStrike" kern="1200" dirty="0">
                          <a:solidFill>
                            <a:schemeClr val="tx1"/>
                          </a:solidFill>
                          <a:effectLst/>
                          <a:latin typeface="Calibri" panose="020F0502020204030204" pitchFamily="34" charset="0"/>
                          <a:ea typeface="+mn-ea"/>
                          <a:cs typeface="+mn-cs"/>
                        </a:rPr>
                        <a:t>. Registro de participantes de la socialización a interventores y contratistas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Secretaría General soporte 1</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 Director Operativo soporte 2 </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Director Técnico soporte 2</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kern="1200" dirty="0">
                          <a:solidFill>
                            <a:schemeClr val="tx1"/>
                          </a:solidFill>
                          <a:effectLst/>
                          <a:latin typeface="Calibri" panose="020F0502020204030204" pitchFamily="34" charset="0"/>
                          <a:ea typeface="+mn-ea"/>
                          <a:cs typeface="+mn-cs"/>
                        </a:rPr>
                        <a:t>Trimestral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EFICACIA:</a:t>
                      </a:r>
                      <a:br>
                        <a:rPr lang="es-ES" sz="800" b="0" i="0" u="none" strike="noStrike" kern="1200" dirty="0">
                          <a:solidFill>
                            <a:schemeClr val="tx1"/>
                          </a:solidFill>
                          <a:effectLst/>
                          <a:latin typeface="Calibri" panose="020F0502020204030204" pitchFamily="34" charset="0"/>
                          <a:ea typeface="+mn-ea"/>
                          <a:cs typeface="+mn-cs"/>
                        </a:rPr>
                      </a:br>
                      <a:r>
                        <a:rPr lang="es-ES" sz="800" b="0" i="0" u="none" strike="noStrike" kern="1200" dirty="0">
                          <a:solidFill>
                            <a:schemeClr val="tx1"/>
                          </a:solidFill>
                          <a:effectLst/>
                          <a:latin typeface="Calibri" panose="020F0502020204030204" pitchFamily="34" charset="0"/>
                          <a:ea typeface="+mn-ea"/>
                          <a:cs typeface="+mn-cs"/>
                        </a:rPr>
                        <a:t>Índice de cumplimiento actividades = N° de socializaciones  realizadas/ N° total </a:t>
                      </a:r>
                      <a:r>
                        <a:rPr lang="es-ES" sz="800" b="0" i="0" u="none" strike="noStrike" kern="1200" dirty="0" smtClean="0">
                          <a:solidFill>
                            <a:schemeClr val="tx1"/>
                          </a:solidFill>
                          <a:effectLst/>
                          <a:latin typeface="Calibri" panose="020F0502020204030204" pitchFamily="34" charset="0"/>
                          <a:ea typeface="+mn-ea"/>
                          <a:cs typeface="+mn-cs"/>
                        </a:rPr>
                        <a:t>de proyectos iniciados</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269149">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chemeClr val="tx1"/>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smtClean="0">
                          <a:solidFill>
                            <a:schemeClr val="tx1"/>
                          </a:solidFill>
                          <a:effectLst/>
                          <a:latin typeface="Calibri" panose="020F0502020204030204" pitchFamily="34" charset="0"/>
                        </a:rPr>
                        <a:t>Ajustar el manual de Interventoría, ajustes de los procedimientos de la Interventoría por parte de la Unidad Ejecutora involucrada, revisión de requisitos de la interventoría para la autorización del pago, certificación de no existencia de los actos de corrupción en la supervisión de los Contratos</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smtClean="0">
                          <a:solidFill>
                            <a:schemeClr val="tx1"/>
                          </a:solidFill>
                          <a:effectLst/>
                          <a:latin typeface="Calibri" panose="020F0502020204030204" pitchFamily="34" charset="0"/>
                        </a:rPr>
                        <a:t>manual de Interventoría</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mejoras implementadas</a:t>
                      </a:r>
                      <a:r>
                        <a:rPr lang="es-ES" sz="800" b="0" i="0" u="none" strike="noStrike" dirty="0" smtClean="0">
                          <a:solidFill>
                            <a:schemeClr val="tx1"/>
                          </a:solidFill>
                          <a:effectLst/>
                          <a:latin typeface="Calibri" panose="020F0502020204030204" pitchFamily="34" charset="0"/>
                        </a:rPr>
                        <a:t>/N° de mejoras detectadas</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269149">
                <a:tc rowSpan="2">
                  <a:txBody>
                    <a:bodyPr/>
                    <a:lstStyle/>
                    <a:p>
                      <a:pPr algn="ctr" rtl="0" fontAlgn="ctr"/>
                      <a:r>
                        <a:rPr lang="es-CO" sz="500" b="1" i="0" u="none" strike="noStrike" dirty="0" smtClean="0">
                          <a:solidFill>
                            <a:schemeClr val="tx1"/>
                          </a:solidFill>
                          <a:effectLst/>
                          <a:latin typeface="Calibri" panose="020F0502020204030204" pitchFamily="34" charset="0"/>
                        </a:rPr>
                        <a:t>RC3</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MX" sz="800" b="0" i="0" u="none" strike="noStrike" dirty="0" smtClean="0">
                          <a:solidFill>
                            <a:schemeClr val="tx1"/>
                          </a:solidFill>
                          <a:effectLst/>
                          <a:latin typeface="Calibri" panose="020F0502020204030204" pitchFamily="34" charset="0"/>
                        </a:rPr>
                        <a:t> Asesorar ilegal e inoportunamente la defensa jurídica de la entidad por fuera del marco legal en beneficio de terceros o propio.</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800" b="0" i="0" u="none" strike="noStrike" dirty="0" smtClean="0">
                          <a:solidFill>
                            <a:schemeClr val="tx1"/>
                          </a:solidFill>
                          <a:effectLst/>
                          <a:latin typeface="Calibri" panose="020F0502020204030204" pitchFamily="34" charset="0"/>
                        </a:rPr>
                        <a:t>Corrupción </a:t>
                      </a: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dirty="0">
                          <a:solidFill>
                            <a:schemeClr val="tx1"/>
                          </a:solidFill>
                          <a:effectLst/>
                          <a:latin typeface="Calibri" panose="020F0502020204030204" pitchFamily="34" charset="0"/>
                        </a:rPr>
                        <a:t>Falta de memoria institucional documentada de la asesoría jurídica </a:t>
                      </a:r>
                      <a:r>
                        <a:rPr lang="es-CO" sz="800" b="0" i="0" u="none" strike="noStrike" dirty="0" smtClean="0">
                          <a:solidFill>
                            <a:schemeClr val="tx1"/>
                          </a:solidFill>
                          <a:effectLst/>
                          <a:latin typeface="Calibri" panose="020F0502020204030204" pitchFamily="34" charset="0"/>
                        </a:rPr>
                        <a:t>(directriz </a:t>
                      </a:r>
                      <a:r>
                        <a:rPr lang="es-CO" sz="800" b="0" i="0" u="none" strike="noStrike" dirty="0">
                          <a:solidFill>
                            <a:schemeClr val="tx1"/>
                          </a:solidFill>
                          <a:effectLst/>
                          <a:latin typeface="Calibri" panose="020F0502020204030204" pitchFamily="34" charset="0"/>
                        </a:rPr>
                        <a:t>jurídica institucional</a:t>
                      </a:r>
                      <a:r>
                        <a:rPr lang="es-CO" sz="800" b="0" i="0" u="none" strike="noStrike" dirty="0" smtClean="0">
                          <a:solidFill>
                            <a:schemeClr val="tx1"/>
                          </a:solidFill>
                          <a:effectLst/>
                          <a:latin typeface="Calibri" panose="020F0502020204030204" pitchFamily="34" charset="0"/>
                        </a:rPr>
                        <a:t>)</a:t>
                      </a:r>
                      <a:endParaRPr lang="es-CO" sz="800" b="0" i="0" u="none" strike="noStrike" dirty="0">
                        <a:solidFill>
                          <a:schemeClr val="tx1"/>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Rara Vez</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Mayor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Reducir </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Alimentar el banco de casos exitosos para contar con una fuente jurídica de consulta eficaz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carpeta compartida "BANCO DE EXITOS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realizadas en el Banco de casos éxitos/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requeridas en el Banco de casos éxitos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69149">
                <a:tc vMerge="1">
                  <a:txBody>
                    <a:bodyPr/>
                    <a:lstStyle/>
                    <a:p>
                      <a:pPr algn="ctr" rtl="0" fontAlgn="ctr"/>
                      <a:endParaRPr lang="es-CO" sz="500" b="1" i="0" u="none" strike="noStrike" dirty="0">
                        <a:solidFill>
                          <a:srgbClr val="00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just" rtl="0" fontAlgn="ct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rtl="0" fontAlgn="ct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Procedimientos internos  desarticulados y desactualizados que inciden en la eficacia de la </a:t>
                      </a:r>
                      <a:r>
                        <a:rPr lang="es-MX" sz="800" b="0" i="0" u="none" strike="noStrike" dirty="0" smtClean="0">
                          <a:solidFill>
                            <a:schemeClr val="tx1"/>
                          </a:solidFill>
                          <a:effectLst/>
                          <a:latin typeface="Calibri" panose="020F0502020204030204" pitchFamily="34" charset="0"/>
                        </a:rPr>
                        <a:t>asesoría</a:t>
                      </a:r>
                      <a:endParaRPr lang="es-MX" sz="800" b="0" i="0" u="none" strike="noStrike" dirty="0">
                        <a:solidFill>
                          <a:schemeClr val="tx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Revisar y ajustar a los procedimientos internos con el fin de articular y vincular a las demás dependencias del INVIAS como responsables de actividades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Procedimientos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N°  de procedimientos del proceso gestión legal y defensa judicial  revisados / N°  de procedimientos del por revisar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puedan </a:t>
                      </a:r>
                      <a:r>
                        <a:rPr lang="es-MX" sz="1800" dirty="0"/>
                        <a:t> realizarse  a través de medios electrónicos </a:t>
                      </a:r>
                      <a:r>
                        <a:rPr lang="es-CO" sz="1800" dirty="0"/>
                        <a:t> / 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2621457092"/>
              </p:ext>
            </p:extLst>
          </p:nvPr>
        </p:nvGraphicFramePr>
        <p:xfrm>
          <a:off x="344161" y="1445099"/>
          <a:ext cx="11289200" cy="4629817"/>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380773">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err="1">
                          <a:effectLst/>
                        </a:rPr>
                        <a:t>electronico</a:t>
                      </a:r>
                      <a:r>
                        <a:rPr lang="es-ES" sz="900" u="none" strike="noStrike" dirty="0">
                          <a:effectLst/>
                        </a:rPr>
                        <a:t>.  Radicación 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Normatividad </a:t>
                      </a:r>
                      <a:r>
                        <a:rPr lang="es-ES" sz="900" b="0" i="0" u="none" strike="noStrike" dirty="0" smtClean="0">
                          <a:solidFill>
                            <a:schemeClr val="tx1"/>
                          </a:solidFill>
                          <a:effectLst/>
                          <a:latin typeface="SansSerif"/>
                        </a:rPr>
                        <a:t>desactualizada </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Revisión de la normatividad</a:t>
                      </a:r>
                      <a:r>
                        <a:rPr lang="es-ES" sz="900" b="0" i="0" u="none" strike="noStrike" baseline="0" dirty="0">
                          <a:solidFill>
                            <a:schemeClr val="tx1"/>
                          </a:solidFill>
                          <a:effectLst/>
                          <a:latin typeface="SansSerif"/>
                        </a:rPr>
                        <a:t> y propuesta de actualización</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smtClean="0">
                          <a:solidFill>
                            <a:schemeClr val="tx1"/>
                          </a:solidFill>
                          <a:effectLst/>
                        </a:rPr>
                        <a:t>Ciudadano y Entidad: Normas acordes con la</a:t>
                      </a:r>
                      <a:r>
                        <a:rPr lang="es-ES" sz="900" u="none" strike="noStrike" baseline="0" dirty="0" smtClean="0">
                          <a:solidFill>
                            <a:schemeClr val="tx1"/>
                          </a:solidFill>
                          <a:effectLst/>
                        </a:rPr>
                        <a:t> situación actual del país y de las vías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a:solidFill>
                            <a:schemeClr val="tx1"/>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Actualizar normatividad – Mejora u optimización del proceso o procedimiento asociado al trámite  </a:t>
                      </a: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536490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1432898585"/>
              </p:ext>
            </p:extLst>
          </p:nvPr>
        </p:nvGraphicFramePr>
        <p:xfrm>
          <a:off x="344161" y="1445099"/>
          <a:ext cx="11289200" cy="3075740"/>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smtClean="0">
                          <a:solidFill>
                            <a:srgbClr val="000000"/>
                          </a:solidFill>
                          <a:effectLst/>
                          <a:latin typeface="SansSerif"/>
                        </a:rPr>
                        <a:t>Requisitos no aplicables y/o desactualizados</a:t>
                      </a:r>
                      <a:endParaRPr lang="es-ES"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Reducción y/o actualización de Requisitos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Ciudadano: </a:t>
                      </a:r>
                      <a:r>
                        <a:rPr lang="es-ES" sz="900" u="none" strike="noStrike" dirty="0" smtClean="0">
                          <a:solidFill>
                            <a:schemeClr val="tx1"/>
                          </a:solidFill>
                          <a:effectLst/>
                        </a:rPr>
                        <a:t>Claridad en los requisitos de los trámites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smtClean="0">
                          <a:solidFill>
                            <a:schemeClr val="tx1"/>
                          </a:solidFill>
                          <a:effectLst/>
                          <a:latin typeface="SansSerif"/>
                        </a:rPr>
                        <a:t>Administrativa </a:t>
                      </a:r>
                      <a:endParaRPr lang="es-CO" sz="900" b="0" i="0" u="none" strike="noStrike" dirty="0">
                        <a:solidFill>
                          <a:schemeClr val="tx1"/>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Revisión de Requisitos - Mejora u optimización del proceso o procedimiento asociado al trámite  </a:t>
                      </a:r>
                    </a:p>
                    <a:p>
                      <a:pPr marL="0" marR="0" lvl="0" indent="0" algn="l" defTabSz="914400" rtl="0" eaLnBrk="1" fontAlgn="ctr" latinLnBrk="0" hangingPunct="1">
                        <a:lnSpc>
                          <a:spcPct val="100000"/>
                        </a:lnSpc>
                        <a:spcBef>
                          <a:spcPts val="0"/>
                        </a:spcBef>
                        <a:spcAft>
                          <a:spcPts val="0"/>
                        </a:spcAft>
                        <a:buClrTx/>
                        <a:buSzTx/>
                        <a:buFontTx/>
                        <a:buNone/>
                        <a:tabLst/>
                        <a:defRPr/>
                      </a:pP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257848288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 xmlns:a16="http://schemas.microsoft.com/office/drawing/2014/main" val="20000"/>
                    </a:ext>
                  </a:extLst>
                </a:gridCol>
                <a:gridCol w="3212432">
                  <a:extLst>
                    <a:ext uri="{9D8B030D-6E8A-4147-A177-3AD203B41FA5}">
                      <a16:colId xmlns="" xmlns:a16="http://schemas.microsoft.com/office/drawing/2014/main" val="20001"/>
                    </a:ext>
                  </a:extLst>
                </a:gridCol>
                <a:gridCol w="2723874">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1448681"/>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 xmlns:a16="http://schemas.microsoft.com/office/drawing/2014/main" val="20000"/>
                    </a:ext>
                  </a:extLst>
                </a:gridCol>
                <a:gridCol w="3864915">
                  <a:extLst>
                    <a:ext uri="{9D8B030D-6E8A-4147-A177-3AD203B41FA5}">
                      <a16:colId xmlns="" xmlns:a16="http://schemas.microsoft.com/office/drawing/2014/main" val="20001"/>
                    </a:ext>
                  </a:extLst>
                </a:gridCol>
                <a:gridCol w="1603955">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a:t>
                      </a:r>
                      <a:r>
                        <a:rPr lang="es-ES" sz="1400" u="none" strike="noStrike" kern="1200" baseline="0" dirty="0" err="1">
                          <a:solidFill>
                            <a:schemeClr val="dk1"/>
                          </a:solidFill>
                          <a:latin typeface="+mn-lt"/>
                          <a:ea typeface="+mn-ea"/>
                          <a:cs typeface="+mn-cs"/>
                        </a:rPr>
                        <a:t>Invías</a:t>
                      </a:r>
                      <a:endParaRPr lang="es-ES" sz="14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a:t>
                      </a:r>
                      <a:r>
                        <a:rPr lang="es-CO" sz="1400" u="none" strike="noStrike" kern="1200" baseline="0" dirty="0" err="1">
                          <a:solidFill>
                            <a:schemeClr val="dk1"/>
                          </a:solidFill>
                          <a:latin typeface="+mn-lt"/>
                          <a:ea typeface="+mn-ea"/>
                          <a:cs typeface="+mn-cs"/>
                        </a:rPr>
                        <a:t>Invías</a:t>
                      </a:r>
                      <a:r>
                        <a:rPr lang="es-CO" sz="1400" u="none" strike="noStrike" kern="1200" baseline="0" dirty="0">
                          <a:solidFill>
                            <a:schemeClr val="dk1"/>
                          </a:solidFill>
                          <a:latin typeface="+mn-lt"/>
                          <a:ea typeface="+mn-ea"/>
                          <a:cs typeface="+mn-cs"/>
                        </a:rPr>
                        <a:t>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691625318"/>
              </p:ext>
            </p:extLst>
          </p:nvPr>
        </p:nvGraphicFramePr>
        <p:xfrm>
          <a:off x="285811" y="1243832"/>
          <a:ext cx="11577326" cy="3610709"/>
        </p:xfrm>
        <a:graphic>
          <a:graphicData uri="http://schemas.openxmlformats.org/drawingml/2006/table">
            <a:tbl>
              <a:tblPr firstRow="1" bandRow="1">
                <a:tableStyleId>{00A15C55-8517-42AA-B614-E9B94910E393}</a:tableStyleId>
              </a:tblPr>
              <a:tblGrid>
                <a:gridCol w="1663305">
                  <a:extLst>
                    <a:ext uri="{9D8B030D-6E8A-4147-A177-3AD203B41FA5}">
                      <a16:colId xmlns="" xmlns:a16="http://schemas.microsoft.com/office/drawing/2014/main" val="20000"/>
                    </a:ext>
                  </a:extLst>
                </a:gridCol>
                <a:gridCol w="4538856">
                  <a:extLst>
                    <a:ext uri="{9D8B030D-6E8A-4147-A177-3AD203B41FA5}">
                      <a16:colId xmlns="" xmlns:a16="http://schemas.microsoft.com/office/drawing/2014/main" val="20001"/>
                    </a:ext>
                  </a:extLst>
                </a:gridCol>
                <a:gridCol w="1984085">
                  <a:extLst>
                    <a:ext uri="{9D8B030D-6E8A-4147-A177-3AD203B41FA5}">
                      <a16:colId xmlns="" xmlns:a16="http://schemas.microsoft.com/office/drawing/2014/main" val="20002"/>
                    </a:ext>
                  </a:extLst>
                </a:gridCol>
                <a:gridCol w="2084353">
                  <a:extLst>
                    <a:ext uri="{9D8B030D-6E8A-4147-A177-3AD203B41FA5}">
                      <a16:colId xmlns="" xmlns:a16="http://schemas.microsoft.com/office/drawing/2014/main" val="20003"/>
                    </a:ext>
                  </a:extLst>
                </a:gridCol>
                <a:gridCol w="1306727">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smtClean="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a:t>
                      </a:r>
                      <a:r>
                        <a:rPr lang="es-ES" sz="1100" u="none" strike="noStrike" kern="1200" baseline="0" dirty="0" smtClean="0">
                          <a:solidFill>
                            <a:schemeClr val="dk1"/>
                          </a:solidFill>
                          <a:latin typeface="+mn-lt"/>
                          <a:ea typeface="+mn-ea"/>
                          <a:cs typeface="+mn-cs"/>
                        </a:rPr>
                        <a:t>°, 2°, 3° y 4°  </a:t>
                      </a:r>
                      <a:r>
                        <a:rPr lang="es-ES" sz="1100" u="none" strike="noStrike" kern="1200" baseline="0" dirty="0">
                          <a:solidFill>
                            <a:schemeClr val="dk1"/>
                          </a:solidFill>
                          <a:latin typeface="+mn-lt"/>
                          <a:ea typeface="+mn-ea"/>
                          <a:cs typeface="+mn-cs"/>
                        </a:rPr>
                        <a:t>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380355992"/>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 xmlns:a16="http://schemas.microsoft.com/office/drawing/2014/main" val="20000"/>
                    </a:ext>
                  </a:extLst>
                </a:gridCol>
                <a:gridCol w="3682547">
                  <a:extLst>
                    <a:ext uri="{9D8B030D-6E8A-4147-A177-3AD203B41FA5}">
                      <a16:colId xmlns="" xmlns:a16="http://schemas.microsoft.com/office/drawing/2014/main" val="20001"/>
                    </a:ext>
                  </a:extLst>
                </a:gridCol>
                <a:gridCol w="2121412">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0" name="Grupo 29"/>
          <p:cNvGrpSpPr/>
          <p:nvPr/>
        </p:nvGrpSpPr>
        <p:grpSpPr>
          <a:xfrm>
            <a:off x="3941563" y="2242534"/>
            <a:ext cx="7865353" cy="737665"/>
            <a:chOff x="3790135" y="1084178"/>
            <a:chExt cx="11636883" cy="702465"/>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3" name="CuadroTexto 32"/>
            <p:cNvSpPr txBox="1"/>
            <p:nvPr/>
          </p:nvSpPr>
          <p:spPr>
            <a:xfrm>
              <a:off x="5086889" y="1158189"/>
              <a:ext cx="9895110" cy="62845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sz="1400" b="1" dirty="0">
                  <a:solidFill>
                    <a:schemeClr val="accent1">
                      <a:lumMod val="50000"/>
                    </a:schemeClr>
                  </a:solidFill>
                  <a:latin typeface="Arial" panose="020B0604020202020204" pitchFamily="34" charset="0"/>
                  <a:cs typeface="Arial" panose="020B0604020202020204" pitchFamily="34" charset="0"/>
                </a:rPr>
                <a:t>Gestión 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   Rendición 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452903"/>
            <a:chOff x="3790135" y="1084178"/>
            <a:chExt cx="11636883" cy="661925"/>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0" name="CuadroTexto 69"/>
            <p:cNvSpPr txBox="1"/>
            <p:nvPr/>
          </p:nvSpPr>
          <p:spPr>
            <a:xfrm>
              <a:off x="5086889" y="1158189"/>
              <a:ext cx="9895110" cy="58791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sz="1400" b="1" dirty="0">
                  <a:solidFill>
                    <a:schemeClr val="accent1">
                      <a:lumMod val="50000"/>
                    </a:schemeClr>
                  </a:solidFill>
                  <a:latin typeface="Arial" panose="020B0604020202020204" pitchFamily="34" charset="0"/>
                  <a:cs typeface="Arial" panose="020B0604020202020204" pitchFamily="34" charset="0"/>
                </a:rPr>
                <a:t>Racionalización 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2" name="Grupo 71"/>
          <p:cNvGrpSpPr/>
          <p:nvPr/>
        </p:nvGrpSpPr>
        <p:grpSpPr>
          <a:xfrm>
            <a:off x="3941563" y="3595432"/>
            <a:ext cx="7865353" cy="586990"/>
            <a:chOff x="3790135" y="1084178"/>
            <a:chExt cx="11636883" cy="857896"/>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5" name="CuadroTexto 7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sz="1400" b="1" dirty="0">
                  <a:solidFill>
                    <a:schemeClr val="accent1">
                      <a:lumMod val="50000"/>
                    </a:schemeClr>
                  </a:solidFill>
                  <a:latin typeface="Arial" panose="020B0604020202020204" pitchFamily="34" charset="0"/>
                  <a:cs typeface="Arial" panose="020B0604020202020204" pitchFamily="34" charset="0"/>
                </a:rPr>
                <a:t>Rendición 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 xmlns:a16="http://schemas.microsoft.com/office/drawing/2014/main" val="20000"/>
                    </a:ext>
                  </a:extLst>
                </a:gridCol>
                <a:gridCol w="1952699">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 xmlns:a16="http://schemas.microsoft.com/office/drawing/2014/main"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servicios </a:t>
            </a:r>
            <a:r>
              <a:rPr lang="es-CO" b="1" dirty="0">
                <a:solidFill>
                  <a:schemeClr val="accent6"/>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602204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328453269"/>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 xmlns:a16="http://schemas.microsoft.com/office/drawing/2014/main" val="20000"/>
                    </a:ext>
                  </a:extLst>
                </a:gridCol>
                <a:gridCol w="3705726">
                  <a:extLst>
                    <a:ext uri="{9D8B030D-6E8A-4147-A177-3AD203B41FA5}">
                      <a16:colId xmlns="" xmlns:a16="http://schemas.microsoft.com/office/drawing/2014/main" val="20001"/>
                    </a:ext>
                  </a:extLst>
                </a:gridCol>
                <a:gridCol w="2093495">
                  <a:extLst>
                    <a:ext uri="{9D8B030D-6E8A-4147-A177-3AD203B41FA5}">
                      <a16:colId xmlns="" xmlns:a16="http://schemas.microsoft.com/office/drawing/2014/main" val="20002"/>
                    </a:ext>
                  </a:extLst>
                </a:gridCol>
                <a:gridCol w="2117558">
                  <a:extLst>
                    <a:ext uri="{9D8B030D-6E8A-4147-A177-3AD203B41FA5}">
                      <a16:colId xmlns="" xmlns:a16="http://schemas.microsoft.com/office/drawing/2014/main" val="20003"/>
                    </a:ext>
                  </a:extLst>
                </a:gridCol>
                <a:gridCol w="1447674">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4142701832"/>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 xmlns:a16="http://schemas.microsoft.com/office/drawing/2014/main" val="20000"/>
                    </a:ext>
                  </a:extLst>
                </a:gridCol>
                <a:gridCol w="3970421">
                  <a:extLst>
                    <a:ext uri="{9D8B030D-6E8A-4147-A177-3AD203B41FA5}">
                      <a16:colId xmlns="" xmlns:a16="http://schemas.microsoft.com/office/drawing/2014/main" val="20001"/>
                    </a:ext>
                  </a:extLst>
                </a:gridCol>
                <a:gridCol w="1845569">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a:t>
                      </a:r>
                      <a:r>
                        <a:rPr lang="es-ES" sz="1200" u="none" strike="noStrike" kern="1200" baseline="0" dirty="0" err="1">
                          <a:solidFill>
                            <a:schemeClr val="dk1"/>
                          </a:solidFill>
                          <a:latin typeface="+mn-lt"/>
                          <a:ea typeface="+mn-ea"/>
                          <a:cs typeface="+mn-cs"/>
                        </a:rPr>
                        <a:t>Invías</a:t>
                      </a:r>
                      <a:endParaRPr lang="es-ES" sz="12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2971946102"/>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 xmlns:a16="http://schemas.microsoft.com/office/drawing/2014/main" val="20000"/>
                    </a:ext>
                  </a:extLst>
                </a:gridCol>
                <a:gridCol w="3374827">
                  <a:extLst>
                    <a:ext uri="{9D8B030D-6E8A-4147-A177-3AD203B41FA5}">
                      <a16:colId xmlns="" xmlns:a16="http://schemas.microsoft.com/office/drawing/2014/main" val="20001"/>
                    </a:ext>
                  </a:extLst>
                </a:gridCol>
                <a:gridCol w="2068208">
                  <a:extLst>
                    <a:ext uri="{9D8B030D-6E8A-4147-A177-3AD203B41FA5}">
                      <a16:colId xmlns="" xmlns:a16="http://schemas.microsoft.com/office/drawing/2014/main" val="20002"/>
                    </a:ext>
                  </a:extLst>
                </a:gridCol>
                <a:gridCol w="3413178">
                  <a:extLst>
                    <a:ext uri="{9D8B030D-6E8A-4147-A177-3AD203B41FA5}">
                      <a16:colId xmlns="" xmlns:a16="http://schemas.microsoft.com/office/drawing/2014/main" val="20003"/>
                    </a:ext>
                  </a:extLst>
                </a:gridCol>
                <a:gridCol w="1298312">
                  <a:extLst>
                    <a:ext uri="{9D8B030D-6E8A-4147-A177-3AD203B41FA5}">
                      <a16:colId xmlns="" xmlns:a16="http://schemas.microsoft.com/office/drawing/2014/main"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7">
                  <a:txBody>
                    <a:bodyPr/>
                    <a:lstStyle/>
                    <a:p>
                      <a:pPr marL="0" indent="0" algn="ctr" fontAlgn="ctr">
                        <a:buFont typeface="+mj-lt"/>
                        <a:buNone/>
                      </a:pPr>
                      <a:r>
                        <a:rPr lang="es-CO" sz="1800" u="none" strike="noStrike" kern="1200" baseline="0" dirty="0"/>
                        <a:t> 4.  Normativo 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y  2°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46819932"/>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 xmlns:a16="http://schemas.microsoft.com/office/drawing/2014/main" val="20000"/>
                    </a:ext>
                  </a:extLst>
                </a:gridCol>
                <a:gridCol w="2994870">
                  <a:extLst>
                    <a:ext uri="{9D8B030D-6E8A-4147-A177-3AD203B41FA5}">
                      <a16:colId xmlns="" xmlns:a16="http://schemas.microsoft.com/office/drawing/2014/main" val="20001"/>
                    </a:ext>
                  </a:extLst>
                </a:gridCol>
                <a:gridCol w="2750587">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 xmlns:a16="http://schemas.microsoft.com/office/drawing/2014/main"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a:solidFill>
                  <a:schemeClr val="bg1">
                    <a:lumMod val="75000"/>
                  </a:schemeClr>
                </a:solidFill>
                <a:effectLst>
                  <a:outerShdw blurRad="38100" dist="38100" dir="2700000" algn="tl">
                    <a:srgbClr val="000000">
                      <a:alpha val="43137"/>
                    </a:srgbClr>
                  </a:outerShdw>
                </a:effectLst>
              </a:rPr>
              <a:t>Consolidadnos una cultura de trasparencia 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2745584058"/>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 xmlns:a16="http://schemas.microsoft.com/office/drawing/2014/main" val="20000"/>
                    </a:ext>
                  </a:extLst>
                </a:gridCol>
                <a:gridCol w="3584261">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Elaborar, publicar y difundir un folleto informativo de las funciones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437887162"/>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 xmlns:a16="http://schemas.microsoft.com/office/drawing/2014/main" val="20000"/>
                    </a:ext>
                  </a:extLst>
                </a:gridCol>
                <a:gridCol w="2621735">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a:t>INVIAS comprometido 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t>
            </a:r>
            <a:r>
              <a:rPr lang="es-CO" sz="2000" dirty="0" err="1"/>
              <a:t>antitrámites</a:t>
            </a:r>
            <a:r>
              <a:rPr lang="es-CO" sz="2000" dirty="0"/>
              <a:t>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que  asegura el cumplimiento de lo estipulado en el Decreto 124 de 2016 “Por el cual se sustituye el Título IV de la Parte 1 del Libro 2 del Decreto 1081 de 2015, relativo al “Plan Anticorrupción y de Atención al Ciudadano””, los lineamientos  del Modelo Integrado de Planeación y Gestión –MIPG y  la 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del  PAAC 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704976" y="6449014"/>
            <a:ext cx="40674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*Participaron 21 ciudadanos</a:t>
            </a:r>
            <a:endParaRPr lang="es-ES" altLang="es-CO" sz="1600" dirty="0">
              <a:latin typeface="Calibri" panose="020F0502020204030204" pitchFamily="34" charset="0"/>
              <a:cs typeface="Calibri" panose="020F050202020403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 name="Rectángulo 2"/>
          <p:cNvSpPr/>
          <p:nvPr/>
        </p:nvSpPr>
        <p:spPr>
          <a:xfrm>
            <a:off x="6239087" y="3453202"/>
            <a:ext cx="6096000" cy="584775"/>
          </a:xfrm>
          <a:prstGeom prst="rect">
            <a:avLst/>
          </a:prstGeom>
        </p:spPr>
        <p:txBody>
          <a:bodyPr>
            <a:spAutoFit/>
          </a:bodyPr>
          <a:lstStyle/>
          <a:p>
            <a:r>
              <a:rPr lang="es-MX" sz="1600" b="1" dirty="0">
                <a:solidFill>
                  <a:srgbClr val="000000"/>
                </a:solidFill>
                <a:latin typeface="Calibri" panose="020F0502020204030204" pitchFamily="34" charset="0"/>
              </a:rPr>
              <a:t> Seleccione el trámite ante el INVÍAS que considera es engorroso, complejo o costoso:</a:t>
            </a:r>
            <a:r>
              <a:rPr lang="es-MX" sz="1600" dirty="0"/>
              <a:t> </a:t>
            </a:r>
            <a:endParaRPr lang="es-CO" sz="1600" dirty="0"/>
          </a:p>
        </p:txBody>
      </p:sp>
      <p:sp>
        <p:nvSpPr>
          <p:cNvPr id="5" name="Rectángulo 4"/>
          <p:cNvSpPr/>
          <p:nvPr/>
        </p:nvSpPr>
        <p:spPr>
          <a:xfrm>
            <a:off x="136695" y="3480571"/>
            <a:ext cx="6096000" cy="584775"/>
          </a:xfrm>
          <a:prstGeom prst="rect">
            <a:avLst/>
          </a:prstGeom>
        </p:spPr>
        <p:txBody>
          <a:bodyPr>
            <a:spAutoFit/>
          </a:bodyPr>
          <a:lstStyle/>
          <a:p>
            <a:r>
              <a:rPr lang="es-MX" sz="1600" b="1" dirty="0">
                <a:solidFill>
                  <a:srgbClr val="000000"/>
                </a:solidFill>
                <a:latin typeface="Calibri" panose="020F0502020204030204" pitchFamily="34" charset="0"/>
              </a:rPr>
              <a:t>¿Qué espacio de Rendición de Cuentas considera más relevante para que la ciudadanía participe?</a:t>
            </a:r>
            <a:r>
              <a:rPr lang="es-MX" sz="1600" dirty="0"/>
              <a:t> </a:t>
            </a:r>
            <a:endParaRPr lang="es-CO" sz="1600" dirty="0"/>
          </a:p>
        </p:txBody>
      </p:sp>
      <p:sp>
        <p:nvSpPr>
          <p:cNvPr id="6" name="Rectángulo 5"/>
          <p:cNvSpPr/>
          <p:nvPr/>
        </p:nvSpPr>
        <p:spPr>
          <a:xfrm>
            <a:off x="145075" y="1135683"/>
            <a:ext cx="5688458" cy="584775"/>
          </a:xfrm>
          <a:prstGeom prst="rect">
            <a:avLst/>
          </a:prstGeom>
        </p:spPr>
        <p:txBody>
          <a:bodyPr wrap="square">
            <a:spAutoFit/>
          </a:bodyPr>
          <a:lstStyle/>
          <a:p>
            <a:r>
              <a:rPr lang="es-MX" sz="1600" b="1" dirty="0">
                <a:solidFill>
                  <a:srgbClr val="000000"/>
                </a:solidFill>
                <a:latin typeface="Calibri" panose="020F0502020204030204" pitchFamily="34" charset="0"/>
              </a:rPr>
              <a:t>¿Cuál de los siguientes Componentes debería profundizarse en el Plan Anticorrupción y de Atención al Ciudadano 2019?</a:t>
            </a:r>
            <a:r>
              <a:rPr lang="es-MX" sz="1600" dirty="0"/>
              <a:t> </a:t>
            </a:r>
            <a:endParaRPr lang="es-CO" sz="1600" dirty="0"/>
          </a:p>
        </p:txBody>
      </p:sp>
      <p:sp>
        <p:nvSpPr>
          <p:cNvPr id="7" name="Rectángulo 6"/>
          <p:cNvSpPr/>
          <p:nvPr/>
        </p:nvSpPr>
        <p:spPr>
          <a:xfrm>
            <a:off x="6358467" y="1135683"/>
            <a:ext cx="6096000" cy="584775"/>
          </a:xfrm>
          <a:prstGeom prst="rect">
            <a:avLst/>
          </a:prstGeom>
        </p:spPr>
        <p:txBody>
          <a:bodyPr>
            <a:spAutoFit/>
          </a:bodyPr>
          <a:lstStyle/>
          <a:p>
            <a:r>
              <a:rPr lang="es-MX" sz="1600" b="1" dirty="0">
                <a:solidFill>
                  <a:srgbClr val="000000"/>
                </a:solidFill>
                <a:latin typeface="Calibri" panose="020F0502020204030204" pitchFamily="34" charset="0"/>
              </a:rPr>
              <a:t>¿Ha identificado algún riesgo de corrupción en el INVÍAS? ¿Cuál o cuáles?</a:t>
            </a:r>
            <a:endParaRPr lang="es-CO" sz="1600" dirty="0"/>
          </a:p>
        </p:txBody>
      </p:sp>
      <p:pic>
        <p:nvPicPr>
          <p:cNvPr id="13" name="Imagen 12"/>
          <p:cNvPicPr>
            <a:picLocks noChangeAspect="1"/>
          </p:cNvPicPr>
          <p:nvPr/>
        </p:nvPicPr>
        <p:blipFill rotWithShape="1">
          <a:blip r:embed="rId2"/>
          <a:srcRect l="33943" t="47635" r="26754" b="26788"/>
          <a:stretch/>
        </p:blipFill>
        <p:spPr>
          <a:xfrm>
            <a:off x="760124" y="4037977"/>
            <a:ext cx="4695082" cy="1718639"/>
          </a:xfrm>
          <a:prstGeom prst="rect">
            <a:avLst/>
          </a:prstGeom>
        </p:spPr>
      </p:pic>
      <p:pic>
        <p:nvPicPr>
          <p:cNvPr id="14" name="Imagen 13"/>
          <p:cNvPicPr>
            <a:picLocks noChangeAspect="1"/>
          </p:cNvPicPr>
          <p:nvPr/>
        </p:nvPicPr>
        <p:blipFill rotWithShape="1">
          <a:blip r:embed="rId3"/>
          <a:srcRect l="34084" t="60886" r="26651" b="14016"/>
          <a:stretch/>
        </p:blipFill>
        <p:spPr>
          <a:xfrm>
            <a:off x="588008" y="1679249"/>
            <a:ext cx="4741091" cy="1704593"/>
          </a:xfrm>
          <a:prstGeom prst="rect">
            <a:avLst/>
          </a:prstGeom>
        </p:spPr>
      </p:pic>
      <p:pic>
        <p:nvPicPr>
          <p:cNvPr id="15" name="Imagen 14"/>
          <p:cNvPicPr>
            <a:picLocks noChangeAspect="1"/>
          </p:cNvPicPr>
          <p:nvPr/>
        </p:nvPicPr>
        <p:blipFill rotWithShape="1">
          <a:blip r:embed="rId4"/>
          <a:srcRect l="23408" t="38502" r="23710" b="21142"/>
          <a:stretch/>
        </p:blipFill>
        <p:spPr>
          <a:xfrm>
            <a:off x="7070135" y="1583789"/>
            <a:ext cx="4354964" cy="1869413"/>
          </a:xfrm>
          <a:prstGeom prst="rect">
            <a:avLst/>
          </a:prstGeom>
        </p:spPr>
      </p:pic>
      <p:pic>
        <p:nvPicPr>
          <p:cNvPr id="16" name="Imagen 15"/>
          <p:cNvPicPr>
            <a:picLocks noChangeAspect="1"/>
          </p:cNvPicPr>
          <p:nvPr/>
        </p:nvPicPr>
        <p:blipFill rotWithShape="1">
          <a:blip r:embed="rId5"/>
          <a:srcRect l="34233" t="52120" r="26781" b="24152"/>
          <a:stretch/>
        </p:blipFill>
        <p:spPr>
          <a:xfrm>
            <a:off x="6595532" y="4203746"/>
            <a:ext cx="4676275" cy="1600887"/>
          </a:xfrm>
          <a:prstGeom prst="rect">
            <a:avLst/>
          </a:prstGeom>
        </p:spPr>
      </p:pic>
    </p:spTree>
    <p:extLst>
      <p:ext uri="{BB962C8B-B14F-4D97-AF65-F5344CB8AC3E}">
        <p14:creationId xmlns:p14="http://schemas.microsoft.com/office/powerpoint/2010/main" val="3733037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externos  para 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controlados /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142065678"/>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2834801">
                  <a:extLst>
                    <a:ext uri="{9D8B030D-6E8A-4147-A177-3AD203B41FA5}">
                      <a16:colId xmlns="" xmlns:a16="http://schemas.microsoft.com/office/drawing/2014/main" val="20001"/>
                    </a:ext>
                  </a:extLst>
                </a:gridCol>
                <a:gridCol w="2266950">
                  <a:extLst>
                    <a:ext uri="{9D8B030D-6E8A-4147-A177-3AD203B41FA5}">
                      <a16:colId xmlns="" xmlns:a16="http://schemas.microsoft.com/office/drawing/2014/main" val="20002"/>
                    </a:ext>
                  </a:extLst>
                </a:gridCol>
                <a:gridCol w="3051788">
                  <a:extLst>
                    <a:ext uri="{9D8B030D-6E8A-4147-A177-3AD203B41FA5}">
                      <a16:colId xmlns="" xmlns:a16="http://schemas.microsoft.com/office/drawing/2014/main" val="20003"/>
                    </a:ext>
                  </a:extLst>
                </a:gridCol>
                <a:gridCol w="1635992">
                  <a:extLst>
                    <a:ext uri="{9D8B030D-6E8A-4147-A177-3AD203B41FA5}">
                      <a16:colId xmlns="" xmlns:a16="http://schemas.microsoft.com/office/drawing/2014/main"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 xmlns:a16="http://schemas.microsoft.com/office/drawing/2014/main"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2020  (Publicación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874006537"/>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3251922">
                  <a:extLst>
                    <a:ext uri="{9D8B030D-6E8A-4147-A177-3AD203B41FA5}">
                      <a16:colId xmlns="" xmlns:a16="http://schemas.microsoft.com/office/drawing/2014/main" val="20001"/>
                    </a:ext>
                  </a:extLst>
                </a:gridCol>
                <a:gridCol w="2138937">
                  <a:extLst>
                    <a:ext uri="{9D8B030D-6E8A-4147-A177-3AD203B41FA5}">
                      <a16:colId xmlns="" xmlns:a16="http://schemas.microsoft.com/office/drawing/2014/main" val="20002"/>
                    </a:ext>
                  </a:extLst>
                </a:gridCol>
                <a:gridCol w="2762680">
                  <a:extLst>
                    <a:ext uri="{9D8B030D-6E8A-4147-A177-3AD203B41FA5}">
                      <a16:colId xmlns="" xmlns:a16="http://schemas.microsoft.com/office/drawing/2014/main" val="20003"/>
                    </a:ext>
                  </a:extLst>
                </a:gridCol>
                <a:gridCol w="1381418">
                  <a:extLst>
                    <a:ext uri="{9D8B030D-6E8A-4147-A177-3AD203B41FA5}">
                      <a16:colId xmlns="" xmlns:a16="http://schemas.microsoft.com/office/drawing/2014/main"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 xmlns:a16="http://schemas.microsoft.com/office/drawing/2014/main"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Corrupción  y 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 xmlns:a16="http://schemas.microsoft.com/office/drawing/2014/main"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err="1"/>
              <a:t>Prediligenciando</a:t>
            </a:r>
            <a:r>
              <a:rPr lang="es-ES" dirty="0"/>
              <a:t>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11896</TotalTime>
  <Words>4924</Words>
  <Application>Microsoft Office PowerPoint</Application>
  <PresentationFormat>Panorámica</PresentationFormat>
  <Paragraphs>687</Paragraphs>
  <Slides>27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27</vt:i4>
      </vt:variant>
    </vt:vector>
  </HeadingPairs>
  <TitlesOfParts>
    <vt:vector size="35"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Johana De la Parra Rivero</cp:lastModifiedBy>
  <cp:revision>192</cp:revision>
  <cp:lastPrinted>2019-04-03T15:02:47Z</cp:lastPrinted>
  <dcterms:created xsi:type="dcterms:W3CDTF">2018-08-30T21:00:02Z</dcterms:created>
  <dcterms:modified xsi:type="dcterms:W3CDTF">2019-07-05T14:01:20Z</dcterms:modified>
</cp:coreProperties>
</file>