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9"/>
  </p:notesMasterIdLst>
  <p:handoutMasterIdLst>
    <p:handoutMasterId r:id="rId30"/>
  </p:handoutMasterIdLst>
  <p:sldIdLst>
    <p:sldId id="268" r:id="rId2"/>
    <p:sldId id="269" r:id="rId3"/>
    <p:sldId id="266" r:id="rId4"/>
    <p:sldId id="272" r:id="rId5"/>
    <p:sldId id="310" r:id="rId6"/>
    <p:sldId id="271" r:id="rId7"/>
    <p:sldId id="294" r:id="rId8"/>
    <p:sldId id="295" r:id="rId9"/>
    <p:sldId id="273" r:id="rId10"/>
    <p:sldId id="278" r:id="rId11"/>
    <p:sldId id="288" r:id="rId12"/>
    <p:sldId id="282" r:id="rId13"/>
    <p:sldId id="311" r:id="rId14"/>
    <p:sldId id="296" r:id="rId15"/>
    <p:sldId id="283" r:id="rId16"/>
    <p:sldId id="292" r:id="rId17"/>
    <p:sldId id="304" r:id="rId18"/>
    <p:sldId id="303" r:id="rId19"/>
    <p:sldId id="305" r:id="rId20"/>
    <p:sldId id="284" r:id="rId21"/>
    <p:sldId id="306" r:id="rId22"/>
    <p:sldId id="297" r:id="rId23"/>
    <p:sldId id="308" r:id="rId24"/>
    <p:sldId id="307" r:id="rId25"/>
    <p:sldId id="285" r:id="rId26"/>
    <p:sldId id="293" r:id="rId27"/>
    <p:sldId id="309" r:id="rId28"/>
  </p:sldIdLst>
  <p:sldSz cx="12192000" cy="6858000"/>
  <p:notesSz cx="7010400" cy="9296400"/>
  <p:defaultText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18E6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BC89EF96-8CEA-46FF-86C4-4CE0E7609802}" styleName="Estilo claro 3 - Acento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5940675A-B579-460E-94D1-54222C63F5DA}" styleName="Sin estilo, cuadrícula de la tabla">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93296810-A885-4BE3-A3E7-6D5BEEA58F35}" styleName="Estilo medio 2 - Énfasis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7DF18680-E054-41AD-8BC1-D1AEF772440D}" styleName="Estilo medio 2 - Énfasis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00A15C55-8517-42AA-B614-E9B94910E393}" styleName="Estilo medio 2 - Énfasis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21E4AEA4-8DFA-4A89-87EB-49C32662AFE0}" styleName="Estilo medio 2 - Énfasis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8A107856-5554-42FB-B03E-39F5DBC370BA}" styleName="Estilo medio 4 - Énfasis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 styleId="{284E427A-3D55-4303-BF80-6455036E1DE7}" styleName="Estilo temático 1 - Énfasis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F5AB1C69-6EDB-4FF4-983F-18BD219EF322}" styleName="Estilo medio 2 - Énfasis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2000" autoAdjust="0"/>
    <p:restoredTop sz="94434" autoAdjust="0"/>
  </p:normalViewPr>
  <p:slideViewPr>
    <p:cSldViewPr snapToGrid="0">
      <p:cViewPr varScale="1">
        <p:scale>
          <a:sx n="113" d="100"/>
          <a:sy n="113" d="100"/>
        </p:scale>
        <p:origin x="600" y="96"/>
      </p:cViewPr>
      <p:guideLst/>
    </p:cSldViewPr>
  </p:slideViewPr>
  <p:notesTextViewPr>
    <p:cViewPr>
      <p:scale>
        <a:sx n="1" d="1"/>
        <a:sy n="1" d="1"/>
      </p:scale>
      <p:origin x="0" y="0"/>
    </p:cViewPr>
  </p:notesTextViewPr>
  <p:notesViewPr>
    <p:cSldViewPr snapToGrid="0" showGuides="1">
      <p:cViewPr varScale="1">
        <p:scale>
          <a:sx n="54" d="100"/>
          <a:sy n="54" d="100"/>
        </p:scale>
        <p:origin x="1962" y="78"/>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handoutMaster" Target="handoutMasters/handoutMaster1.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3037840" cy="466434"/>
          </a:xfrm>
          <a:prstGeom prst="rect">
            <a:avLst/>
          </a:prstGeom>
        </p:spPr>
        <p:txBody>
          <a:bodyPr vert="horz" lIns="93177" tIns="46589" rIns="93177" bIns="46589" rtlCol="0"/>
          <a:lstStyle>
            <a:lvl1pPr algn="l">
              <a:defRPr sz="1200"/>
            </a:lvl1pPr>
          </a:lstStyle>
          <a:p>
            <a:endParaRPr lang="es-CO"/>
          </a:p>
        </p:txBody>
      </p:sp>
      <p:sp>
        <p:nvSpPr>
          <p:cNvPr id="3" name="Marcador de fecha 2"/>
          <p:cNvSpPr>
            <a:spLocks noGrp="1"/>
          </p:cNvSpPr>
          <p:nvPr>
            <p:ph type="dt" sz="quarter" idx="1"/>
          </p:nvPr>
        </p:nvSpPr>
        <p:spPr>
          <a:xfrm>
            <a:off x="3970938" y="0"/>
            <a:ext cx="3037840" cy="466434"/>
          </a:xfrm>
          <a:prstGeom prst="rect">
            <a:avLst/>
          </a:prstGeom>
        </p:spPr>
        <p:txBody>
          <a:bodyPr vert="horz" lIns="93177" tIns="46589" rIns="93177" bIns="46589" rtlCol="0"/>
          <a:lstStyle>
            <a:lvl1pPr algn="r">
              <a:defRPr sz="1200"/>
            </a:lvl1pPr>
          </a:lstStyle>
          <a:p>
            <a:fld id="{2D7FD379-073D-4B49-B4A4-88D0CF8B7F35}" type="datetimeFigureOut">
              <a:rPr lang="es-CO" smtClean="0"/>
              <a:t>4/06/2019</a:t>
            </a:fld>
            <a:endParaRPr lang="es-CO"/>
          </a:p>
        </p:txBody>
      </p:sp>
      <p:sp>
        <p:nvSpPr>
          <p:cNvPr id="4" name="Marcador de pie de página 3"/>
          <p:cNvSpPr>
            <a:spLocks noGrp="1"/>
          </p:cNvSpPr>
          <p:nvPr>
            <p:ph type="ftr" sz="quarter" idx="2"/>
          </p:nvPr>
        </p:nvSpPr>
        <p:spPr>
          <a:xfrm>
            <a:off x="0" y="8829967"/>
            <a:ext cx="3037840" cy="466433"/>
          </a:xfrm>
          <a:prstGeom prst="rect">
            <a:avLst/>
          </a:prstGeom>
        </p:spPr>
        <p:txBody>
          <a:bodyPr vert="horz" lIns="93177" tIns="46589" rIns="93177" bIns="46589" rtlCol="0" anchor="b"/>
          <a:lstStyle>
            <a:lvl1pPr algn="l">
              <a:defRPr sz="1200"/>
            </a:lvl1pPr>
          </a:lstStyle>
          <a:p>
            <a:endParaRPr lang="es-CO"/>
          </a:p>
        </p:txBody>
      </p:sp>
      <p:sp>
        <p:nvSpPr>
          <p:cNvPr id="5" name="Marcador de número de diapositiva 4"/>
          <p:cNvSpPr>
            <a:spLocks noGrp="1"/>
          </p:cNvSpPr>
          <p:nvPr>
            <p:ph type="sldNum" sz="quarter" idx="3"/>
          </p:nvPr>
        </p:nvSpPr>
        <p:spPr>
          <a:xfrm>
            <a:off x="3970938" y="8829967"/>
            <a:ext cx="3037840" cy="466433"/>
          </a:xfrm>
          <a:prstGeom prst="rect">
            <a:avLst/>
          </a:prstGeom>
        </p:spPr>
        <p:txBody>
          <a:bodyPr vert="horz" lIns="93177" tIns="46589" rIns="93177" bIns="46589" rtlCol="0" anchor="b"/>
          <a:lstStyle>
            <a:lvl1pPr algn="r">
              <a:defRPr sz="1200"/>
            </a:lvl1pPr>
          </a:lstStyle>
          <a:p>
            <a:fld id="{D71501CD-4FB5-4E3F-98FD-F987C6827D25}" type="slidenum">
              <a:rPr lang="es-CO" smtClean="0"/>
              <a:t>‹Nº›</a:t>
            </a:fld>
            <a:endParaRPr lang="es-CO"/>
          </a:p>
        </p:txBody>
      </p:sp>
    </p:spTree>
    <p:extLst>
      <p:ext uri="{BB962C8B-B14F-4D97-AF65-F5344CB8AC3E}">
        <p14:creationId xmlns:p14="http://schemas.microsoft.com/office/powerpoint/2010/main" val="157924176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3037840" cy="466434"/>
          </a:xfrm>
          <a:prstGeom prst="rect">
            <a:avLst/>
          </a:prstGeom>
        </p:spPr>
        <p:txBody>
          <a:bodyPr vert="horz" lIns="93177" tIns="46589" rIns="93177" bIns="46589" rtlCol="0"/>
          <a:lstStyle>
            <a:lvl1pPr algn="l">
              <a:defRPr sz="1200"/>
            </a:lvl1pPr>
          </a:lstStyle>
          <a:p>
            <a:endParaRPr lang="es-CO"/>
          </a:p>
        </p:txBody>
      </p:sp>
      <p:sp>
        <p:nvSpPr>
          <p:cNvPr id="3" name="Marcador de fecha 2"/>
          <p:cNvSpPr>
            <a:spLocks noGrp="1"/>
          </p:cNvSpPr>
          <p:nvPr>
            <p:ph type="dt" idx="1"/>
          </p:nvPr>
        </p:nvSpPr>
        <p:spPr>
          <a:xfrm>
            <a:off x="3970938" y="0"/>
            <a:ext cx="3037840" cy="466434"/>
          </a:xfrm>
          <a:prstGeom prst="rect">
            <a:avLst/>
          </a:prstGeom>
        </p:spPr>
        <p:txBody>
          <a:bodyPr vert="horz" lIns="93177" tIns="46589" rIns="93177" bIns="46589" rtlCol="0"/>
          <a:lstStyle>
            <a:lvl1pPr algn="r">
              <a:defRPr sz="1200"/>
            </a:lvl1pPr>
          </a:lstStyle>
          <a:p>
            <a:fld id="{CACC2481-55EF-4C60-B43E-88572E25434B}" type="datetimeFigureOut">
              <a:rPr lang="es-CO" smtClean="0"/>
              <a:t>4/06/2019</a:t>
            </a:fld>
            <a:endParaRPr lang="es-CO"/>
          </a:p>
        </p:txBody>
      </p:sp>
      <p:sp>
        <p:nvSpPr>
          <p:cNvPr id="4" name="Marcador de imagen de diapositiva 3"/>
          <p:cNvSpPr>
            <a:spLocks noGrp="1" noRot="1" noChangeAspect="1"/>
          </p:cNvSpPr>
          <p:nvPr>
            <p:ph type="sldImg" idx="2"/>
          </p:nvPr>
        </p:nvSpPr>
        <p:spPr>
          <a:xfrm>
            <a:off x="717550" y="1162050"/>
            <a:ext cx="5575300" cy="3136900"/>
          </a:xfrm>
          <a:prstGeom prst="rect">
            <a:avLst/>
          </a:prstGeom>
          <a:noFill/>
          <a:ln w="12700">
            <a:solidFill>
              <a:prstClr val="black"/>
            </a:solidFill>
          </a:ln>
        </p:spPr>
        <p:txBody>
          <a:bodyPr vert="horz" lIns="93177" tIns="46589" rIns="93177" bIns="46589" rtlCol="0" anchor="ctr"/>
          <a:lstStyle/>
          <a:p>
            <a:endParaRPr lang="es-CO"/>
          </a:p>
        </p:txBody>
      </p:sp>
      <p:sp>
        <p:nvSpPr>
          <p:cNvPr id="5" name="Marcador de notas 4"/>
          <p:cNvSpPr>
            <a:spLocks noGrp="1"/>
          </p:cNvSpPr>
          <p:nvPr>
            <p:ph type="body" sz="quarter" idx="3"/>
          </p:nvPr>
        </p:nvSpPr>
        <p:spPr>
          <a:xfrm>
            <a:off x="701040" y="4473892"/>
            <a:ext cx="5608320" cy="3660458"/>
          </a:xfrm>
          <a:prstGeom prst="rect">
            <a:avLst/>
          </a:prstGeom>
        </p:spPr>
        <p:txBody>
          <a:bodyPr vert="horz" lIns="93177" tIns="46589" rIns="93177" bIns="46589" rtlCol="0"/>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6" name="Marcador de pie de página 5"/>
          <p:cNvSpPr>
            <a:spLocks noGrp="1"/>
          </p:cNvSpPr>
          <p:nvPr>
            <p:ph type="ftr" sz="quarter" idx="4"/>
          </p:nvPr>
        </p:nvSpPr>
        <p:spPr>
          <a:xfrm>
            <a:off x="0" y="8829967"/>
            <a:ext cx="3037840" cy="466433"/>
          </a:xfrm>
          <a:prstGeom prst="rect">
            <a:avLst/>
          </a:prstGeom>
        </p:spPr>
        <p:txBody>
          <a:bodyPr vert="horz" lIns="93177" tIns="46589" rIns="93177" bIns="46589" rtlCol="0" anchor="b"/>
          <a:lstStyle>
            <a:lvl1pPr algn="l">
              <a:defRPr sz="1200"/>
            </a:lvl1pPr>
          </a:lstStyle>
          <a:p>
            <a:endParaRPr lang="es-CO"/>
          </a:p>
        </p:txBody>
      </p:sp>
      <p:sp>
        <p:nvSpPr>
          <p:cNvPr id="7" name="Marcador de número de diapositiva 6"/>
          <p:cNvSpPr>
            <a:spLocks noGrp="1"/>
          </p:cNvSpPr>
          <p:nvPr>
            <p:ph type="sldNum" sz="quarter" idx="5"/>
          </p:nvPr>
        </p:nvSpPr>
        <p:spPr>
          <a:xfrm>
            <a:off x="3970938" y="8829967"/>
            <a:ext cx="3037840" cy="466433"/>
          </a:xfrm>
          <a:prstGeom prst="rect">
            <a:avLst/>
          </a:prstGeom>
        </p:spPr>
        <p:txBody>
          <a:bodyPr vert="horz" lIns="93177" tIns="46589" rIns="93177" bIns="46589" rtlCol="0" anchor="b"/>
          <a:lstStyle>
            <a:lvl1pPr algn="r">
              <a:defRPr sz="1200"/>
            </a:lvl1pPr>
          </a:lstStyle>
          <a:p>
            <a:fld id="{4EE88359-1FD6-4BC2-B9EE-F64E300A3838}" type="slidenum">
              <a:rPr lang="es-CO" smtClean="0"/>
              <a:t>‹Nº›</a:t>
            </a:fld>
            <a:endParaRPr lang="es-CO"/>
          </a:p>
        </p:txBody>
      </p:sp>
    </p:spTree>
    <p:extLst>
      <p:ext uri="{BB962C8B-B14F-4D97-AF65-F5344CB8AC3E}">
        <p14:creationId xmlns:p14="http://schemas.microsoft.com/office/powerpoint/2010/main" val="328660135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1524000" y="1122363"/>
            <a:ext cx="9144000" cy="2387600"/>
          </a:xfrm>
        </p:spPr>
        <p:txBody>
          <a:bodyPr anchor="b"/>
          <a:lstStyle>
            <a:lvl1pPr algn="ctr">
              <a:defRPr sz="6000"/>
            </a:lvl1pPr>
          </a:lstStyle>
          <a:p>
            <a:r>
              <a:rPr lang="es-ES"/>
              <a:t>Haga clic para modificar el estilo de título del patrón</a:t>
            </a:r>
            <a:endParaRPr lang="es-CO"/>
          </a:p>
        </p:txBody>
      </p:sp>
      <p:sp>
        <p:nvSpPr>
          <p:cNvPr id="3" name="Subtítulo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endParaRPr lang="es-CO"/>
          </a:p>
        </p:txBody>
      </p:sp>
      <p:sp>
        <p:nvSpPr>
          <p:cNvPr id="4" name="Marcador de fecha 3"/>
          <p:cNvSpPr>
            <a:spLocks noGrp="1"/>
          </p:cNvSpPr>
          <p:nvPr>
            <p:ph type="dt" sz="half" idx="10"/>
          </p:nvPr>
        </p:nvSpPr>
        <p:spPr/>
        <p:txBody>
          <a:bodyPr/>
          <a:lstStyle/>
          <a:p>
            <a:fld id="{13D6062B-2426-4349-9C38-177F484917D2}" type="datetimeFigureOut">
              <a:rPr lang="es-CO" smtClean="0"/>
              <a:t>4/06/2019</a:t>
            </a:fld>
            <a:endParaRPr lang="es-CO"/>
          </a:p>
        </p:txBody>
      </p:sp>
      <p:sp>
        <p:nvSpPr>
          <p:cNvPr id="5" name="Marcador de pie de página 4"/>
          <p:cNvSpPr>
            <a:spLocks noGrp="1"/>
          </p:cNvSpPr>
          <p:nvPr>
            <p:ph type="ftr" sz="quarter" idx="11"/>
          </p:nvPr>
        </p:nvSpPr>
        <p:spPr/>
        <p:txBody>
          <a:bodyPr/>
          <a:lstStyle/>
          <a:p>
            <a:endParaRPr lang="es-CO"/>
          </a:p>
        </p:txBody>
      </p:sp>
      <p:sp>
        <p:nvSpPr>
          <p:cNvPr id="6" name="Marcador de número de diapositiva 5"/>
          <p:cNvSpPr>
            <a:spLocks noGrp="1"/>
          </p:cNvSpPr>
          <p:nvPr>
            <p:ph type="sldNum" sz="quarter" idx="12"/>
          </p:nvPr>
        </p:nvSpPr>
        <p:spPr/>
        <p:txBody>
          <a:bodyPr/>
          <a:lstStyle/>
          <a:p>
            <a:fld id="{B586F72C-B977-4730-B845-E9C0C2FFA03B}" type="slidenum">
              <a:rPr lang="es-CO" smtClean="0"/>
              <a:t>‹Nº›</a:t>
            </a:fld>
            <a:endParaRPr lang="es-CO"/>
          </a:p>
        </p:txBody>
      </p:sp>
    </p:spTree>
    <p:extLst>
      <p:ext uri="{BB962C8B-B14F-4D97-AF65-F5344CB8AC3E}">
        <p14:creationId xmlns:p14="http://schemas.microsoft.com/office/powerpoint/2010/main" val="156815078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a:t>Haga clic para modificar el estilo de título del patrón</a:t>
            </a:r>
            <a:endParaRPr lang="es-CO"/>
          </a:p>
        </p:txBody>
      </p:sp>
      <p:sp>
        <p:nvSpPr>
          <p:cNvPr id="3" name="Marcador de texto vertical 2"/>
          <p:cNvSpPr>
            <a:spLocks noGrp="1"/>
          </p:cNvSpPr>
          <p:nvPr>
            <p:ph type="body" orient="vert" idx="1"/>
          </p:nvPr>
        </p:nvSpPr>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Marcador de fecha 3"/>
          <p:cNvSpPr>
            <a:spLocks noGrp="1"/>
          </p:cNvSpPr>
          <p:nvPr>
            <p:ph type="dt" sz="half" idx="10"/>
          </p:nvPr>
        </p:nvSpPr>
        <p:spPr/>
        <p:txBody>
          <a:bodyPr/>
          <a:lstStyle/>
          <a:p>
            <a:fld id="{13D6062B-2426-4349-9C38-177F484917D2}" type="datetimeFigureOut">
              <a:rPr lang="es-CO" smtClean="0"/>
              <a:t>4/06/2019</a:t>
            </a:fld>
            <a:endParaRPr lang="es-CO"/>
          </a:p>
        </p:txBody>
      </p:sp>
      <p:sp>
        <p:nvSpPr>
          <p:cNvPr id="5" name="Marcador de pie de página 4"/>
          <p:cNvSpPr>
            <a:spLocks noGrp="1"/>
          </p:cNvSpPr>
          <p:nvPr>
            <p:ph type="ftr" sz="quarter" idx="11"/>
          </p:nvPr>
        </p:nvSpPr>
        <p:spPr/>
        <p:txBody>
          <a:bodyPr/>
          <a:lstStyle/>
          <a:p>
            <a:endParaRPr lang="es-CO"/>
          </a:p>
        </p:txBody>
      </p:sp>
      <p:sp>
        <p:nvSpPr>
          <p:cNvPr id="6" name="Marcador de número de diapositiva 5"/>
          <p:cNvSpPr>
            <a:spLocks noGrp="1"/>
          </p:cNvSpPr>
          <p:nvPr>
            <p:ph type="sldNum" sz="quarter" idx="12"/>
          </p:nvPr>
        </p:nvSpPr>
        <p:spPr/>
        <p:txBody>
          <a:bodyPr/>
          <a:lstStyle/>
          <a:p>
            <a:fld id="{B586F72C-B977-4730-B845-E9C0C2FFA03B}" type="slidenum">
              <a:rPr lang="es-CO" smtClean="0"/>
              <a:t>‹Nº›</a:t>
            </a:fld>
            <a:endParaRPr lang="es-CO"/>
          </a:p>
        </p:txBody>
      </p:sp>
    </p:spTree>
    <p:extLst>
      <p:ext uri="{BB962C8B-B14F-4D97-AF65-F5344CB8AC3E}">
        <p14:creationId xmlns:p14="http://schemas.microsoft.com/office/powerpoint/2010/main" val="123834230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8724900" y="365125"/>
            <a:ext cx="2628900" cy="5811838"/>
          </a:xfrm>
        </p:spPr>
        <p:txBody>
          <a:bodyPr vert="eaVert"/>
          <a:lstStyle/>
          <a:p>
            <a:r>
              <a:rPr lang="es-ES"/>
              <a:t>Haga clic para modificar el estilo de título del patrón</a:t>
            </a:r>
            <a:endParaRPr lang="es-CO"/>
          </a:p>
        </p:txBody>
      </p:sp>
      <p:sp>
        <p:nvSpPr>
          <p:cNvPr id="3" name="Marcador de texto vertical 2"/>
          <p:cNvSpPr>
            <a:spLocks noGrp="1"/>
          </p:cNvSpPr>
          <p:nvPr>
            <p:ph type="body" orient="vert" idx="1"/>
          </p:nvPr>
        </p:nvSpPr>
        <p:spPr>
          <a:xfrm>
            <a:off x="838200" y="365125"/>
            <a:ext cx="7734300" cy="5811838"/>
          </a:xfrm>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Marcador de fecha 3"/>
          <p:cNvSpPr>
            <a:spLocks noGrp="1"/>
          </p:cNvSpPr>
          <p:nvPr>
            <p:ph type="dt" sz="half" idx="10"/>
          </p:nvPr>
        </p:nvSpPr>
        <p:spPr/>
        <p:txBody>
          <a:bodyPr/>
          <a:lstStyle/>
          <a:p>
            <a:fld id="{13D6062B-2426-4349-9C38-177F484917D2}" type="datetimeFigureOut">
              <a:rPr lang="es-CO" smtClean="0"/>
              <a:t>4/06/2019</a:t>
            </a:fld>
            <a:endParaRPr lang="es-CO"/>
          </a:p>
        </p:txBody>
      </p:sp>
      <p:sp>
        <p:nvSpPr>
          <p:cNvPr id="5" name="Marcador de pie de página 4"/>
          <p:cNvSpPr>
            <a:spLocks noGrp="1"/>
          </p:cNvSpPr>
          <p:nvPr>
            <p:ph type="ftr" sz="quarter" idx="11"/>
          </p:nvPr>
        </p:nvSpPr>
        <p:spPr/>
        <p:txBody>
          <a:bodyPr/>
          <a:lstStyle/>
          <a:p>
            <a:endParaRPr lang="es-CO"/>
          </a:p>
        </p:txBody>
      </p:sp>
      <p:sp>
        <p:nvSpPr>
          <p:cNvPr id="6" name="Marcador de número de diapositiva 5"/>
          <p:cNvSpPr>
            <a:spLocks noGrp="1"/>
          </p:cNvSpPr>
          <p:nvPr>
            <p:ph type="sldNum" sz="quarter" idx="12"/>
          </p:nvPr>
        </p:nvSpPr>
        <p:spPr/>
        <p:txBody>
          <a:bodyPr/>
          <a:lstStyle/>
          <a:p>
            <a:fld id="{B586F72C-B977-4730-B845-E9C0C2FFA03B}" type="slidenum">
              <a:rPr lang="es-CO" smtClean="0"/>
              <a:t>‹Nº›</a:t>
            </a:fld>
            <a:endParaRPr lang="es-CO"/>
          </a:p>
        </p:txBody>
      </p:sp>
    </p:spTree>
    <p:extLst>
      <p:ext uri="{BB962C8B-B14F-4D97-AF65-F5344CB8AC3E}">
        <p14:creationId xmlns:p14="http://schemas.microsoft.com/office/powerpoint/2010/main" val="36545514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a:t>Haga clic para modificar el estilo de título del patrón</a:t>
            </a:r>
            <a:endParaRPr lang="es-CO"/>
          </a:p>
        </p:txBody>
      </p:sp>
      <p:sp>
        <p:nvSpPr>
          <p:cNvPr id="3" name="Marcador de contenido 2"/>
          <p:cNvSpPr>
            <a:spLocks noGrp="1"/>
          </p:cNvSpPr>
          <p:nvPr>
            <p:ph idx="1"/>
          </p:nvPr>
        </p:nvSpPr>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Marcador de fecha 3"/>
          <p:cNvSpPr>
            <a:spLocks noGrp="1"/>
          </p:cNvSpPr>
          <p:nvPr>
            <p:ph type="dt" sz="half" idx="10"/>
          </p:nvPr>
        </p:nvSpPr>
        <p:spPr/>
        <p:txBody>
          <a:bodyPr/>
          <a:lstStyle/>
          <a:p>
            <a:fld id="{13D6062B-2426-4349-9C38-177F484917D2}" type="datetimeFigureOut">
              <a:rPr lang="es-CO" smtClean="0"/>
              <a:t>4/06/2019</a:t>
            </a:fld>
            <a:endParaRPr lang="es-CO"/>
          </a:p>
        </p:txBody>
      </p:sp>
      <p:sp>
        <p:nvSpPr>
          <p:cNvPr id="5" name="Marcador de pie de página 4"/>
          <p:cNvSpPr>
            <a:spLocks noGrp="1"/>
          </p:cNvSpPr>
          <p:nvPr>
            <p:ph type="ftr" sz="quarter" idx="11"/>
          </p:nvPr>
        </p:nvSpPr>
        <p:spPr/>
        <p:txBody>
          <a:bodyPr/>
          <a:lstStyle/>
          <a:p>
            <a:endParaRPr lang="es-CO"/>
          </a:p>
        </p:txBody>
      </p:sp>
      <p:sp>
        <p:nvSpPr>
          <p:cNvPr id="6" name="Marcador de número de diapositiva 5"/>
          <p:cNvSpPr>
            <a:spLocks noGrp="1"/>
          </p:cNvSpPr>
          <p:nvPr>
            <p:ph type="sldNum" sz="quarter" idx="12"/>
          </p:nvPr>
        </p:nvSpPr>
        <p:spPr/>
        <p:txBody>
          <a:bodyPr/>
          <a:lstStyle/>
          <a:p>
            <a:fld id="{B586F72C-B977-4730-B845-E9C0C2FFA03B}" type="slidenum">
              <a:rPr lang="es-CO" smtClean="0"/>
              <a:t>‹Nº›</a:t>
            </a:fld>
            <a:endParaRPr lang="es-CO"/>
          </a:p>
        </p:txBody>
      </p:sp>
    </p:spTree>
    <p:extLst>
      <p:ext uri="{BB962C8B-B14F-4D97-AF65-F5344CB8AC3E}">
        <p14:creationId xmlns:p14="http://schemas.microsoft.com/office/powerpoint/2010/main" val="71222689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p:cNvSpPr>
            <a:spLocks noGrp="1"/>
          </p:cNvSpPr>
          <p:nvPr>
            <p:ph type="title"/>
          </p:nvPr>
        </p:nvSpPr>
        <p:spPr>
          <a:xfrm>
            <a:off x="831850" y="1709738"/>
            <a:ext cx="10515600" cy="2852737"/>
          </a:xfrm>
        </p:spPr>
        <p:txBody>
          <a:bodyPr anchor="b"/>
          <a:lstStyle>
            <a:lvl1pPr>
              <a:defRPr sz="6000"/>
            </a:lvl1pPr>
          </a:lstStyle>
          <a:p>
            <a:r>
              <a:rPr lang="es-ES"/>
              <a:t>Haga clic para modificar el estilo de título del patrón</a:t>
            </a:r>
            <a:endParaRPr lang="es-CO"/>
          </a:p>
        </p:txBody>
      </p:sp>
      <p:sp>
        <p:nvSpPr>
          <p:cNvPr id="3" name="Marcador de texto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a:t>Haga clic para modificar el estilo de texto del patrón</a:t>
            </a:r>
          </a:p>
        </p:txBody>
      </p:sp>
      <p:sp>
        <p:nvSpPr>
          <p:cNvPr id="4" name="Marcador de fecha 3"/>
          <p:cNvSpPr>
            <a:spLocks noGrp="1"/>
          </p:cNvSpPr>
          <p:nvPr>
            <p:ph type="dt" sz="half" idx="10"/>
          </p:nvPr>
        </p:nvSpPr>
        <p:spPr/>
        <p:txBody>
          <a:bodyPr/>
          <a:lstStyle/>
          <a:p>
            <a:fld id="{13D6062B-2426-4349-9C38-177F484917D2}" type="datetimeFigureOut">
              <a:rPr lang="es-CO" smtClean="0"/>
              <a:t>4/06/2019</a:t>
            </a:fld>
            <a:endParaRPr lang="es-CO"/>
          </a:p>
        </p:txBody>
      </p:sp>
      <p:sp>
        <p:nvSpPr>
          <p:cNvPr id="5" name="Marcador de pie de página 4"/>
          <p:cNvSpPr>
            <a:spLocks noGrp="1"/>
          </p:cNvSpPr>
          <p:nvPr>
            <p:ph type="ftr" sz="quarter" idx="11"/>
          </p:nvPr>
        </p:nvSpPr>
        <p:spPr/>
        <p:txBody>
          <a:bodyPr/>
          <a:lstStyle/>
          <a:p>
            <a:endParaRPr lang="es-CO"/>
          </a:p>
        </p:txBody>
      </p:sp>
      <p:sp>
        <p:nvSpPr>
          <p:cNvPr id="6" name="Marcador de número de diapositiva 5"/>
          <p:cNvSpPr>
            <a:spLocks noGrp="1"/>
          </p:cNvSpPr>
          <p:nvPr>
            <p:ph type="sldNum" sz="quarter" idx="12"/>
          </p:nvPr>
        </p:nvSpPr>
        <p:spPr/>
        <p:txBody>
          <a:bodyPr/>
          <a:lstStyle/>
          <a:p>
            <a:fld id="{B586F72C-B977-4730-B845-E9C0C2FFA03B}" type="slidenum">
              <a:rPr lang="es-CO" smtClean="0"/>
              <a:t>‹Nº›</a:t>
            </a:fld>
            <a:endParaRPr lang="es-CO"/>
          </a:p>
        </p:txBody>
      </p:sp>
    </p:spTree>
    <p:extLst>
      <p:ext uri="{BB962C8B-B14F-4D97-AF65-F5344CB8AC3E}">
        <p14:creationId xmlns:p14="http://schemas.microsoft.com/office/powerpoint/2010/main" val="356461030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a:t>Haga clic para modificar el estilo de título del patrón</a:t>
            </a:r>
            <a:endParaRPr lang="es-CO"/>
          </a:p>
        </p:txBody>
      </p:sp>
      <p:sp>
        <p:nvSpPr>
          <p:cNvPr id="3" name="Marcador de contenido 2"/>
          <p:cNvSpPr>
            <a:spLocks noGrp="1"/>
          </p:cNvSpPr>
          <p:nvPr>
            <p:ph sz="half" idx="1"/>
          </p:nvPr>
        </p:nvSpPr>
        <p:spPr>
          <a:xfrm>
            <a:off x="838200" y="1825625"/>
            <a:ext cx="5181600" cy="4351338"/>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Marcador de contenido 3"/>
          <p:cNvSpPr>
            <a:spLocks noGrp="1"/>
          </p:cNvSpPr>
          <p:nvPr>
            <p:ph sz="half" idx="2"/>
          </p:nvPr>
        </p:nvSpPr>
        <p:spPr>
          <a:xfrm>
            <a:off x="6172200" y="1825625"/>
            <a:ext cx="5181600" cy="4351338"/>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5" name="Marcador de fecha 4"/>
          <p:cNvSpPr>
            <a:spLocks noGrp="1"/>
          </p:cNvSpPr>
          <p:nvPr>
            <p:ph type="dt" sz="half" idx="10"/>
          </p:nvPr>
        </p:nvSpPr>
        <p:spPr/>
        <p:txBody>
          <a:bodyPr/>
          <a:lstStyle/>
          <a:p>
            <a:fld id="{13D6062B-2426-4349-9C38-177F484917D2}" type="datetimeFigureOut">
              <a:rPr lang="es-CO" smtClean="0"/>
              <a:t>4/06/2019</a:t>
            </a:fld>
            <a:endParaRPr lang="es-CO"/>
          </a:p>
        </p:txBody>
      </p:sp>
      <p:sp>
        <p:nvSpPr>
          <p:cNvPr id="6" name="Marcador de pie de página 5"/>
          <p:cNvSpPr>
            <a:spLocks noGrp="1"/>
          </p:cNvSpPr>
          <p:nvPr>
            <p:ph type="ftr" sz="quarter" idx="11"/>
          </p:nvPr>
        </p:nvSpPr>
        <p:spPr/>
        <p:txBody>
          <a:bodyPr/>
          <a:lstStyle/>
          <a:p>
            <a:endParaRPr lang="es-CO"/>
          </a:p>
        </p:txBody>
      </p:sp>
      <p:sp>
        <p:nvSpPr>
          <p:cNvPr id="7" name="Marcador de número de diapositiva 6"/>
          <p:cNvSpPr>
            <a:spLocks noGrp="1"/>
          </p:cNvSpPr>
          <p:nvPr>
            <p:ph type="sldNum" sz="quarter" idx="12"/>
          </p:nvPr>
        </p:nvSpPr>
        <p:spPr/>
        <p:txBody>
          <a:bodyPr/>
          <a:lstStyle/>
          <a:p>
            <a:fld id="{B586F72C-B977-4730-B845-E9C0C2FFA03B}" type="slidenum">
              <a:rPr lang="es-CO" smtClean="0"/>
              <a:t>‹Nº›</a:t>
            </a:fld>
            <a:endParaRPr lang="es-CO"/>
          </a:p>
        </p:txBody>
      </p:sp>
    </p:spTree>
    <p:extLst>
      <p:ext uri="{BB962C8B-B14F-4D97-AF65-F5344CB8AC3E}">
        <p14:creationId xmlns:p14="http://schemas.microsoft.com/office/powerpoint/2010/main" val="405267178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p:cNvSpPr>
            <a:spLocks noGrp="1"/>
          </p:cNvSpPr>
          <p:nvPr>
            <p:ph type="title"/>
          </p:nvPr>
        </p:nvSpPr>
        <p:spPr>
          <a:xfrm>
            <a:off x="839788" y="365125"/>
            <a:ext cx="10515600" cy="1325563"/>
          </a:xfrm>
        </p:spPr>
        <p:txBody>
          <a:bodyPr/>
          <a:lstStyle/>
          <a:p>
            <a:r>
              <a:rPr lang="es-ES"/>
              <a:t>Haga clic para modificar el estilo de título del patrón</a:t>
            </a:r>
            <a:endParaRPr lang="es-CO"/>
          </a:p>
        </p:txBody>
      </p:sp>
      <p:sp>
        <p:nvSpPr>
          <p:cNvPr id="3" name="Marcador de texto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4" name="Marcador de contenido 3"/>
          <p:cNvSpPr>
            <a:spLocks noGrp="1"/>
          </p:cNvSpPr>
          <p:nvPr>
            <p:ph sz="half" idx="2"/>
          </p:nvPr>
        </p:nvSpPr>
        <p:spPr>
          <a:xfrm>
            <a:off x="839788" y="2505075"/>
            <a:ext cx="5157787" cy="3684588"/>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5" name="Marcador de texto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6" name="Marcador de contenido 5"/>
          <p:cNvSpPr>
            <a:spLocks noGrp="1"/>
          </p:cNvSpPr>
          <p:nvPr>
            <p:ph sz="quarter" idx="4"/>
          </p:nvPr>
        </p:nvSpPr>
        <p:spPr>
          <a:xfrm>
            <a:off x="6172200" y="2505075"/>
            <a:ext cx="5183188" cy="3684588"/>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7" name="Marcador de fecha 6"/>
          <p:cNvSpPr>
            <a:spLocks noGrp="1"/>
          </p:cNvSpPr>
          <p:nvPr>
            <p:ph type="dt" sz="half" idx="10"/>
          </p:nvPr>
        </p:nvSpPr>
        <p:spPr/>
        <p:txBody>
          <a:bodyPr/>
          <a:lstStyle/>
          <a:p>
            <a:fld id="{13D6062B-2426-4349-9C38-177F484917D2}" type="datetimeFigureOut">
              <a:rPr lang="es-CO" smtClean="0"/>
              <a:t>4/06/2019</a:t>
            </a:fld>
            <a:endParaRPr lang="es-CO"/>
          </a:p>
        </p:txBody>
      </p:sp>
      <p:sp>
        <p:nvSpPr>
          <p:cNvPr id="8" name="Marcador de pie de página 7"/>
          <p:cNvSpPr>
            <a:spLocks noGrp="1"/>
          </p:cNvSpPr>
          <p:nvPr>
            <p:ph type="ftr" sz="quarter" idx="11"/>
          </p:nvPr>
        </p:nvSpPr>
        <p:spPr/>
        <p:txBody>
          <a:bodyPr/>
          <a:lstStyle/>
          <a:p>
            <a:endParaRPr lang="es-CO"/>
          </a:p>
        </p:txBody>
      </p:sp>
      <p:sp>
        <p:nvSpPr>
          <p:cNvPr id="9" name="Marcador de número de diapositiva 8"/>
          <p:cNvSpPr>
            <a:spLocks noGrp="1"/>
          </p:cNvSpPr>
          <p:nvPr>
            <p:ph type="sldNum" sz="quarter" idx="12"/>
          </p:nvPr>
        </p:nvSpPr>
        <p:spPr/>
        <p:txBody>
          <a:bodyPr/>
          <a:lstStyle/>
          <a:p>
            <a:fld id="{B586F72C-B977-4730-B845-E9C0C2FFA03B}" type="slidenum">
              <a:rPr lang="es-CO" smtClean="0"/>
              <a:t>‹Nº›</a:t>
            </a:fld>
            <a:endParaRPr lang="es-CO"/>
          </a:p>
        </p:txBody>
      </p:sp>
    </p:spTree>
    <p:extLst>
      <p:ext uri="{BB962C8B-B14F-4D97-AF65-F5344CB8AC3E}">
        <p14:creationId xmlns:p14="http://schemas.microsoft.com/office/powerpoint/2010/main" val="136098916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a:t>Haga clic para modificar el estilo de título del patrón</a:t>
            </a:r>
            <a:endParaRPr lang="es-CO"/>
          </a:p>
        </p:txBody>
      </p:sp>
      <p:sp>
        <p:nvSpPr>
          <p:cNvPr id="3" name="Marcador de fecha 2"/>
          <p:cNvSpPr>
            <a:spLocks noGrp="1"/>
          </p:cNvSpPr>
          <p:nvPr>
            <p:ph type="dt" sz="half" idx="10"/>
          </p:nvPr>
        </p:nvSpPr>
        <p:spPr/>
        <p:txBody>
          <a:bodyPr/>
          <a:lstStyle/>
          <a:p>
            <a:fld id="{13D6062B-2426-4349-9C38-177F484917D2}" type="datetimeFigureOut">
              <a:rPr lang="es-CO" smtClean="0"/>
              <a:t>4/06/2019</a:t>
            </a:fld>
            <a:endParaRPr lang="es-CO"/>
          </a:p>
        </p:txBody>
      </p:sp>
      <p:sp>
        <p:nvSpPr>
          <p:cNvPr id="4" name="Marcador de pie de página 3"/>
          <p:cNvSpPr>
            <a:spLocks noGrp="1"/>
          </p:cNvSpPr>
          <p:nvPr>
            <p:ph type="ftr" sz="quarter" idx="11"/>
          </p:nvPr>
        </p:nvSpPr>
        <p:spPr/>
        <p:txBody>
          <a:bodyPr/>
          <a:lstStyle/>
          <a:p>
            <a:endParaRPr lang="es-CO"/>
          </a:p>
        </p:txBody>
      </p:sp>
      <p:sp>
        <p:nvSpPr>
          <p:cNvPr id="5" name="Marcador de número de diapositiva 4"/>
          <p:cNvSpPr>
            <a:spLocks noGrp="1"/>
          </p:cNvSpPr>
          <p:nvPr>
            <p:ph type="sldNum" sz="quarter" idx="12"/>
          </p:nvPr>
        </p:nvSpPr>
        <p:spPr/>
        <p:txBody>
          <a:bodyPr/>
          <a:lstStyle/>
          <a:p>
            <a:fld id="{B586F72C-B977-4730-B845-E9C0C2FFA03B}" type="slidenum">
              <a:rPr lang="es-CO" smtClean="0"/>
              <a:t>‹Nº›</a:t>
            </a:fld>
            <a:endParaRPr lang="es-CO"/>
          </a:p>
        </p:txBody>
      </p:sp>
    </p:spTree>
    <p:extLst>
      <p:ext uri="{BB962C8B-B14F-4D97-AF65-F5344CB8AC3E}">
        <p14:creationId xmlns:p14="http://schemas.microsoft.com/office/powerpoint/2010/main" val="293187427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p:cNvSpPr>
            <a:spLocks noGrp="1"/>
          </p:cNvSpPr>
          <p:nvPr>
            <p:ph type="dt" sz="half" idx="10"/>
          </p:nvPr>
        </p:nvSpPr>
        <p:spPr/>
        <p:txBody>
          <a:bodyPr/>
          <a:lstStyle/>
          <a:p>
            <a:fld id="{13D6062B-2426-4349-9C38-177F484917D2}" type="datetimeFigureOut">
              <a:rPr lang="es-CO" smtClean="0"/>
              <a:t>4/06/2019</a:t>
            </a:fld>
            <a:endParaRPr lang="es-CO"/>
          </a:p>
        </p:txBody>
      </p:sp>
      <p:sp>
        <p:nvSpPr>
          <p:cNvPr id="3" name="Marcador de pie de página 2"/>
          <p:cNvSpPr>
            <a:spLocks noGrp="1"/>
          </p:cNvSpPr>
          <p:nvPr>
            <p:ph type="ftr" sz="quarter" idx="11"/>
          </p:nvPr>
        </p:nvSpPr>
        <p:spPr/>
        <p:txBody>
          <a:bodyPr/>
          <a:lstStyle/>
          <a:p>
            <a:endParaRPr lang="es-CO"/>
          </a:p>
        </p:txBody>
      </p:sp>
      <p:sp>
        <p:nvSpPr>
          <p:cNvPr id="4" name="Marcador de número de diapositiva 3"/>
          <p:cNvSpPr>
            <a:spLocks noGrp="1"/>
          </p:cNvSpPr>
          <p:nvPr>
            <p:ph type="sldNum" sz="quarter" idx="12"/>
          </p:nvPr>
        </p:nvSpPr>
        <p:spPr/>
        <p:txBody>
          <a:bodyPr/>
          <a:lstStyle/>
          <a:p>
            <a:fld id="{B586F72C-B977-4730-B845-E9C0C2FFA03B}" type="slidenum">
              <a:rPr lang="es-CO" smtClean="0"/>
              <a:t>‹Nº›</a:t>
            </a:fld>
            <a:endParaRPr lang="es-CO"/>
          </a:p>
        </p:txBody>
      </p:sp>
    </p:spTree>
    <p:extLst>
      <p:ext uri="{BB962C8B-B14F-4D97-AF65-F5344CB8AC3E}">
        <p14:creationId xmlns:p14="http://schemas.microsoft.com/office/powerpoint/2010/main" val="208886708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endParaRPr lang="es-CO"/>
          </a:p>
        </p:txBody>
      </p:sp>
      <p:sp>
        <p:nvSpPr>
          <p:cNvPr id="3" name="Marcador de contenido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Marcador de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el estilo de texto del patrón</a:t>
            </a:r>
          </a:p>
        </p:txBody>
      </p:sp>
      <p:sp>
        <p:nvSpPr>
          <p:cNvPr id="5" name="Marcador de fecha 4"/>
          <p:cNvSpPr>
            <a:spLocks noGrp="1"/>
          </p:cNvSpPr>
          <p:nvPr>
            <p:ph type="dt" sz="half" idx="10"/>
          </p:nvPr>
        </p:nvSpPr>
        <p:spPr/>
        <p:txBody>
          <a:bodyPr/>
          <a:lstStyle/>
          <a:p>
            <a:fld id="{13D6062B-2426-4349-9C38-177F484917D2}" type="datetimeFigureOut">
              <a:rPr lang="es-CO" smtClean="0"/>
              <a:t>4/06/2019</a:t>
            </a:fld>
            <a:endParaRPr lang="es-CO"/>
          </a:p>
        </p:txBody>
      </p:sp>
      <p:sp>
        <p:nvSpPr>
          <p:cNvPr id="6" name="Marcador de pie de página 5"/>
          <p:cNvSpPr>
            <a:spLocks noGrp="1"/>
          </p:cNvSpPr>
          <p:nvPr>
            <p:ph type="ftr" sz="quarter" idx="11"/>
          </p:nvPr>
        </p:nvSpPr>
        <p:spPr/>
        <p:txBody>
          <a:bodyPr/>
          <a:lstStyle/>
          <a:p>
            <a:endParaRPr lang="es-CO"/>
          </a:p>
        </p:txBody>
      </p:sp>
      <p:sp>
        <p:nvSpPr>
          <p:cNvPr id="7" name="Marcador de número de diapositiva 6"/>
          <p:cNvSpPr>
            <a:spLocks noGrp="1"/>
          </p:cNvSpPr>
          <p:nvPr>
            <p:ph type="sldNum" sz="quarter" idx="12"/>
          </p:nvPr>
        </p:nvSpPr>
        <p:spPr/>
        <p:txBody>
          <a:bodyPr/>
          <a:lstStyle/>
          <a:p>
            <a:fld id="{B586F72C-B977-4730-B845-E9C0C2FFA03B}" type="slidenum">
              <a:rPr lang="es-CO" smtClean="0"/>
              <a:t>‹Nº›</a:t>
            </a:fld>
            <a:endParaRPr lang="es-CO"/>
          </a:p>
        </p:txBody>
      </p:sp>
    </p:spTree>
    <p:extLst>
      <p:ext uri="{BB962C8B-B14F-4D97-AF65-F5344CB8AC3E}">
        <p14:creationId xmlns:p14="http://schemas.microsoft.com/office/powerpoint/2010/main" val="28227825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endParaRPr lang="es-CO"/>
          </a:p>
        </p:txBody>
      </p:sp>
      <p:sp>
        <p:nvSpPr>
          <p:cNvPr id="3" name="Marcador de posición de imagen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CO"/>
          </a:p>
        </p:txBody>
      </p:sp>
      <p:sp>
        <p:nvSpPr>
          <p:cNvPr id="4" name="Marcador de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el estilo de texto del patrón</a:t>
            </a:r>
          </a:p>
        </p:txBody>
      </p:sp>
      <p:sp>
        <p:nvSpPr>
          <p:cNvPr id="5" name="Marcador de fecha 4"/>
          <p:cNvSpPr>
            <a:spLocks noGrp="1"/>
          </p:cNvSpPr>
          <p:nvPr>
            <p:ph type="dt" sz="half" idx="10"/>
          </p:nvPr>
        </p:nvSpPr>
        <p:spPr/>
        <p:txBody>
          <a:bodyPr/>
          <a:lstStyle/>
          <a:p>
            <a:fld id="{13D6062B-2426-4349-9C38-177F484917D2}" type="datetimeFigureOut">
              <a:rPr lang="es-CO" smtClean="0"/>
              <a:t>4/06/2019</a:t>
            </a:fld>
            <a:endParaRPr lang="es-CO"/>
          </a:p>
        </p:txBody>
      </p:sp>
      <p:sp>
        <p:nvSpPr>
          <p:cNvPr id="6" name="Marcador de pie de página 5"/>
          <p:cNvSpPr>
            <a:spLocks noGrp="1"/>
          </p:cNvSpPr>
          <p:nvPr>
            <p:ph type="ftr" sz="quarter" idx="11"/>
          </p:nvPr>
        </p:nvSpPr>
        <p:spPr/>
        <p:txBody>
          <a:bodyPr/>
          <a:lstStyle/>
          <a:p>
            <a:endParaRPr lang="es-CO"/>
          </a:p>
        </p:txBody>
      </p:sp>
      <p:sp>
        <p:nvSpPr>
          <p:cNvPr id="7" name="Marcador de número de diapositiva 6"/>
          <p:cNvSpPr>
            <a:spLocks noGrp="1"/>
          </p:cNvSpPr>
          <p:nvPr>
            <p:ph type="sldNum" sz="quarter" idx="12"/>
          </p:nvPr>
        </p:nvSpPr>
        <p:spPr/>
        <p:txBody>
          <a:bodyPr/>
          <a:lstStyle/>
          <a:p>
            <a:fld id="{B586F72C-B977-4730-B845-E9C0C2FFA03B}" type="slidenum">
              <a:rPr lang="es-CO" smtClean="0"/>
              <a:t>‹Nº›</a:t>
            </a:fld>
            <a:endParaRPr lang="es-CO"/>
          </a:p>
        </p:txBody>
      </p:sp>
    </p:spTree>
    <p:extLst>
      <p:ext uri="{BB962C8B-B14F-4D97-AF65-F5344CB8AC3E}">
        <p14:creationId xmlns:p14="http://schemas.microsoft.com/office/powerpoint/2010/main" val="138903936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ES"/>
              <a:t>Haga clic para modificar el estilo de título del patrón</a:t>
            </a:r>
            <a:endParaRPr lang="es-CO"/>
          </a:p>
        </p:txBody>
      </p:sp>
      <p:sp>
        <p:nvSpPr>
          <p:cNvPr id="3" name="Marcador de texto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Marcador de fecha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3D6062B-2426-4349-9C38-177F484917D2}" type="datetimeFigureOut">
              <a:rPr lang="es-CO" smtClean="0"/>
              <a:t>4/06/2019</a:t>
            </a:fld>
            <a:endParaRPr lang="es-CO"/>
          </a:p>
        </p:txBody>
      </p:sp>
      <p:sp>
        <p:nvSpPr>
          <p:cNvPr id="5" name="Marcador de pie de página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CO"/>
          </a:p>
        </p:txBody>
      </p:sp>
      <p:sp>
        <p:nvSpPr>
          <p:cNvPr id="6" name="Marcador de número de diapositiva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586F72C-B977-4730-B845-E9C0C2FFA03B}" type="slidenum">
              <a:rPr lang="es-CO" smtClean="0"/>
              <a:t>‹Nº›</a:t>
            </a:fld>
            <a:endParaRPr lang="es-CO"/>
          </a:p>
        </p:txBody>
      </p:sp>
      <p:sp>
        <p:nvSpPr>
          <p:cNvPr id="7" name="Rectángulo 6"/>
          <p:cNvSpPr/>
          <p:nvPr userDrawn="1"/>
        </p:nvSpPr>
        <p:spPr>
          <a:xfrm>
            <a:off x="6683828" y="-10119"/>
            <a:ext cx="5508172" cy="706805"/>
          </a:xfrm>
          <a:prstGeom prst="rect">
            <a:avLst/>
          </a:prstGeom>
          <a:solidFill>
            <a:srgbClr val="018E6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8" name="Rectángulo 7"/>
          <p:cNvSpPr/>
          <p:nvPr userDrawn="1"/>
        </p:nvSpPr>
        <p:spPr>
          <a:xfrm>
            <a:off x="-13996" y="5878286"/>
            <a:ext cx="6697830" cy="979714"/>
          </a:xfrm>
          <a:prstGeom prst="rect">
            <a:avLst/>
          </a:prstGeom>
          <a:solidFill>
            <a:srgbClr val="018E6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9" name="Rectángulo 8"/>
          <p:cNvSpPr/>
          <p:nvPr userDrawn="1"/>
        </p:nvSpPr>
        <p:spPr>
          <a:xfrm>
            <a:off x="6683834" y="5878286"/>
            <a:ext cx="5508165" cy="979714"/>
          </a:xfrm>
          <a:prstGeom prst="rect">
            <a:avLst/>
          </a:prstGeom>
          <a:solidFill>
            <a:srgbClr val="E2ECF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pic>
        <p:nvPicPr>
          <p:cNvPr id="10" name="Imagen 9"/>
          <p:cNvPicPr>
            <a:picLocks noChangeAspect="1"/>
          </p:cNvPicPr>
          <p:nvPr userDrawn="1"/>
        </p:nvPicPr>
        <p:blipFill>
          <a:blip r:embed="rId13" cstate="print">
            <a:extLst>
              <a:ext uri="{28A0092B-C50C-407E-A947-70E740481C1C}">
                <a14:useLocalDpi xmlns:a14="http://schemas.microsoft.com/office/drawing/2010/main" val="0"/>
              </a:ext>
            </a:extLst>
          </a:blip>
          <a:stretch>
            <a:fillRect/>
          </a:stretch>
        </p:blipFill>
        <p:spPr>
          <a:xfrm>
            <a:off x="9818920" y="5936343"/>
            <a:ext cx="1980000" cy="858213"/>
          </a:xfrm>
          <a:prstGeom prst="rect">
            <a:avLst/>
          </a:prstGeom>
        </p:spPr>
      </p:pic>
      <p:pic>
        <p:nvPicPr>
          <p:cNvPr id="11" name="Imagen 10"/>
          <p:cNvPicPr>
            <a:picLocks noChangeAspect="1"/>
          </p:cNvPicPr>
          <p:nvPr userDrawn="1"/>
        </p:nvPicPr>
        <p:blipFill>
          <a:blip r:embed="rId14">
            <a:extLst>
              <a:ext uri="{28A0092B-C50C-407E-A947-70E740481C1C}">
                <a14:useLocalDpi xmlns:a14="http://schemas.microsoft.com/office/drawing/2010/main" val="0"/>
              </a:ext>
            </a:extLst>
          </a:blip>
          <a:stretch>
            <a:fillRect/>
          </a:stretch>
        </p:blipFill>
        <p:spPr>
          <a:xfrm>
            <a:off x="4799136" y="6075698"/>
            <a:ext cx="3224784" cy="611012"/>
          </a:xfrm>
          <a:prstGeom prst="rect">
            <a:avLst/>
          </a:prstGeom>
        </p:spPr>
      </p:pic>
    </p:spTree>
    <p:extLst>
      <p:ext uri="{BB962C8B-B14F-4D97-AF65-F5344CB8AC3E}">
        <p14:creationId xmlns:p14="http://schemas.microsoft.com/office/powerpoint/2010/main" val="92650747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xml"/><Relationship Id="rId5" Type="http://schemas.openxmlformats.org/officeDocument/2006/relationships/image" Target="../media/image7.png"/><Relationship Id="rId4" Type="http://schemas.openxmlformats.org/officeDocument/2006/relationships/image" Target="../media/image6.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ángulo 8"/>
          <p:cNvSpPr/>
          <p:nvPr/>
        </p:nvSpPr>
        <p:spPr>
          <a:xfrm>
            <a:off x="-13996" y="0"/>
            <a:ext cx="6697830" cy="6858000"/>
          </a:xfrm>
          <a:prstGeom prst="rect">
            <a:avLst/>
          </a:prstGeom>
          <a:solidFill>
            <a:srgbClr val="018E6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0" name="Rectángulo 9"/>
          <p:cNvSpPr/>
          <p:nvPr/>
        </p:nvSpPr>
        <p:spPr>
          <a:xfrm>
            <a:off x="6683834" y="0"/>
            <a:ext cx="5508165" cy="6858000"/>
          </a:xfrm>
          <a:prstGeom prst="rect">
            <a:avLst/>
          </a:prstGeom>
          <a:solidFill>
            <a:srgbClr val="E2ECF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pic>
        <p:nvPicPr>
          <p:cNvPr id="15" name="Imagen 14">
            <a:extLst>
              <a:ext uri="{FF2B5EF4-FFF2-40B4-BE49-F238E27FC236}">
                <a16:creationId xmlns="" xmlns:a16="http://schemas.microsoft.com/office/drawing/2014/main" id="{C33D6229-C30F-4DC4-99C5-B11FEF6BB1E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126001" y="361672"/>
            <a:ext cx="4119126" cy="856529"/>
          </a:xfrm>
          <a:prstGeom prst="rect">
            <a:avLst/>
          </a:prstGeom>
        </p:spPr>
      </p:pic>
      <p:sp>
        <p:nvSpPr>
          <p:cNvPr id="16" name="CuadroTexto 15">
            <a:extLst>
              <a:ext uri="{FF2B5EF4-FFF2-40B4-BE49-F238E27FC236}">
                <a16:creationId xmlns="" xmlns:a16="http://schemas.microsoft.com/office/drawing/2014/main" id="{BAE9B529-9B30-4793-AD85-732C25F0B447}"/>
              </a:ext>
            </a:extLst>
          </p:cNvPr>
          <p:cNvSpPr txBox="1"/>
          <p:nvPr/>
        </p:nvSpPr>
        <p:spPr>
          <a:xfrm>
            <a:off x="6683834" y="1276507"/>
            <a:ext cx="5172484" cy="2554545"/>
          </a:xfrm>
          <a:prstGeom prst="rect">
            <a:avLst/>
          </a:prstGeom>
          <a:noFill/>
        </p:spPr>
        <p:txBody>
          <a:bodyPr wrap="square" rtlCol="0">
            <a:spAutoFit/>
          </a:bodyPr>
          <a:lstStyle/>
          <a:p>
            <a:pPr algn="ctr"/>
            <a:r>
              <a:rPr lang="es-CO" sz="4000" b="1" dirty="0">
                <a:solidFill>
                  <a:schemeClr val="accent1">
                    <a:lumMod val="50000"/>
                  </a:schemeClr>
                </a:solidFill>
                <a:latin typeface="Arial" panose="020B0604020202020204" pitchFamily="34" charset="0"/>
                <a:cs typeface="Arial" panose="020B0604020202020204" pitchFamily="34" charset="0"/>
              </a:rPr>
              <a:t>Plan Anticorrupción y de Atención al Ciudadano -PAAC-2019 </a:t>
            </a:r>
            <a:r>
              <a:rPr lang="es-CO" sz="4000" b="1" dirty="0" smtClean="0">
                <a:solidFill>
                  <a:schemeClr val="accent1">
                    <a:lumMod val="50000"/>
                  </a:schemeClr>
                </a:solidFill>
                <a:latin typeface="Arial" panose="020B0604020202020204" pitchFamily="34" charset="0"/>
                <a:cs typeface="Arial" panose="020B0604020202020204" pitchFamily="34" charset="0"/>
              </a:rPr>
              <a:t>V.3</a:t>
            </a:r>
            <a:endParaRPr lang="es-CO" sz="4000" b="1" dirty="0">
              <a:solidFill>
                <a:schemeClr val="accent1">
                  <a:lumMod val="50000"/>
                </a:schemeClr>
              </a:solidFill>
              <a:latin typeface="Arial" panose="020B0604020202020204" pitchFamily="34" charset="0"/>
              <a:cs typeface="Arial" panose="020B0604020202020204" pitchFamily="34" charset="0"/>
            </a:endParaRPr>
          </a:p>
        </p:txBody>
      </p:sp>
      <p:pic>
        <p:nvPicPr>
          <p:cNvPr id="11" name="Imagen 1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423018" y="5642811"/>
            <a:ext cx="2375902" cy="1029813"/>
          </a:xfrm>
          <a:prstGeom prst="rect">
            <a:avLst/>
          </a:prstGeom>
        </p:spPr>
      </p:pic>
      <p:graphicFrame>
        <p:nvGraphicFramePr>
          <p:cNvPr id="4" name="Tabla 3"/>
          <p:cNvGraphicFramePr>
            <a:graphicFrameLocks noGrp="1"/>
          </p:cNvGraphicFramePr>
          <p:nvPr>
            <p:extLst>
              <p:ext uri="{D42A27DB-BD31-4B8C-83A1-F6EECF244321}">
                <p14:modId xmlns:p14="http://schemas.microsoft.com/office/powerpoint/2010/main" val="2705606075"/>
              </p:ext>
            </p:extLst>
          </p:nvPr>
        </p:nvGraphicFramePr>
        <p:xfrm>
          <a:off x="6823534" y="3897779"/>
          <a:ext cx="5224533" cy="1769745"/>
        </p:xfrm>
        <a:graphic>
          <a:graphicData uri="http://schemas.openxmlformats.org/drawingml/2006/table">
            <a:tbl>
              <a:tblPr/>
              <a:tblGrid>
                <a:gridCol w="396799"/>
                <a:gridCol w="4827734"/>
              </a:tblGrid>
              <a:tr h="123825">
                <a:tc gridSpan="2">
                  <a:txBody>
                    <a:bodyPr/>
                    <a:lstStyle/>
                    <a:p>
                      <a:pPr algn="ctr" fontAlgn="b"/>
                      <a:r>
                        <a:rPr lang="es-CO" sz="600" b="1" i="1" u="none" strike="noStrike" dirty="0">
                          <a:solidFill>
                            <a:srgbClr val="000000"/>
                          </a:solidFill>
                          <a:effectLst/>
                          <a:latin typeface="Calibri" panose="020F0502020204030204" pitchFamily="34" charset="0"/>
                        </a:rPr>
                        <a:t>Control de Cambios</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s-CO"/>
                    </a:p>
                  </a:txBody>
                  <a:tcPr/>
                </a:tc>
              </a:tr>
              <a:tr h="294703">
                <a:tc>
                  <a:txBody>
                    <a:bodyPr/>
                    <a:lstStyle/>
                    <a:p>
                      <a:pPr algn="l" fontAlgn="ctr"/>
                      <a:r>
                        <a:rPr lang="es-CO" sz="600" b="0" i="0" u="none" strike="noStrike">
                          <a:solidFill>
                            <a:srgbClr val="000000"/>
                          </a:solidFill>
                          <a:effectLst/>
                          <a:latin typeface="Calibri" panose="020F0502020204030204" pitchFamily="34" charset="0"/>
                        </a:rPr>
                        <a:t>Versión 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MX" sz="600" b="0" i="0" u="none" strike="noStrike" dirty="0">
                          <a:solidFill>
                            <a:srgbClr val="000000"/>
                          </a:solidFill>
                          <a:effectLst/>
                          <a:latin typeface="Calibri" panose="020F0502020204030204" pitchFamily="34" charset="0"/>
                        </a:rPr>
                        <a:t>Sesión COMITÉ INSTITUCIONAL DE GESTIÓN Y DESEMEPELO del 30 de Enero, </a:t>
                      </a:r>
                      <a:r>
                        <a:rPr lang="es-MX" sz="600" b="1" i="0" u="none" strike="noStrike" dirty="0">
                          <a:solidFill>
                            <a:srgbClr val="000000"/>
                          </a:solidFill>
                          <a:effectLst/>
                          <a:latin typeface="Calibri" panose="020F0502020204030204" pitchFamily="34" charset="0"/>
                        </a:rPr>
                        <a:t>ACTA N° 6</a:t>
                      </a:r>
                      <a:r>
                        <a:rPr lang="es-MX" sz="600" b="0" i="0" u="none" strike="noStrike" dirty="0">
                          <a:solidFill>
                            <a:srgbClr val="000000"/>
                          </a:solidFill>
                          <a:effectLst/>
                          <a:latin typeface="Calibri" panose="020F0502020204030204" pitchFamily="34" charset="0"/>
                        </a:rPr>
                        <a:t>.</a:t>
                      </a:r>
                      <a:br>
                        <a:rPr lang="es-MX" sz="600" b="0" i="0" u="none" strike="noStrike" dirty="0">
                          <a:solidFill>
                            <a:srgbClr val="000000"/>
                          </a:solidFill>
                          <a:effectLst/>
                          <a:latin typeface="Calibri" panose="020F0502020204030204" pitchFamily="34" charset="0"/>
                        </a:rPr>
                      </a:br>
                      <a:r>
                        <a:rPr lang="es-MX" sz="600" b="0" i="0" u="none" strike="noStrike" dirty="0">
                          <a:solidFill>
                            <a:srgbClr val="000000"/>
                          </a:solidFill>
                          <a:effectLst/>
                          <a:latin typeface="Calibri" panose="020F0502020204030204" pitchFamily="34" charset="0"/>
                        </a:rPr>
                        <a:t/>
                      </a:r>
                      <a:br>
                        <a:rPr lang="es-MX" sz="600" b="0" i="0" u="none" strike="noStrike" dirty="0">
                          <a:solidFill>
                            <a:srgbClr val="000000"/>
                          </a:solidFill>
                          <a:effectLst/>
                          <a:latin typeface="Calibri" panose="020F0502020204030204" pitchFamily="34" charset="0"/>
                        </a:rPr>
                      </a:br>
                      <a:r>
                        <a:rPr lang="es-MX" sz="600" b="0" i="0" u="none" strike="noStrike" dirty="0">
                          <a:solidFill>
                            <a:srgbClr val="000000"/>
                          </a:solidFill>
                          <a:effectLst/>
                          <a:latin typeface="Calibri" panose="020F0502020204030204" pitchFamily="34" charset="0"/>
                        </a:rPr>
                        <a:t>Incluyó 2 riesgos:</a:t>
                      </a:r>
                      <a:br>
                        <a:rPr lang="es-MX" sz="600" b="0" i="0" u="none" strike="noStrike" dirty="0">
                          <a:solidFill>
                            <a:srgbClr val="000000"/>
                          </a:solidFill>
                          <a:effectLst/>
                          <a:latin typeface="Calibri" panose="020F0502020204030204" pitchFamily="34" charset="0"/>
                        </a:rPr>
                      </a:br>
                      <a:r>
                        <a:rPr lang="es-MX" sz="600" b="1" i="0" u="none" strike="noStrike" dirty="0">
                          <a:solidFill>
                            <a:srgbClr val="000000"/>
                          </a:solidFill>
                          <a:effectLst/>
                          <a:latin typeface="Calibri" panose="020F0502020204030204" pitchFamily="34" charset="0"/>
                        </a:rPr>
                        <a:t>RC1. </a:t>
                      </a:r>
                      <a:r>
                        <a:rPr lang="es-MX" sz="600" b="0" i="0" u="none" strike="noStrike" dirty="0">
                          <a:solidFill>
                            <a:srgbClr val="000000"/>
                          </a:solidFill>
                          <a:effectLst/>
                          <a:latin typeface="Calibri" panose="020F0502020204030204" pitchFamily="34" charset="0"/>
                        </a:rPr>
                        <a:t>Procesos de selección direccionados con el fin de favorecer a un particular, como resultado de la acción u omisión en la aplicación de las normas y procedimientos, la inobservancia de las funciones y competencias establecidas, o el uso indebido del poder.</a:t>
                      </a:r>
                      <a:br>
                        <a:rPr lang="es-MX" sz="600" b="0" i="0" u="none" strike="noStrike" dirty="0">
                          <a:solidFill>
                            <a:srgbClr val="000000"/>
                          </a:solidFill>
                          <a:effectLst/>
                          <a:latin typeface="Calibri" panose="020F0502020204030204" pitchFamily="34" charset="0"/>
                        </a:rPr>
                      </a:br>
                      <a:r>
                        <a:rPr lang="es-MX" sz="600" b="1" i="0" u="none" strike="noStrike" dirty="0">
                          <a:solidFill>
                            <a:srgbClr val="000000"/>
                          </a:solidFill>
                          <a:effectLst/>
                          <a:latin typeface="Calibri" panose="020F0502020204030204" pitchFamily="34" charset="0"/>
                        </a:rPr>
                        <a:t>RC2.</a:t>
                      </a:r>
                      <a:r>
                        <a:rPr lang="es-MX" sz="600" b="0" i="0" u="none" strike="noStrike" dirty="0">
                          <a:solidFill>
                            <a:srgbClr val="000000"/>
                          </a:solidFill>
                          <a:effectLst/>
                          <a:latin typeface="Calibri" panose="020F0502020204030204" pitchFamily="34" charset="0"/>
                        </a:rPr>
                        <a:t> Omisión o alteración intencional - dolosa que se aparta  de los procedimientos de control y vigilancia regulados por manuales, normas y especificaciones durante la ejecución de obras.</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0">
                <a:tc>
                  <a:txBody>
                    <a:bodyPr/>
                    <a:lstStyle/>
                    <a:p>
                      <a:pPr algn="l" fontAlgn="ctr"/>
                      <a:r>
                        <a:rPr lang="es-CO" sz="600" b="0" i="0" u="none" strike="noStrike">
                          <a:solidFill>
                            <a:srgbClr val="000000"/>
                          </a:solidFill>
                          <a:effectLst/>
                          <a:latin typeface="Calibri" panose="020F0502020204030204" pitchFamily="34" charset="0"/>
                        </a:rPr>
                        <a:t>Versión 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MX" sz="600" b="0" i="0" u="none" strike="noStrike" dirty="0">
                          <a:solidFill>
                            <a:srgbClr val="000000"/>
                          </a:solidFill>
                          <a:effectLst/>
                          <a:latin typeface="Calibri" panose="020F0502020204030204" pitchFamily="34" charset="0"/>
                        </a:rPr>
                        <a:t>Sesión COMITÉ INSTITUCIONAL DE GESTIÓN Y DESEMEPELO del 3 de abril, </a:t>
                      </a:r>
                      <a:r>
                        <a:rPr lang="es-MX" sz="600" b="1" i="0" u="none" strike="noStrike" dirty="0">
                          <a:solidFill>
                            <a:srgbClr val="000000"/>
                          </a:solidFill>
                          <a:effectLst/>
                          <a:latin typeface="Calibri" panose="020F0502020204030204" pitchFamily="34" charset="0"/>
                        </a:rPr>
                        <a:t>ACTA N° 7</a:t>
                      </a:r>
                      <a:r>
                        <a:rPr lang="es-MX" sz="600" b="0" i="0" u="none" strike="noStrike" dirty="0">
                          <a:solidFill>
                            <a:srgbClr val="000000"/>
                          </a:solidFill>
                          <a:effectLst/>
                          <a:latin typeface="Calibri" panose="020F0502020204030204" pitchFamily="34" charset="0"/>
                        </a:rPr>
                        <a:t>. </a:t>
                      </a:r>
                      <a:br>
                        <a:rPr lang="es-MX" sz="600" b="0" i="0" u="none" strike="noStrike" dirty="0">
                          <a:solidFill>
                            <a:srgbClr val="000000"/>
                          </a:solidFill>
                          <a:effectLst/>
                          <a:latin typeface="Calibri" panose="020F0502020204030204" pitchFamily="34" charset="0"/>
                        </a:rPr>
                      </a:br>
                      <a:r>
                        <a:rPr lang="es-MX" sz="600" b="0" i="0" u="none" strike="noStrike" dirty="0">
                          <a:solidFill>
                            <a:srgbClr val="000000"/>
                          </a:solidFill>
                          <a:effectLst/>
                          <a:latin typeface="Calibri" panose="020F0502020204030204" pitchFamily="34" charset="0"/>
                        </a:rPr>
                        <a:t/>
                      </a:r>
                      <a:br>
                        <a:rPr lang="es-MX" sz="600" b="0" i="0" u="none" strike="noStrike" dirty="0">
                          <a:solidFill>
                            <a:srgbClr val="000000"/>
                          </a:solidFill>
                          <a:effectLst/>
                          <a:latin typeface="Calibri" panose="020F0502020204030204" pitchFamily="34" charset="0"/>
                        </a:rPr>
                      </a:br>
                      <a:r>
                        <a:rPr lang="es-MX" sz="600" b="0" i="0" u="none" strike="noStrike" dirty="0">
                          <a:solidFill>
                            <a:srgbClr val="000000"/>
                          </a:solidFill>
                          <a:effectLst/>
                          <a:latin typeface="Calibri" panose="020F0502020204030204" pitchFamily="34" charset="0"/>
                        </a:rPr>
                        <a:t>*Incluyó 1 riesgo adicional:</a:t>
                      </a:r>
                      <a:br>
                        <a:rPr lang="es-MX" sz="600" b="0" i="0" u="none" strike="noStrike" dirty="0">
                          <a:solidFill>
                            <a:srgbClr val="000000"/>
                          </a:solidFill>
                          <a:effectLst/>
                          <a:latin typeface="Calibri" panose="020F0502020204030204" pitchFamily="34" charset="0"/>
                        </a:rPr>
                      </a:br>
                      <a:r>
                        <a:rPr lang="es-MX" sz="600" b="1" i="0" u="none" strike="noStrike" dirty="0">
                          <a:solidFill>
                            <a:srgbClr val="000000"/>
                          </a:solidFill>
                          <a:effectLst/>
                          <a:latin typeface="Calibri" panose="020F0502020204030204" pitchFamily="34" charset="0"/>
                        </a:rPr>
                        <a:t>RC3. </a:t>
                      </a:r>
                      <a:r>
                        <a:rPr lang="es-MX" sz="600" b="0" i="0" u="none" strike="noStrike" dirty="0">
                          <a:solidFill>
                            <a:srgbClr val="000000"/>
                          </a:solidFill>
                          <a:effectLst/>
                          <a:latin typeface="Calibri" panose="020F0502020204030204" pitchFamily="34" charset="0"/>
                        </a:rPr>
                        <a:t> Asesorar ilegal e inoportunamente la defensa jurídica de la entidad por fuera del marco legal en beneficio de terceros o propio.</a:t>
                      </a:r>
                      <a:br>
                        <a:rPr lang="es-MX" sz="600" b="0" i="0" u="none" strike="noStrike" dirty="0">
                          <a:solidFill>
                            <a:srgbClr val="000000"/>
                          </a:solidFill>
                          <a:effectLst/>
                          <a:latin typeface="Calibri" panose="020F0502020204030204" pitchFamily="34" charset="0"/>
                        </a:rPr>
                      </a:br>
                      <a:r>
                        <a:rPr lang="es-MX" sz="600" b="0" i="0" u="none" strike="noStrike" dirty="0">
                          <a:solidFill>
                            <a:srgbClr val="000000"/>
                          </a:solidFill>
                          <a:effectLst/>
                          <a:latin typeface="Calibri" panose="020F0502020204030204" pitchFamily="34" charset="0"/>
                        </a:rPr>
                        <a:t>* Ajuste del texto de la </a:t>
                      </a:r>
                      <a:r>
                        <a:rPr lang="es-MX" sz="600" b="0" i="0" u="none" strike="noStrike" dirty="0" smtClean="0">
                          <a:solidFill>
                            <a:srgbClr val="000000"/>
                          </a:solidFill>
                          <a:effectLst/>
                          <a:latin typeface="Calibri" panose="020F0502020204030204" pitchFamily="34" charset="0"/>
                        </a:rPr>
                        <a:t>estrategia </a:t>
                      </a:r>
                      <a:r>
                        <a:rPr lang="es-MX" sz="600" b="0" i="0" u="none" strike="noStrike" dirty="0">
                          <a:solidFill>
                            <a:srgbClr val="000000"/>
                          </a:solidFill>
                          <a:effectLst/>
                          <a:latin typeface="Calibri" panose="020F0502020204030204" pitchFamily="34" charset="0"/>
                        </a:rPr>
                        <a:t>de Racionalización de Trámites acorde con los menús del Modulo correspondiente en el Sistema Único de Información de Trámites - SUIT (producto del acompañamiento del </a:t>
                      </a:r>
                      <a:r>
                        <a:rPr lang="es-MX" sz="600" b="0" i="0" u="none" strike="noStrike" dirty="0" err="1">
                          <a:solidFill>
                            <a:srgbClr val="000000"/>
                          </a:solidFill>
                          <a:effectLst/>
                          <a:latin typeface="Calibri" panose="020F0502020204030204" pitchFamily="34" charset="0"/>
                        </a:rPr>
                        <a:t>sectorialista</a:t>
                      </a:r>
                      <a:r>
                        <a:rPr lang="es-MX" sz="600" b="0" i="0" u="none" strike="noStrike" dirty="0">
                          <a:solidFill>
                            <a:srgbClr val="000000"/>
                          </a:solidFill>
                          <a:effectLst/>
                          <a:latin typeface="Calibri" panose="020F0502020204030204" pitchFamily="34" charset="0"/>
                        </a:rPr>
                        <a:t>)</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0">
                <a:tc>
                  <a:txBody>
                    <a:bodyPr/>
                    <a:lstStyle/>
                    <a:p>
                      <a:pPr algn="l" fontAlgn="ctr"/>
                      <a:r>
                        <a:rPr lang="es-CO" sz="600" b="0" i="0" u="none" strike="noStrike">
                          <a:solidFill>
                            <a:srgbClr val="000000"/>
                          </a:solidFill>
                          <a:effectLst/>
                          <a:latin typeface="Calibri" panose="020F0502020204030204" pitchFamily="34" charset="0"/>
                        </a:rPr>
                        <a:t>Versión 3</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es-MX" sz="600" b="0" i="0" u="none" strike="noStrike" dirty="0">
                          <a:solidFill>
                            <a:srgbClr val="000000"/>
                          </a:solidFill>
                          <a:effectLst/>
                          <a:latin typeface="Calibri" panose="020F0502020204030204" pitchFamily="34" charset="0"/>
                        </a:rPr>
                        <a:t>Sesión COMITÉ INSTITUCIONAL DE GESTIÓN Y DESEMEPELO del 22 de Mayo, </a:t>
                      </a:r>
                      <a:r>
                        <a:rPr lang="es-MX" sz="600" b="1" i="0" u="none" strike="noStrike" dirty="0">
                          <a:solidFill>
                            <a:srgbClr val="000000"/>
                          </a:solidFill>
                          <a:effectLst/>
                          <a:latin typeface="Calibri" panose="020F0502020204030204" pitchFamily="34" charset="0"/>
                        </a:rPr>
                        <a:t>ACTA N° 8</a:t>
                      </a:r>
                      <a:r>
                        <a:rPr lang="es-MX" sz="600" b="0" i="0" u="none" strike="noStrike" dirty="0">
                          <a:solidFill>
                            <a:srgbClr val="000000"/>
                          </a:solidFill>
                          <a:effectLst/>
                          <a:latin typeface="Calibri" panose="020F0502020204030204" pitchFamily="34" charset="0"/>
                        </a:rPr>
                        <a:t>. </a:t>
                      </a:r>
                      <a:br>
                        <a:rPr lang="es-MX" sz="600" b="0" i="0" u="none" strike="noStrike" dirty="0">
                          <a:solidFill>
                            <a:srgbClr val="000000"/>
                          </a:solidFill>
                          <a:effectLst/>
                          <a:latin typeface="Calibri" panose="020F0502020204030204" pitchFamily="34" charset="0"/>
                        </a:rPr>
                      </a:br>
                      <a:r>
                        <a:rPr lang="es-MX" sz="600" b="0" i="0" u="none" strike="noStrike" dirty="0">
                          <a:solidFill>
                            <a:srgbClr val="000000"/>
                          </a:solidFill>
                          <a:effectLst/>
                          <a:latin typeface="Calibri" panose="020F0502020204030204" pitchFamily="34" charset="0"/>
                        </a:rPr>
                        <a:t/>
                      </a:r>
                      <a:br>
                        <a:rPr lang="es-MX" sz="600" b="0" i="0" u="none" strike="noStrike" dirty="0">
                          <a:solidFill>
                            <a:srgbClr val="000000"/>
                          </a:solidFill>
                          <a:effectLst/>
                          <a:latin typeface="Calibri" panose="020F0502020204030204" pitchFamily="34" charset="0"/>
                        </a:rPr>
                      </a:br>
                      <a:r>
                        <a:rPr lang="es-MX" sz="600" b="0" i="0" u="none" strike="noStrike" dirty="0">
                          <a:solidFill>
                            <a:srgbClr val="000000"/>
                          </a:solidFill>
                          <a:effectLst/>
                          <a:latin typeface="Calibri" panose="020F0502020204030204" pitchFamily="34" charset="0"/>
                        </a:rPr>
                        <a:t>Modificó un control del riesgo </a:t>
                      </a:r>
                      <a:r>
                        <a:rPr lang="es-MX" sz="600" b="1" i="0" u="none" strike="noStrike" dirty="0">
                          <a:solidFill>
                            <a:srgbClr val="000000"/>
                          </a:solidFill>
                          <a:effectLst/>
                          <a:latin typeface="Calibri" panose="020F0502020204030204" pitchFamily="34" charset="0"/>
                        </a:rPr>
                        <a:t>RC1</a:t>
                      </a:r>
                      <a:r>
                        <a:rPr lang="es-MX" sz="600" b="0" i="0" u="none" strike="noStrike" dirty="0">
                          <a:solidFill>
                            <a:srgbClr val="000000"/>
                          </a:solidFill>
                          <a:effectLst/>
                          <a:latin typeface="Calibri" panose="020F0502020204030204" pitchFamily="34" charset="0"/>
                        </a:rPr>
                        <a:t>:</a:t>
                      </a:r>
                      <a:br>
                        <a:rPr lang="es-MX" sz="600" b="0" i="0" u="none" strike="noStrike" dirty="0">
                          <a:solidFill>
                            <a:srgbClr val="000000"/>
                          </a:solidFill>
                          <a:effectLst/>
                          <a:latin typeface="Calibri" panose="020F0502020204030204" pitchFamily="34" charset="0"/>
                        </a:rPr>
                      </a:br>
                      <a:r>
                        <a:rPr lang="es-MX" sz="600" b="1" i="0" u="none" strike="noStrike" dirty="0">
                          <a:solidFill>
                            <a:srgbClr val="000000"/>
                          </a:solidFill>
                          <a:effectLst/>
                          <a:latin typeface="Calibri" panose="020F0502020204030204" pitchFamily="34" charset="0"/>
                        </a:rPr>
                        <a:t>Antes </a:t>
                      </a:r>
                      <a:r>
                        <a:rPr lang="es-MX" sz="600" b="0" i="0" u="none" strike="noStrike" dirty="0">
                          <a:solidFill>
                            <a:srgbClr val="000000"/>
                          </a:solidFill>
                          <a:effectLst/>
                          <a:latin typeface="Calibri" panose="020F0502020204030204" pitchFamily="34" charset="0"/>
                        </a:rPr>
                        <a:t>"</a:t>
                      </a:r>
                      <a:r>
                        <a:rPr lang="es-MX" sz="600" b="0" i="1" u="none" strike="noStrike" dirty="0">
                          <a:solidFill>
                            <a:srgbClr val="000000"/>
                          </a:solidFill>
                          <a:effectLst/>
                          <a:latin typeface="Calibri" panose="020F0502020204030204" pitchFamily="34" charset="0"/>
                        </a:rPr>
                        <a:t>Inducción a interventores y contratistas con énfasis en el Código de ética con anterioridad al inicio de los proyectos</a:t>
                      </a:r>
                      <a:r>
                        <a:rPr lang="es-MX" sz="600" b="0" i="0" u="none" strike="noStrike" dirty="0">
                          <a:solidFill>
                            <a:srgbClr val="000000"/>
                          </a:solidFill>
                          <a:effectLst/>
                          <a:latin typeface="Calibri" panose="020F0502020204030204" pitchFamily="34" charset="0"/>
                        </a:rPr>
                        <a:t>" </a:t>
                      </a:r>
                      <a:r>
                        <a:rPr lang="es-MX" sz="600" b="1" i="0" u="none" strike="noStrike" dirty="0">
                          <a:solidFill>
                            <a:srgbClr val="000000"/>
                          </a:solidFill>
                          <a:effectLst/>
                          <a:latin typeface="Calibri" panose="020F0502020204030204" pitchFamily="34" charset="0"/>
                        </a:rPr>
                        <a:t>ahora </a:t>
                      </a:r>
                      <a:r>
                        <a:rPr lang="es-MX" sz="600" b="1" i="0" u="none" strike="noStrike" dirty="0" smtClean="0">
                          <a:solidFill>
                            <a:srgbClr val="000000"/>
                          </a:solidFill>
                          <a:effectLst/>
                          <a:latin typeface="Calibri" panose="020F0502020204030204" pitchFamily="34" charset="0"/>
                        </a:rPr>
                        <a:t>"</a:t>
                      </a:r>
                      <a:r>
                        <a:rPr lang="es-CO" sz="600" b="0" i="1" u="none" strike="noStrike" kern="1200" dirty="0" smtClean="0">
                          <a:solidFill>
                            <a:srgbClr val="000000"/>
                          </a:solidFill>
                          <a:effectLst/>
                          <a:latin typeface="Calibri" panose="020F0502020204030204" pitchFamily="34" charset="0"/>
                          <a:ea typeface="+mn-ea"/>
                          <a:cs typeface="+mn-cs"/>
                        </a:rPr>
                        <a:t>Elaborar  material y socializar el código de integridad a interventores y contratistas al inicio de cada proyecto</a:t>
                      </a:r>
                      <a:r>
                        <a:rPr lang="es-MX" sz="600" b="1" i="0" u="none" strike="noStrike" dirty="0" smtClean="0">
                          <a:solidFill>
                            <a:srgbClr val="000000"/>
                          </a:solidFill>
                          <a:effectLst/>
                          <a:latin typeface="Calibri" panose="020F0502020204030204" pitchFamily="34" charset="0"/>
                        </a:rPr>
                        <a:t>"</a:t>
                      </a:r>
                      <a:endParaRPr lang="es-MX" sz="600" b="0" i="0" u="none" strike="noStrike" dirty="0">
                        <a:solidFill>
                          <a:srgbClr val="000000"/>
                        </a:solidFill>
                        <a:effectLst/>
                        <a:latin typeface="Calibri" panose="020F0502020204030204" pitchFamily="34" charset="0"/>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69260549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a 2"/>
          <p:cNvGraphicFramePr>
            <a:graphicFrameLocks noGrp="1"/>
          </p:cNvGraphicFramePr>
          <p:nvPr>
            <p:extLst>
              <p:ext uri="{D42A27DB-BD31-4B8C-83A1-F6EECF244321}">
                <p14:modId xmlns:p14="http://schemas.microsoft.com/office/powerpoint/2010/main" val="2772582681"/>
              </p:ext>
            </p:extLst>
          </p:nvPr>
        </p:nvGraphicFramePr>
        <p:xfrm>
          <a:off x="152032" y="764926"/>
          <a:ext cx="8706173" cy="4442413"/>
        </p:xfrm>
        <a:graphic>
          <a:graphicData uri="http://schemas.openxmlformats.org/drawingml/2006/table">
            <a:tbl>
              <a:tblPr bandCol="1"/>
              <a:tblGrid>
                <a:gridCol w="424072">
                  <a:extLst>
                    <a:ext uri="{9D8B030D-6E8A-4147-A177-3AD203B41FA5}">
                      <a16:colId xmlns="" xmlns:a16="http://schemas.microsoft.com/office/drawing/2014/main" val="20000"/>
                    </a:ext>
                  </a:extLst>
                </a:gridCol>
                <a:gridCol w="415791">
                  <a:extLst>
                    <a:ext uri="{9D8B030D-6E8A-4147-A177-3AD203B41FA5}">
                      <a16:colId xmlns="" xmlns:a16="http://schemas.microsoft.com/office/drawing/2014/main" val="20001"/>
                    </a:ext>
                  </a:extLst>
                </a:gridCol>
                <a:gridCol w="1168708">
                  <a:extLst>
                    <a:ext uri="{9D8B030D-6E8A-4147-A177-3AD203B41FA5}">
                      <a16:colId xmlns="" xmlns:a16="http://schemas.microsoft.com/office/drawing/2014/main" val="20002"/>
                    </a:ext>
                  </a:extLst>
                </a:gridCol>
                <a:gridCol w="1326036">
                  <a:extLst>
                    <a:ext uri="{9D8B030D-6E8A-4147-A177-3AD203B41FA5}">
                      <a16:colId xmlns="" xmlns:a16="http://schemas.microsoft.com/office/drawing/2014/main" val="20003"/>
                    </a:ext>
                  </a:extLst>
                </a:gridCol>
                <a:gridCol w="1404698">
                  <a:extLst>
                    <a:ext uri="{9D8B030D-6E8A-4147-A177-3AD203B41FA5}">
                      <a16:colId xmlns="" xmlns:a16="http://schemas.microsoft.com/office/drawing/2014/main" val="20004"/>
                    </a:ext>
                  </a:extLst>
                </a:gridCol>
                <a:gridCol w="1348511">
                  <a:extLst>
                    <a:ext uri="{9D8B030D-6E8A-4147-A177-3AD203B41FA5}">
                      <a16:colId xmlns="" xmlns:a16="http://schemas.microsoft.com/office/drawing/2014/main" val="20005"/>
                    </a:ext>
                  </a:extLst>
                </a:gridCol>
                <a:gridCol w="1303560">
                  <a:extLst>
                    <a:ext uri="{9D8B030D-6E8A-4147-A177-3AD203B41FA5}">
                      <a16:colId xmlns="" xmlns:a16="http://schemas.microsoft.com/office/drawing/2014/main" val="20006"/>
                    </a:ext>
                  </a:extLst>
                </a:gridCol>
                <a:gridCol w="1314797">
                  <a:extLst>
                    <a:ext uri="{9D8B030D-6E8A-4147-A177-3AD203B41FA5}">
                      <a16:colId xmlns="" xmlns:a16="http://schemas.microsoft.com/office/drawing/2014/main" val="20007"/>
                    </a:ext>
                  </a:extLst>
                </a:gridCol>
              </a:tblGrid>
              <a:tr h="663808">
                <a:tc rowSpan="5">
                  <a:txBody>
                    <a:bodyPr/>
                    <a:lstStyle/>
                    <a:p>
                      <a:pPr algn="ctr"/>
                      <a:r>
                        <a:rPr lang="es-CO" sz="1600" b="1" dirty="0">
                          <a:effectLst/>
                          <a:latin typeface="Arial" panose="020B0604020202020204" pitchFamily="34" charset="0"/>
                        </a:rPr>
                        <a:t>PROBABILIDAD</a:t>
                      </a:r>
                      <a:endParaRPr lang="es-CO" sz="1600" b="1" dirty="0">
                        <a:effectLst/>
                        <a:latin typeface="Times New Roman" panose="02020603050405020304" pitchFamily="18" charset="0"/>
                      </a:endParaRPr>
                    </a:p>
                  </a:txBody>
                  <a:tcPr marL="9525" marR="9525" marT="9525" marB="0" vert="vert27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tcPr>
                </a:tc>
                <a:tc>
                  <a:txBody>
                    <a:bodyPr/>
                    <a:lstStyle/>
                    <a:p>
                      <a:pPr algn="ctr"/>
                      <a:r>
                        <a:rPr lang="es-CO" sz="1200" b="1" dirty="0">
                          <a:effectLst/>
                          <a:latin typeface="Arial" panose="020B0604020202020204" pitchFamily="34" charset="0"/>
                        </a:rPr>
                        <a:t>5</a:t>
                      </a:r>
                      <a:endParaRPr lang="es-CO" sz="1200" b="1" dirty="0">
                        <a:effectLst/>
                        <a:latin typeface="Times New Roman" panose="02020603050405020304" pitchFamily="18" charset="0"/>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s-CO" sz="1200" b="1" dirty="0">
                          <a:effectLst/>
                          <a:latin typeface="Arial" panose="020B0604020202020204" pitchFamily="34" charset="0"/>
                        </a:rPr>
                        <a:t>CASI SEGURO</a:t>
                      </a:r>
                      <a:endParaRPr lang="es-CO" sz="1200" b="1" dirty="0">
                        <a:effectLst/>
                        <a:latin typeface="Times New Roman" panose="02020603050405020304" pitchFamily="18" charset="0"/>
                      </a:endParaRPr>
                    </a:p>
                  </a:txBody>
                  <a:tcPr marL="9525" marR="9525" marT="9525" marB="0" anchor="ctr">
                    <a:lnL w="127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r>
                        <a:rPr lang="es-CO" sz="800" dirty="0">
                          <a:effectLst/>
                          <a:latin typeface="Arial" panose="020B0604020202020204" pitchFamily="34" charset="0"/>
                        </a:rPr>
                        <a:t>Calificación: 5</a:t>
                      </a:r>
                      <a:endParaRPr lang="es-CO" sz="1050" dirty="0">
                        <a:effectLst/>
                        <a:latin typeface="Times New Roman" panose="02020603050405020304" pitchFamily="18" charset="0"/>
                      </a:endParaRPr>
                    </a:p>
                    <a:p>
                      <a:pPr algn="l"/>
                      <a:r>
                        <a:rPr lang="es-CO" sz="800" dirty="0">
                          <a:effectLst/>
                          <a:latin typeface="Arial" panose="020B0604020202020204" pitchFamily="34" charset="0"/>
                        </a:rPr>
                        <a:t>Zona de Riesgo Alto</a:t>
                      </a:r>
                      <a:endParaRPr lang="es-CO" sz="1050" dirty="0">
                        <a:effectLst/>
                        <a:latin typeface="Times New Roman" panose="02020603050405020304" pitchFamily="18" charset="0"/>
                      </a:endParaRPr>
                    </a:p>
                  </a:txBody>
                  <a:tcPr marL="9525" marR="9525" marT="9525" marB="0" anchor="ctr">
                    <a:lnL w="381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000"/>
                    </a:solidFill>
                  </a:tcPr>
                </a:tc>
                <a:tc>
                  <a:txBody>
                    <a:bodyPr/>
                    <a:lstStyle/>
                    <a:p>
                      <a:pPr algn="l"/>
                      <a:r>
                        <a:rPr lang="es-CO" sz="800" dirty="0">
                          <a:effectLst/>
                          <a:latin typeface="Arial" panose="020B0604020202020204" pitchFamily="34" charset="0"/>
                        </a:rPr>
                        <a:t>Calificación: 10</a:t>
                      </a:r>
                      <a:endParaRPr lang="es-CO" sz="1050" dirty="0">
                        <a:effectLst/>
                        <a:latin typeface="Times New Roman" panose="02020603050405020304" pitchFamily="18" charset="0"/>
                      </a:endParaRPr>
                    </a:p>
                    <a:p>
                      <a:pPr algn="l"/>
                      <a:r>
                        <a:rPr lang="es-CO" sz="800" dirty="0">
                          <a:effectLst/>
                          <a:latin typeface="Arial" panose="020B0604020202020204" pitchFamily="34" charset="0"/>
                        </a:rPr>
                        <a:t>Zona de Riesgo Alto</a:t>
                      </a:r>
                      <a:endParaRPr lang="es-CO" sz="1050" dirty="0">
                        <a:effectLst/>
                        <a:latin typeface="Times New Roman" panose="02020603050405020304" pitchFamily="18" charset="0"/>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000"/>
                    </a:solidFill>
                  </a:tcPr>
                </a:tc>
                <a:tc>
                  <a:txBody>
                    <a:bodyPr/>
                    <a:lstStyle/>
                    <a:p>
                      <a:pPr algn="l"/>
                      <a:r>
                        <a:rPr lang="es-CO" sz="800" dirty="0">
                          <a:effectLst/>
                          <a:latin typeface="Arial" panose="020B0604020202020204" pitchFamily="34" charset="0"/>
                        </a:rPr>
                        <a:t>Calificación: 15</a:t>
                      </a:r>
                      <a:endParaRPr lang="es-CO" sz="1050" dirty="0">
                        <a:effectLst/>
                        <a:latin typeface="Times New Roman" panose="02020603050405020304" pitchFamily="18" charset="0"/>
                      </a:endParaRPr>
                    </a:p>
                    <a:p>
                      <a:pPr algn="l"/>
                      <a:r>
                        <a:rPr lang="es-CO" sz="800" dirty="0">
                          <a:effectLst/>
                          <a:latin typeface="Arial" panose="020B0604020202020204" pitchFamily="34" charset="0"/>
                        </a:rPr>
                        <a:t>Zona de Riesgo Extremo</a:t>
                      </a:r>
                      <a:endParaRPr lang="es-CO" sz="1050" dirty="0">
                        <a:effectLst/>
                        <a:latin typeface="Times New Roman" panose="02020603050405020304" pitchFamily="18" charset="0"/>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tc>
                  <a:txBody>
                    <a:bodyPr/>
                    <a:lstStyle/>
                    <a:p>
                      <a:pPr algn="l"/>
                      <a:r>
                        <a:rPr lang="es-CO" sz="800">
                          <a:effectLst/>
                          <a:latin typeface="Arial" panose="020B0604020202020204" pitchFamily="34" charset="0"/>
                        </a:rPr>
                        <a:t>Calificación: 20</a:t>
                      </a:r>
                      <a:endParaRPr lang="es-CO" sz="1050">
                        <a:effectLst/>
                        <a:latin typeface="Times New Roman" panose="02020603050405020304" pitchFamily="18" charset="0"/>
                      </a:endParaRPr>
                    </a:p>
                    <a:p>
                      <a:pPr algn="l"/>
                      <a:r>
                        <a:rPr lang="es-CO" sz="800">
                          <a:effectLst/>
                          <a:latin typeface="Arial" panose="020B0604020202020204" pitchFamily="34" charset="0"/>
                        </a:rPr>
                        <a:t>Zona de Riesgo Extremo</a:t>
                      </a:r>
                      <a:endParaRPr lang="es-CO" sz="1050">
                        <a:effectLst/>
                        <a:latin typeface="Times New Roman" panose="02020603050405020304" pitchFamily="18" charset="0"/>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tc>
                  <a:txBody>
                    <a:bodyPr/>
                    <a:lstStyle/>
                    <a:p>
                      <a:pPr algn="l"/>
                      <a:r>
                        <a:rPr lang="es-CO" sz="800">
                          <a:effectLst/>
                          <a:latin typeface="Arial" panose="020B0604020202020204" pitchFamily="34" charset="0"/>
                        </a:rPr>
                        <a:t>Calificación: 25</a:t>
                      </a:r>
                      <a:endParaRPr lang="es-CO" sz="1050">
                        <a:effectLst/>
                        <a:latin typeface="Times New Roman" panose="02020603050405020304" pitchFamily="18" charset="0"/>
                      </a:endParaRPr>
                    </a:p>
                    <a:p>
                      <a:pPr algn="l"/>
                      <a:r>
                        <a:rPr lang="es-CO" sz="800">
                          <a:effectLst/>
                          <a:latin typeface="Arial" panose="020B0604020202020204" pitchFamily="34" charset="0"/>
                        </a:rPr>
                        <a:t>Zona de Riesgo Extremo</a:t>
                      </a:r>
                      <a:endParaRPr lang="es-CO" sz="1050">
                        <a:effectLst/>
                        <a:latin typeface="Times New Roman" panose="02020603050405020304" pitchFamily="18" charset="0"/>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extLst>
                  <a:ext uri="{0D108BD9-81ED-4DB2-BD59-A6C34878D82A}">
                    <a16:rowId xmlns="" xmlns:a16="http://schemas.microsoft.com/office/drawing/2014/main" val="10000"/>
                  </a:ext>
                </a:extLst>
              </a:tr>
              <a:tr h="695418">
                <a:tc vMerge="1">
                  <a:txBody>
                    <a:bodyPr/>
                    <a:lstStyle/>
                    <a:p>
                      <a:endParaRPr lang="es-CO"/>
                    </a:p>
                  </a:txBody>
                  <a:tcPr/>
                </a:tc>
                <a:tc>
                  <a:txBody>
                    <a:bodyPr/>
                    <a:lstStyle/>
                    <a:p>
                      <a:pPr algn="ctr"/>
                      <a:r>
                        <a:rPr lang="es-CO" sz="1200" b="1" dirty="0">
                          <a:effectLst/>
                          <a:latin typeface="Arial" panose="020B0604020202020204" pitchFamily="34" charset="0"/>
                        </a:rPr>
                        <a:t>4</a:t>
                      </a:r>
                      <a:endParaRPr lang="es-CO" sz="1200" b="1" dirty="0">
                        <a:effectLst/>
                        <a:latin typeface="Times New Roman" panose="02020603050405020304" pitchFamily="18" charset="0"/>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s-CO" sz="1200" b="1" dirty="0">
                          <a:effectLst/>
                          <a:latin typeface="Arial" panose="020B0604020202020204" pitchFamily="34" charset="0"/>
                        </a:rPr>
                        <a:t>PROBABLE</a:t>
                      </a:r>
                      <a:endParaRPr lang="es-CO" sz="1200" b="1" dirty="0">
                        <a:effectLst/>
                        <a:latin typeface="Times New Roman" panose="02020603050405020304" pitchFamily="18" charset="0"/>
                      </a:endParaRPr>
                    </a:p>
                  </a:txBody>
                  <a:tcPr marL="9525" marR="9525" marT="9525" marB="0" anchor="ctr">
                    <a:lnL w="127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r>
                        <a:rPr lang="es-CO" sz="800">
                          <a:effectLst/>
                          <a:latin typeface="Arial" panose="020B0604020202020204" pitchFamily="34" charset="0"/>
                        </a:rPr>
                        <a:t>Calificación: 4</a:t>
                      </a:r>
                      <a:endParaRPr lang="es-CO" sz="1050">
                        <a:effectLst/>
                        <a:latin typeface="Times New Roman" panose="02020603050405020304" pitchFamily="18" charset="0"/>
                      </a:endParaRPr>
                    </a:p>
                    <a:p>
                      <a:pPr algn="l"/>
                      <a:r>
                        <a:rPr lang="es-CO" sz="800">
                          <a:effectLst/>
                          <a:latin typeface="Arial" panose="020B0604020202020204" pitchFamily="34" charset="0"/>
                        </a:rPr>
                        <a:t>Zona de Riesgo Moderado</a:t>
                      </a:r>
                      <a:endParaRPr lang="es-CO" sz="1050">
                        <a:effectLst/>
                        <a:latin typeface="Times New Roman" panose="02020603050405020304" pitchFamily="18" charset="0"/>
                      </a:endParaRPr>
                    </a:p>
                  </a:txBody>
                  <a:tcPr marL="9525" marR="9525" marT="9525" marB="0" anchor="ctr">
                    <a:lnL w="381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99"/>
                    </a:solidFill>
                  </a:tcPr>
                </a:tc>
                <a:tc>
                  <a:txBody>
                    <a:bodyPr/>
                    <a:lstStyle/>
                    <a:p>
                      <a:pPr algn="l"/>
                      <a:r>
                        <a:rPr lang="es-CO" sz="800" dirty="0">
                          <a:effectLst/>
                          <a:latin typeface="Arial" panose="020B0604020202020204" pitchFamily="34" charset="0"/>
                        </a:rPr>
                        <a:t>Calificación: 8</a:t>
                      </a:r>
                      <a:endParaRPr lang="es-CO" sz="1050" dirty="0">
                        <a:effectLst/>
                        <a:latin typeface="Times New Roman" panose="02020603050405020304" pitchFamily="18" charset="0"/>
                      </a:endParaRPr>
                    </a:p>
                    <a:p>
                      <a:pPr algn="l"/>
                      <a:r>
                        <a:rPr lang="es-CO" sz="800" dirty="0">
                          <a:effectLst/>
                          <a:latin typeface="Arial" panose="020B0604020202020204" pitchFamily="34" charset="0"/>
                        </a:rPr>
                        <a:t>Zona de Riesgo Alto</a:t>
                      </a:r>
                      <a:endParaRPr lang="es-CO" sz="1050" dirty="0">
                        <a:effectLst/>
                        <a:latin typeface="Times New Roman" panose="02020603050405020304" pitchFamily="18" charset="0"/>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000"/>
                    </a:solidFill>
                  </a:tcPr>
                </a:tc>
                <a:tc>
                  <a:txBody>
                    <a:bodyPr/>
                    <a:lstStyle/>
                    <a:p>
                      <a:pPr algn="l"/>
                      <a:r>
                        <a:rPr lang="es-CO" sz="800" dirty="0">
                          <a:effectLst/>
                          <a:latin typeface="Arial" panose="020B0604020202020204" pitchFamily="34" charset="0"/>
                        </a:rPr>
                        <a:t>Calificación: 12</a:t>
                      </a:r>
                      <a:endParaRPr lang="es-CO" sz="1050" dirty="0">
                        <a:effectLst/>
                        <a:latin typeface="Times New Roman" panose="02020603050405020304" pitchFamily="18" charset="0"/>
                      </a:endParaRPr>
                    </a:p>
                    <a:p>
                      <a:pPr algn="l"/>
                      <a:r>
                        <a:rPr lang="es-CO" sz="800" dirty="0">
                          <a:effectLst/>
                          <a:latin typeface="Arial" panose="020B0604020202020204" pitchFamily="34" charset="0"/>
                        </a:rPr>
                        <a:t>Zona de Riesgo Alto</a:t>
                      </a:r>
                      <a:endParaRPr lang="es-CO" sz="1050" dirty="0">
                        <a:effectLst/>
                        <a:latin typeface="Times New Roman" panose="02020603050405020304" pitchFamily="18" charset="0"/>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000"/>
                    </a:solidFill>
                  </a:tcPr>
                </a:tc>
                <a:tc>
                  <a:txBody>
                    <a:bodyPr/>
                    <a:lstStyle/>
                    <a:p>
                      <a:pPr algn="l"/>
                      <a:r>
                        <a:rPr lang="es-CO" sz="800" dirty="0">
                          <a:effectLst/>
                          <a:latin typeface="Arial" panose="020B0604020202020204" pitchFamily="34" charset="0"/>
                        </a:rPr>
                        <a:t>Calificación: 16</a:t>
                      </a:r>
                      <a:endParaRPr lang="es-CO" sz="1050" dirty="0">
                        <a:effectLst/>
                        <a:latin typeface="Times New Roman" panose="02020603050405020304" pitchFamily="18" charset="0"/>
                      </a:endParaRPr>
                    </a:p>
                    <a:p>
                      <a:pPr algn="l"/>
                      <a:r>
                        <a:rPr lang="es-CO" sz="800" dirty="0">
                          <a:effectLst/>
                          <a:latin typeface="Arial" panose="020B0604020202020204" pitchFamily="34" charset="0"/>
                        </a:rPr>
                        <a:t>Zona de Riesgo Extremo</a:t>
                      </a:r>
                      <a:endParaRPr lang="es-CO" sz="1050" dirty="0">
                        <a:effectLst/>
                        <a:latin typeface="Times New Roman" panose="02020603050405020304" pitchFamily="18" charset="0"/>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tc>
                  <a:txBody>
                    <a:bodyPr/>
                    <a:lstStyle/>
                    <a:p>
                      <a:pPr algn="l"/>
                      <a:r>
                        <a:rPr lang="es-CO" sz="800" dirty="0">
                          <a:effectLst/>
                          <a:latin typeface="Arial" panose="020B0604020202020204" pitchFamily="34" charset="0"/>
                        </a:rPr>
                        <a:t>Calificación: 20</a:t>
                      </a:r>
                      <a:endParaRPr lang="es-CO" sz="1050" dirty="0">
                        <a:effectLst/>
                        <a:latin typeface="Times New Roman" panose="02020603050405020304" pitchFamily="18" charset="0"/>
                      </a:endParaRPr>
                    </a:p>
                    <a:p>
                      <a:pPr algn="l"/>
                      <a:r>
                        <a:rPr lang="es-CO" sz="800" dirty="0">
                          <a:effectLst/>
                          <a:latin typeface="Arial" panose="020B0604020202020204" pitchFamily="34" charset="0"/>
                        </a:rPr>
                        <a:t>Zona de Riesgo Extremo</a:t>
                      </a:r>
                      <a:endParaRPr lang="es-CO" sz="1050" dirty="0">
                        <a:effectLst/>
                        <a:latin typeface="Times New Roman" panose="02020603050405020304" pitchFamily="18" charset="0"/>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extLst>
                  <a:ext uri="{0D108BD9-81ED-4DB2-BD59-A6C34878D82A}">
                    <a16:rowId xmlns="" xmlns:a16="http://schemas.microsoft.com/office/drawing/2014/main" val="10001"/>
                  </a:ext>
                </a:extLst>
              </a:tr>
              <a:tr h="745993">
                <a:tc vMerge="1">
                  <a:txBody>
                    <a:bodyPr/>
                    <a:lstStyle/>
                    <a:p>
                      <a:endParaRPr lang="es-CO"/>
                    </a:p>
                  </a:txBody>
                  <a:tcPr/>
                </a:tc>
                <a:tc>
                  <a:txBody>
                    <a:bodyPr/>
                    <a:lstStyle/>
                    <a:p>
                      <a:pPr algn="ctr"/>
                      <a:r>
                        <a:rPr lang="es-CO" sz="1200" b="1" dirty="0">
                          <a:effectLst/>
                          <a:latin typeface="Arial" panose="020B0604020202020204" pitchFamily="34" charset="0"/>
                        </a:rPr>
                        <a:t>3</a:t>
                      </a:r>
                      <a:endParaRPr lang="es-CO" sz="1200" b="1" dirty="0">
                        <a:effectLst/>
                        <a:latin typeface="Times New Roman" panose="02020603050405020304" pitchFamily="18" charset="0"/>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s-CO" sz="1200" b="1" dirty="0">
                          <a:effectLst/>
                          <a:latin typeface="Arial" panose="020B0604020202020204" pitchFamily="34" charset="0"/>
                        </a:rPr>
                        <a:t>POSIBLE</a:t>
                      </a:r>
                      <a:endParaRPr lang="es-CO" sz="1200" b="1" dirty="0">
                        <a:effectLst/>
                        <a:latin typeface="Times New Roman" panose="02020603050405020304" pitchFamily="18" charset="0"/>
                      </a:endParaRPr>
                    </a:p>
                  </a:txBody>
                  <a:tcPr marL="9525" marR="9525" marT="9525" marB="0" anchor="ctr">
                    <a:lnL w="127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r>
                        <a:rPr lang="es-CO" sz="800">
                          <a:effectLst/>
                          <a:latin typeface="Arial" panose="020B0604020202020204" pitchFamily="34" charset="0"/>
                        </a:rPr>
                        <a:t>Calificación: 3</a:t>
                      </a:r>
                      <a:endParaRPr lang="es-CO" sz="1050">
                        <a:effectLst/>
                        <a:latin typeface="Times New Roman" panose="02020603050405020304" pitchFamily="18" charset="0"/>
                      </a:endParaRPr>
                    </a:p>
                    <a:p>
                      <a:pPr algn="l"/>
                      <a:r>
                        <a:rPr lang="es-CO" sz="800">
                          <a:effectLst/>
                          <a:latin typeface="Arial" panose="020B0604020202020204" pitchFamily="34" charset="0"/>
                        </a:rPr>
                        <a:t>Zona de Riesgo Bajo</a:t>
                      </a:r>
                      <a:endParaRPr lang="es-CO" sz="1050">
                        <a:effectLst/>
                        <a:latin typeface="Times New Roman" panose="02020603050405020304" pitchFamily="18" charset="0"/>
                      </a:endParaRPr>
                    </a:p>
                  </a:txBody>
                  <a:tcPr marL="9525" marR="9525" marT="9525" marB="0" anchor="ctr">
                    <a:lnL w="381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gn="l"/>
                      <a:r>
                        <a:rPr lang="es-CO" sz="800">
                          <a:effectLst/>
                          <a:latin typeface="Arial" panose="020B0604020202020204" pitchFamily="34" charset="0"/>
                        </a:rPr>
                        <a:t>Calificación: 6</a:t>
                      </a:r>
                      <a:endParaRPr lang="es-CO" sz="1050">
                        <a:effectLst/>
                        <a:latin typeface="Times New Roman" panose="02020603050405020304" pitchFamily="18" charset="0"/>
                      </a:endParaRPr>
                    </a:p>
                    <a:p>
                      <a:pPr algn="l"/>
                      <a:r>
                        <a:rPr lang="es-CO" sz="800">
                          <a:effectLst/>
                          <a:latin typeface="Arial" panose="020B0604020202020204" pitchFamily="34" charset="0"/>
                        </a:rPr>
                        <a:t>Zona de Riesgo Moderado</a:t>
                      </a:r>
                      <a:endParaRPr lang="es-CO" sz="1050">
                        <a:effectLst/>
                        <a:latin typeface="Times New Roman" panose="02020603050405020304" pitchFamily="18" charset="0"/>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99"/>
                    </a:solidFill>
                  </a:tcPr>
                </a:tc>
                <a:tc>
                  <a:txBody>
                    <a:bodyPr/>
                    <a:lstStyle/>
                    <a:p>
                      <a:pPr algn="l"/>
                      <a:r>
                        <a:rPr lang="es-CO" sz="800" dirty="0">
                          <a:effectLst/>
                          <a:latin typeface="Arial" panose="020B0604020202020204" pitchFamily="34" charset="0"/>
                        </a:rPr>
                        <a:t>Calificación: 9</a:t>
                      </a:r>
                      <a:endParaRPr lang="es-CO" sz="1050" dirty="0">
                        <a:effectLst/>
                        <a:latin typeface="Times New Roman" panose="02020603050405020304" pitchFamily="18" charset="0"/>
                      </a:endParaRPr>
                    </a:p>
                    <a:p>
                      <a:pPr algn="l"/>
                      <a:r>
                        <a:rPr lang="es-CO" sz="800" dirty="0">
                          <a:effectLst/>
                          <a:latin typeface="Arial" panose="020B0604020202020204" pitchFamily="34" charset="0"/>
                        </a:rPr>
                        <a:t>Zona de Riesgo Alto</a:t>
                      </a:r>
                      <a:endParaRPr lang="es-CO" sz="1050" dirty="0">
                        <a:effectLst/>
                        <a:latin typeface="Times New Roman" panose="02020603050405020304" pitchFamily="18" charset="0"/>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000"/>
                    </a:solidFill>
                  </a:tcPr>
                </a:tc>
                <a:tc>
                  <a:txBody>
                    <a:bodyPr/>
                    <a:lstStyle/>
                    <a:p>
                      <a:pPr algn="l"/>
                      <a:r>
                        <a:rPr lang="es-CO" sz="800" dirty="0">
                          <a:effectLst/>
                          <a:latin typeface="Arial" panose="020B0604020202020204" pitchFamily="34" charset="0"/>
                        </a:rPr>
                        <a:t>Calificación: 12</a:t>
                      </a:r>
                      <a:endParaRPr lang="es-CO" sz="1050" dirty="0">
                        <a:effectLst/>
                        <a:latin typeface="Times New Roman" panose="02020603050405020304" pitchFamily="18" charset="0"/>
                      </a:endParaRPr>
                    </a:p>
                    <a:p>
                      <a:pPr algn="l"/>
                      <a:r>
                        <a:rPr lang="es-CO" sz="800" dirty="0">
                          <a:effectLst/>
                          <a:latin typeface="Arial" panose="020B0604020202020204" pitchFamily="34" charset="0"/>
                        </a:rPr>
                        <a:t>Zona de Riesgo Extremo</a:t>
                      </a:r>
                      <a:endParaRPr lang="es-CO" sz="1050" dirty="0">
                        <a:effectLst/>
                        <a:latin typeface="Times New Roman" panose="02020603050405020304" pitchFamily="18" charset="0"/>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tc>
                  <a:txBody>
                    <a:bodyPr/>
                    <a:lstStyle/>
                    <a:p>
                      <a:pPr algn="l"/>
                      <a:r>
                        <a:rPr lang="es-CO" sz="800" dirty="0">
                          <a:effectLst/>
                          <a:latin typeface="Arial" panose="020B0604020202020204" pitchFamily="34" charset="0"/>
                        </a:rPr>
                        <a:t>Calificación: 15</a:t>
                      </a:r>
                      <a:endParaRPr lang="es-CO" sz="1050" dirty="0">
                        <a:effectLst/>
                        <a:latin typeface="Times New Roman" panose="02020603050405020304" pitchFamily="18" charset="0"/>
                      </a:endParaRPr>
                    </a:p>
                    <a:p>
                      <a:pPr algn="l"/>
                      <a:r>
                        <a:rPr lang="es-CO" sz="800" dirty="0">
                          <a:effectLst/>
                          <a:latin typeface="Arial" panose="020B0604020202020204" pitchFamily="34" charset="0"/>
                        </a:rPr>
                        <a:t>Zona de Riesgo Extremo</a:t>
                      </a:r>
                      <a:endParaRPr lang="es-CO" sz="1050" dirty="0">
                        <a:effectLst/>
                        <a:latin typeface="Times New Roman" panose="02020603050405020304" pitchFamily="18" charset="0"/>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extLst>
                  <a:ext uri="{0D108BD9-81ED-4DB2-BD59-A6C34878D82A}">
                    <a16:rowId xmlns="" xmlns:a16="http://schemas.microsoft.com/office/drawing/2014/main" val="10002"/>
                  </a:ext>
                </a:extLst>
              </a:tr>
              <a:tr h="661098">
                <a:tc vMerge="1">
                  <a:txBody>
                    <a:bodyPr/>
                    <a:lstStyle/>
                    <a:p>
                      <a:endParaRPr lang="es-CO"/>
                    </a:p>
                  </a:txBody>
                  <a:tcPr/>
                </a:tc>
                <a:tc>
                  <a:txBody>
                    <a:bodyPr/>
                    <a:lstStyle/>
                    <a:p>
                      <a:pPr algn="ctr"/>
                      <a:r>
                        <a:rPr lang="es-CO" sz="1200" b="1">
                          <a:effectLst/>
                          <a:latin typeface="Arial" panose="020B0604020202020204" pitchFamily="34" charset="0"/>
                        </a:rPr>
                        <a:t>2</a:t>
                      </a:r>
                      <a:endParaRPr lang="es-CO" sz="1200" b="1">
                        <a:effectLst/>
                        <a:latin typeface="Times New Roman" panose="02020603050405020304" pitchFamily="18" charset="0"/>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s-CO" sz="1200" b="1" dirty="0" smtClean="0">
                          <a:effectLst/>
                          <a:latin typeface="Arial" panose="020B0604020202020204" pitchFamily="34" charset="0"/>
                        </a:rPr>
                        <a:t>IMPROBABLE</a:t>
                      </a:r>
                      <a:endParaRPr lang="es-CO" sz="1200" b="1" dirty="0">
                        <a:effectLst/>
                        <a:latin typeface="Times New Roman" panose="02020603050405020304" pitchFamily="18" charset="0"/>
                      </a:endParaRPr>
                    </a:p>
                  </a:txBody>
                  <a:tcPr marL="9525" marR="9525" marT="9525" marB="0" anchor="ctr">
                    <a:lnL w="127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r>
                        <a:rPr lang="es-CO" sz="800">
                          <a:effectLst/>
                          <a:latin typeface="Arial" panose="020B0604020202020204" pitchFamily="34" charset="0"/>
                        </a:rPr>
                        <a:t>Calificación: 2</a:t>
                      </a:r>
                      <a:endParaRPr lang="es-CO" sz="1050">
                        <a:effectLst/>
                        <a:latin typeface="Times New Roman" panose="02020603050405020304" pitchFamily="18" charset="0"/>
                      </a:endParaRPr>
                    </a:p>
                    <a:p>
                      <a:pPr algn="l"/>
                      <a:r>
                        <a:rPr lang="es-CO" sz="800">
                          <a:effectLst/>
                          <a:latin typeface="Arial" panose="020B0604020202020204" pitchFamily="34" charset="0"/>
                        </a:rPr>
                        <a:t>Zona de Riesgo Bajo</a:t>
                      </a:r>
                      <a:endParaRPr lang="es-CO" sz="1050">
                        <a:effectLst/>
                        <a:latin typeface="Times New Roman" panose="02020603050405020304" pitchFamily="18" charset="0"/>
                      </a:endParaRPr>
                    </a:p>
                  </a:txBody>
                  <a:tcPr marL="9525" marR="9525" marT="9525" marB="0" anchor="ctr">
                    <a:lnL w="381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gn="l"/>
                      <a:r>
                        <a:rPr lang="es-CO" sz="800">
                          <a:effectLst/>
                          <a:latin typeface="Arial" panose="020B0604020202020204" pitchFamily="34" charset="0"/>
                        </a:rPr>
                        <a:t>Calificación: 4</a:t>
                      </a:r>
                      <a:endParaRPr lang="es-CO" sz="1050">
                        <a:effectLst/>
                        <a:latin typeface="Times New Roman" panose="02020603050405020304" pitchFamily="18" charset="0"/>
                      </a:endParaRPr>
                    </a:p>
                    <a:p>
                      <a:pPr algn="l"/>
                      <a:r>
                        <a:rPr lang="es-CO" sz="800">
                          <a:effectLst/>
                          <a:latin typeface="Arial" panose="020B0604020202020204" pitchFamily="34" charset="0"/>
                        </a:rPr>
                        <a:t>Zona de Riesgo Bajo</a:t>
                      </a:r>
                      <a:endParaRPr lang="es-CO" sz="1050">
                        <a:effectLst/>
                        <a:latin typeface="Times New Roman" panose="02020603050405020304" pitchFamily="18" charset="0"/>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gn="l"/>
                      <a:r>
                        <a:rPr lang="es-CO" sz="800" dirty="0">
                          <a:effectLst/>
                          <a:latin typeface="Arial" panose="020B0604020202020204" pitchFamily="34" charset="0"/>
                        </a:rPr>
                        <a:t>Calificación: 6</a:t>
                      </a:r>
                      <a:endParaRPr lang="es-CO" sz="1050" dirty="0">
                        <a:effectLst/>
                        <a:latin typeface="Times New Roman" panose="02020603050405020304" pitchFamily="18" charset="0"/>
                      </a:endParaRPr>
                    </a:p>
                    <a:p>
                      <a:pPr algn="l"/>
                      <a:r>
                        <a:rPr lang="es-CO" sz="800" dirty="0">
                          <a:effectLst/>
                          <a:latin typeface="Arial" panose="020B0604020202020204" pitchFamily="34" charset="0"/>
                        </a:rPr>
                        <a:t>Zona de Riesgo Moderado</a:t>
                      </a:r>
                      <a:endParaRPr lang="es-CO" sz="1050" dirty="0">
                        <a:effectLst/>
                        <a:latin typeface="Times New Roman" panose="02020603050405020304" pitchFamily="18" charset="0"/>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99"/>
                    </a:solidFill>
                  </a:tcPr>
                </a:tc>
                <a:tc>
                  <a:txBody>
                    <a:bodyPr/>
                    <a:lstStyle/>
                    <a:p>
                      <a:pPr algn="l"/>
                      <a:r>
                        <a:rPr lang="es-CO" sz="800" dirty="0">
                          <a:effectLst/>
                          <a:latin typeface="Arial" panose="020B0604020202020204" pitchFamily="34" charset="0"/>
                        </a:rPr>
                        <a:t>Calificación: 8</a:t>
                      </a:r>
                      <a:endParaRPr lang="es-CO" sz="1050" dirty="0">
                        <a:effectLst/>
                        <a:latin typeface="Times New Roman" panose="02020603050405020304" pitchFamily="18" charset="0"/>
                      </a:endParaRPr>
                    </a:p>
                    <a:p>
                      <a:pPr algn="l"/>
                      <a:r>
                        <a:rPr lang="es-CO" sz="800" dirty="0">
                          <a:effectLst/>
                          <a:latin typeface="Arial" panose="020B0604020202020204" pitchFamily="34" charset="0"/>
                        </a:rPr>
                        <a:t>Zona de Riesgo Alto</a:t>
                      </a:r>
                      <a:endParaRPr lang="es-CO" sz="1050" dirty="0">
                        <a:effectLst/>
                        <a:latin typeface="Times New Roman" panose="02020603050405020304" pitchFamily="18" charset="0"/>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000"/>
                    </a:solidFill>
                  </a:tcPr>
                </a:tc>
                <a:tc>
                  <a:txBody>
                    <a:bodyPr/>
                    <a:lstStyle/>
                    <a:p>
                      <a:pPr algn="l"/>
                      <a:r>
                        <a:rPr lang="es-CO" sz="800" dirty="0">
                          <a:effectLst/>
                          <a:latin typeface="Arial" panose="020B0604020202020204" pitchFamily="34" charset="0"/>
                        </a:rPr>
                        <a:t>Calificación: 10</a:t>
                      </a:r>
                      <a:endParaRPr lang="es-CO" sz="1050" dirty="0">
                        <a:effectLst/>
                        <a:latin typeface="Times New Roman" panose="02020603050405020304" pitchFamily="18" charset="0"/>
                      </a:endParaRPr>
                    </a:p>
                    <a:p>
                      <a:pPr algn="l"/>
                      <a:r>
                        <a:rPr lang="es-CO" sz="800" dirty="0">
                          <a:effectLst/>
                          <a:latin typeface="Arial" panose="020B0604020202020204" pitchFamily="34" charset="0"/>
                        </a:rPr>
                        <a:t>Zona de Riesgo Extremo</a:t>
                      </a:r>
                      <a:endParaRPr lang="es-CO" sz="1050" dirty="0">
                        <a:effectLst/>
                        <a:latin typeface="Times New Roman" panose="02020603050405020304" pitchFamily="18" charset="0"/>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extLst>
                  <a:ext uri="{0D108BD9-81ED-4DB2-BD59-A6C34878D82A}">
                    <a16:rowId xmlns="" xmlns:a16="http://schemas.microsoft.com/office/drawing/2014/main" val="10003"/>
                  </a:ext>
                </a:extLst>
              </a:tr>
              <a:tr h="628454">
                <a:tc vMerge="1">
                  <a:txBody>
                    <a:bodyPr/>
                    <a:lstStyle/>
                    <a:p>
                      <a:endParaRPr lang="es-CO"/>
                    </a:p>
                  </a:txBody>
                  <a:tcPr/>
                </a:tc>
                <a:tc>
                  <a:txBody>
                    <a:bodyPr/>
                    <a:lstStyle/>
                    <a:p>
                      <a:pPr algn="ctr"/>
                      <a:r>
                        <a:rPr lang="es-CO" sz="1200" b="1">
                          <a:effectLst/>
                          <a:latin typeface="Arial" panose="020B0604020202020204" pitchFamily="34" charset="0"/>
                        </a:rPr>
                        <a:t>1</a:t>
                      </a:r>
                      <a:endParaRPr lang="es-CO" sz="1200" b="1">
                        <a:effectLst/>
                        <a:latin typeface="Times New Roman" panose="02020603050405020304" pitchFamily="18" charset="0"/>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tcPr>
                </a:tc>
                <a:tc>
                  <a:txBody>
                    <a:bodyPr/>
                    <a:lstStyle/>
                    <a:p>
                      <a:pPr algn="ctr"/>
                      <a:r>
                        <a:rPr lang="es-CO" sz="1200" b="1" dirty="0">
                          <a:effectLst/>
                          <a:latin typeface="Arial" panose="020B0604020202020204" pitchFamily="34" charset="0"/>
                        </a:rPr>
                        <a:t>RARA VEZ</a:t>
                      </a:r>
                      <a:endParaRPr lang="es-CO" sz="1200" b="1" dirty="0">
                        <a:effectLst/>
                        <a:latin typeface="Times New Roman" panose="02020603050405020304" pitchFamily="18" charset="0"/>
                      </a:endParaRPr>
                    </a:p>
                  </a:txBody>
                  <a:tcPr marL="9525" marR="9525" marT="9525" marB="0" anchor="ctr">
                    <a:lnL w="127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tcPr>
                </a:tc>
                <a:tc>
                  <a:txBody>
                    <a:bodyPr/>
                    <a:lstStyle/>
                    <a:p>
                      <a:pPr algn="l"/>
                      <a:r>
                        <a:rPr lang="es-CO" sz="800">
                          <a:effectLst/>
                          <a:latin typeface="Arial" panose="020B0604020202020204" pitchFamily="34" charset="0"/>
                        </a:rPr>
                        <a:t>Calificación: 1</a:t>
                      </a:r>
                      <a:endParaRPr lang="es-CO" sz="1050">
                        <a:effectLst/>
                        <a:latin typeface="Times New Roman" panose="02020603050405020304" pitchFamily="18" charset="0"/>
                      </a:endParaRPr>
                    </a:p>
                    <a:p>
                      <a:pPr algn="l"/>
                      <a:r>
                        <a:rPr lang="es-CO" sz="800">
                          <a:effectLst/>
                          <a:latin typeface="Arial" panose="020B0604020202020204" pitchFamily="34" charset="0"/>
                        </a:rPr>
                        <a:t>Zona de Riesgo Bajo</a:t>
                      </a:r>
                      <a:endParaRPr lang="es-CO" sz="1050">
                        <a:effectLst/>
                        <a:latin typeface="Times New Roman" panose="02020603050405020304" pitchFamily="18" charset="0"/>
                      </a:endParaRPr>
                    </a:p>
                  </a:txBody>
                  <a:tcPr marL="9525" marR="9525" marT="9525" marB="0" anchor="ctr">
                    <a:lnL w="381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solidFill>
                      <a:srgbClr val="92D050"/>
                    </a:solidFill>
                  </a:tcPr>
                </a:tc>
                <a:tc>
                  <a:txBody>
                    <a:bodyPr/>
                    <a:lstStyle/>
                    <a:p>
                      <a:pPr algn="l"/>
                      <a:r>
                        <a:rPr lang="es-CO" sz="800">
                          <a:effectLst/>
                          <a:latin typeface="Arial" panose="020B0604020202020204" pitchFamily="34" charset="0"/>
                        </a:rPr>
                        <a:t>Calificación: 2</a:t>
                      </a:r>
                      <a:endParaRPr lang="es-CO" sz="1050">
                        <a:effectLst/>
                        <a:latin typeface="Times New Roman" panose="02020603050405020304" pitchFamily="18" charset="0"/>
                      </a:endParaRPr>
                    </a:p>
                    <a:p>
                      <a:pPr algn="l"/>
                      <a:r>
                        <a:rPr lang="es-CO" sz="800">
                          <a:effectLst/>
                          <a:latin typeface="Arial" panose="020B0604020202020204" pitchFamily="34" charset="0"/>
                        </a:rPr>
                        <a:t>Zona de Riesgo Bajo</a:t>
                      </a:r>
                      <a:endParaRPr lang="es-CO" sz="1050">
                        <a:effectLst/>
                        <a:latin typeface="Times New Roman" panose="02020603050405020304" pitchFamily="18" charset="0"/>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solidFill>
                      <a:srgbClr val="92D050"/>
                    </a:solidFill>
                  </a:tcPr>
                </a:tc>
                <a:tc>
                  <a:txBody>
                    <a:bodyPr/>
                    <a:lstStyle/>
                    <a:p>
                      <a:pPr algn="l"/>
                      <a:r>
                        <a:rPr lang="es-CO" sz="800" dirty="0">
                          <a:effectLst/>
                          <a:latin typeface="Arial" panose="020B0604020202020204" pitchFamily="34" charset="0"/>
                        </a:rPr>
                        <a:t>Calificación: 3</a:t>
                      </a:r>
                      <a:endParaRPr lang="es-CO" sz="1050" dirty="0">
                        <a:effectLst/>
                        <a:latin typeface="Times New Roman" panose="02020603050405020304" pitchFamily="18" charset="0"/>
                      </a:endParaRPr>
                    </a:p>
                    <a:p>
                      <a:pPr algn="l"/>
                      <a:r>
                        <a:rPr lang="es-CO" sz="800" dirty="0">
                          <a:effectLst/>
                          <a:latin typeface="Arial" panose="020B0604020202020204" pitchFamily="34" charset="0"/>
                        </a:rPr>
                        <a:t>Zona de Riesgo Moderado</a:t>
                      </a:r>
                      <a:endParaRPr lang="es-CO" sz="1050" dirty="0">
                        <a:effectLst/>
                        <a:latin typeface="Times New Roman" panose="02020603050405020304" pitchFamily="18" charset="0"/>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solidFill>
                      <a:srgbClr val="FFFF99"/>
                    </a:solidFill>
                  </a:tcPr>
                </a:tc>
                <a:tc>
                  <a:txBody>
                    <a:bodyPr/>
                    <a:lstStyle/>
                    <a:p>
                      <a:pPr algn="l"/>
                      <a:r>
                        <a:rPr lang="es-CO" sz="800" dirty="0">
                          <a:effectLst/>
                          <a:latin typeface="Arial" panose="020B0604020202020204" pitchFamily="34" charset="0"/>
                        </a:rPr>
                        <a:t>Calificación: 4</a:t>
                      </a:r>
                      <a:endParaRPr lang="es-CO" sz="1050" dirty="0">
                        <a:effectLst/>
                        <a:latin typeface="Times New Roman" panose="02020603050405020304" pitchFamily="18" charset="0"/>
                      </a:endParaRPr>
                    </a:p>
                    <a:p>
                      <a:pPr algn="l"/>
                      <a:r>
                        <a:rPr lang="es-CO" sz="800" dirty="0">
                          <a:effectLst/>
                          <a:latin typeface="Arial" panose="020B0604020202020204" pitchFamily="34" charset="0"/>
                        </a:rPr>
                        <a:t>Zona de Riesgo Alto</a:t>
                      </a:r>
                      <a:endParaRPr lang="es-CO" sz="1050" dirty="0">
                        <a:effectLst/>
                        <a:latin typeface="Times New Roman" panose="02020603050405020304" pitchFamily="18" charset="0"/>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solidFill>
                      <a:srgbClr val="FFC000"/>
                    </a:solidFill>
                  </a:tcPr>
                </a:tc>
                <a:tc>
                  <a:txBody>
                    <a:bodyPr/>
                    <a:lstStyle/>
                    <a:p>
                      <a:pPr algn="l"/>
                      <a:r>
                        <a:rPr lang="es-CO" sz="800" dirty="0">
                          <a:effectLst/>
                          <a:latin typeface="Arial" panose="020B0604020202020204" pitchFamily="34" charset="0"/>
                        </a:rPr>
                        <a:t>Calificación: 5</a:t>
                      </a:r>
                      <a:endParaRPr lang="es-CO" sz="1050" dirty="0">
                        <a:effectLst/>
                        <a:latin typeface="Times New Roman" panose="02020603050405020304" pitchFamily="18" charset="0"/>
                      </a:endParaRPr>
                    </a:p>
                    <a:p>
                      <a:pPr algn="l"/>
                      <a:r>
                        <a:rPr lang="es-CO" sz="800" dirty="0">
                          <a:effectLst/>
                          <a:latin typeface="Arial" panose="020B0604020202020204" pitchFamily="34" charset="0"/>
                        </a:rPr>
                        <a:t>Zona de Riesgo Extremo</a:t>
                      </a:r>
                      <a:endParaRPr lang="es-CO" sz="1050" dirty="0">
                        <a:effectLst/>
                        <a:latin typeface="Times New Roman" panose="02020603050405020304" pitchFamily="18" charset="0"/>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solidFill>
                      <a:srgbClr val="FF0000"/>
                    </a:solidFill>
                  </a:tcPr>
                </a:tc>
                <a:extLst>
                  <a:ext uri="{0D108BD9-81ED-4DB2-BD59-A6C34878D82A}">
                    <a16:rowId xmlns="" xmlns:a16="http://schemas.microsoft.com/office/drawing/2014/main" val="10004"/>
                  </a:ext>
                </a:extLst>
              </a:tr>
              <a:tr h="447054">
                <a:tc rowSpan="3" gridSpan="3">
                  <a:txBody>
                    <a:bodyPr/>
                    <a:lstStyle/>
                    <a:p>
                      <a:endParaRPr lang="es-CO" sz="1200" dirty="0">
                        <a:effectLst/>
                        <a:latin typeface="Times New Roman" panose="02020603050405020304" pitchFamily="18" charset="0"/>
                      </a:endParaRPr>
                    </a:p>
                  </a:txBody>
                  <a:tcPr marL="9525" marR="9525" marT="9525" marB="0" anchor="ctr">
                    <a:lnL>
                      <a:noFill/>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a:noFill/>
                    </a:lnB>
                  </a:tcPr>
                </a:tc>
                <a:tc rowSpan="3" hMerge="1">
                  <a:txBody>
                    <a:bodyPr/>
                    <a:lstStyle/>
                    <a:p>
                      <a:endParaRPr lang="es-CO"/>
                    </a:p>
                  </a:txBody>
                  <a:tcPr/>
                </a:tc>
                <a:tc rowSpan="3" hMerge="1">
                  <a:txBody>
                    <a:bodyPr/>
                    <a:lstStyle/>
                    <a:p>
                      <a:endParaRPr lang="es-CO"/>
                    </a:p>
                  </a:txBody>
                  <a:tcPr/>
                </a:tc>
                <a:tc>
                  <a:txBody>
                    <a:bodyPr/>
                    <a:lstStyle/>
                    <a:p>
                      <a:pPr algn="ctr"/>
                      <a:r>
                        <a:rPr lang="es-CO" sz="1200" b="1" dirty="0">
                          <a:effectLst/>
                          <a:latin typeface="Arial" panose="020B0604020202020204" pitchFamily="34" charset="0"/>
                        </a:rPr>
                        <a:t>INSIGNIFICANTE</a:t>
                      </a:r>
                      <a:endParaRPr lang="es-CO" sz="1200" dirty="0">
                        <a:effectLst/>
                        <a:latin typeface="Times New Roman" panose="02020603050405020304" pitchFamily="18" charset="0"/>
                      </a:endParaRPr>
                    </a:p>
                  </a:txBody>
                  <a:tcPr marL="9525" marR="9525" marT="9525" marB="0" anchor="ctr">
                    <a:lnL w="381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s-CO" sz="1200" b="1">
                          <a:effectLst/>
                          <a:latin typeface="Arial" panose="020B0604020202020204" pitchFamily="34" charset="0"/>
                        </a:rPr>
                        <a:t>MENOR</a:t>
                      </a:r>
                      <a:endParaRPr lang="es-CO" sz="1200">
                        <a:effectLst/>
                        <a:latin typeface="Times New Roman" panose="02020603050405020304" pitchFamily="18" charset="0"/>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s-CO" sz="1200" b="1" dirty="0">
                          <a:effectLst/>
                          <a:latin typeface="Arial" panose="020B0604020202020204" pitchFamily="34" charset="0"/>
                        </a:rPr>
                        <a:t>MODERADO</a:t>
                      </a:r>
                      <a:endParaRPr lang="es-CO" sz="1200" dirty="0">
                        <a:effectLst/>
                        <a:latin typeface="Times New Roman" panose="02020603050405020304" pitchFamily="18" charset="0"/>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s-CO" sz="1200" b="1">
                          <a:effectLst/>
                          <a:latin typeface="Arial" panose="020B0604020202020204" pitchFamily="34" charset="0"/>
                        </a:rPr>
                        <a:t>MAYOR</a:t>
                      </a:r>
                      <a:endParaRPr lang="es-CO" sz="1200">
                        <a:effectLst/>
                        <a:latin typeface="Times New Roman" panose="02020603050405020304" pitchFamily="18" charset="0"/>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s-CO" sz="1200" b="1">
                          <a:effectLst/>
                          <a:latin typeface="Arial" panose="020B0604020202020204" pitchFamily="34" charset="0"/>
                        </a:rPr>
                        <a:t>CATASTRÓFICO</a:t>
                      </a:r>
                      <a:endParaRPr lang="es-CO" sz="1200">
                        <a:effectLst/>
                        <a:latin typeface="Times New Roman" panose="02020603050405020304" pitchFamily="18" charset="0"/>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05"/>
                  </a:ext>
                </a:extLst>
              </a:tr>
              <a:tr h="240235">
                <a:tc gridSpan="3" vMerge="1">
                  <a:txBody>
                    <a:bodyPr/>
                    <a:lstStyle/>
                    <a:p>
                      <a:endParaRPr lang="es-CO"/>
                    </a:p>
                  </a:txBody>
                  <a:tcPr/>
                </a:tc>
                <a:tc hMerge="1" vMerge="1">
                  <a:txBody>
                    <a:bodyPr/>
                    <a:lstStyle/>
                    <a:p>
                      <a:endParaRPr lang="es-CO"/>
                    </a:p>
                  </a:txBody>
                  <a:tcPr/>
                </a:tc>
                <a:tc hMerge="1" vMerge="1">
                  <a:txBody>
                    <a:bodyPr/>
                    <a:lstStyle/>
                    <a:p>
                      <a:endParaRPr lang="es-CO"/>
                    </a:p>
                  </a:txBody>
                  <a:tcPr/>
                </a:tc>
                <a:tc>
                  <a:txBody>
                    <a:bodyPr/>
                    <a:lstStyle/>
                    <a:p>
                      <a:pPr algn="ctr"/>
                      <a:r>
                        <a:rPr lang="es-CO" sz="1200" b="1" dirty="0">
                          <a:effectLst/>
                          <a:latin typeface="Arial" panose="020B0604020202020204" pitchFamily="34" charset="0"/>
                        </a:rPr>
                        <a:t>1</a:t>
                      </a:r>
                      <a:endParaRPr lang="es-CO" sz="1200" dirty="0">
                        <a:effectLst/>
                        <a:latin typeface="Times New Roman" panose="02020603050405020304" pitchFamily="18" charset="0"/>
                      </a:endParaRPr>
                    </a:p>
                  </a:txBody>
                  <a:tcPr marL="9525" marR="9525" marT="9525" marB="0" anchor="ctr">
                    <a:lnL w="381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s-CO" sz="1200" b="1" dirty="0">
                          <a:effectLst/>
                          <a:latin typeface="Arial" panose="020B0604020202020204" pitchFamily="34" charset="0"/>
                        </a:rPr>
                        <a:t>2</a:t>
                      </a:r>
                      <a:endParaRPr lang="es-CO" sz="1200" dirty="0">
                        <a:effectLst/>
                        <a:latin typeface="Times New Roman" panose="02020603050405020304" pitchFamily="18" charset="0"/>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s-CO" sz="1200" b="1">
                          <a:effectLst/>
                          <a:latin typeface="Arial" panose="020B0604020202020204" pitchFamily="34" charset="0"/>
                        </a:rPr>
                        <a:t>3</a:t>
                      </a:r>
                      <a:endParaRPr lang="es-CO" sz="1200">
                        <a:effectLst/>
                        <a:latin typeface="Times New Roman" panose="02020603050405020304" pitchFamily="18" charset="0"/>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s-CO" sz="1200" b="1">
                          <a:effectLst/>
                          <a:latin typeface="Arial" panose="020B0604020202020204" pitchFamily="34" charset="0"/>
                        </a:rPr>
                        <a:t>4</a:t>
                      </a:r>
                      <a:endParaRPr lang="es-CO" sz="1200">
                        <a:effectLst/>
                        <a:latin typeface="Times New Roman" panose="02020603050405020304" pitchFamily="18" charset="0"/>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s-CO" sz="1200" b="1">
                          <a:effectLst/>
                          <a:latin typeface="Arial" panose="020B0604020202020204" pitchFamily="34" charset="0"/>
                        </a:rPr>
                        <a:t>5</a:t>
                      </a:r>
                      <a:endParaRPr lang="es-CO" sz="1200">
                        <a:effectLst/>
                        <a:latin typeface="Times New Roman" panose="02020603050405020304" pitchFamily="18" charset="0"/>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06"/>
                  </a:ext>
                </a:extLst>
              </a:tr>
              <a:tr h="360353">
                <a:tc gridSpan="3" vMerge="1">
                  <a:txBody>
                    <a:bodyPr/>
                    <a:lstStyle/>
                    <a:p>
                      <a:endParaRPr lang="es-CO"/>
                    </a:p>
                  </a:txBody>
                  <a:tcPr/>
                </a:tc>
                <a:tc hMerge="1" vMerge="1">
                  <a:txBody>
                    <a:bodyPr/>
                    <a:lstStyle/>
                    <a:p>
                      <a:endParaRPr lang="es-CO"/>
                    </a:p>
                  </a:txBody>
                  <a:tcPr/>
                </a:tc>
                <a:tc hMerge="1" vMerge="1">
                  <a:txBody>
                    <a:bodyPr/>
                    <a:lstStyle/>
                    <a:p>
                      <a:endParaRPr lang="es-CO"/>
                    </a:p>
                  </a:txBody>
                  <a:tcPr/>
                </a:tc>
                <a:tc gridSpan="5">
                  <a:txBody>
                    <a:bodyPr/>
                    <a:lstStyle/>
                    <a:p>
                      <a:pPr algn="ctr"/>
                      <a:r>
                        <a:rPr lang="es-CO" sz="1600" b="1" dirty="0">
                          <a:effectLst/>
                          <a:latin typeface="Arial" panose="020B0604020202020204" pitchFamily="34" charset="0"/>
                        </a:rPr>
                        <a:t>IMPACTO</a:t>
                      </a:r>
                      <a:endParaRPr lang="es-CO" sz="1600" dirty="0">
                        <a:effectLst/>
                        <a:latin typeface="Times New Roman" panose="02020603050405020304" pitchFamily="18" charset="0"/>
                      </a:endParaRPr>
                    </a:p>
                  </a:txBody>
                  <a:tcPr marL="9525" marR="9525" marT="9525" marB="0" anchor="ctr">
                    <a:lnL w="381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tcPr>
                </a:tc>
                <a:tc hMerge="1">
                  <a:txBody>
                    <a:bodyPr/>
                    <a:lstStyle/>
                    <a:p>
                      <a:endParaRPr lang="es-CO"/>
                    </a:p>
                  </a:txBody>
                  <a:tcPr/>
                </a:tc>
                <a:tc hMerge="1">
                  <a:txBody>
                    <a:bodyPr/>
                    <a:lstStyle/>
                    <a:p>
                      <a:endParaRPr lang="es-CO"/>
                    </a:p>
                  </a:txBody>
                  <a:tcPr/>
                </a:tc>
                <a:tc hMerge="1">
                  <a:txBody>
                    <a:bodyPr/>
                    <a:lstStyle/>
                    <a:p>
                      <a:endParaRPr lang="es-CO"/>
                    </a:p>
                  </a:txBody>
                  <a:tcPr/>
                </a:tc>
                <a:tc hMerge="1">
                  <a:txBody>
                    <a:bodyPr/>
                    <a:lstStyle/>
                    <a:p>
                      <a:endParaRPr lang="es-CO"/>
                    </a:p>
                  </a:txBody>
                  <a:tcPr/>
                </a:tc>
                <a:extLst>
                  <a:ext uri="{0D108BD9-81ED-4DB2-BD59-A6C34878D82A}">
                    <a16:rowId xmlns="" xmlns:a16="http://schemas.microsoft.com/office/drawing/2014/main" val="10007"/>
                  </a:ext>
                </a:extLst>
              </a:tr>
            </a:tbl>
          </a:graphicData>
        </a:graphic>
      </p:graphicFrame>
      <p:sp>
        <p:nvSpPr>
          <p:cNvPr id="4" name="Rectángulo 3">
            <a:extLst>
              <a:ext uri="{FF2B5EF4-FFF2-40B4-BE49-F238E27FC236}">
                <a16:creationId xmlns="" xmlns:a16="http://schemas.microsoft.com/office/drawing/2014/main" id="{1AFB049C-6B68-4B65-A015-20D3416AB98F}"/>
              </a:ext>
            </a:extLst>
          </p:cNvPr>
          <p:cNvSpPr/>
          <p:nvPr/>
        </p:nvSpPr>
        <p:spPr>
          <a:xfrm>
            <a:off x="6815025" y="-2058"/>
            <a:ext cx="5268686" cy="769441"/>
          </a:xfrm>
          <a:prstGeom prst="rect">
            <a:avLst/>
          </a:prstGeom>
        </p:spPr>
        <p:txBody>
          <a:bodyPr wrap="square">
            <a:spAutoFit/>
          </a:bodyPr>
          <a:lstStyle/>
          <a:p>
            <a:r>
              <a:rPr lang="es-ES" sz="2800" b="1" dirty="0">
                <a:solidFill>
                  <a:schemeClr val="bg1"/>
                </a:solidFill>
                <a:latin typeface="Arial" panose="020B0604020202020204" pitchFamily="34" charset="0"/>
                <a:cs typeface="Arial" panose="020B0604020202020204" pitchFamily="34" charset="0"/>
              </a:rPr>
              <a:t>Componente 1 - </a:t>
            </a:r>
            <a:r>
              <a:rPr lang="es-ES" sz="1600" b="1" dirty="0">
                <a:solidFill>
                  <a:schemeClr val="bg1"/>
                </a:solidFill>
                <a:latin typeface="Arial" panose="020B0604020202020204" pitchFamily="34" charset="0"/>
                <a:cs typeface="Arial" panose="020B0604020202020204" pitchFamily="34" charset="0"/>
              </a:rPr>
              <a:t>Gestión del Riesgo de Corrupción “MAPA DE RIESGOS DE CORRUPCIÓN</a:t>
            </a:r>
            <a:endParaRPr lang="es-CO" sz="1600" b="1" dirty="0">
              <a:solidFill>
                <a:schemeClr val="bg1"/>
              </a:solidFill>
              <a:latin typeface="Arial" panose="020B0604020202020204" pitchFamily="34" charset="0"/>
              <a:cs typeface="Arial" panose="020B0604020202020204" pitchFamily="34" charset="0"/>
            </a:endParaRPr>
          </a:p>
        </p:txBody>
      </p:sp>
      <p:sp>
        <p:nvSpPr>
          <p:cNvPr id="5" name="Rectángulo 4"/>
          <p:cNvSpPr/>
          <p:nvPr/>
        </p:nvSpPr>
        <p:spPr>
          <a:xfrm rot="19235669">
            <a:off x="2563538" y="1512464"/>
            <a:ext cx="1966475" cy="1893698"/>
          </a:xfrm>
          <a:prstGeom prst="rect">
            <a:avLst/>
          </a:prstGeom>
          <a:solidFill>
            <a:schemeClr val="bg1"/>
          </a:solidFill>
          <a:ln w="38100">
            <a:solidFill>
              <a:schemeClr val="tx1"/>
            </a:solidFill>
            <a:prstDash val="dashDot"/>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s-ES" sz="1100" b="1" dirty="0">
                <a:solidFill>
                  <a:schemeClr val="tx1"/>
                </a:solidFill>
              </a:rPr>
              <a:t>LOS NIVELES DE IMPACTO INSIGNIFICANTE Y MENOR NO APLICA PARA LOS RIESGOS DE CORRUPCIÓN </a:t>
            </a:r>
            <a:endParaRPr lang="es-CO" sz="1100" dirty="0">
              <a:solidFill>
                <a:schemeClr val="tx1"/>
              </a:solidFill>
            </a:endParaRPr>
          </a:p>
        </p:txBody>
      </p:sp>
      <p:sp>
        <p:nvSpPr>
          <p:cNvPr id="6" name="Rectángulo 5"/>
          <p:cNvSpPr/>
          <p:nvPr/>
        </p:nvSpPr>
        <p:spPr>
          <a:xfrm>
            <a:off x="720156" y="199365"/>
            <a:ext cx="5032916" cy="584775"/>
          </a:xfrm>
          <a:prstGeom prst="rect">
            <a:avLst/>
          </a:prstGeom>
        </p:spPr>
        <p:txBody>
          <a:bodyPr wrap="none">
            <a:spAutoFit/>
          </a:bodyPr>
          <a:lstStyle/>
          <a:p>
            <a:pPr algn="ctr" fontAlgn="ctr"/>
            <a:r>
              <a:rPr lang="es-ES" sz="3200" b="1" dirty="0">
                <a:solidFill>
                  <a:srgbClr val="000000"/>
                </a:solidFill>
                <a:latin typeface="Calibri" panose="020F0502020204030204" pitchFamily="34" charset="0"/>
              </a:rPr>
              <a:t>Mapa Riesgos de Corrupción</a:t>
            </a:r>
            <a:endParaRPr lang="es-CO" sz="3200" b="1" dirty="0">
              <a:solidFill>
                <a:srgbClr val="000000"/>
              </a:solidFill>
              <a:latin typeface="Calibri" panose="020F0502020204030204" pitchFamily="34" charset="0"/>
            </a:endParaRPr>
          </a:p>
        </p:txBody>
      </p:sp>
      <p:sp>
        <p:nvSpPr>
          <p:cNvPr id="7" name="Elipse 6"/>
          <p:cNvSpPr/>
          <p:nvPr/>
        </p:nvSpPr>
        <p:spPr>
          <a:xfrm>
            <a:off x="8358797" y="3591749"/>
            <a:ext cx="485624" cy="446665"/>
          </a:xfrm>
          <a:prstGeom prst="ellipse">
            <a:avLst/>
          </a:prstGeom>
          <a:solidFill>
            <a:schemeClr val="bg1"/>
          </a:solidFill>
          <a:ln w="19050">
            <a:solidFill>
              <a:schemeClr val="tx1"/>
            </a:solidFill>
            <a:prstDash val="solid"/>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es-ES" sz="1000" b="1" dirty="0" smtClean="0">
                <a:solidFill>
                  <a:schemeClr val="tx1"/>
                </a:solidFill>
              </a:rPr>
              <a:t>RC1</a:t>
            </a:r>
            <a:endParaRPr lang="es-ES" sz="1000" b="1" dirty="0">
              <a:solidFill>
                <a:schemeClr val="tx1"/>
              </a:solidFill>
            </a:endParaRPr>
          </a:p>
          <a:p>
            <a:pPr algn="ctr">
              <a:defRPr/>
            </a:pPr>
            <a:r>
              <a:rPr lang="es-ES" sz="600" b="1" dirty="0">
                <a:solidFill>
                  <a:schemeClr val="tx1"/>
                </a:solidFill>
              </a:rPr>
              <a:t>Inherente </a:t>
            </a:r>
            <a:endParaRPr lang="es-CO" sz="600" b="1" dirty="0">
              <a:solidFill>
                <a:schemeClr val="tx1"/>
              </a:solidFill>
            </a:endParaRPr>
          </a:p>
        </p:txBody>
      </p:sp>
      <p:sp>
        <p:nvSpPr>
          <p:cNvPr id="13" name="Elipse 12"/>
          <p:cNvSpPr/>
          <p:nvPr/>
        </p:nvSpPr>
        <p:spPr>
          <a:xfrm>
            <a:off x="8358797" y="2846329"/>
            <a:ext cx="485624" cy="446665"/>
          </a:xfrm>
          <a:prstGeom prst="ellipse">
            <a:avLst/>
          </a:prstGeom>
          <a:solidFill>
            <a:schemeClr val="bg1"/>
          </a:solidFill>
          <a:ln w="19050">
            <a:solidFill>
              <a:schemeClr val="tx1"/>
            </a:solidFill>
            <a:prstDash val="solid"/>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es-ES" sz="1000" b="1" dirty="0" smtClean="0">
                <a:solidFill>
                  <a:schemeClr val="tx1"/>
                </a:solidFill>
              </a:rPr>
              <a:t>RC2</a:t>
            </a:r>
            <a:endParaRPr lang="es-ES" sz="1000" b="1" dirty="0">
              <a:solidFill>
                <a:schemeClr val="tx1"/>
              </a:solidFill>
            </a:endParaRPr>
          </a:p>
          <a:p>
            <a:pPr algn="ctr">
              <a:defRPr/>
            </a:pPr>
            <a:r>
              <a:rPr lang="es-ES" sz="600" b="1" dirty="0">
                <a:solidFill>
                  <a:schemeClr val="tx1"/>
                </a:solidFill>
              </a:rPr>
              <a:t>Inherente</a:t>
            </a:r>
            <a:r>
              <a:rPr lang="es-ES" sz="1000" b="1" dirty="0">
                <a:solidFill>
                  <a:schemeClr val="tx1"/>
                </a:solidFill>
              </a:rPr>
              <a:t> </a:t>
            </a:r>
            <a:endParaRPr lang="es-CO" sz="1000" dirty="0">
              <a:solidFill>
                <a:schemeClr val="tx1"/>
              </a:solidFill>
            </a:endParaRPr>
          </a:p>
        </p:txBody>
      </p:sp>
      <p:sp>
        <p:nvSpPr>
          <p:cNvPr id="2" name="CuadroTexto 1"/>
          <p:cNvSpPr txBox="1"/>
          <p:nvPr/>
        </p:nvSpPr>
        <p:spPr>
          <a:xfrm>
            <a:off x="9021170" y="859921"/>
            <a:ext cx="2892833" cy="4832092"/>
          </a:xfrm>
          <a:prstGeom prst="rect">
            <a:avLst/>
          </a:prstGeom>
          <a:noFill/>
        </p:spPr>
        <p:txBody>
          <a:bodyPr wrap="square" rtlCol="0">
            <a:spAutoFit/>
          </a:bodyPr>
          <a:lstStyle/>
          <a:p>
            <a:pPr algn="just" fontAlgn="ctr"/>
            <a:r>
              <a:rPr lang="es-ES" sz="1400" b="1" dirty="0" smtClean="0"/>
              <a:t>RC1</a:t>
            </a:r>
            <a:r>
              <a:rPr lang="es-ES" sz="1400" b="1" dirty="0"/>
              <a:t>. </a:t>
            </a:r>
            <a:r>
              <a:rPr lang="es-ES" sz="1400" dirty="0"/>
              <a:t>Procesos de selección direccionados con el fin de favorecer a un particular, como resultado de la acción u omisión en la aplicación de las normas y procedimientos, la inobservancia de las funciones y competencias establecidas, o el uso indebido del poder.</a:t>
            </a:r>
          </a:p>
          <a:p>
            <a:pPr fontAlgn="ctr"/>
            <a:endParaRPr lang="es-CO" sz="1400" dirty="0"/>
          </a:p>
          <a:p>
            <a:pPr algn="just" fontAlgn="ctr"/>
            <a:r>
              <a:rPr lang="es-ES" sz="1400" b="1" dirty="0" smtClean="0"/>
              <a:t>RC2</a:t>
            </a:r>
            <a:r>
              <a:rPr lang="es-ES" sz="1400" b="1" dirty="0"/>
              <a:t>. </a:t>
            </a:r>
            <a:r>
              <a:rPr lang="es-ES" sz="1400" dirty="0"/>
              <a:t>Omisión o alteración intencional - dolosa que se aparta  de los procedimientos de control y vigilancia regulados por manuales, normas y especificaciones durante la ejecución de obras</a:t>
            </a:r>
            <a:r>
              <a:rPr lang="es-ES" sz="1400" dirty="0" smtClean="0"/>
              <a:t>.</a:t>
            </a:r>
          </a:p>
          <a:p>
            <a:pPr algn="just" fontAlgn="ctr"/>
            <a:endParaRPr lang="es-ES" sz="1400" dirty="0" smtClean="0"/>
          </a:p>
          <a:p>
            <a:pPr algn="just" fontAlgn="ctr"/>
            <a:r>
              <a:rPr lang="es-ES" sz="1400" b="1" dirty="0" smtClean="0"/>
              <a:t>RC3</a:t>
            </a:r>
            <a:r>
              <a:rPr lang="es-ES" sz="1400" dirty="0" smtClean="0"/>
              <a:t>. </a:t>
            </a:r>
            <a:r>
              <a:rPr lang="es-MX" sz="1400" dirty="0"/>
              <a:t> Asesorar ilegal e inoportunamente la defensa jurídica de la entidad por fuera del marco legal en beneficio de terceros o propio.</a:t>
            </a:r>
            <a:endParaRPr lang="es-CO" sz="1400" dirty="0"/>
          </a:p>
          <a:p>
            <a:endParaRPr lang="es-ES" sz="1400" dirty="0"/>
          </a:p>
        </p:txBody>
      </p:sp>
      <p:sp>
        <p:nvSpPr>
          <p:cNvPr id="9" name="Elipse 8"/>
          <p:cNvSpPr/>
          <p:nvPr/>
        </p:nvSpPr>
        <p:spPr>
          <a:xfrm>
            <a:off x="7054931" y="2143949"/>
            <a:ext cx="485624" cy="446665"/>
          </a:xfrm>
          <a:prstGeom prst="ellipse">
            <a:avLst/>
          </a:prstGeom>
          <a:solidFill>
            <a:schemeClr val="bg1"/>
          </a:solidFill>
          <a:ln w="19050">
            <a:solidFill>
              <a:schemeClr val="tx1"/>
            </a:solidFill>
            <a:prstDash val="solid"/>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es-ES" sz="1000" b="1" dirty="0" smtClean="0">
                <a:solidFill>
                  <a:schemeClr val="tx1"/>
                </a:solidFill>
              </a:rPr>
              <a:t>RC3</a:t>
            </a:r>
            <a:endParaRPr lang="es-ES" sz="1000" b="1" dirty="0">
              <a:solidFill>
                <a:schemeClr val="tx1"/>
              </a:solidFill>
            </a:endParaRPr>
          </a:p>
          <a:p>
            <a:pPr algn="ctr">
              <a:defRPr/>
            </a:pPr>
            <a:r>
              <a:rPr lang="es-ES" sz="600" b="1" dirty="0">
                <a:solidFill>
                  <a:schemeClr val="tx1"/>
                </a:solidFill>
              </a:rPr>
              <a:t>Inherente </a:t>
            </a:r>
            <a:endParaRPr lang="es-CO" sz="600" b="1" dirty="0">
              <a:solidFill>
                <a:schemeClr val="tx1"/>
              </a:solidFill>
            </a:endParaRPr>
          </a:p>
        </p:txBody>
      </p:sp>
      <p:sp>
        <p:nvSpPr>
          <p:cNvPr id="10" name="Elipse 9"/>
          <p:cNvSpPr/>
          <p:nvPr/>
        </p:nvSpPr>
        <p:spPr>
          <a:xfrm>
            <a:off x="6866698" y="3591748"/>
            <a:ext cx="188233" cy="150519"/>
          </a:xfrm>
          <a:prstGeom prst="ellipse">
            <a:avLst/>
          </a:prstGeom>
          <a:ln/>
        </p:spPr>
        <p:style>
          <a:lnRef idx="2">
            <a:schemeClr val="dk1">
              <a:shade val="50000"/>
            </a:schemeClr>
          </a:lnRef>
          <a:fillRef idx="1">
            <a:schemeClr val="dk1"/>
          </a:fillRef>
          <a:effectRef idx="0">
            <a:schemeClr val="dk1"/>
          </a:effectRef>
          <a:fontRef idx="minor">
            <a:schemeClr val="lt1"/>
          </a:fontRef>
        </p:style>
        <p:txBody>
          <a:bodyPr lIns="0" tIns="0" rIns="0" bIns="0" anchor="ctr"/>
          <a:lstStyle/>
          <a:p>
            <a:pPr algn="ctr">
              <a:defRPr/>
            </a:pPr>
            <a:r>
              <a:rPr lang="es-ES" sz="500" b="1" dirty="0" smtClean="0">
                <a:solidFill>
                  <a:schemeClr val="bg1"/>
                </a:solidFill>
              </a:rPr>
              <a:t>RC3</a:t>
            </a:r>
            <a:endParaRPr lang="es-ES" sz="500" b="1" dirty="0">
              <a:solidFill>
                <a:schemeClr val="bg1"/>
              </a:solidFill>
            </a:endParaRPr>
          </a:p>
          <a:p>
            <a:pPr algn="ctr">
              <a:defRPr/>
            </a:pPr>
            <a:r>
              <a:rPr lang="es-ES" sz="100" b="1" dirty="0" smtClean="0">
                <a:solidFill>
                  <a:schemeClr val="bg1"/>
                </a:solidFill>
              </a:rPr>
              <a:t>Residual </a:t>
            </a:r>
            <a:endParaRPr lang="es-CO" sz="100" b="1" dirty="0">
              <a:solidFill>
                <a:schemeClr val="bg1"/>
              </a:solidFill>
            </a:endParaRPr>
          </a:p>
        </p:txBody>
      </p:sp>
      <p:cxnSp>
        <p:nvCxnSpPr>
          <p:cNvPr id="11" name="Conector angular 10"/>
          <p:cNvCxnSpPr>
            <a:stCxn id="9" idx="2"/>
            <a:endCxn id="10" idx="0"/>
          </p:cNvCxnSpPr>
          <p:nvPr/>
        </p:nvCxnSpPr>
        <p:spPr>
          <a:xfrm rot="10800000" flipV="1">
            <a:off x="6960815" y="2367282"/>
            <a:ext cx="94116" cy="1224466"/>
          </a:xfrm>
          <a:prstGeom prst="bentConnector2">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4" name="Elipse 13"/>
          <p:cNvSpPr/>
          <p:nvPr/>
        </p:nvSpPr>
        <p:spPr>
          <a:xfrm>
            <a:off x="7541647" y="3591749"/>
            <a:ext cx="188233" cy="150519"/>
          </a:xfrm>
          <a:prstGeom prst="ellipse">
            <a:avLst/>
          </a:prstGeom>
          <a:ln/>
        </p:spPr>
        <p:style>
          <a:lnRef idx="2">
            <a:schemeClr val="dk1">
              <a:shade val="50000"/>
            </a:schemeClr>
          </a:lnRef>
          <a:fillRef idx="1">
            <a:schemeClr val="dk1"/>
          </a:fillRef>
          <a:effectRef idx="0">
            <a:schemeClr val="dk1"/>
          </a:effectRef>
          <a:fontRef idx="minor">
            <a:schemeClr val="lt1"/>
          </a:fontRef>
        </p:style>
        <p:txBody>
          <a:bodyPr lIns="0" tIns="0" rIns="0" bIns="0" anchor="ctr"/>
          <a:lstStyle/>
          <a:p>
            <a:pPr algn="ctr">
              <a:defRPr/>
            </a:pPr>
            <a:r>
              <a:rPr lang="es-ES" sz="500" b="1" dirty="0" smtClean="0">
                <a:solidFill>
                  <a:schemeClr val="bg1"/>
                </a:solidFill>
              </a:rPr>
              <a:t>RC2</a:t>
            </a:r>
            <a:endParaRPr lang="es-ES" sz="500" b="1" dirty="0">
              <a:solidFill>
                <a:schemeClr val="bg1"/>
              </a:solidFill>
            </a:endParaRPr>
          </a:p>
          <a:p>
            <a:pPr algn="ctr">
              <a:defRPr/>
            </a:pPr>
            <a:r>
              <a:rPr lang="es-ES" sz="100" b="1" dirty="0" smtClean="0">
                <a:solidFill>
                  <a:schemeClr val="bg1"/>
                </a:solidFill>
              </a:rPr>
              <a:t>Residual </a:t>
            </a:r>
            <a:endParaRPr lang="es-CO" sz="100" b="1" dirty="0">
              <a:solidFill>
                <a:schemeClr val="bg1"/>
              </a:solidFill>
            </a:endParaRPr>
          </a:p>
        </p:txBody>
      </p:sp>
      <p:sp>
        <p:nvSpPr>
          <p:cNvPr id="15" name="Elipse 14"/>
          <p:cNvSpPr/>
          <p:nvPr/>
        </p:nvSpPr>
        <p:spPr>
          <a:xfrm>
            <a:off x="7607302" y="3963154"/>
            <a:ext cx="188233" cy="150519"/>
          </a:xfrm>
          <a:prstGeom prst="ellipse">
            <a:avLst/>
          </a:prstGeom>
          <a:ln/>
        </p:spPr>
        <p:style>
          <a:lnRef idx="2">
            <a:schemeClr val="dk1">
              <a:shade val="50000"/>
            </a:schemeClr>
          </a:lnRef>
          <a:fillRef idx="1">
            <a:schemeClr val="dk1"/>
          </a:fillRef>
          <a:effectRef idx="0">
            <a:schemeClr val="dk1"/>
          </a:effectRef>
          <a:fontRef idx="minor">
            <a:schemeClr val="lt1"/>
          </a:fontRef>
        </p:style>
        <p:txBody>
          <a:bodyPr lIns="0" tIns="0" rIns="0" bIns="0" anchor="ctr"/>
          <a:lstStyle/>
          <a:p>
            <a:pPr algn="ctr">
              <a:defRPr/>
            </a:pPr>
            <a:r>
              <a:rPr lang="es-ES" sz="500" b="1" dirty="0" smtClean="0">
                <a:solidFill>
                  <a:schemeClr val="bg1"/>
                </a:solidFill>
              </a:rPr>
              <a:t>RC1</a:t>
            </a:r>
            <a:endParaRPr lang="es-ES" sz="500" b="1" dirty="0">
              <a:solidFill>
                <a:schemeClr val="bg1"/>
              </a:solidFill>
            </a:endParaRPr>
          </a:p>
          <a:p>
            <a:pPr algn="ctr">
              <a:defRPr/>
            </a:pPr>
            <a:r>
              <a:rPr lang="es-ES" sz="100" b="1" dirty="0" smtClean="0">
                <a:solidFill>
                  <a:schemeClr val="bg1"/>
                </a:solidFill>
              </a:rPr>
              <a:t>Residual </a:t>
            </a:r>
            <a:endParaRPr lang="es-CO" sz="100" b="1" dirty="0">
              <a:solidFill>
                <a:schemeClr val="bg1"/>
              </a:solidFill>
            </a:endParaRPr>
          </a:p>
        </p:txBody>
      </p:sp>
      <p:cxnSp>
        <p:nvCxnSpPr>
          <p:cNvPr id="18" name="Conector angular 17"/>
          <p:cNvCxnSpPr>
            <a:stCxn id="7" idx="2"/>
          </p:cNvCxnSpPr>
          <p:nvPr/>
        </p:nvCxnSpPr>
        <p:spPr>
          <a:xfrm rot="10800000" flipV="1">
            <a:off x="7811559" y="3815081"/>
            <a:ext cx="547239" cy="223331"/>
          </a:xfrm>
          <a:prstGeom prst="bentConnector3">
            <a:avLst>
              <a:gd name="adj1" fmla="val 50000"/>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1" name="Conector angular 20"/>
          <p:cNvCxnSpPr>
            <a:stCxn id="13" idx="2"/>
            <a:endCxn id="14" idx="6"/>
          </p:cNvCxnSpPr>
          <p:nvPr/>
        </p:nvCxnSpPr>
        <p:spPr>
          <a:xfrm rot="10800000" flipV="1">
            <a:off x="7729881" y="3069661"/>
            <a:ext cx="628917" cy="597347"/>
          </a:xfrm>
          <a:prstGeom prst="bentConnector3">
            <a:avLst>
              <a:gd name="adj1" fmla="val 50000"/>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9908891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a:extLst>
              <a:ext uri="{FF2B5EF4-FFF2-40B4-BE49-F238E27FC236}">
                <a16:creationId xmlns="" xmlns:a16="http://schemas.microsoft.com/office/drawing/2014/main" id="{1AFB049C-6B68-4B65-A015-20D3416AB98F}"/>
              </a:ext>
            </a:extLst>
          </p:cNvPr>
          <p:cNvSpPr/>
          <p:nvPr/>
        </p:nvSpPr>
        <p:spPr>
          <a:xfrm>
            <a:off x="6815025" y="-2058"/>
            <a:ext cx="5268686" cy="769441"/>
          </a:xfrm>
          <a:prstGeom prst="rect">
            <a:avLst/>
          </a:prstGeom>
        </p:spPr>
        <p:txBody>
          <a:bodyPr wrap="square">
            <a:spAutoFit/>
          </a:bodyPr>
          <a:lstStyle/>
          <a:p>
            <a:r>
              <a:rPr lang="es-ES" sz="2800" b="1" dirty="0">
                <a:solidFill>
                  <a:schemeClr val="bg1"/>
                </a:solidFill>
                <a:latin typeface="Arial" panose="020B0604020202020204" pitchFamily="34" charset="0"/>
                <a:cs typeface="Arial" panose="020B0604020202020204" pitchFamily="34" charset="0"/>
              </a:rPr>
              <a:t>Componente 1 - </a:t>
            </a:r>
            <a:r>
              <a:rPr lang="es-ES" sz="1600" b="1" dirty="0">
                <a:solidFill>
                  <a:schemeClr val="bg1"/>
                </a:solidFill>
                <a:latin typeface="Arial" panose="020B0604020202020204" pitchFamily="34" charset="0"/>
                <a:cs typeface="Arial" panose="020B0604020202020204" pitchFamily="34" charset="0"/>
              </a:rPr>
              <a:t>Gestión del Riesgo de Corrupción “MAPA DE RIESGOS DE CORRUPCIÓN</a:t>
            </a:r>
            <a:endParaRPr lang="es-CO" sz="1600" b="1" dirty="0">
              <a:solidFill>
                <a:schemeClr val="bg1"/>
              </a:solidFill>
              <a:latin typeface="Arial" panose="020B0604020202020204" pitchFamily="34" charset="0"/>
              <a:cs typeface="Arial" panose="020B0604020202020204" pitchFamily="34" charset="0"/>
            </a:endParaRPr>
          </a:p>
        </p:txBody>
      </p:sp>
      <p:graphicFrame>
        <p:nvGraphicFramePr>
          <p:cNvPr id="3" name="Tabla 2"/>
          <p:cNvGraphicFramePr>
            <a:graphicFrameLocks noGrp="1"/>
          </p:cNvGraphicFramePr>
          <p:nvPr>
            <p:extLst>
              <p:ext uri="{D42A27DB-BD31-4B8C-83A1-F6EECF244321}">
                <p14:modId xmlns:p14="http://schemas.microsoft.com/office/powerpoint/2010/main" val="3097387944"/>
              </p:ext>
            </p:extLst>
          </p:nvPr>
        </p:nvGraphicFramePr>
        <p:xfrm>
          <a:off x="212559" y="389891"/>
          <a:ext cx="11626512" cy="5752710"/>
        </p:xfrm>
        <a:graphic>
          <a:graphicData uri="http://schemas.openxmlformats.org/drawingml/2006/table">
            <a:tbl>
              <a:tblPr/>
              <a:tblGrid>
                <a:gridCol w="232609">
                  <a:extLst>
                    <a:ext uri="{9D8B030D-6E8A-4147-A177-3AD203B41FA5}">
                      <a16:colId xmlns="" xmlns:a16="http://schemas.microsoft.com/office/drawing/2014/main" val="20000"/>
                    </a:ext>
                  </a:extLst>
                </a:gridCol>
                <a:gridCol w="998621">
                  <a:extLst>
                    <a:ext uri="{9D8B030D-6E8A-4147-A177-3AD203B41FA5}">
                      <a16:colId xmlns="" xmlns:a16="http://schemas.microsoft.com/office/drawing/2014/main" val="20001"/>
                    </a:ext>
                  </a:extLst>
                </a:gridCol>
                <a:gridCol w="180474">
                  <a:extLst>
                    <a:ext uri="{9D8B030D-6E8A-4147-A177-3AD203B41FA5}">
                      <a16:colId xmlns="" xmlns:a16="http://schemas.microsoft.com/office/drawing/2014/main" val="20002"/>
                    </a:ext>
                  </a:extLst>
                </a:gridCol>
                <a:gridCol w="1191126">
                  <a:extLst>
                    <a:ext uri="{9D8B030D-6E8A-4147-A177-3AD203B41FA5}">
                      <a16:colId xmlns="" xmlns:a16="http://schemas.microsoft.com/office/drawing/2014/main" val="20003"/>
                    </a:ext>
                  </a:extLst>
                </a:gridCol>
                <a:gridCol w="252663">
                  <a:extLst>
                    <a:ext uri="{9D8B030D-6E8A-4147-A177-3AD203B41FA5}">
                      <a16:colId xmlns="" xmlns:a16="http://schemas.microsoft.com/office/drawing/2014/main" val="20004"/>
                    </a:ext>
                  </a:extLst>
                </a:gridCol>
                <a:gridCol w="360948">
                  <a:extLst>
                    <a:ext uri="{9D8B030D-6E8A-4147-A177-3AD203B41FA5}">
                      <a16:colId xmlns="" xmlns:a16="http://schemas.microsoft.com/office/drawing/2014/main" val="20005"/>
                    </a:ext>
                  </a:extLst>
                </a:gridCol>
                <a:gridCol w="385010">
                  <a:extLst>
                    <a:ext uri="{9D8B030D-6E8A-4147-A177-3AD203B41FA5}">
                      <a16:colId xmlns="" xmlns:a16="http://schemas.microsoft.com/office/drawing/2014/main" val="20006"/>
                    </a:ext>
                  </a:extLst>
                </a:gridCol>
                <a:gridCol w="421105">
                  <a:extLst>
                    <a:ext uri="{9D8B030D-6E8A-4147-A177-3AD203B41FA5}">
                      <a16:colId xmlns="" xmlns:a16="http://schemas.microsoft.com/office/drawing/2014/main" val="20007"/>
                    </a:ext>
                  </a:extLst>
                </a:gridCol>
                <a:gridCol w="2767264">
                  <a:extLst>
                    <a:ext uri="{9D8B030D-6E8A-4147-A177-3AD203B41FA5}">
                      <a16:colId xmlns="" xmlns:a16="http://schemas.microsoft.com/office/drawing/2014/main" val="20008"/>
                    </a:ext>
                  </a:extLst>
                </a:gridCol>
                <a:gridCol w="1371600">
                  <a:extLst>
                    <a:ext uri="{9D8B030D-6E8A-4147-A177-3AD203B41FA5}">
                      <a16:colId xmlns="" xmlns:a16="http://schemas.microsoft.com/office/drawing/2014/main" val="20009"/>
                    </a:ext>
                  </a:extLst>
                </a:gridCol>
                <a:gridCol w="1143000">
                  <a:extLst>
                    <a:ext uri="{9D8B030D-6E8A-4147-A177-3AD203B41FA5}">
                      <a16:colId xmlns="" xmlns:a16="http://schemas.microsoft.com/office/drawing/2014/main" val="20010"/>
                    </a:ext>
                  </a:extLst>
                </a:gridCol>
                <a:gridCol w="683464">
                  <a:extLst>
                    <a:ext uri="{9D8B030D-6E8A-4147-A177-3AD203B41FA5}">
                      <a16:colId xmlns="" xmlns:a16="http://schemas.microsoft.com/office/drawing/2014/main" val="20011"/>
                    </a:ext>
                  </a:extLst>
                </a:gridCol>
                <a:gridCol w="1638628">
                  <a:extLst>
                    <a:ext uri="{9D8B030D-6E8A-4147-A177-3AD203B41FA5}">
                      <a16:colId xmlns="" xmlns:a16="http://schemas.microsoft.com/office/drawing/2014/main" val="20012"/>
                    </a:ext>
                  </a:extLst>
                </a:gridCol>
              </a:tblGrid>
              <a:tr h="433890">
                <a:tc gridSpan="13">
                  <a:txBody>
                    <a:bodyPr/>
                    <a:lstStyle/>
                    <a:p>
                      <a:pPr algn="ctr" rtl="0" fontAlgn="ctr"/>
                      <a:r>
                        <a:rPr lang="es-ES" sz="2000" b="1" i="0" u="none" strike="noStrike" dirty="0">
                          <a:solidFill>
                            <a:srgbClr val="000000"/>
                          </a:solidFill>
                          <a:effectLst/>
                          <a:latin typeface="Calibri" panose="020F0502020204030204" pitchFamily="34" charset="0"/>
                        </a:rPr>
                        <a:t>Matriz y Plan de tratamiento de riesgos de Corrupción</a:t>
                      </a:r>
                    </a:p>
                  </a:txBody>
                  <a:tcPr marL="5961" marR="5961" marT="596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hMerge="1">
                  <a:txBody>
                    <a:bodyPr/>
                    <a:lstStyle/>
                    <a:p>
                      <a:endParaRPr lang="es-CO"/>
                    </a:p>
                  </a:txBody>
                  <a:tcPr/>
                </a:tc>
                <a:tc hMerge="1">
                  <a:txBody>
                    <a:bodyPr/>
                    <a:lstStyle/>
                    <a:p>
                      <a:endParaRPr lang="es-CO"/>
                    </a:p>
                  </a:txBody>
                  <a:tcPr/>
                </a:tc>
                <a:tc hMerge="1">
                  <a:txBody>
                    <a:bodyPr/>
                    <a:lstStyle/>
                    <a:p>
                      <a:endParaRPr lang="es-CO"/>
                    </a:p>
                  </a:txBody>
                  <a:tcPr/>
                </a:tc>
                <a:tc hMerge="1">
                  <a:txBody>
                    <a:bodyPr/>
                    <a:lstStyle/>
                    <a:p>
                      <a:endParaRPr lang="es-CO"/>
                    </a:p>
                  </a:txBody>
                  <a:tcPr/>
                </a:tc>
                <a:tc hMerge="1">
                  <a:txBody>
                    <a:bodyPr/>
                    <a:lstStyle/>
                    <a:p>
                      <a:endParaRPr lang="es-CO"/>
                    </a:p>
                  </a:txBody>
                  <a:tcPr/>
                </a:tc>
                <a:tc hMerge="1">
                  <a:txBody>
                    <a:bodyPr/>
                    <a:lstStyle/>
                    <a:p>
                      <a:endParaRPr lang="es-CO"/>
                    </a:p>
                  </a:txBody>
                  <a:tcPr/>
                </a:tc>
                <a:tc hMerge="1">
                  <a:txBody>
                    <a:bodyPr/>
                    <a:lstStyle/>
                    <a:p>
                      <a:endParaRPr lang="es-CO"/>
                    </a:p>
                  </a:txBody>
                  <a:tcPr/>
                </a:tc>
                <a:tc hMerge="1">
                  <a:txBody>
                    <a:bodyPr/>
                    <a:lstStyle/>
                    <a:p>
                      <a:endParaRPr lang="es-CO"/>
                    </a:p>
                  </a:txBody>
                  <a:tcPr/>
                </a:tc>
                <a:tc hMerge="1">
                  <a:txBody>
                    <a:bodyPr/>
                    <a:lstStyle/>
                    <a:p>
                      <a:endParaRPr lang="es-CO"/>
                    </a:p>
                  </a:txBody>
                  <a:tcPr/>
                </a:tc>
                <a:tc hMerge="1">
                  <a:txBody>
                    <a:bodyPr/>
                    <a:lstStyle/>
                    <a:p>
                      <a:endParaRPr lang="es-CO"/>
                    </a:p>
                  </a:txBody>
                  <a:tcPr/>
                </a:tc>
                <a:tc hMerge="1">
                  <a:txBody>
                    <a:bodyPr/>
                    <a:lstStyle/>
                    <a:p>
                      <a:endParaRPr lang="es-CO"/>
                    </a:p>
                  </a:txBody>
                  <a:tcPr/>
                </a:tc>
                <a:tc hMerge="1">
                  <a:txBody>
                    <a:bodyPr/>
                    <a:lstStyle/>
                    <a:p>
                      <a:endParaRPr lang="es-CO"/>
                    </a:p>
                  </a:txBody>
                  <a:tcPr/>
                </a:tc>
                <a:extLst>
                  <a:ext uri="{0D108BD9-81ED-4DB2-BD59-A6C34878D82A}">
                    <a16:rowId xmlns="" xmlns:a16="http://schemas.microsoft.com/office/drawing/2014/main" val="10000"/>
                  </a:ext>
                </a:extLst>
              </a:tr>
              <a:tr h="548072">
                <a:tc>
                  <a:txBody>
                    <a:bodyPr/>
                    <a:lstStyle/>
                    <a:p>
                      <a:pPr algn="l" fontAlgn="ctr"/>
                      <a:r>
                        <a:rPr lang="es-CO" sz="1100" b="0" i="0" u="none" strike="noStrike" dirty="0">
                          <a:solidFill>
                            <a:srgbClr val="000000"/>
                          </a:solidFill>
                          <a:effectLst/>
                          <a:latin typeface="Arial" panose="020B0604020202020204" pitchFamily="34" charset="0"/>
                        </a:rPr>
                        <a:t> </a:t>
                      </a:r>
                    </a:p>
                  </a:txBody>
                  <a:tcPr marL="5961" marR="5961" marT="596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0000"/>
                    </a:solidFill>
                  </a:tcPr>
                </a:tc>
                <a:tc>
                  <a:txBody>
                    <a:bodyPr/>
                    <a:lstStyle/>
                    <a:p>
                      <a:pPr algn="ctr" rtl="0" fontAlgn="ctr"/>
                      <a:r>
                        <a:rPr lang="es-CO" sz="800" b="1" i="0" u="none" strike="noStrike" dirty="0">
                          <a:solidFill>
                            <a:srgbClr val="FFFFFF"/>
                          </a:solidFill>
                          <a:effectLst/>
                          <a:latin typeface="Arial" panose="020B0604020202020204" pitchFamily="34" charset="0"/>
                        </a:rPr>
                        <a:t>RIESGO</a:t>
                      </a:r>
                    </a:p>
                  </a:txBody>
                  <a:tcPr marL="5961" marR="5961" marT="596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0000"/>
                    </a:solidFill>
                  </a:tcPr>
                </a:tc>
                <a:tc>
                  <a:txBody>
                    <a:bodyPr/>
                    <a:lstStyle/>
                    <a:p>
                      <a:pPr algn="ctr" rtl="0" fontAlgn="ctr"/>
                      <a:r>
                        <a:rPr lang="es-CO" sz="800" b="1" i="0" u="none" strike="noStrike">
                          <a:solidFill>
                            <a:srgbClr val="FFFFFF"/>
                          </a:solidFill>
                          <a:effectLst/>
                          <a:latin typeface="Arial" panose="020B0604020202020204" pitchFamily="34" charset="0"/>
                        </a:rPr>
                        <a:t>CLASIFICACIÓN</a:t>
                      </a:r>
                    </a:p>
                  </a:txBody>
                  <a:tcPr marL="5961" marR="5961" marT="5961" marB="0" vert="vert27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0000"/>
                    </a:solidFill>
                  </a:tcPr>
                </a:tc>
                <a:tc>
                  <a:txBody>
                    <a:bodyPr/>
                    <a:lstStyle/>
                    <a:p>
                      <a:pPr algn="ctr" rtl="0" fontAlgn="ctr"/>
                      <a:r>
                        <a:rPr lang="es-CO" sz="800" b="1" i="0" u="none" strike="noStrike">
                          <a:solidFill>
                            <a:srgbClr val="FFFFFF"/>
                          </a:solidFill>
                          <a:effectLst/>
                          <a:latin typeface="Arial" panose="020B0604020202020204" pitchFamily="34" charset="0"/>
                        </a:rPr>
                        <a:t>CAUSA</a:t>
                      </a:r>
                    </a:p>
                  </a:txBody>
                  <a:tcPr marL="5961" marR="5961" marT="596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0000"/>
                    </a:solidFill>
                  </a:tcPr>
                </a:tc>
                <a:tc>
                  <a:txBody>
                    <a:bodyPr/>
                    <a:lstStyle/>
                    <a:p>
                      <a:pPr algn="ctr" rtl="0" fontAlgn="ctr"/>
                      <a:r>
                        <a:rPr lang="es-CO" sz="800" b="1" i="0" u="none" strike="noStrike">
                          <a:solidFill>
                            <a:srgbClr val="FFFFFF"/>
                          </a:solidFill>
                          <a:effectLst/>
                          <a:latin typeface="Arial" panose="020B0604020202020204" pitchFamily="34" charset="0"/>
                        </a:rPr>
                        <a:t>PROBABILIDAD</a:t>
                      </a:r>
                    </a:p>
                  </a:txBody>
                  <a:tcPr marL="5961" marR="5961" marT="5961" marB="0" vert="vert27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0000"/>
                    </a:solidFill>
                  </a:tcPr>
                </a:tc>
                <a:tc>
                  <a:txBody>
                    <a:bodyPr/>
                    <a:lstStyle/>
                    <a:p>
                      <a:pPr algn="ctr" rtl="0" fontAlgn="ctr"/>
                      <a:r>
                        <a:rPr lang="es-CO" sz="800" b="1" i="0" u="none" strike="noStrike">
                          <a:solidFill>
                            <a:srgbClr val="FFFFFF"/>
                          </a:solidFill>
                          <a:effectLst/>
                          <a:latin typeface="Arial" panose="020B0604020202020204" pitchFamily="34" charset="0"/>
                        </a:rPr>
                        <a:t>IMPACTO</a:t>
                      </a:r>
                    </a:p>
                  </a:txBody>
                  <a:tcPr marL="5961" marR="5961" marT="5961" marB="0" vert="vert27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0000"/>
                    </a:solidFill>
                  </a:tcPr>
                </a:tc>
                <a:tc>
                  <a:txBody>
                    <a:bodyPr/>
                    <a:lstStyle/>
                    <a:p>
                      <a:pPr algn="ctr" rtl="0" fontAlgn="ctr"/>
                      <a:r>
                        <a:rPr lang="es-CO" sz="800" b="1" i="0" u="none" strike="noStrike">
                          <a:solidFill>
                            <a:srgbClr val="FFFFFF"/>
                          </a:solidFill>
                          <a:effectLst/>
                          <a:latin typeface="Arial" panose="020B0604020202020204" pitchFamily="34" charset="0"/>
                        </a:rPr>
                        <a:t>RIESGO RESIDUAL</a:t>
                      </a:r>
                    </a:p>
                  </a:txBody>
                  <a:tcPr marL="5961" marR="5961" marT="5961" marB="0" vert="vert27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0000"/>
                    </a:solidFill>
                  </a:tcPr>
                </a:tc>
                <a:tc>
                  <a:txBody>
                    <a:bodyPr/>
                    <a:lstStyle/>
                    <a:p>
                      <a:pPr algn="ctr" rtl="0" fontAlgn="ctr"/>
                      <a:r>
                        <a:rPr lang="es-CO" sz="800" b="1" i="0" u="none" strike="noStrike">
                          <a:solidFill>
                            <a:srgbClr val="FFFFFF"/>
                          </a:solidFill>
                          <a:effectLst/>
                          <a:latin typeface="Arial" panose="020B0604020202020204" pitchFamily="34" charset="0"/>
                        </a:rPr>
                        <a:t>OPCIÓN DE MANEJO</a:t>
                      </a:r>
                    </a:p>
                  </a:txBody>
                  <a:tcPr marL="5961" marR="5961" marT="5961" marB="0" vert="vert27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0000"/>
                    </a:solidFill>
                  </a:tcPr>
                </a:tc>
                <a:tc>
                  <a:txBody>
                    <a:bodyPr/>
                    <a:lstStyle/>
                    <a:p>
                      <a:pPr algn="ctr" rtl="0" fontAlgn="ctr"/>
                      <a:r>
                        <a:rPr lang="es-CO" sz="800" b="1" i="0" u="none" strike="noStrike" dirty="0">
                          <a:solidFill>
                            <a:srgbClr val="FFFFFF"/>
                          </a:solidFill>
                          <a:effectLst/>
                          <a:latin typeface="Arial" panose="020B0604020202020204" pitchFamily="34" charset="0"/>
                        </a:rPr>
                        <a:t>ACTIVIDAD DE CONTROL</a:t>
                      </a:r>
                    </a:p>
                  </a:txBody>
                  <a:tcPr marL="5961" marR="5961" marT="596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0000"/>
                    </a:solidFill>
                  </a:tcPr>
                </a:tc>
                <a:tc>
                  <a:txBody>
                    <a:bodyPr/>
                    <a:lstStyle/>
                    <a:p>
                      <a:pPr algn="ctr" rtl="0" fontAlgn="ctr"/>
                      <a:r>
                        <a:rPr lang="es-CO" sz="800" b="1" i="0" u="none" strike="noStrike">
                          <a:solidFill>
                            <a:srgbClr val="FFFFFF"/>
                          </a:solidFill>
                          <a:effectLst/>
                          <a:latin typeface="Arial" panose="020B0604020202020204" pitchFamily="34" charset="0"/>
                        </a:rPr>
                        <a:t>SOPORTE</a:t>
                      </a:r>
                    </a:p>
                  </a:txBody>
                  <a:tcPr marL="5961" marR="5961" marT="596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0000"/>
                    </a:solidFill>
                  </a:tcPr>
                </a:tc>
                <a:tc>
                  <a:txBody>
                    <a:bodyPr/>
                    <a:lstStyle/>
                    <a:p>
                      <a:pPr algn="ctr" rtl="0" fontAlgn="ctr"/>
                      <a:r>
                        <a:rPr lang="es-CO" sz="800" b="1" i="0" u="none" strike="noStrike">
                          <a:solidFill>
                            <a:srgbClr val="FFFFFF"/>
                          </a:solidFill>
                          <a:effectLst/>
                          <a:latin typeface="Arial" panose="020B0604020202020204" pitchFamily="34" charset="0"/>
                        </a:rPr>
                        <a:t>RESPONSABLE</a:t>
                      </a:r>
                    </a:p>
                  </a:txBody>
                  <a:tcPr marL="5961" marR="5961" marT="596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0000"/>
                    </a:solidFill>
                  </a:tcPr>
                </a:tc>
                <a:tc>
                  <a:txBody>
                    <a:bodyPr/>
                    <a:lstStyle/>
                    <a:p>
                      <a:pPr algn="ctr" rtl="0" fontAlgn="ctr"/>
                      <a:r>
                        <a:rPr lang="es-CO" sz="800" b="1" i="0" u="none" strike="noStrike">
                          <a:solidFill>
                            <a:srgbClr val="FFFFFF"/>
                          </a:solidFill>
                          <a:effectLst/>
                          <a:latin typeface="Arial" panose="020B0604020202020204" pitchFamily="34" charset="0"/>
                        </a:rPr>
                        <a:t>TIEMPO</a:t>
                      </a:r>
                    </a:p>
                  </a:txBody>
                  <a:tcPr marL="5961" marR="5961" marT="596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0000"/>
                    </a:solidFill>
                  </a:tcPr>
                </a:tc>
                <a:tc>
                  <a:txBody>
                    <a:bodyPr/>
                    <a:lstStyle/>
                    <a:p>
                      <a:pPr algn="ctr" rtl="0" fontAlgn="ctr"/>
                      <a:r>
                        <a:rPr lang="es-CO" sz="800" b="1" i="0" u="none" strike="noStrike">
                          <a:solidFill>
                            <a:srgbClr val="FFFFFF"/>
                          </a:solidFill>
                          <a:effectLst/>
                          <a:latin typeface="Arial" panose="020B0604020202020204" pitchFamily="34" charset="0"/>
                        </a:rPr>
                        <a:t>INDICADOR</a:t>
                      </a:r>
                    </a:p>
                  </a:txBody>
                  <a:tcPr marL="5961" marR="5961" marT="596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0000"/>
                    </a:solidFill>
                  </a:tcPr>
                </a:tc>
                <a:extLst>
                  <a:ext uri="{0D108BD9-81ED-4DB2-BD59-A6C34878D82A}">
                    <a16:rowId xmlns="" xmlns:a16="http://schemas.microsoft.com/office/drawing/2014/main" val="10001"/>
                  </a:ext>
                </a:extLst>
              </a:tr>
              <a:tr h="494788">
                <a:tc rowSpan="4">
                  <a:txBody>
                    <a:bodyPr/>
                    <a:lstStyle/>
                    <a:p>
                      <a:pPr algn="ctr" fontAlgn="ctr"/>
                      <a:r>
                        <a:rPr lang="es-CO" sz="500" b="1" i="0" u="none" strike="noStrike" dirty="0" smtClean="0">
                          <a:solidFill>
                            <a:schemeClr val="tx1"/>
                          </a:solidFill>
                          <a:effectLst/>
                          <a:latin typeface="Arial" panose="020B0604020202020204" pitchFamily="34" charset="0"/>
                        </a:rPr>
                        <a:t>RC1</a:t>
                      </a:r>
                      <a:endParaRPr lang="es-CO" sz="500" b="1" i="0" u="none" strike="noStrike" dirty="0">
                        <a:solidFill>
                          <a:schemeClr val="tx1"/>
                        </a:solidFill>
                        <a:effectLst/>
                        <a:latin typeface="Arial" panose="020B0604020202020204" pitchFamily="34" charset="0"/>
                      </a:endParaRPr>
                    </a:p>
                  </a:txBody>
                  <a:tcPr marL="5961" marR="5961" marT="596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rowSpan="4">
                  <a:txBody>
                    <a:bodyPr/>
                    <a:lstStyle/>
                    <a:p>
                      <a:pPr algn="ctr" rtl="0" fontAlgn="ctr"/>
                      <a:r>
                        <a:rPr lang="es-ES" sz="800" b="0" i="0" u="none" strike="noStrike" dirty="0">
                          <a:solidFill>
                            <a:schemeClr val="tx1"/>
                          </a:solidFill>
                          <a:effectLst/>
                          <a:latin typeface="Calibri" panose="020F0502020204030204" pitchFamily="34" charset="0"/>
                        </a:rPr>
                        <a:t>Procesos de selección direccionados con el fin de favorecer a un particular, como resultado de la acción u omisión en la aplicación de las normas y procedimientos, la inobservancia de las funciones y competencias establecidas, o el uso indebido del poder.</a:t>
                      </a:r>
                    </a:p>
                  </a:txBody>
                  <a:tcPr marL="5961" marR="5961" marT="596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rowSpan="4">
                  <a:txBody>
                    <a:bodyPr/>
                    <a:lstStyle/>
                    <a:p>
                      <a:pPr algn="ctr" rtl="0" fontAlgn="ctr"/>
                      <a:r>
                        <a:rPr lang="es-CO" sz="800" b="0" i="0" u="none" strike="noStrike" dirty="0">
                          <a:solidFill>
                            <a:schemeClr val="tx1"/>
                          </a:solidFill>
                          <a:effectLst/>
                          <a:latin typeface="Calibri" panose="020F0502020204030204" pitchFamily="34" charset="0"/>
                        </a:rPr>
                        <a:t>Corrupción </a:t>
                      </a:r>
                    </a:p>
                  </a:txBody>
                  <a:tcPr marL="5961" marR="5961" marT="5961" marB="0" vert="vert27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l" rtl="0" fontAlgn="ctr"/>
                      <a:r>
                        <a:rPr lang="es-ES" sz="800" b="0" i="0" u="none" strike="noStrike" dirty="0">
                          <a:solidFill>
                            <a:srgbClr val="000000"/>
                          </a:solidFill>
                          <a:effectLst/>
                          <a:latin typeface="Calibri" panose="020F0502020204030204" pitchFamily="34" charset="0"/>
                        </a:rPr>
                        <a:t>Interpretación subjetiva de la normatividad aplicable al proceso.</a:t>
                      </a:r>
                    </a:p>
                  </a:txBody>
                  <a:tcPr marL="5961" marR="5961" marT="596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4">
                  <a:txBody>
                    <a:bodyPr/>
                    <a:lstStyle/>
                    <a:p>
                      <a:pPr algn="l" rtl="0" fontAlgn="b"/>
                      <a:r>
                        <a:rPr lang="es-CO" sz="800" b="0" i="0" u="none" strike="noStrike">
                          <a:solidFill>
                            <a:schemeClr val="tx1"/>
                          </a:solidFill>
                          <a:effectLst/>
                          <a:latin typeface="Calibri" panose="020F0502020204030204" pitchFamily="34" charset="0"/>
                        </a:rPr>
                        <a:t>Rara Vez</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rowSpan="4">
                  <a:txBody>
                    <a:bodyPr/>
                    <a:lstStyle/>
                    <a:p>
                      <a:pPr algn="l" rtl="0" fontAlgn="b"/>
                      <a:r>
                        <a:rPr lang="es-CO" sz="800" b="0" i="0" u="none" strike="noStrike">
                          <a:solidFill>
                            <a:schemeClr val="tx1"/>
                          </a:solidFill>
                          <a:effectLst/>
                          <a:latin typeface="Calibri" panose="020F0502020204030204" pitchFamily="34" charset="0"/>
                        </a:rPr>
                        <a:t>Catastrófico</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rowSpan="4">
                  <a:txBody>
                    <a:bodyPr/>
                    <a:lstStyle/>
                    <a:p>
                      <a:pPr algn="l" rtl="0" fontAlgn="b"/>
                      <a:r>
                        <a:rPr lang="es-CO" sz="800" b="0" i="0" u="none" strike="noStrike">
                          <a:solidFill>
                            <a:schemeClr val="tx1"/>
                          </a:solidFill>
                          <a:effectLst/>
                          <a:latin typeface="Calibri" panose="020F0502020204030204" pitchFamily="34" charset="0"/>
                        </a:rPr>
                        <a:t>Extremo</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rowSpan="4">
                  <a:txBody>
                    <a:bodyPr/>
                    <a:lstStyle/>
                    <a:p>
                      <a:pPr algn="ctr" rtl="0" fontAlgn="ctr"/>
                      <a:r>
                        <a:rPr lang="es-CO" sz="800" b="0" i="0" u="none" strike="noStrike" dirty="0">
                          <a:solidFill>
                            <a:schemeClr val="tx1"/>
                          </a:solidFill>
                          <a:effectLst/>
                          <a:latin typeface="Calibri" panose="020F0502020204030204" pitchFamily="34" charset="0"/>
                        </a:rPr>
                        <a:t>Reducir</a:t>
                      </a:r>
                    </a:p>
                  </a:txBody>
                  <a:tcPr marL="5961" marR="5961" marT="5961" marB="0" vert="vert27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r>
                        <a:rPr lang="es-419" sz="800" b="0" i="0" u="none" strike="noStrike" kern="1200" dirty="0">
                          <a:solidFill>
                            <a:schemeClr val="accent6">
                              <a:lumMod val="50000"/>
                            </a:schemeClr>
                          </a:solidFill>
                          <a:effectLst/>
                          <a:latin typeface="Calibri" panose="020F0502020204030204" pitchFamily="34" charset="0"/>
                          <a:ea typeface="+mn-ea"/>
                          <a:cs typeface="+mn-cs"/>
                        </a:rPr>
                        <a:t>Establecer precios estándar regionalizados</a:t>
                      </a:r>
                      <a:endParaRPr lang="es-ES" sz="800" b="0" i="0" u="none" strike="noStrike" kern="1200" dirty="0">
                        <a:solidFill>
                          <a:schemeClr val="accent6">
                            <a:lumMod val="50000"/>
                          </a:schemeClr>
                        </a:solidFill>
                        <a:effectLst/>
                        <a:latin typeface="Calibri" panose="020F0502020204030204" pitchFamily="34" charset="0"/>
                        <a:ea typeface="+mn-ea"/>
                        <a:cs typeface="+mn-cs"/>
                      </a:endParaRPr>
                    </a:p>
                  </a:txBody>
                  <a:tcPr marL="5961" marR="5961" marT="596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r>
                        <a:rPr lang="es-419" sz="800" b="0" i="0" u="none" strike="noStrike" kern="1200" dirty="0">
                          <a:solidFill>
                            <a:srgbClr val="000000"/>
                          </a:solidFill>
                          <a:effectLst/>
                          <a:latin typeface="Calibri" panose="020F0502020204030204" pitchFamily="34" charset="0"/>
                          <a:ea typeface="+mn-ea"/>
                          <a:cs typeface="+mn-cs"/>
                        </a:rPr>
                        <a:t>Bases de datos</a:t>
                      </a:r>
                      <a:endParaRPr lang="es-ES" sz="800" b="0" i="0" u="none" strike="noStrike" kern="1200" dirty="0">
                        <a:solidFill>
                          <a:srgbClr val="000000"/>
                        </a:solidFill>
                        <a:effectLst/>
                        <a:latin typeface="Calibri" panose="020F0502020204030204" pitchFamily="34" charset="0"/>
                        <a:ea typeface="+mn-ea"/>
                        <a:cs typeface="+mn-cs"/>
                      </a:endParaRPr>
                    </a:p>
                  </a:txBody>
                  <a:tcPr marL="5961" marR="5961" marT="596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CO" sz="800" b="0" i="0" u="none" strike="noStrike" kern="1200" dirty="0">
                          <a:solidFill>
                            <a:srgbClr val="000000"/>
                          </a:solidFill>
                          <a:effectLst/>
                          <a:latin typeface="Calibri" panose="020F0502020204030204" pitchFamily="34" charset="0"/>
                          <a:ea typeface="+mn-ea"/>
                          <a:cs typeface="+mn-cs"/>
                        </a:rPr>
                        <a:t>Director de Contratación</a:t>
                      </a:r>
                      <a:r>
                        <a:rPr lang="es-ES" sz="800" b="0" i="0" u="none" strike="noStrike" kern="1200" dirty="0">
                          <a:solidFill>
                            <a:srgbClr val="000000"/>
                          </a:solidFill>
                          <a:effectLst/>
                          <a:latin typeface="Calibri" panose="020F0502020204030204" pitchFamily="34" charset="0"/>
                          <a:ea typeface="+mn-ea"/>
                          <a:cs typeface="+mn-cs"/>
                        </a:rPr>
                        <a:t>, Director Operativo y Director Técnico</a:t>
                      </a:r>
                    </a:p>
                  </a:txBody>
                  <a:tcPr marL="5961" marR="5961" marT="596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r>
                        <a:rPr lang="es-419" sz="800" b="0" i="0" u="none" strike="noStrike" kern="1200" dirty="0">
                          <a:solidFill>
                            <a:srgbClr val="000000"/>
                          </a:solidFill>
                          <a:effectLst/>
                          <a:latin typeface="Calibri" panose="020F0502020204030204" pitchFamily="34" charset="0"/>
                          <a:ea typeface="+mn-ea"/>
                          <a:cs typeface="+mn-cs"/>
                        </a:rPr>
                        <a:t>1°, 2</a:t>
                      </a:r>
                      <a:r>
                        <a:rPr lang="es-419" sz="800" b="0" i="0" u="none" strike="noStrike" kern="1200" dirty="0" smtClean="0">
                          <a:solidFill>
                            <a:srgbClr val="000000"/>
                          </a:solidFill>
                          <a:effectLst/>
                          <a:latin typeface="Calibri" panose="020F0502020204030204" pitchFamily="34" charset="0"/>
                          <a:ea typeface="+mn-ea"/>
                          <a:cs typeface="+mn-cs"/>
                        </a:rPr>
                        <a:t>°, </a:t>
                      </a:r>
                      <a:r>
                        <a:rPr lang="es-419" sz="800" b="0" i="0" u="none" strike="noStrike" kern="1200" dirty="0">
                          <a:solidFill>
                            <a:srgbClr val="000000"/>
                          </a:solidFill>
                          <a:effectLst/>
                          <a:latin typeface="Calibri" panose="020F0502020204030204" pitchFamily="34" charset="0"/>
                          <a:ea typeface="+mn-ea"/>
                          <a:cs typeface="+mn-cs"/>
                        </a:rPr>
                        <a:t>3° </a:t>
                      </a:r>
                      <a:r>
                        <a:rPr lang="es-419" sz="800" b="0" i="0" u="none" strike="noStrike" kern="1200" dirty="0" smtClean="0">
                          <a:solidFill>
                            <a:srgbClr val="000000"/>
                          </a:solidFill>
                          <a:effectLst/>
                          <a:latin typeface="Calibri" panose="020F0502020204030204" pitchFamily="34" charset="0"/>
                          <a:ea typeface="+mn-ea"/>
                          <a:cs typeface="+mn-cs"/>
                        </a:rPr>
                        <a:t>Y 4° trimestre</a:t>
                      </a:r>
                      <a:endParaRPr lang="es-ES" sz="800" b="0" i="0" u="none" strike="noStrike" kern="1200" dirty="0">
                        <a:solidFill>
                          <a:srgbClr val="000000"/>
                        </a:solidFill>
                        <a:effectLst/>
                        <a:latin typeface="Calibri" panose="020F0502020204030204" pitchFamily="34" charset="0"/>
                        <a:ea typeface="+mn-ea"/>
                        <a:cs typeface="+mn-cs"/>
                      </a:endParaRPr>
                    </a:p>
                  </a:txBody>
                  <a:tcPr marL="5961" marR="5961" marT="596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CO" sz="800" b="0" i="0" u="none" strike="noStrike" dirty="0">
                          <a:solidFill>
                            <a:srgbClr val="000000"/>
                          </a:solidFill>
                          <a:effectLst/>
                          <a:latin typeface="Calibri" panose="020F0502020204030204" pitchFamily="34" charset="0"/>
                        </a:rPr>
                        <a:t>EFICACIA:</a:t>
                      </a:r>
                      <a:br>
                        <a:rPr lang="es-CO" sz="800" b="0" i="0" u="none" strike="noStrike" dirty="0">
                          <a:solidFill>
                            <a:srgbClr val="000000"/>
                          </a:solidFill>
                          <a:effectLst/>
                          <a:latin typeface="Calibri" panose="020F0502020204030204" pitchFamily="34" charset="0"/>
                        </a:rPr>
                      </a:br>
                      <a:r>
                        <a:rPr lang="es-CO" sz="800" b="0" i="0" u="none" strike="noStrike" dirty="0">
                          <a:solidFill>
                            <a:srgbClr val="000000"/>
                          </a:solidFill>
                          <a:effectLst/>
                          <a:latin typeface="Calibri" panose="020F0502020204030204" pitchFamily="34" charset="0"/>
                        </a:rPr>
                        <a:t>Índice de cumplimiento actividades =  </a:t>
                      </a:r>
                      <a:r>
                        <a:rPr lang="es-CO" sz="800" b="0" i="0" u="none" strike="noStrike" dirty="0" err="1">
                          <a:solidFill>
                            <a:srgbClr val="000000"/>
                          </a:solidFill>
                          <a:effectLst/>
                          <a:latin typeface="Calibri" panose="020F0502020204030204" pitchFamily="34" charset="0"/>
                        </a:rPr>
                        <a:t>N°</a:t>
                      </a:r>
                      <a:r>
                        <a:rPr lang="es-CO" sz="800" b="0" i="0" u="none" strike="noStrike" dirty="0">
                          <a:solidFill>
                            <a:srgbClr val="000000"/>
                          </a:solidFill>
                          <a:effectLst/>
                          <a:latin typeface="Calibri" panose="020F0502020204030204" pitchFamily="34" charset="0"/>
                        </a:rPr>
                        <a:t> Regiones con precio estandarizado / </a:t>
                      </a:r>
                      <a:r>
                        <a:rPr lang="es-CO" sz="800" b="0" i="0" u="none" strike="noStrike" dirty="0" err="1">
                          <a:solidFill>
                            <a:srgbClr val="000000"/>
                          </a:solidFill>
                          <a:effectLst/>
                          <a:latin typeface="Calibri" panose="020F0502020204030204" pitchFamily="34" charset="0"/>
                        </a:rPr>
                        <a:t>N°</a:t>
                      </a:r>
                      <a:r>
                        <a:rPr lang="es-CO" sz="800" b="0" i="0" u="none" strike="noStrike" dirty="0">
                          <a:solidFill>
                            <a:srgbClr val="000000"/>
                          </a:solidFill>
                          <a:effectLst/>
                          <a:latin typeface="Calibri" panose="020F0502020204030204" pitchFamily="34" charset="0"/>
                        </a:rPr>
                        <a:t> de regiones </a:t>
                      </a:r>
                      <a:endParaRPr lang="es-ES" sz="800" b="0" i="0" u="none" strike="noStrike" kern="1200" dirty="0">
                        <a:solidFill>
                          <a:srgbClr val="000000"/>
                        </a:solidFill>
                        <a:effectLst/>
                        <a:latin typeface="Calibri" panose="020F0502020204030204" pitchFamily="34" charset="0"/>
                        <a:ea typeface="+mn-ea"/>
                        <a:cs typeface="+mn-cs"/>
                      </a:endParaRPr>
                    </a:p>
                  </a:txBody>
                  <a:tcPr marL="5961" marR="5961" marT="596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 xmlns:a16="http://schemas.microsoft.com/office/drawing/2014/main" val="10002"/>
                  </a:ext>
                </a:extLst>
              </a:tr>
              <a:tr h="592222">
                <a:tc vMerge="1">
                  <a:txBody>
                    <a:bodyPr/>
                    <a:lstStyle/>
                    <a:p>
                      <a:endParaRPr lang="es-CO"/>
                    </a:p>
                  </a:txBody>
                  <a:tcPr/>
                </a:tc>
                <a:tc vMerge="1">
                  <a:txBody>
                    <a:bodyPr/>
                    <a:lstStyle/>
                    <a:p>
                      <a:endParaRPr lang="es-CO"/>
                    </a:p>
                  </a:txBody>
                  <a:tcPr/>
                </a:tc>
                <a:tc vMerge="1">
                  <a:txBody>
                    <a:bodyPr/>
                    <a:lstStyle/>
                    <a:p>
                      <a:endParaRPr lang="es-CO"/>
                    </a:p>
                  </a:txBody>
                  <a:tcPr/>
                </a:tc>
                <a:tc rowSpan="3">
                  <a:txBody>
                    <a:bodyPr/>
                    <a:lstStyle/>
                    <a:p>
                      <a:pPr algn="ctr" rtl="0" fontAlgn="ctr"/>
                      <a:r>
                        <a:rPr lang="es-ES" sz="800" b="0" i="0" u="none" strike="noStrike" dirty="0">
                          <a:solidFill>
                            <a:schemeClr val="tx1"/>
                          </a:solidFill>
                          <a:effectLst/>
                          <a:latin typeface="Calibri" panose="020F0502020204030204" pitchFamily="34" charset="0"/>
                        </a:rPr>
                        <a:t>Conflicto de intereses por parte de las personas involucradas en la estructuración del proceso (estudios previos, pliegos previos, pliegos definitivos, etc.).</a:t>
                      </a:r>
                    </a:p>
                  </a:txBody>
                  <a:tcPr marL="5961" marR="5961" marT="596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vMerge="1">
                  <a:txBody>
                    <a:bodyPr/>
                    <a:lstStyle/>
                    <a:p>
                      <a:endParaRPr lang="es-CO"/>
                    </a:p>
                  </a:txBody>
                  <a:tcPr/>
                </a:tc>
                <a:tc vMerge="1">
                  <a:txBody>
                    <a:bodyPr/>
                    <a:lstStyle/>
                    <a:p>
                      <a:endParaRPr lang="es-CO"/>
                    </a:p>
                  </a:txBody>
                  <a:tcPr/>
                </a:tc>
                <a:tc vMerge="1">
                  <a:txBody>
                    <a:bodyPr/>
                    <a:lstStyle/>
                    <a:p>
                      <a:endParaRPr lang="es-CO"/>
                    </a:p>
                  </a:txBody>
                  <a:tcPr/>
                </a:tc>
                <a:tc vMerge="1">
                  <a:txBody>
                    <a:bodyPr/>
                    <a:lstStyle/>
                    <a:p>
                      <a:endParaRPr lang="es-CO"/>
                    </a:p>
                  </a:txBody>
                  <a:tcPr/>
                </a:tc>
                <a:tc>
                  <a:txBody>
                    <a:bodyPr/>
                    <a:lstStyle/>
                    <a:p>
                      <a:pPr algn="ctr" rtl="0" fontAlgn="ctr"/>
                      <a:r>
                        <a:rPr lang="es-ES" sz="800" b="0" i="0" u="none" strike="noStrike" dirty="0" smtClean="0">
                          <a:solidFill>
                            <a:schemeClr val="tx1"/>
                          </a:solidFill>
                          <a:effectLst/>
                          <a:latin typeface="Calibri" panose="020F0502020204030204" pitchFamily="34" charset="0"/>
                        </a:rPr>
                        <a:t>Implementar,</a:t>
                      </a:r>
                      <a:r>
                        <a:rPr lang="es-ES" sz="800" b="0" i="0" u="none" strike="noStrike" baseline="0" dirty="0" smtClean="0">
                          <a:solidFill>
                            <a:schemeClr val="tx1"/>
                          </a:solidFill>
                          <a:effectLst/>
                          <a:latin typeface="Calibri" panose="020F0502020204030204" pitchFamily="34" charset="0"/>
                        </a:rPr>
                        <a:t> </a:t>
                      </a:r>
                      <a:r>
                        <a:rPr lang="es-ES" sz="800" b="0" i="0" u="none" strike="noStrike" dirty="0" smtClean="0">
                          <a:solidFill>
                            <a:schemeClr val="tx1"/>
                          </a:solidFill>
                          <a:effectLst/>
                          <a:latin typeface="Calibri" panose="020F0502020204030204" pitchFamily="34" charset="0"/>
                        </a:rPr>
                        <a:t>revisar y ajustar anualmente los pliegos tipo, </a:t>
                      </a:r>
                      <a:r>
                        <a:rPr lang="es-ES" sz="800" b="0" i="0" u="none" strike="noStrike" dirty="0">
                          <a:solidFill>
                            <a:schemeClr val="tx1"/>
                          </a:solidFill>
                          <a:effectLst/>
                          <a:latin typeface="Calibri" panose="020F0502020204030204" pitchFamily="34" charset="0"/>
                        </a:rPr>
                        <a:t>para todas las modalidades de contratación.</a:t>
                      </a:r>
                    </a:p>
                  </a:txBody>
                  <a:tcPr marL="5961" marR="5961" marT="596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rtl="0" fontAlgn="ctr"/>
                      <a:r>
                        <a:rPr lang="es-CO" sz="800" b="0" i="0" u="none" strike="noStrike">
                          <a:solidFill>
                            <a:schemeClr val="tx1"/>
                          </a:solidFill>
                          <a:effectLst/>
                          <a:latin typeface="Calibri" panose="020F0502020204030204" pitchFamily="34" charset="0"/>
                        </a:rPr>
                        <a:t>Pliegos Tipo actualizados</a:t>
                      </a:r>
                    </a:p>
                  </a:txBody>
                  <a:tcPr marL="5961" marR="5961" marT="596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rtl="0" fontAlgn="ctr"/>
                      <a:r>
                        <a:rPr lang="es-CO" sz="800" b="0" i="0" u="none" strike="noStrike">
                          <a:solidFill>
                            <a:schemeClr val="tx1"/>
                          </a:solidFill>
                          <a:effectLst/>
                          <a:latin typeface="Calibri" panose="020F0502020204030204" pitchFamily="34" charset="0"/>
                        </a:rPr>
                        <a:t>Director de Contratación</a:t>
                      </a:r>
                    </a:p>
                  </a:txBody>
                  <a:tcPr marL="5961" marR="5961" marT="596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r>
                        <a:rPr lang="es-419" sz="800" b="0" i="0" u="none" strike="noStrike" kern="1200" smtClean="0">
                          <a:solidFill>
                            <a:schemeClr val="tx1"/>
                          </a:solidFill>
                          <a:effectLst/>
                          <a:latin typeface="Calibri" panose="020F0502020204030204" pitchFamily="34" charset="0"/>
                          <a:ea typeface="+mn-ea"/>
                          <a:cs typeface="+mn-cs"/>
                        </a:rPr>
                        <a:t>1°, 2°, 3° Y 4° trimestre</a:t>
                      </a:r>
                      <a:endParaRPr lang="es-ES" sz="800" b="0" i="0" u="none" strike="noStrike" kern="1200" dirty="0">
                        <a:solidFill>
                          <a:schemeClr val="tx1"/>
                        </a:solidFill>
                        <a:effectLst/>
                        <a:latin typeface="Calibri" panose="020F0502020204030204" pitchFamily="34" charset="0"/>
                        <a:ea typeface="+mn-ea"/>
                        <a:cs typeface="+mn-cs"/>
                      </a:endParaRPr>
                    </a:p>
                  </a:txBody>
                  <a:tcPr marL="5961" marR="5961" marT="596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rtl="0" fontAlgn="ctr"/>
                      <a:r>
                        <a:rPr lang="es-CO" sz="800" b="0" i="0" u="none" strike="noStrike">
                          <a:solidFill>
                            <a:schemeClr val="tx1"/>
                          </a:solidFill>
                          <a:effectLst/>
                          <a:latin typeface="Calibri" panose="020F0502020204030204" pitchFamily="34" charset="0"/>
                        </a:rPr>
                        <a:t>EFICACIA:</a:t>
                      </a:r>
                      <a:br>
                        <a:rPr lang="es-CO" sz="800" b="0" i="0" u="none" strike="noStrike">
                          <a:solidFill>
                            <a:schemeClr val="tx1"/>
                          </a:solidFill>
                          <a:effectLst/>
                          <a:latin typeface="Calibri" panose="020F0502020204030204" pitchFamily="34" charset="0"/>
                        </a:rPr>
                      </a:br>
                      <a:r>
                        <a:rPr lang="es-CO" sz="800" b="0" i="0" u="none" strike="noStrike">
                          <a:solidFill>
                            <a:schemeClr val="tx1"/>
                          </a:solidFill>
                          <a:effectLst/>
                          <a:latin typeface="Calibri" panose="020F0502020204030204" pitchFamily="34" charset="0"/>
                        </a:rPr>
                        <a:t>Índice de cumplimiento actividades =  N°de pliegos tipo  revisados y/o ajustados /   N°de pliegos tipo </a:t>
                      </a:r>
                    </a:p>
                  </a:txBody>
                  <a:tcPr marL="5961" marR="5961" marT="596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 xmlns:a16="http://schemas.microsoft.com/office/drawing/2014/main" val="10003"/>
                  </a:ext>
                </a:extLst>
              </a:tr>
              <a:tr h="494788">
                <a:tc vMerge="1">
                  <a:txBody>
                    <a:bodyPr/>
                    <a:lstStyle/>
                    <a:p>
                      <a:endParaRPr lang="es-CO"/>
                    </a:p>
                  </a:txBody>
                  <a:tcPr/>
                </a:tc>
                <a:tc vMerge="1">
                  <a:txBody>
                    <a:bodyPr/>
                    <a:lstStyle/>
                    <a:p>
                      <a:endParaRPr lang="es-CO"/>
                    </a:p>
                  </a:txBody>
                  <a:tcPr/>
                </a:tc>
                <a:tc vMerge="1">
                  <a:txBody>
                    <a:bodyPr/>
                    <a:lstStyle/>
                    <a:p>
                      <a:endParaRPr lang="es-CO"/>
                    </a:p>
                  </a:txBody>
                  <a:tcPr/>
                </a:tc>
                <a:tc vMerge="1">
                  <a:txBody>
                    <a:bodyPr/>
                    <a:lstStyle/>
                    <a:p>
                      <a:endParaRPr lang="es-CO"/>
                    </a:p>
                  </a:txBody>
                  <a:tcPr/>
                </a:tc>
                <a:tc vMerge="1">
                  <a:txBody>
                    <a:bodyPr/>
                    <a:lstStyle/>
                    <a:p>
                      <a:endParaRPr lang="es-CO"/>
                    </a:p>
                  </a:txBody>
                  <a:tcPr/>
                </a:tc>
                <a:tc vMerge="1">
                  <a:txBody>
                    <a:bodyPr/>
                    <a:lstStyle/>
                    <a:p>
                      <a:endParaRPr lang="es-CO"/>
                    </a:p>
                  </a:txBody>
                  <a:tcPr/>
                </a:tc>
                <a:tc vMerge="1">
                  <a:txBody>
                    <a:bodyPr/>
                    <a:lstStyle/>
                    <a:p>
                      <a:endParaRPr lang="es-CO"/>
                    </a:p>
                  </a:txBody>
                  <a:tcPr/>
                </a:tc>
                <a:tc vMerge="1">
                  <a:txBody>
                    <a:bodyPr/>
                    <a:lstStyle/>
                    <a:p>
                      <a:endParaRPr lang="es-CO"/>
                    </a:p>
                  </a:txBody>
                  <a:tcPr/>
                </a:tc>
                <a:tc>
                  <a:txBody>
                    <a:bodyPr/>
                    <a:lstStyle/>
                    <a:p>
                      <a:pPr algn="ctr" rtl="0" fontAlgn="ctr"/>
                      <a:r>
                        <a:rPr lang="es-ES" sz="800" b="0" i="0" u="none" strike="noStrike" dirty="0" smtClean="0">
                          <a:solidFill>
                            <a:schemeClr val="tx1"/>
                          </a:solidFill>
                          <a:effectLst/>
                          <a:latin typeface="Calibri" panose="020F0502020204030204" pitchFamily="34" charset="0"/>
                        </a:rPr>
                        <a:t>Establecer </a:t>
                      </a:r>
                      <a:r>
                        <a:rPr lang="es-ES" sz="800" b="0" i="0" u="none" strike="noStrike" dirty="0">
                          <a:solidFill>
                            <a:schemeClr val="tx1"/>
                          </a:solidFill>
                          <a:effectLst/>
                          <a:latin typeface="Calibri" panose="020F0502020204030204" pitchFamily="34" charset="0"/>
                        </a:rPr>
                        <a:t>un método de selección de la oferta ganadora, que sea imposible de anticipar por parte del contratista, evitando que éste ajuste su oferta a la misma, el cual deberá ser revisado y ajustado en el momento que sea requerido.</a:t>
                      </a:r>
                    </a:p>
                  </a:txBody>
                  <a:tcPr marL="5961" marR="5961" marT="596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rtl="0" fontAlgn="ctr"/>
                      <a:r>
                        <a:rPr lang="es-CO" sz="800" b="0" i="0" u="none" strike="noStrike">
                          <a:solidFill>
                            <a:schemeClr val="tx1"/>
                          </a:solidFill>
                          <a:effectLst/>
                          <a:latin typeface="Calibri" panose="020F0502020204030204" pitchFamily="34" charset="0"/>
                        </a:rPr>
                        <a:t>Criterio de Selección</a:t>
                      </a:r>
                    </a:p>
                  </a:txBody>
                  <a:tcPr marL="5961" marR="5961" marT="596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rtl="0" fontAlgn="ctr"/>
                      <a:r>
                        <a:rPr lang="es-CO" sz="800" b="0" i="0" u="none" strike="noStrike">
                          <a:solidFill>
                            <a:schemeClr val="tx1"/>
                          </a:solidFill>
                          <a:effectLst/>
                          <a:latin typeface="Calibri" panose="020F0502020204030204" pitchFamily="34" charset="0"/>
                        </a:rPr>
                        <a:t>Director de Contratación</a:t>
                      </a:r>
                    </a:p>
                  </a:txBody>
                  <a:tcPr marL="5961" marR="5961" marT="596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r>
                        <a:rPr lang="es-419" sz="800" b="0" i="0" u="none" strike="noStrike" kern="1200" dirty="0" smtClean="0">
                          <a:solidFill>
                            <a:schemeClr val="tx1"/>
                          </a:solidFill>
                          <a:effectLst/>
                          <a:latin typeface="Calibri" panose="020F0502020204030204" pitchFamily="34" charset="0"/>
                          <a:ea typeface="+mn-ea"/>
                          <a:cs typeface="+mn-cs"/>
                        </a:rPr>
                        <a:t>1°, 2°, 3° Y 4° trimestre</a:t>
                      </a:r>
                      <a:endParaRPr lang="es-ES" sz="800" b="0" i="0" u="none" strike="noStrike" kern="1200" dirty="0">
                        <a:solidFill>
                          <a:schemeClr val="tx1"/>
                        </a:solidFill>
                        <a:effectLst/>
                        <a:latin typeface="Calibri" panose="020F0502020204030204" pitchFamily="34" charset="0"/>
                        <a:ea typeface="+mn-ea"/>
                        <a:cs typeface="+mn-cs"/>
                      </a:endParaRPr>
                    </a:p>
                  </a:txBody>
                  <a:tcPr marL="5961" marR="5961" marT="596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rtl="0" fontAlgn="ctr"/>
                      <a:r>
                        <a:rPr lang="es-ES" sz="800" b="0" i="0" u="none" strike="noStrike" dirty="0">
                          <a:solidFill>
                            <a:schemeClr val="tx1"/>
                          </a:solidFill>
                          <a:effectLst/>
                          <a:latin typeface="Calibri" panose="020F0502020204030204" pitchFamily="34" charset="0"/>
                        </a:rPr>
                        <a:t>EFICACIA:</a:t>
                      </a:r>
                      <a:br>
                        <a:rPr lang="es-ES" sz="800" b="0" i="0" u="none" strike="noStrike" dirty="0">
                          <a:solidFill>
                            <a:schemeClr val="tx1"/>
                          </a:solidFill>
                          <a:effectLst/>
                          <a:latin typeface="Calibri" panose="020F0502020204030204" pitchFamily="34" charset="0"/>
                        </a:rPr>
                      </a:br>
                      <a:r>
                        <a:rPr lang="es-ES" sz="800" b="0" i="0" u="none" strike="noStrike" dirty="0">
                          <a:solidFill>
                            <a:schemeClr val="tx1"/>
                          </a:solidFill>
                          <a:effectLst/>
                          <a:latin typeface="Calibri" panose="020F0502020204030204" pitchFamily="34" charset="0"/>
                        </a:rPr>
                        <a:t>Índice de cumplimiento actividades = No. De revisiones efectuadas/No. De revisiones requeridas</a:t>
                      </a:r>
                    </a:p>
                  </a:txBody>
                  <a:tcPr marL="5961" marR="5961" marT="596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 xmlns:a16="http://schemas.microsoft.com/office/drawing/2014/main" val="10004"/>
                  </a:ext>
                </a:extLst>
              </a:tr>
              <a:tr h="494788">
                <a:tc vMerge="1">
                  <a:txBody>
                    <a:bodyPr/>
                    <a:lstStyle/>
                    <a:p>
                      <a:endParaRPr lang="es-CO"/>
                    </a:p>
                  </a:txBody>
                  <a:tcPr/>
                </a:tc>
                <a:tc vMerge="1">
                  <a:txBody>
                    <a:bodyPr/>
                    <a:lstStyle/>
                    <a:p>
                      <a:endParaRPr lang="es-CO"/>
                    </a:p>
                  </a:txBody>
                  <a:tcPr/>
                </a:tc>
                <a:tc vMerge="1">
                  <a:txBody>
                    <a:bodyPr/>
                    <a:lstStyle/>
                    <a:p>
                      <a:endParaRPr lang="es-CO"/>
                    </a:p>
                  </a:txBody>
                  <a:tcPr/>
                </a:tc>
                <a:tc vMerge="1">
                  <a:txBody>
                    <a:bodyPr/>
                    <a:lstStyle/>
                    <a:p>
                      <a:endParaRPr lang="es-CO"/>
                    </a:p>
                  </a:txBody>
                  <a:tcPr/>
                </a:tc>
                <a:tc vMerge="1">
                  <a:txBody>
                    <a:bodyPr/>
                    <a:lstStyle/>
                    <a:p>
                      <a:endParaRPr lang="es-CO"/>
                    </a:p>
                  </a:txBody>
                  <a:tcPr/>
                </a:tc>
                <a:tc vMerge="1">
                  <a:txBody>
                    <a:bodyPr/>
                    <a:lstStyle/>
                    <a:p>
                      <a:endParaRPr lang="es-CO"/>
                    </a:p>
                  </a:txBody>
                  <a:tcPr/>
                </a:tc>
                <a:tc vMerge="1">
                  <a:txBody>
                    <a:bodyPr/>
                    <a:lstStyle/>
                    <a:p>
                      <a:endParaRPr lang="es-CO"/>
                    </a:p>
                  </a:txBody>
                  <a:tcPr/>
                </a:tc>
                <a:tc vMerge="1">
                  <a:txBody>
                    <a:bodyPr/>
                    <a:lstStyle/>
                    <a:p>
                      <a:endParaRPr lang="es-CO"/>
                    </a:p>
                  </a:txBody>
                  <a:tcPr/>
                </a:tc>
                <a:tc>
                  <a:txBody>
                    <a:bodyPr/>
                    <a:lstStyle/>
                    <a:p>
                      <a:pPr algn="ctr" rtl="0" fontAlgn="ctr"/>
                      <a:r>
                        <a:rPr lang="es-ES" sz="800" b="0" i="0" u="none" strike="noStrike" dirty="0" smtClean="0">
                          <a:solidFill>
                            <a:schemeClr val="tx1"/>
                          </a:solidFill>
                          <a:effectLst/>
                          <a:latin typeface="Calibri" panose="020F0502020204030204" pitchFamily="34" charset="0"/>
                        </a:rPr>
                        <a:t>Promover </a:t>
                      </a:r>
                      <a:r>
                        <a:rPr lang="es-ES" sz="800" b="0" i="0" u="none" strike="noStrike" dirty="0">
                          <a:solidFill>
                            <a:schemeClr val="tx1"/>
                          </a:solidFill>
                          <a:effectLst/>
                          <a:latin typeface="Calibri" panose="020F0502020204030204" pitchFamily="34" charset="0"/>
                        </a:rPr>
                        <a:t>y facilitar el accionar de veedurías en cada uno de los procesos de contratación.</a:t>
                      </a:r>
                    </a:p>
                  </a:txBody>
                  <a:tcPr marL="5961" marR="5961" marT="596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rtl="0" fontAlgn="ctr"/>
                      <a:r>
                        <a:rPr lang="es-CO" sz="800" b="0" i="0" u="none" strike="noStrike">
                          <a:solidFill>
                            <a:schemeClr val="tx1"/>
                          </a:solidFill>
                          <a:effectLst/>
                          <a:latin typeface="Calibri" panose="020F0502020204030204" pitchFamily="34" charset="0"/>
                        </a:rPr>
                        <a:t>Evento</a:t>
                      </a:r>
                    </a:p>
                  </a:txBody>
                  <a:tcPr marL="5961" marR="5961" marT="596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rtl="0" fontAlgn="ctr"/>
                      <a:r>
                        <a:rPr lang="es-CO" sz="800" b="0" i="0" u="none" strike="noStrike">
                          <a:solidFill>
                            <a:schemeClr val="tx1"/>
                          </a:solidFill>
                          <a:effectLst/>
                          <a:latin typeface="Calibri" panose="020F0502020204030204" pitchFamily="34" charset="0"/>
                        </a:rPr>
                        <a:t>Director de Contratación</a:t>
                      </a:r>
                    </a:p>
                  </a:txBody>
                  <a:tcPr marL="5961" marR="5961" marT="596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r>
                        <a:rPr lang="es-419" sz="800" b="0" i="0" u="none" strike="noStrike" kern="1200" dirty="0" smtClean="0">
                          <a:solidFill>
                            <a:schemeClr val="tx1"/>
                          </a:solidFill>
                          <a:effectLst/>
                          <a:latin typeface="Calibri" panose="020F0502020204030204" pitchFamily="34" charset="0"/>
                          <a:ea typeface="+mn-ea"/>
                          <a:cs typeface="+mn-cs"/>
                        </a:rPr>
                        <a:t>1°, 2°, 3° Y 4° trimestre</a:t>
                      </a:r>
                      <a:endParaRPr lang="es-ES" sz="800" b="0" i="0" u="none" strike="noStrike" kern="1200" dirty="0">
                        <a:solidFill>
                          <a:schemeClr val="tx1"/>
                        </a:solidFill>
                        <a:effectLst/>
                        <a:latin typeface="Calibri" panose="020F0502020204030204" pitchFamily="34" charset="0"/>
                        <a:ea typeface="+mn-ea"/>
                        <a:cs typeface="+mn-cs"/>
                      </a:endParaRPr>
                    </a:p>
                  </a:txBody>
                  <a:tcPr marL="5961" marR="5961" marT="596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rtl="0" fontAlgn="ctr"/>
                      <a:r>
                        <a:rPr lang="es-CO" sz="800" b="0" i="0" u="none" strike="noStrike" dirty="0">
                          <a:solidFill>
                            <a:schemeClr val="tx1"/>
                          </a:solidFill>
                          <a:effectLst/>
                          <a:latin typeface="Calibri" panose="020F0502020204030204" pitchFamily="34" charset="0"/>
                        </a:rPr>
                        <a:t>EFICACIA:</a:t>
                      </a:r>
                      <a:br>
                        <a:rPr lang="es-CO" sz="800" b="0" i="0" u="none" strike="noStrike" dirty="0">
                          <a:solidFill>
                            <a:schemeClr val="tx1"/>
                          </a:solidFill>
                          <a:effectLst/>
                          <a:latin typeface="Calibri" panose="020F0502020204030204" pitchFamily="34" charset="0"/>
                        </a:rPr>
                      </a:br>
                      <a:r>
                        <a:rPr lang="es-CO" sz="800" b="0" i="0" u="none" strike="noStrike" dirty="0">
                          <a:solidFill>
                            <a:schemeClr val="tx1"/>
                          </a:solidFill>
                          <a:effectLst/>
                          <a:latin typeface="Calibri" panose="020F0502020204030204" pitchFamily="34" charset="0"/>
                        </a:rPr>
                        <a:t>Índice de cumplimiento actividades = N° de procesos con </a:t>
                      </a:r>
                      <a:r>
                        <a:rPr lang="es-CO" sz="800" b="0" i="0" u="none" strike="noStrike" dirty="0" smtClean="0">
                          <a:solidFill>
                            <a:schemeClr val="tx1"/>
                          </a:solidFill>
                          <a:effectLst/>
                          <a:latin typeface="Calibri" panose="020F0502020204030204" pitchFamily="34" charset="0"/>
                        </a:rPr>
                        <a:t>veedurías </a:t>
                      </a:r>
                      <a:r>
                        <a:rPr lang="es-CO" sz="800" b="0" i="0" u="none" strike="noStrike" dirty="0">
                          <a:solidFill>
                            <a:schemeClr val="tx1"/>
                          </a:solidFill>
                          <a:effectLst/>
                          <a:latin typeface="Calibri" panose="020F0502020204030204" pitchFamily="34" charset="0"/>
                        </a:rPr>
                        <a:t>/  N° de procesos</a:t>
                      </a:r>
                    </a:p>
                  </a:txBody>
                  <a:tcPr marL="5961" marR="5961" marT="596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 xmlns:a16="http://schemas.microsoft.com/office/drawing/2014/main" val="10005"/>
                  </a:ext>
                </a:extLst>
              </a:tr>
              <a:tr h="578520">
                <a:tc rowSpan="2">
                  <a:txBody>
                    <a:bodyPr/>
                    <a:lstStyle/>
                    <a:p>
                      <a:pPr algn="ctr" rtl="0" fontAlgn="ctr"/>
                      <a:r>
                        <a:rPr lang="es-CO" sz="500" b="1" i="0" u="none" strike="noStrike" dirty="0">
                          <a:solidFill>
                            <a:schemeClr val="tx1"/>
                          </a:solidFill>
                          <a:effectLst/>
                          <a:latin typeface="Calibri" panose="020F0502020204030204" pitchFamily="34" charset="0"/>
                        </a:rPr>
                        <a:t> </a:t>
                      </a:r>
                      <a:r>
                        <a:rPr lang="es-CO" sz="500" b="1" i="0" u="none" strike="noStrike" dirty="0" smtClean="0">
                          <a:solidFill>
                            <a:schemeClr val="tx1"/>
                          </a:solidFill>
                          <a:effectLst/>
                          <a:latin typeface="Calibri" panose="020F0502020204030204" pitchFamily="34" charset="0"/>
                        </a:rPr>
                        <a:t>RC2</a:t>
                      </a:r>
                      <a:endParaRPr lang="es-CO" sz="500" b="1" i="0" u="none" strike="noStrike" dirty="0">
                        <a:solidFill>
                          <a:schemeClr val="tx1"/>
                        </a:solidFill>
                        <a:effectLst/>
                        <a:latin typeface="Calibri" panose="020F0502020204030204" pitchFamily="34" charset="0"/>
                      </a:endParaRPr>
                    </a:p>
                  </a:txBody>
                  <a:tcPr marL="5961" marR="5961" marT="596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rowSpan="2">
                  <a:txBody>
                    <a:bodyPr/>
                    <a:lstStyle/>
                    <a:p>
                      <a:pPr algn="just" rtl="0" fontAlgn="ctr"/>
                      <a:r>
                        <a:rPr lang="es-ES" sz="800" b="0" i="0" u="none" strike="noStrike" dirty="0">
                          <a:solidFill>
                            <a:schemeClr val="tx1"/>
                          </a:solidFill>
                          <a:effectLst/>
                          <a:latin typeface="Calibri" panose="020F0502020204030204" pitchFamily="34" charset="0"/>
                        </a:rPr>
                        <a:t>Omisión o alteración intencional - dolosa que se aparta  de los procedimientos de control y vigilancia regulados por manuales, normas y especificaciones durante la ejecución de obras.</a:t>
                      </a:r>
                    </a:p>
                  </a:txBody>
                  <a:tcPr marL="5961" marR="5961" marT="596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rowSpan="2">
                  <a:txBody>
                    <a:bodyPr/>
                    <a:lstStyle/>
                    <a:p>
                      <a:pPr algn="ctr" rtl="0" fontAlgn="ctr"/>
                      <a:r>
                        <a:rPr lang="es-CO" sz="800" b="0" i="0" u="none" strike="noStrike" dirty="0">
                          <a:solidFill>
                            <a:schemeClr val="tx1"/>
                          </a:solidFill>
                          <a:effectLst/>
                          <a:latin typeface="Calibri" panose="020F0502020204030204" pitchFamily="34" charset="0"/>
                        </a:rPr>
                        <a:t>Corrupción </a:t>
                      </a:r>
                    </a:p>
                  </a:txBody>
                  <a:tcPr marL="5961" marR="5961" marT="5961" marB="0" vert="vert27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l" rtl="0" fontAlgn="ctr"/>
                      <a:r>
                        <a:rPr lang="es-CO" sz="800" b="0" i="0" u="none" strike="noStrike" noProof="0" dirty="0">
                          <a:solidFill>
                            <a:schemeClr val="tx1"/>
                          </a:solidFill>
                          <a:effectLst/>
                          <a:latin typeface="Calibri" panose="020F0502020204030204" pitchFamily="34" charset="0"/>
                        </a:rPr>
                        <a:t>Incumplimiento Código de Integridad por parte de  contratistas e interventores </a:t>
                      </a:r>
                    </a:p>
                  </a:txBody>
                  <a:tcPr marL="5961" marR="5961" marT="596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rowSpan="2">
                  <a:txBody>
                    <a:bodyPr/>
                    <a:lstStyle/>
                    <a:p>
                      <a:pPr algn="l" fontAlgn="b"/>
                      <a:r>
                        <a:rPr lang="es-CO" sz="800" b="0" i="0" u="none" strike="noStrike">
                          <a:solidFill>
                            <a:schemeClr val="tx1"/>
                          </a:solidFill>
                          <a:effectLst/>
                          <a:latin typeface="Arial" panose="020B0604020202020204" pitchFamily="34" charset="0"/>
                        </a:rPr>
                        <a:t>Rara Vez</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rowSpan="2">
                  <a:txBody>
                    <a:bodyPr/>
                    <a:lstStyle/>
                    <a:p>
                      <a:pPr algn="l" fontAlgn="b"/>
                      <a:r>
                        <a:rPr lang="es-CO" sz="800" b="0" i="0" u="none" strike="noStrike">
                          <a:solidFill>
                            <a:schemeClr val="tx1"/>
                          </a:solidFill>
                          <a:effectLst/>
                          <a:latin typeface="Arial" panose="020B0604020202020204" pitchFamily="34" charset="0"/>
                        </a:rPr>
                        <a:t>Catastrófico</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rowSpan="2">
                  <a:txBody>
                    <a:bodyPr/>
                    <a:lstStyle/>
                    <a:p>
                      <a:pPr algn="l" fontAlgn="b"/>
                      <a:r>
                        <a:rPr lang="es-CO" sz="800" b="0" i="0" u="none" strike="noStrike">
                          <a:solidFill>
                            <a:schemeClr val="tx1"/>
                          </a:solidFill>
                          <a:effectLst/>
                          <a:latin typeface="Arial" panose="020B0604020202020204" pitchFamily="34" charset="0"/>
                        </a:rPr>
                        <a:t>Extremo</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rowSpan="2">
                  <a:txBody>
                    <a:bodyPr/>
                    <a:lstStyle/>
                    <a:p>
                      <a:pPr algn="ctr" rtl="0" fontAlgn="ctr"/>
                      <a:r>
                        <a:rPr lang="es-CO" sz="800" b="0" i="0" u="none" strike="noStrike" dirty="0">
                          <a:solidFill>
                            <a:schemeClr val="tx1"/>
                          </a:solidFill>
                          <a:effectLst/>
                          <a:latin typeface="Calibri" panose="020F0502020204030204" pitchFamily="34" charset="0"/>
                        </a:rPr>
                        <a:t>Reducir</a:t>
                      </a:r>
                    </a:p>
                  </a:txBody>
                  <a:tcPr marL="5961" marR="5961" marT="5961" marB="0" vert="vert27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rtl="0" fontAlgn="b"/>
                      <a:r>
                        <a:rPr lang="es-CO" sz="800" b="0" i="0" u="none" strike="noStrike" kern="1200" dirty="0">
                          <a:solidFill>
                            <a:schemeClr val="tx1"/>
                          </a:solidFill>
                          <a:effectLst/>
                          <a:latin typeface="Calibri" panose="020F0502020204030204" pitchFamily="34" charset="0"/>
                          <a:ea typeface="+mn-ea"/>
                          <a:cs typeface="+mn-cs"/>
                        </a:rPr>
                        <a:t>Elaborar  material y socializar el código de integridad a interventores y contratistas al inicio de cada proyecto</a:t>
                      </a:r>
                      <a:endParaRPr lang="es-ES" sz="800" b="0" i="0" u="none" strike="noStrike" kern="1200" dirty="0">
                        <a:solidFill>
                          <a:schemeClr val="tx1"/>
                        </a:solidFill>
                        <a:effectLst/>
                        <a:latin typeface="Calibri" panose="020F0502020204030204" pitchFamily="34" charset="0"/>
                        <a:ea typeface="+mn-ea"/>
                        <a:cs typeface="+mn-cs"/>
                      </a:endParaRPr>
                    </a:p>
                  </a:txBody>
                  <a:tcPr marL="5961" marR="5961" marT="596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rtl="0" fontAlgn="ctr"/>
                      <a:r>
                        <a:rPr lang="es-ES" sz="800" b="0" i="0" u="none" strike="noStrike" kern="1200" dirty="0">
                          <a:solidFill>
                            <a:schemeClr val="tx1"/>
                          </a:solidFill>
                          <a:effectLst/>
                          <a:latin typeface="Calibri" panose="020F0502020204030204" pitchFamily="34" charset="0"/>
                          <a:ea typeface="+mn-ea"/>
                          <a:cs typeface="+mn-cs"/>
                        </a:rPr>
                        <a:t>1. Material sobre el código de integridad elaborado.</a:t>
                      </a:r>
                    </a:p>
                    <a:p>
                      <a:pPr algn="ctr" rtl="0" fontAlgn="ctr"/>
                      <a:r>
                        <a:rPr lang="es-ES" sz="800" b="0" i="0" u="none" strike="noStrike" kern="1200" dirty="0" smtClean="0">
                          <a:solidFill>
                            <a:schemeClr val="tx1"/>
                          </a:solidFill>
                          <a:effectLst/>
                          <a:latin typeface="Calibri" panose="020F0502020204030204" pitchFamily="34" charset="0"/>
                          <a:ea typeface="+mn-ea"/>
                          <a:cs typeface="+mn-cs"/>
                        </a:rPr>
                        <a:t>2</a:t>
                      </a:r>
                      <a:r>
                        <a:rPr lang="es-ES" sz="800" b="0" i="0" u="none" strike="noStrike" kern="1200" dirty="0">
                          <a:solidFill>
                            <a:schemeClr val="tx1"/>
                          </a:solidFill>
                          <a:effectLst/>
                          <a:latin typeface="Calibri" panose="020F0502020204030204" pitchFamily="34" charset="0"/>
                          <a:ea typeface="+mn-ea"/>
                          <a:cs typeface="+mn-cs"/>
                        </a:rPr>
                        <a:t>. Registro de participantes de la socialización a interventores y contratistas</a:t>
                      </a:r>
                    </a:p>
                  </a:txBody>
                  <a:tcPr marL="5961" marR="5961" marT="596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171450" indent="-171450" algn="ctr" rtl="0" fontAlgn="ctr">
                        <a:buFont typeface="Arial" panose="020B0604020202020204" pitchFamily="34" charset="0"/>
                        <a:buChar char="•"/>
                      </a:pPr>
                      <a:r>
                        <a:rPr lang="es-ES" sz="800" b="0" i="0" u="none" strike="noStrike" kern="1200" dirty="0">
                          <a:solidFill>
                            <a:schemeClr val="tx1"/>
                          </a:solidFill>
                          <a:effectLst/>
                          <a:latin typeface="Calibri" panose="020F0502020204030204" pitchFamily="34" charset="0"/>
                          <a:ea typeface="+mn-ea"/>
                          <a:cs typeface="+mn-cs"/>
                        </a:rPr>
                        <a:t>Secretaría General soporte 1</a:t>
                      </a:r>
                    </a:p>
                    <a:p>
                      <a:pPr marL="171450" indent="-171450" algn="ctr" rtl="0" fontAlgn="ctr">
                        <a:buFont typeface="Arial" panose="020B0604020202020204" pitchFamily="34" charset="0"/>
                        <a:buChar char="•"/>
                      </a:pPr>
                      <a:r>
                        <a:rPr lang="es-ES" sz="800" b="0" i="0" u="none" strike="noStrike" kern="1200" dirty="0">
                          <a:solidFill>
                            <a:schemeClr val="tx1"/>
                          </a:solidFill>
                          <a:effectLst/>
                          <a:latin typeface="Calibri" panose="020F0502020204030204" pitchFamily="34" charset="0"/>
                          <a:ea typeface="+mn-ea"/>
                          <a:cs typeface="+mn-cs"/>
                        </a:rPr>
                        <a:t> Director Operativo soporte 2 </a:t>
                      </a:r>
                    </a:p>
                    <a:p>
                      <a:pPr marL="171450" indent="-171450" algn="ctr" rtl="0" fontAlgn="ctr">
                        <a:buFont typeface="Arial" panose="020B0604020202020204" pitchFamily="34" charset="0"/>
                        <a:buChar char="•"/>
                      </a:pPr>
                      <a:r>
                        <a:rPr lang="es-ES" sz="800" b="0" i="0" u="none" strike="noStrike" kern="1200" dirty="0">
                          <a:solidFill>
                            <a:schemeClr val="tx1"/>
                          </a:solidFill>
                          <a:effectLst/>
                          <a:latin typeface="Calibri" panose="020F0502020204030204" pitchFamily="34" charset="0"/>
                          <a:ea typeface="+mn-ea"/>
                          <a:cs typeface="+mn-cs"/>
                        </a:rPr>
                        <a:t>Director Técnico soporte 2</a:t>
                      </a:r>
                    </a:p>
                  </a:txBody>
                  <a:tcPr marL="5961" marR="5961" marT="596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rtl="0" fontAlgn="ctr"/>
                      <a:r>
                        <a:rPr lang="es-CO" sz="800" b="0" i="0" u="none" strike="noStrike" kern="1200" dirty="0">
                          <a:solidFill>
                            <a:schemeClr val="tx1"/>
                          </a:solidFill>
                          <a:effectLst/>
                          <a:latin typeface="Calibri" panose="020F0502020204030204" pitchFamily="34" charset="0"/>
                          <a:ea typeface="+mn-ea"/>
                          <a:cs typeface="+mn-cs"/>
                        </a:rPr>
                        <a:t>Trimestral</a:t>
                      </a:r>
                    </a:p>
                  </a:txBody>
                  <a:tcPr marL="5961" marR="5961" marT="596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rtl="0" fontAlgn="ctr"/>
                      <a:r>
                        <a:rPr lang="es-ES" sz="800" b="0" i="0" u="none" strike="noStrike" kern="1200" dirty="0">
                          <a:solidFill>
                            <a:schemeClr val="tx1"/>
                          </a:solidFill>
                          <a:effectLst/>
                          <a:latin typeface="Calibri" panose="020F0502020204030204" pitchFamily="34" charset="0"/>
                          <a:ea typeface="+mn-ea"/>
                          <a:cs typeface="+mn-cs"/>
                        </a:rPr>
                        <a:t>EFICACIA:</a:t>
                      </a:r>
                      <a:br>
                        <a:rPr lang="es-ES" sz="800" b="0" i="0" u="none" strike="noStrike" kern="1200" dirty="0">
                          <a:solidFill>
                            <a:schemeClr val="tx1"/>
                          </a:solidFill>
                          <a:effectLst/>
                          <a:latin typeface="Calibri" panose="020F0502020204030204" pitchFamily="34" charset="0"/>
                          <a:ea typeface="+mn-ea"/>
                          <a:cs typeface="+mn-cs"/>
                        </a:rPr>
                      </a:br>
                      <a:r>
                        <a:rPr lang="es-ES" sz="800" b="0" i="0" u="none" strike="noStrike" kern="1200" dirty="0">
                          <a:solidFill>
                            <a:schemeClr val="tx1"/>
                          </a:solidFill>
                          <a:effectLst/>
                          <a:latin typeface="Calibri" panose="020F0502020204030204" pitchFamily="34" charset="0"/>
                          <a:ea typeface="+mn-ea"/>
                          <a:cs typeface="+mn-cs"/>
                        </a:rPr>
                        <a:t>Índice de cumplimiento actividades = N° de socializaciones  realizadas/ N° total </a:t>
                      </a:r>
                      <a:r>
                        <a:rPr lang="es-ES" sz="800" b="0" i="0" u="none" strike="noStrike" kern="1200" dirty="0" smtClean="0">
                          <a:solidFill>
                            <a:schemeClr val="tx1"/>
                          </a:solidFill>
                          <a:effectLst/>
                          <a:latin typeface="Calibri" panose="020F0502020204030204" pitchFamily="34" charset="0"/>
                          <a:ea typeface="+mn-ea"/>
                          <a:cs typeface="+mn-cs"/>
                        </a:rPr>
                        <a:t>de proyectos iniciados</a:t>
                      </a:r>
                      <a:endParaRPr lang="es-ES" sz="800" b="0" i="0" u="none" strike="noStrike" kern="1200" dirty="0">
                        <a:solidFill>
                          <a:schemeClr val="tx1"/>
                        </a:solidFill>
                        <a:effectLst/>
                        <a:latin typeface="Calibri" panose="020F0502020204030204" pitchFamily="34" charset="0"/>
                        <a:ea typeface="+mn-ea"/>
                        <a:cs typeface="+mn-cs"/>
                      </a:endParaRPr>
                    </a:p>
                  </a:txBody>
                  <a:tcPr marL="5961" marR="5961" marT="596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 xmlns:a16="http://schemas.microsoft.com/office/drawing/2014/main" val="10007"/>
                  </a:ext>
                </a:extLst>
              </a:tr>
              <a:tr h="269149">
                <a:tc vMerge="1">
                  <a:txBody>
                    <a:bodyPr/>
                    <a:lstStyle/>
                    <a:p>
                      <a:endParaRPr lang="es-CO"/>
                    </a:p>
                  </a:txBody>
                  <a:tcPr/>
                </a:tc>
                <a:tc vMerge="1">
                  <a:txBody>
                    <a:bodyPr/>
                    <a:lstStyle/>
                    <a:p>
                      <a:endParaRPr lang="es-CO"/>
                    </a:p>
                  </a:txBody>
                  <a:tcPr/>
                </a:tc>
                <a:tc vMerge="1">
                  <a:txBody>
                    <a:bodyPr/>
                    <a:lstStyle/>
                    <a:p>
                      <a:endParaRPr lang="es-CO"/>
                    </a:p>
                  </a:txBody>
                  <a:tcPr/>
                </a:tc>
                <a:tc>
                  <a:txBody>
                    <a:bodyPr/>
                    <a:lstStyle/>
                    <a:p>
                      <a:pPr algn="ctr" rtl="0" fontAlgn="b"/>
                      <a:r>
                        <a:rPr lang="es-ES" sz="800" b="0" i="0" u="none" strike="noStrike" dirty="0">
                          <a:solidFill>
                            <a:schemeClr val="tx1"/>
                          </a:solidFill>
                          <a:effectLst/>
                          <a:latin typeface="Calibri" panose="020F0502020204030204" pitchFamily="34" charset="0"/>
                        </a:rPr>
                        <a:t>Tráfico de influencias y presiones indebidas</a:t>
                      </a:r>
                    </a:p>
                  </a:txBody>
                  <a:tcPr marL="5961" marR="5961" marT="5961"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vMerge="1">
                  <a:txBody>
                    <a:bodyPr/>
                    <a:lstStyle/>
                    <a:p>
                      <a:endParaRPr lang="es-CO"/>
                    </a:p>
                  </a:txBody>
                  <a:tcPr/>
                </a:tc>
                <a:tc vMerge="1">
                  <a:txBody>
                    <a:bodyPr/>
                    <a:lstStyle/>
                    <a:p>
                      <a:endParaRPr lang="es-CO"/>
                    </a:p>
                  </a:txBody>
                  <a:tcPr/>
                </a:tc>
                <a:tc vMerge="1">
                  <a:txBody>
                    <a:bodyPr/>
                    <a:lstStyle/>
                    <a:p>
                      <a:endParaRPr lang="es-CO"/>
                    </a:p>
                  </a:txBody>
                  <a:tcPr/>
                </a:tc>
                <a:tc vMerge="1">
                  <a:txBody>
                    <a:bodyPr/>
                    <a:lstStyle/>
                    <a:p>
                      <a:endParaRPr lang="es-CO"/>
                    </a:p>
                  </a:txBody>
                  <a:tcPr/>
                </a:tc>
                <a:tc>
                  <a:txBody>
                    <a:bodyPr/>
                    <a:lstStyle/>
                    <a:p>
                      <a:pPr algn="ctr" rtl="0" fontAlgn="b"/>
                      <a:r>
                        <a:rPr lang="es-ES" sz="800" b="0" i="0" u="none" strike="noStrike" dirty="0" smtClean="0">
                          <a:solidFill>
                            <a:schemeClr val="tx1"/>
                          </a:solidFill>
                          <a:effectLst/>
                          <a:latin typeface="Calibri" panose="020F0502020204030204" pitchFamily="34" charset="0"/>
                        </a:rPr>
                        <a:t>Ajustar el manual de Interventoría, ajustes de los procedimientos de la Interventoría por parte de la Unidad Ejecutora involucrada, revisión de requisitos de la interventoría para la autorización del pago, certificación de no existencia de los actos de corrupción en la supervisión de los Contratos</a:t>
                      </a:r>
                      <a:endParaRPr lang="es-ES" sz="800" b="0" i="0" u="none" strike="noStrike" dirty="0">
                        <a:solidFill>
                          <a:schemeClr val="tx1"/>
                        </a:solidFill>
                        <a:effectLst/>
                        <a:latin typeface="Calibri" panose="020F0502020204030204" pitchFamily="34" charset="0"/>
                      </a:endParaRPr>
                    </a:p>
                  </a:txBody>
                  <a:tcPr marL="5961" marR="5961" marT="596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rtl="0" fontAlgn="ctr"/>
                      <a:r>
                        <a:rPr lang="es-ES" sz="800" b="0" i="0" u="none" strike="noStrike" dirty="0" smtClean="0">
                          <a:solidFill>
                            <a:schemeClr val="tx1"/>
                          </a:solidFill>
                          <a:effectLst/>
                          <a:latin typeface="Calibri" panose="020F0502020204030204" pitchFamily="34" charset="0"/>
                        </a:rPr>
                        <a:t>manual de Interventoría</a:t>
                      </a:r>
                      <a:endParaRPr lang="es-CO" sz="800" b="0" i="0" u="none" strike="noStrike" dirty="0">
                        <a:solidFill>
                          <a:schemeClr val="tx1"/>
                        </a:solidFill>
                        <a:effectLst/>
                        <a:latin typeface="Calibri" panose="020F0502020204030204" pitchFamily="34" charset="0"/>
                      </a:endParaRPr>
                    </a:p>
                  </a:txBody>
                  <a:tcPr marL="5961" marR="5961" marT="596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rtl="0" fontAlgn="ctr"/>
                      <a:r>
                        <a:rPr lang="es-ES" sz="800" b="0" i="0" u="none" strike="noStrike" dirty="0">
                          <a:solidFill>
                            <a:schemeClr val="tx1"/>
                          </a:solidFill>
                          <a:effectLst/>
                          <a:latin typeface="Calibri" panose="020F0502020204030204" pitchFamily="34" charset="0"/>
                        </a:rPr>
                        <a:t>Director Operativo y Director Técnico</a:t>
                      </a:r>
                    </a:p>
                  </a:txBody>
                  <a:tcPr marL="5961" marR="5961" marT="596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r>
                        <a:rPr lang="es-419" sz="800" b="0" i="0" u="none" strike="noStrike" kern="1200" dirty="0" smtClean="0">
                          <a:solidFill>
                            <a:schemeClr val="tx1"/>
                          </a:solidFill>
                          <a:effectLst/>
                          <a:latin typeface="Calibri" panose="020F0502020204030204" pitchFamily="34" charset="0"/>
                          <a:ea typeface="+mn-ea"/>
                          <a:cs typeface="+mn-cs"/>
                        </a:rPr>
                        <a:t>3° Y 4° trimestre</a:t>
                      </a:r>
                      <a:endParaRPr lang="es-ES" sz="800" b="0" i="0" u="none" strike="noStrike" kern="1200" dirty="0">
                        <a:solidFill>
                          <a:schemeClr val="tx1"/>
                        </a:solidFill>
                        <a:effectLst/>
                        <a:latin typeface="Calibri" panose="020F0502020204030204" pitchFamily="34" charset="0"/>
                        <a:ea typeface="+mn-ea"/>
                        <a:cs typeface="+mn-cs"/>
                      </a:endParaRPr>
                    </a:p>
                  </a:txBody>
                  <a:tcPr marL="5961" marR="5961" marT="596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rtl="0" fontAlgn="ctr"/>
                      <a:r>
                        <a:rPr lang="es-ES" sz="800" b="0" i="0" u="none" strike="noStrike" dirty="0">
                          <a:solidFill>
                            <a:schemeClr val="tx1"/>
                          </a:solidFill>
                          <a:effectLst/>
                          <a:latin typeface="Calibri" panose="020F0502020204030204" pitchFamily="34" charset="0"/>
                        </a:rPr>
                        <a:t>EFICACIA:</a:t>
                      </a:r>
                      <a:br>
                        <a:rPr lang="es-ES" sz="800" b="0" i="0" u="none" strike="noStrike" dirty="0">
                          <a:solidFill>
                            <a:schemeClr val="tx1"/>
                          </a:solidFill>
                          <a:effectLst/>
                          <a:latin typeface="Calibri" panose="020F0502020204030204" pitchFamily="34" charset="0"/>
                        </a:rPr>
                      </a:br>
                      <a:r>
                        <a:rPr lang="es-ES" sz="800" b="0" i="0" u="none" strike="noStrike" dirty="0">
                          <a:solidFill>
                            <a:schemeClr val="tx1"/>
                          </a:solidFill>
                          <a:effectLst/>
                          <a:latin typeface="Calibri" panose="020F0502020204030204" pitchFamily="34" charset="0"/>
                        </a:rPr>
                        <a:t>Índice de cumplimiento actividades = </a:t>
                      </a:r>
                      <a:r>
                        <a:rPr lang="es-ES" sz="800" b="0" i="0" u="none" strike="noStrike" dirty="0" smtClean="0">
                          <a:solidFill>
                            <a:schemeClr val="tx1"/>
                          </a:solidFill>
                          <a:effectLst/>
                          <a:latin typeface="Calibri" panose="020F0502020204030204" pitchFamily="34" charset="0"/>
                        </a:rPr>
                        <a:t>N°</a:t>
                      </a:r>
                      <a:r>
                        <a:rPr lang="es-ES" sz="800" b="0" i="0" u="none" strike="noStrike" baseline="0" dirty="0" smtClean="0">
                          <a:solidFill>
                            <a:schemeClr val="tx1"/>
                          </a:solidFill>
                          <a:effectLst/>
                          <a:latin typeface="Calibri" panose="020F0502020204030204" pitchFamily="34" charset="0"/>
                        </a:rPr>
                        <a:t> mejoras implementadas</a:t>
                      </a:r>
                      <a:r>
                        <a:rPr lang="es-ES" sz="800" b="0" i="0" u="none" strike="noStrike" dirty="0" smtClean="0">
                          <a:solidFill>
                            <a:schemeClr val="tx1"/>
                          </a:solidFill>
                          <a:effectLst/>
                          <a:latin typeface="Calibri" panose="020F0502020204030204" pitchFamily="34" charset="0"/>
                        </a:rPr>
                        <a:t>/N° de mejoras detectadas</a:t>
                      </a:r>
                      <a:endParaRPr lang="es-CO" sz="800" b="0" i="0" u="none" strike="noStrike" dirty="0">
                        <a:solidFill>
                          <a:schemeClr val="tx1"/>
                        </a:solidFill>
                        <a:effectLst/>
                        <a:latin typeface="Calibri" panose="020F0502020204030204" pitchFamily="34" charset="0"/>
                      </a:endParaRPr>
                    </a:p>
                  </a:txBody>
                  <a:tcPr marL="5961" marR="5961" marT="596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 xmlns:a16="http://schemas.microsoft.com/office/drawing/2014/main" val="10009"/>
                  </a:ext>
                </a:extLst>
              </a:tr>
              <a:tr h="269149">
                <a:tc rowSpan="2">
                  <a:txBody>
                    <a:bodyPr/>
                    <a:lstStyle/>
                    <a:p>
                      <a:pPr algn="ctr" rtl="0" fontAlgn="ctr"/>
                      <a:r>
                        <a:rPr lang="es-CO" sz="500" b="1" i="0" u="none" strike="noStrike" dirty="0" smtClean="0">
                          <a:solidFill>
                            <a:schemeClr val="tx1"/>
                          </a:solidFill>
                          <a:effectLst/>
                          <a:latin typeface="Calibri" panose="020F0502020204030204" pitchFamily="34" charset="0"/>
                        </a:rPr>
                        <a:t>RC3</a:t>
                      </a:r>
                      <a:endParaRPr lang="es-CO" sz="500" b="1" i="0" u="none" strike="noStrike" dirty="0">
                        <a:solidFill>
                          <a:schemeClr val="tx1"/>
                        </a:solidFill>
                        <a:effectLst/>
                        <a:latin typeface="Calibri" panose="020F0502020204030204" pitchFamily="34" charset="0"/>
                      </a:endParaRPr>
                    </a:p>
                  </a:txBody>
                  <a:tcPr marL="5961" marR="5961" marT="596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rowSpan="2">
                  <a:txBody>
                    <a:bodyPr/>
                    <a:lstStyle/>
                    <a:p>
                      <a:pPr algn="just" rtl="0" fontAlgn="ctr"/>
                      <a:r>
                        <a:rPr lang="es-MX" sz="800" b="0" i="0" u="none" strike="noStrike" dirty="0" smtClean="0">
                          <a:solidFill>
                            <a:schemeClr val="tx1"/>
                          </a:solidFill>
                          <a:effectLst/>
                          <a:latin typeface="Calibri" panose="020F0502020204030204" pitchFamily="34" charset="0"/>
                        </a:rPr>
                        <a:t> Asesorar ilegal e inoportunamente la defensa jurídica de la entidad por fuera del marco legal en beneficio de terceros o propio.</a:t>
                      </a:r>
                      <a:endParaRPr lang="es-ES" sz="800" b="0" i="0" u="none" strike="noStrike" dirty="0">
                        <a:solidFill>
                          <a:schemeClr val="tx1"/>
                        </a:solidFill>
                        <a:effectLst/>
                        <a:latin typeface="Calibri" panose="020F0502020204030204" pitchFamily="34" charset="0"/>
                      </a:endParaRPr>
                    </a:p>
                  </a:txBody>
                  <a:tcPr marL="5961" marR="5961" marT="596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rowSpan="2">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es-CO" sz="800" b="0" i="0" u="none" strike="noStrike" dirty="0" smtClean="0">
                          <a:solidFill>
                            <a:schemeClr val="tx1"/>
                          </a:solidFill>
                          <a:effectLst/>
                          <a:latin typeface="Calibri" panose="020F0502020204030204" pitchFamily="34" charset="0"/>
                        </a:rPr>
                        <a:t>Corrupción </a:t>
                      </a:r>
                      <a:endParaRPr lang="es-CO" sz="800" b="0" i="0" u="none" strike="noStrike" dirty="0">
                        <a:solidFill>
                          <a:schemeClr val="tx1"/>
                        </a:solidFill>
                        <a:effectLst/>
                        <a:latin typeface="Calibri" panose="020F0502020204030204" pitchFamily="34" charset="0"/>
                      </a:endParaRPr>
                    </a:p>
                  </a:txBody>
                  <a:tcPr marL="5961" marR="5961" marT="5961" marB="0" vert="vert27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rtl="0" fontAlgn="b"/>
                      <a:r>
                        <a:rPr lang="es-CO" sz="800" b="0" i="0" u="none" strike="noStrike" dirty="0">
                          <a:solidFill>
                            <a:schemeClr val="tx1"/>
                          </a:solidFill>
                          <a:effectLst/>
                          <a:latin typeface="Calibri" panose="020F0502020204030204" pitchFamily="34" charset="0"/>
                        </a:rPr>
                        <a:t>Falta de memoria institucional documentada de la asesoría jurídica </a:t>
                      </a:r>
                      <a:r>
                        <a:rPr lang="es-CO" sz="800" b="0" i="0" u="none" strike="noStrike" dirty="0" smtClean="0">
                          <a:solidFill>
                            <a:schemeClr val="tx1"/>
                          </a:solidFill>
                          <a:effectLst/>
                          <a:latin typeface="Calibri" panose="020F0502020204030204" pitchFamily="34" charset="0"/>
                        </a:rPr>
                        <a:t>(directriz </a:t>
                      </a:r>
                      <a:r>
                        <a:rPr lang="es-CO" sz="800" b="0" i="0" u="none" strike="noStrike" dirty="0">
                          <a:solidFill>
                            <a:schemeClr val="tx1"/>
                          </a:solidFill>
                          <a:effectLst/>
                          <a:latin typeface="Calibri" panose="020F0502020204030204" pitchFamily="34" charset="0"/>
                        </a:rPr>
                        <a:t>jurídica institucional</a:t>
                      </a:r>
                      <a:r>
                        <a:rPr lang="es-CO" sz="800" b="0" i="0" u="none" strike="noStrike" dirty="0" smtClean="0">
                          <a:solidFill>
                            <a:schemeClr val="tx1"/>
                          </a:solidFill>
                          <a:effectLst/>
                          <a:latin typeface="Calibri" panose="020F0502020204030204" pitchFamily="34" charset="0"/>
                        </a:rPr>
                        <a:t>)</a:t>
                      </a:r>
                      <a:endParaRPr lang="es-CO" sz="800" b="0" i="0" u="none" strike="noStrike" dirty="0">
                        <a:solidFill>
                          <a:schemeClr val="tx1"/>
                        </a:solidFill>
                        <a:effectLst/>
                        <a:latin typeface="Calibri" panose="020F0502020204030204" pitchFamily="34" charset="0"/>
                      </a:endParaRP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rowSpan="2">
                  <a:txBody>
                    <a:bodyPr/>
                    <a:lstStyle/>
                    <a:p>
                      <a:pPr algn="ctr" rtl="0" fontAlgn="ctr"/>
                      <a:r>
                        <a:rPr lang="es-CO" sz="800" b="0" i="0" u="none" strike="noStrike">
                          <a:solidFill>
                            <a:schemeClr val="tx1"/>
                          </a:solidFill>
                          <a:effectLst/>
                          <a:latin typeface="Calibri" panose="020F0502020204030204" pitchFamily="34" charset="0"/>
                        </a:rPr>
                        <a:t>Rara Vez</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rowSpan="2">
                  <a:txBody>
                    <a:bodyPr/>
                    <a:lstStyle/>
                    <a:p>
                      <a:pPr algn="ctr" rtl="0" fontAlgn="ctr"/>
                      <a:r>
                        <a:rPr lang="es-CO" sz="800" b="0" i="0" u="none" strike="noStrike">
                          <a:solidFill>
                            <a:schemeClr val="tx1"/>
                          </a:solidFill>
                          <a:effectLst/>
                          <a:latin typeface="Calibri" panose="020F0502020204030204" pitchFamily="34" charset="0"/>
                        </a:rPr>
                        <a:t>Mayor</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rowSpan="2">
                  <a:txBody>
                    <a:bodyPr/>
                    <a:lstStyle/>
                    <a:p>
                      <a:pPr algn="ctr" rtl="0" fontAlgn="ctr"/>
                      <a:r>
                        <a:rPr lang="es-CO" sz="800" b="0" i="0" u="none" strike="noStrike" dirty="0">
                          <a:solidFill>
                            <a:schemeClr val="tx1"/>
                          </a:solidFill>
                          <a:effectLst/>
                          <a:latin typeface="Calibri" panose="020F0502020204030204" pitchFamily="34" charset="0"/>
                        </a:rPr>
                        <a:t>Moderado</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rowSpan="2">
                  <a:txBody>
                    <a:bodyPr/>
                    <a:lstStyle/>
                    <a:p>
                      <a:pPr algn="ctr" rtl="0" fontAlgn="ctr"/>
                      <a:r>
                        <a:rPr lang="es-CO" sz="800" b="0" i="0" u="none" strike="noStrike">
                          <a:solidFill>
                            <a:schemeClr val="tx1"/>
                          </a:solidFill>
                          <a:effectLst/>
                          <a:latin typeface="Calibri" panose="020F0502020204030204" pitchFamily="34" charset="0"/>
                        </a:rPr>
                        <a:t>Reducir </a:t>
                      </a:r>
                    </a:p>
                  </a:txBody>
                  <a:tcPr marL="0" marR="0" marT="0" marB="0" vert="vert27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rtl="0" fontAlgn="ctr"/>
                      <a:r>
                        <a:rPr lang="es-MX" sz="800" b="0" i="0" u="none" strike="noStrike">
                          <a:solidFill>
                            <a:schemeClr val="tx1"/>
                          </a:solidFill>
                          <a:effectLst/>
                          <a:latin typeface="Calibri" panose="020F0502020204030204" pitchFamily="34" charset="0"/>
                        </a:rPr>
                        <a:t>Alimentar el banco de casos exitosos para contar con una fuente jurídica de consulta eficaz </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rtl="0" fontAlgn="ctr"/>
                      <a:r>
                        <a:rPr lang="es-CO" sz="800" b="0" i="0" u="none" strike="noStrike" dirty="0">
                          <a:solidFill>
                            <a:schemeClr val="tx1"/>
                          </a:solidFill>
                          <a:effectLst/>
                          <a:latin typeface="Calibri" panose="020F0502020204030204" pitchFamily="34" charset="0"/>
                        </a:rPr>
                        <a:t>carpeta compartida "BANCO DE EXITOS "</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rtl="0" fontAlgn="ctr"/>
                      <a:r>
                        <a:rPr lang="es-CO" sz="800" b="0" i="0" u="none" strike="noStrike" dirty="0">
                          <a:solidFill>
                            <a:schemeClr val="tx1"/>
                          </a:solidFill>
                          <a:effectLst/>
                          <a:latin typeface="Calibri" panose="020F0502020204030204" pitchFamily="34" charset="0"/>
                        </a:rPr>
                        <a:t> Jefe Oficina Asesora Jurídica </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rtl="0" fontAlgn="ctr"/>
                      <a:r>
                        <a:rPr lang="es-MX" sz="800" b="0" i="0" u="none" strike="noStrike" dirty="0" smtClean="0">
                          <a:solidFill>
                            <a:schemeClr val="tx1"/>
                          </a:solidFill>
                          <a:effectLst/>
                          <a:latin typeface="Calibri" panose="020F0502020204030204" pitchFamily="34" charset="0"/>
                        </a:rPr>
                        <a:t>2</a:t>
                      </a:r>
                      <a:r>
                        <a:rPr lang="es-MX" sz="800" b="0" i="0" u="none" strike="noStrike" dirty="0">
                          <a:solidFill>
                            <a:schemeClr val="tx1"/>
                          </a:solidFill>
                          <a:effectLst/>
                          <a:latin typeface="Calibri" panose="020F0502020204030204" pitchFamily="34" charset="0"/>
                        </a:rPr>
                        <a:t>°, 3° y 4° trimestre</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rtl="0" fontAlgn="ctr"/>
                      <a:r>
                        <a:rPr lang="es-MX" sz="800" b="0" i="0" u="none" strike="noStrike" dirty="0">
                          <a:solidFill>
                            <a:schemeClr val="tx1"/>
                          </a:solidFill>
                          <a:effectLst/>
                          <a:latin typeface="Calibri" panose="020F0502020204030204" pitchFamily="34" charset="0"/>
                        </a:rPr>
                        <a:t>EFICACIA:</a:t>
                      </a:r>
                      <a:br>
                        <a:rPr lang="es-MX" sz="800" b="0" i="0" u="none" strike="noStrike" dirty="0">
                          <a:solidFill>
                            <a:schemeClr val="tx1"/>
                          </a:solidFill>
                          <a:effectLst/>
                          <a:latin typeface="Calibri" panose="020F0502020204030204" pitchFamily="34" charset="0"/>
                        </a:rPr>
                      </a:br>
                      <a:r>
                        <a:rPr lang="es-MX" sz="800" b="0" i="0" u="none" strike="noStrike" dirty="0">
                          <a:solidFill>
                            <a:schemeClr val="tx1"/>
                          </a:solidFill>
                          <a:effectLst/>
                          <a:latin typeface="Calibri" panose="020F0502020204030204" pitchFamily="34" charset="0"/>
                        </a:rPr>
                        <a:t>Índice de cumplimiento actividades =  N° de </a:t>
                      </a:r>
                      <a:r>
                        <a:rPr lang="es-MX" sz="800" b="0" i="0" u="none" strike="noStrike" dirty="0" err="1">
                          <a:solidFill>
                            <a:schemeClr val="tx1"/>
                          </a:solidFill>
                          <a:effectLst/>
                          <a:latin typeface="Calibri" panose="020F0502020204030204" pitchFamily="34" charset="0"/>
                        </a:rPr>
                        <a:t>actualizaciónes</a:t>
                      </a:r>
                      <a:r>
                        <a:rPr lang="es-MX" sz="800" b="0" i="0" u="none" strike="noStrike" dirty="0">
                          <a:solidFill>
                            <a:schemeClr val="tx1"/>
                          </a:solidFill>
                          <a:effectLst/>
                          <a:latin typeface="Calibri" panose="020F0502020204030204" pitchFamily="34" charset="0"/>
                        </a:rPr>
                        <a:t> realizadas en el Banco de casos éxitos/ N° de </a:t>
                      </a:r>
                      <a:r>
                        <a:rPr lang="es-MX" sz="800" b="0" i="0" u="none" strike="noStrike" dirty="0" err="1">
                          <a:solidFill>
                            <a:schemeClr val="tx1"/>
                          </a:solidFill>
                          <a:effectLst/>
                          <a:latin typeface="Calibri" panose="020F0502020204030204" pitchFamily="34" charset="0"/>
                        </a:rPr>
                        <a:t>actualizaciónes</a:t>
                      </a:r>
                      <a:r>
                        <a:rPr lang="es-MX" sz="800" b="0" i="0" u="none" strike="noStrike" dirty="0">
                          <a:solidFill>
                            <a:schemeClr val="tx1"/>
                          </a:solidFill>
                          <a:effectLst/>
                          <a:latin typeface="Calibri" panose="020F0502020204030204" pitchFamily="34" charset="0"/>
                        </a:rPr>
                        <a:t> requeridas en el Banco de casos éxitos</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269149">
                <a:tc vMerge="1">
                  <a:txBody>
                    <a:bodyPr/>
                    <a:lstStyle/>
                    <a:p>
                      <a:pPr algn="ctr" rtl="0" fontAlgn="ctr"/>
                      <a:endParaRPr lang="es-CO" sz="500" b="1" i="0" u="none" strike="noStrike" dirty="0">
                        <a:solidFill>
                          <a:srgbClr val="000000"/>
                        </a:solidFill>
                        <a:effectLst/>
                        <a:latin typeface="Calibri" panose="020F0502020204030204" pitchFamily="34" charset="0"/>
                      </a:endParaRPr>
                    </a:p>
                  </a:txBody>
                  <a:tcPr marL="5961" marR="5961" marT="596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vMerge="1">
                  <a:txBody>
                    <a:bodyPr/>
                    <a:lstStyle/>
                    <a:p>
                      <a:pPr algn="just" rtl="0" fontAlgn="ctr"/>
                      <a:endParaRPr lang="es-ES" sz="800" b="0" i="0" u="none" strike="noStrike" dirty="0">
                        <a:solidFill>
                          <a:schemeClr val="tx1"/>
                        </a:solidFill>
                        <a:effectLst/>
                        <a:latin typeface="Calibri" panose="020F0502020204030204" pitchFamily="34" charset="0"/>
                      </a:endParaRPr>
                    </a:p>
                  </a:txBody>
                  <a:tcPr marL="5961" marR="5961" marT="596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vMerge="1">
                  <a:txBody>
                    <a:bodyPr/>
                    <a:lstStyle/>
                    <a:p>
                      <a:pPr algn="ctr" rtl="0" fontAlgn="ctr"/>
                      <a:endParaRPr lang="es-CO" sz="800" b="0" i="0" u="none" strike="noStrike" dirty="0">
                        <a:solidFill>
                          <a:schemeClr val="tx1"/>
                        </a:solidFill>
                        <a:effectLst/>
                        <a:latin typeface="Calibri" panose="020F0502020204030204" pitchFamily="34" charset="0"/>
                      </a:endParaRPr>
                    </a:p>
                  </a:txBody>
                  <a:tcPr marL="5961" marR="5961" marT="5961" marB="0" vert="vert27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rtl="0" fontAlgn="ctr"/>
                      <a:r>
                        <a:rPr lang="es-MX" sz="800" b="0" i="0" u="none" strike="noStrike" dirty="0">
                          <a:solidFill>
                            <a:schemeClr val="tx1"/>
                          </a:solidFill>
                          <a:effectLst/>
                          <a:latin typeface="Calibri" panose="020F0502020204030204" pitchFamily="34" charset="0"/>
                        </a:rPr>
                        <a:t>Procedimientos internos  desarticulados y desactualizados que inciden en la eficacia de la </a:t>
                      </a:r>
                      <a:r>
                        <a:rPr lang="es-MX" sz="800" b="0" i="0" u="none" strike="noStrike" dirty="0" smtClean="0">
                          <a:solidFill>
                            <a:schemeClr val="tx1"/>
                          </a:solidFill>
                          <a:effectLst/>
                          <a:latin typeface="Calibri" panose="020F0502020204030204" pitchFamily="34" charset="0"/>
                        </a:rPr>
                        <a:t>asesoría</a:t>
                      </a:r>
                      <a:endParaRPr lang="es-MX" sz="800" b="0" i="0" u="none" strike="noStrike" dirty="0">
                        <a:solidFill>
                          <a:schemeClr val="tx1"/>
                        </a:solidFill>
                        <a:effectLst/>
                        <a:latin typeface="Calibri" panose="020F050202020403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vMerge="1">
                  <a:txBody>
                    <a:bodyPr/>
                    <a:lstStyle/>
                    <a:p>
                      <a:endParaRPr lang="es-CO"/>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vMerge="1">
                  <a:txBody>
                    <a:bodyPr/>
                    <a:lstStyle/>
                    <a:p>
                      <a:endParaRPr lang="es-CO"/>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vMerge="1">
                  <a:txBody>
                    <a:bodyPr/>
                    <a:lstStyle/>
                    <a:p>
                      <a:endParaRPr lang="es-CO"/>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vMerge="1">
                  <a:txBody>
                    <a:bodyPr/>
                    <a:lstStyle/>
                    <a:p>
                      <a:endParaRPr lang="es-CO"/>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rtl="0" fontAlgn="ctr"/>
                      <a:r>
                        <a:rPr lang="es-MX" sz="800" b="0" i="0" u="none" strike="noStrike">
                          <a:solidFill>
                            <a:schemeClr val="tx1"/>
                          </a:solidFill>
                          <a:effectLst/>
                          <a:latin typeface="Calibri" panose="020F0502020204030204" pitchFamily="34" charset="0"/>
                        </a:rPr>
                        <a:t>Revisar y ajustar a los procedimientos internos con el fin de articular y vincular a las demás dependencias del INVIAS como responsables de actividades</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rtl="0" fontAlgn="ctr"/>
                      <a:r>
                        <a:rPr lang="es-CO" sz="800" b="0" i="0" u="none" strike="noStrike">
                          <a:solidFill>
                            <a:schemeClr val="tx1"/>
                          </a:solidFill>
                          <a:effectLst/>
                          <a:latin typeface="Calibri" panose="020F0502020204030204" pitchFamily="34" charset="0"/>
                        </a:rPr>
                        <a:t>Procedimientos</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rtl="0" fontAlgn="ctr"/>
                      <a:r>
                        <a:rPr lang="es-CO" sz="800" b="0" i="0" u="none" strike="noStrike">
                          <a:solidFill>
                            <a:schemeClr val="tx1"/>
                          </a:solidFill>
                          <a:effectLst/>
                          <a:latin typeface="Calibri" panose="020F0502020204030204" pitchFamily="34" charset="0"/>
                        </a:rPr>
                        <a:t> Jefe Oficina Asesora Jurídica </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rtl="0" fontAlgn="ctr"/>
                      <a:r>
                        <a:rPr lang="es-MX" sz="800" b="0" i="0" u="none" strike="noStrike" dirty="0" smtClean="0">
                          <a:solidFill>
                            <a:schemeClr val="tx1"/>
                          </a:solidFill>
                          <a:effectLst/>
                          <a:latin typeface="Calibri" panose="020F0502020204030204" pitchFamily="34" charset="0"/>
                        </a:rPr>
                        <a:t>2</a:t>
                      </a:r>
                      <a:r>
                        <a:rPr lang="es-MX" sz="800" b="0" i="0" u="none" strike="noStrike" dirty="0">
                          <a:solidFill>
                            <a:schemeClr val="tx1"/>
                          </a:solidFill>
                          <a:effectLst/>
                          <a:latin typeface="Calibri" panose="020F0502020204030204" pitchFamily="34" charset="0"/>
                        </a:rPr>
                        <a:t>°, 3° y 4° trimestre</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rtl="0" fontAlgn="ctr"/>
                      <a:r>
                        <a:rPr lang="es-MX" sz="800" b="0" i="0" u="none" strike="noStrike" dirty="0">
                          <a:solidFill>
                            <a:schemeClr val="tx1"/>
                          </a:solidFill>
                          <a:effectLst/>
                          <a:latin typeface="Calibri" panose="020F0502020204030204" pitchFamily="34" charset="0"/>
                        </a:rPr>
                        <a:t>EFICACIA:</a:t>
                      </a:r>
                      <a:br>
                        <a:rPr lang="es-MX" sz="800" b="0" i="0" u="none" strike="noStrike" dirty="0">
                          <a:solidFill>
                            <a:schemeClr val="tx1"/>
                          </a:solidFill>
                          <a:effectLst/>
                          <a:latin typeface="Calibri" panose="020F0502020204030204" pitchFamily="34" charset="0"/>
                        </a:rPr>
                      </a:br>
                      <a:r>
                        <a:rPr lang="es-MX" sz="800" b="0" i="0" u="none" strike="noStrike" dirty="0">
                          <a:solidFill>
                            <a:schemeClr val="tx1"/>
                          </a:solidFill>
                          <a:effectLst/>
                          <a:latin typeface="Calibri" panose="020F0502020204030204" pitchFamily="34" charset="0"/>
                        </a:rPr>
                        <a:t>Índice de cumplimiento actividades: N°  de procedimientos del proceso gestión legal y defensa judicial  revisados / N°  de procedimientos del por revisar</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bl>
          </a:graphicData>
        </a:graphic>
      </p:graphicFrame>
    </p:spTree>
    <p:extLst>
      <p:ext uri="{BB962C8B-B14F-4D97-AF65-F5344CB8AC3E}">
        <p14:creationId xmlns:p14="http://schemas.microsoft.com/office/powerpoint/2010/main" val="378882714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tángulo 16">
            <a:extLst>
              <a:ext uri="{FF2B5EF4-FFF2-40B4-BE49-F238E27FC236}">
                <a16:creationId xmlns="" xmlns:a16="http://schemas.microsoft.com/office/drawing/2014/main" id="{1AFB049C-6B68-4B65-A015-20D3416AB98F}"/>
              </a:ext>
            </a:extLst>
          </p:cNvPr>
          <p:cNvSpPr/>
          <p:nvPr/>
        </p:nvSpPr>
        <p:spPr>
          <a:xfrm>
            <a:off x="6815025" y="-2058"/>
            <a:ext cx="5268686" cy="769441"/>
          </a:xfrm>
          <a:prstGeom prst="rect">
            <a:avLst/>
          </a:prstGeom>
        </p:spPr>
        <p:txBody>
          <a:bodyPr wrap="square">
            <a:spAutoFit/>
          </a:bodyPr>
          <a:lstStyle/>
          <a:p>
            <a:r>
              <a:rPr lang="es-ES" sz="2800" b="1" dirty="0">
                <a:solidFill>
                  <a:schemeClr val="bg1"/>
                </a:solidFill>
                <a:latin typeface="Arial" panose="020B0604020202020204" pitchFamily="34" charset="0"/>
                <a:cs typeface="Arial" panose="020B0604020202020204" pitchFamily="34" charset="0"/>
              </a:rPr>
              <a:t>Componente 2 - </a:t>
            </a:r>
            <a:r>
              <a:rPr lang="es-ES" sz="1600" b="1" dirty="0">
                <a:solidFill>
                  <a:schemeClr val="bg1"/>
                </a:solidFill>
                <a:latin typeface="Arial" panose="020B0604020202020204" pitchFamily="34" charset="0"/>
                <a:cs typeface="Arial" panose="020B0604020202020204" pitchFamily="34" charset="0"/>
              </a:rPr>
              <a:t>Racionalización de Trámites</a:t>
            </a:r>
          </a:p>
        </p:txBody>
      </p:sp>
      <p:sp>
        <p:nvSpPr>
          <p:cNvPr id="87" name="CuadroTexto 86"/>
          <p:cNvSpPr txBox="1"/>
          <p:nvPr/>
        </p:nvSpPr>
        <p:spPr>
          <a:xfrm>
            <a:off x="508913" y="1777318"/>
            <a:ext cx="11161719" cy="1200329"/>
          </a:xfrm>
          <a:prstGeom prst="rect">
            <a:avLst/>
          </a:prstGeom>
          <a:noFill/>
        </p:spPr>
        <p:txBody>
          <a:bodyPr wrap="square" rtlCol="0">
            <a:spAutoFit/>
          </a:bodyPr>
          <a:lstStyle/>
          <a:p>
            <a:pPr algn="just">
              <a:defRPr/>
            </a:pPr>
            <a:r>
              <a:rPr lang="es-CO" sz="2400" b="1" dirty="0"/>
              <a:t>Modernizar y aumentar la eficiencia de los procedimientos internos </a:t>
            </a:r>
            <a:r>
              <a:rPr lang="es-MX" sz="2400" b="1" dirty="0"/>
              <a:t>mediante la implementación de medios electrónicos para reducir tiempos, documentos y pasos, evitando desplazamientos de los usuarios</a:t>
            </a:r>
            <a:endParaRPr lang="es-CO" sz="2400" b="1" dirty="0"/>
          </a:p>
        </p:txBody>
      </p:sp>
      <p:grpSp>
        <p:nvGrpSpPr>
          <p:cNvPr id="88" name="Grupo 87"/>
          <p:cNvGrpSpPr/>
          <p:nvPr/>
        </p:nvGrpSpPr>
        <p:grpSpPr>
          <a:xfrm>
            <a:off x="464577" y="1016463"/>
            <a:ext cx="5524184" cy="531449"/>
            <a:chOff x="5102657" y="5945321"/>
            <a:chExt cx="6284084" cy="548229"/>
          </a:xfrm>
          <a:solidFill>
            <a:schemeClr val="accent2"/>
          </a:solidFill>
        </p:grpSpPr>
        <p:sp>
          <p:nvSpPr>
            <p:cNvPr id="89" name="Forma libre 88"/>
            <p:cNvSpPr/>
            <p:nvPr/>
          </p:nvSpPr>
          <p:spPr>
            <a:xfrm>
              <a:off x="5665668" y="5945321"/>
              <a:ext cx="5721073" cy="548229"/>
            </a:xfrm>
            <a:custGeom>
              <a:avLst/>
              <a:gdLst>
                <a:gd name="connsiteX0" fmla="*/ 0 w 763861"/>
                <a:gd name="connsiteY0" fmla="*/ 0 h 806479"/>
                <a:gd name="connsiteX1" fmla="*/ 240208 w 763861"/>
                <a:gd name="connsiteY1" fmla="*/ 0 h 806479"/>
                <a:gd name="connsiteX2" fmla="*/ 245903 w 763861"/>
                <a:gd name="connsiteY2" fmla="*/ 9560 h 806479"/>
                <a:gd name="connsiteX3" fmla="*/ 245903 w 763861"/>
                <a:gd name="connsiteY3" fmla="*/ 0 h 806479"/>
                <a:gd name="connsiteX4" fmla="*/ 504882 w 763861"/>
                <a:gd name="connsiteY4" fmla="*/ 0 h 806479"/>
                <a:gd name="connsiteX5" fmla="*/ 763861 w 763861"/>
                <a:gd name="connsiteY5" fmla="*/ 403240 h 806479"/>
                <a:gd name="connsiteX6" fmla="*/ 504882 w 763861"/>
                <a:gd name="connsiteY6" fmla="*/ 806479 h 806479"/>
                <a:gd name="connsiteX7" fmla="*/ 245903 w 763861"/>
                <a:gd name="connsiteY7" fmla="*/ 806479 h 806479"/>
                <a:gd name="connsiteX8" fmla="*/ 245903 w 763861"/>
                <a:gd name="connsiteY8" fmla="*/ 796919 h 806479"/>
                <a:gd name="connsiteX9" fmla="*/ 240208 w 763861"/>
                <a:gd name="connsiteY9" fmla="*/ 806479 h 806479"/>
                <a:gd name="connsiteX10" fmla="*/ 0 w 763861"/>
                <a:gd name="connsiteY10" fmla="*/ 806479 h 806479"/>
                <a:gd name="connsiteX11" fmla="*/ 240208 w 763861"/>
                <a:gd name="connsiteY11" fmla="*/ 40324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04882 w 5292318"/>
                <a:gd name="connsiteY4" fmla="*/ 0 h 806479"/>
                <a:gd name="connsiteX5" fmla="*/ 5292318 w 5292318"/>
                <a:gd name="connsiteY5" fmla="*/ 479440 h 806479"/>
                <a:gd name="connsiteX6" fmla="*/ 504882 w 5292318"/>
                <a:gd name="connsiteY6" fmla="*/ 806479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04882 w 5292318"/>
                <a:gd name="connsiteY4" fmla="*/ 0 h 806479"/>
                <a:gd name="connsiteX5" fmla="*/ 5292318 w 5292318"/>
                <a:gd name="connsiteY5" fmla="*/ 479440 h 806479"/>
                <a:gd name="connsiteX6" fmla="*/ 5055111 w 5292318"/>
                <a:gd name="connsiteY6" fmla="*/ 719393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131311 w 5292318"/>
                <a:gd name="connsiteY4" fmla="*/ 10886 h 806479"/>
                <a:gd name="connsiteX5" fmla="*/ 5292318 w 5292318"/>
                <a:gd name="connsiteY5" fmla="*/ 479440 h 806479"/>
                <a:gd name="connsiteX6" fmla="*/ 5055111 w 5292318"/>
                <a:gd name="connsiteY6" fmla="*/ 719393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055111 w 5270547"/>
                <a:gd name="connsiteY6" fmla="*/ 719393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163969 w 5270547"/>
                <a:gd name="connsiteY6" fmla="*/ 762936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044226 w 5270547"/>
                <a:gd name="connsiteY6" fmla="*/ 795594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022454 w 5270547"/>
                <a:gd name="connsiteY4" fmla="*/ 10886 h 806479"/>
                <a:gd name="connsiteX5" fmla="*/ 5270547 w 5270547"/>
                <a:gd name="connsiteY5" fmla="*/ 370583 h 806479"/>
                <a:gd name="connsiteX6" fmla="*/ 5044226 w 5270547"/>
                <a:gd name="connsiteY6" fmla="*/ 795594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270547" h="806479">
                  <a:moveTo>
                    <a:pt x="0" y="0"/>
                  </a:moveTo>
                  <a:lnTo>
                    <a:pt x="240208" y="0"/>
                  </a:lnTo>
                  <a:lnTo>
                    <a:pt x="245903" y="9560"/>
                  </a:lnTo>
                  <a:lnTo>
                    <a:pt x="245903" y="0"/>
                  </a:lnTo>
                  <a:lnTo>
                    <a:pt x="5022454" y="10886"/>
                  </a:lnTo>
                  <a:lnTo>
                    <a:pt x="5270547" y="370583"/>
                  </a:lnTo>
                  <a:lnTo>
                    <a:pt x="5044226" y="795594"/>
                  </a:lnTo>
                  <a:lnTo>
                    <a:pt x="245903" y="806479"/>
                  </a:lnTo>
                  <a:lnTo>
                    <a:pt x="245903" y="796919"/>
                  </a:lnTo>
                  <a:lnTo>
                    <a:pt x="240208" y="806479"/>
                  </a:lnTo>
                  <a:lnTo>
                    <a:pt x="0" y="806479"/>
                  </a:lnTo>
                  <a:lnTo>
                    <a:pt x="240208" y="403240"/>
                  </a:lnTo>
                  <a:lnTo>
                    <a:pt x="0" y="0"/>
                  </a:lnTo>
                  <a:close/>
                </a:path>
              </a:pathLst>
            </a:custGeom>
            <a:grpFill/>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grpSp>
          <p:nvGrpSpPr>
            <p:cNvPr id="90" name="Grupo 89"/>
            <p:cNvGrpSpPr/>
            <p:nvPr/>
          </p:nvGrpSpPr>
          <p:grpSpPr>
            <a:xfrm>
              <a:off x="5102657" y="5978054"/>
              <a:ext cx="4547155" cy="476243"/>
              <a:chOff x="5102657" y="5978054"/>
              <a:chExt cx="4547155" cy="476243"/>
            </a:xfrm>
            <a:grpFill/>
          </p:grpSpPr>
          <p:sp>
            <p:nvSpPr>
              <p:cNvPr id="91" name="Pentágono 90"/>
              <p:cNvSpPr/>
              <p:nvPr/>
            </p:nvSpPr>
            <p:spPr>
              <a:xfrm>
                <a:off x="5423219" y="6002301"/>
                <a:ext cx="361141" cy="444998"/>
              </a:xfrm>
              <a:prstGeom prst="homePlate">
                <a:avLst/>
              </a:prstGeom>
              <a:grpFill/>
            </p:spPr>
            <p:style>
              <a:lnRef idx="0">
                <a:schemeClr val="accent6"/>
              </a:lnRef>
              <a:fillRef idx="3">
                <a:schemeClr val="accent6"/>
              </a:fillRef>
              <a:effectRef idx="3">
                <a:schemeClr val="accent6"/>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sp>
            <p:nvSpPr>
              <p:cNvPr id="92" name="Elipse 91"/>
              <p:cNvSpPr/>
              <p:nvPr/>
            </p:nvSpPr>
            <p:spPr>
              <a:xfrm>
                <a:off x="5102657" y="5999871"/>
                <a:ext cx="439263" cy="439263"/>
              </a:xfrm>
              <a:prstGeom prst="ellipse">
                <a:avLst/>
              </a:prstGeom>
              <a:grpFill/>
              <a:ln w="57150">
                <a:solidFill>
                  <a:schemeClr val="accent6">
                    <a:lumMod val="20000"/>
                    <a:lumOff val="80000"/>
                  </a:schemeClr>
                </a:solidFill>
              </a:ln>
            </p:spPr>
            <p:style>
              <a:lnRef idx="0">
                <a:schemeClr val="accent6"/>
              </a:lnRef>
              <a:fillRef idx="3">
                <a:schemeClr val="accent6"/>
              </a:fillRef>
              <a:effectRef idx="3">
                <a:schemeClr val="accent6"/>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sp>
            <p:nvSpPr>
              <p:cNvPr id="93" name="CuadroTexto 92"/>
              <p:cNvSpPr txBox="1"/>
              <p:nvPr/>
            </p:nvSpPr>
            <p:spPr>
              <a:xfrm>
                <a:off x="6026810" y="5978054"/>
                <a:ext cx="3623002" cy="476243"/>
              </a:xfrm>
              <a:prstGeom prst="rect">
                <a:avLst/>
              </a:prstGeom>
              <a:grpFill/>
            </p:spPr>
            <p:txBody>
              <a:bodyPr wrap="square" rtlCol="0">
                <a:spAutoFit/>
              </a:bodyPr>
              <a:lstStyle/>
              <a:p>
                <a:r>
                  <a:rPr lang="es-CO" sz="2400" b="1" dirty="0">
                    <a:solidFill>
                      <a:schemeClr val="bg1"/>
                    </a:solidFill>
                    <a:latin typeface="Arial" panose="020B0604020202020204" pitchFamily="34" charset="0"/>
                    <a:cs typeface="Arial" panose="020B0604020202020204" pitchFamily="34" charset="0"/>
                  </a:rPr>
                  <a:t>Objetivo</a:t>
                </a:r>
                <a:endParaRPr lang="es-CO" sz="1600" b="1" dirty="0">
                  <a:solidFill>
                    <a:schemeClr val="accent1">
                      <a:lumMod val="50000"/>
                    </a:schemeClr>
                  </a:solidFill>
                  <a:latin typeface="Arial" panose="020B0604020202020204" pitchFamily="34" charset="0"/>
                  <a:cs typeface="Arial" panose="020B0604020202020204" pitchFamily="34" charset="0"/>
                </a:endParaRPr>
              </a:p>
            </p:txBody>
          </p:sp>
        </p:grpSp>
      </p:grpSp>
      <p:graphicFrame>
        <p:nvGraphicFramePr>
          <p:cNvPr id="27" name="Tabla 26"/>
          <p:cNvGraphicFramePr>
            <a:graphicFrameLocks noGrp="1"/>
          </p:cNvGraphicFramePr>
          <p:nvPr>
            <p:extLst>
              <p:ext uri="{D42A27DB-BD31-4B8C-83A1-F6EECF244321}">
                <p14:modId xmlns:p14="http://schemas.microsoft.com/office/powerpoint/2010/main" val="1869442116"/>
              </p:ext>
            </p:extLst>
          </p:nvPr>
        </p:nvGraphicFramePr>
        <p:xfrm>
          <a:off x="508913" y="3576384"/>
          <a:ext cx="11289200" cy="1005840"/>
        </p:xfrm>
        <a:graphic>
          <a:graphicData uri="http://schemas.openxmlformats.org/drawingml/2006/table">
            <a:tbl>
              <a:tblPr firstRow="1" bandRow="1">
                <a:tableStyleId>{21E4AEA4-8DFA-4A89-87EB-49C32662AFE0}</a:tableStyleId>
              </a:tblPr>
              <a:tblGrid>
                <a:gridCol w="9213658">
                  <a:extLst>
                    <a:ext uri="{9D8B030D-6E8A-4147-A177-3AD203B41FA5}">
                      <a16:colId xmlns="" xmlns:a16="http://schemas.microsoft.com/office/drawing/2014/main" val="20000"/>
                    </a:ext>
                  </a:extLst>
                </a:gridCol>
                <a:gridCol w="2075542">
                  <a:extLst>
                    <a:ext uri="{9D8B030D-6E8A-4147-A177-3AD203B41FA5}">
                      <a16:colId xmlns="" xmlns:a16="http://schemas.microsoft.com/office/drawing/2014/main" val="20001"/>
                    </a:ext>
                  </a:extLst>
                </a:gridCol>
              </a:tblGrid>
              <a:tr h="250593">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CO" sz="1800" dirty="0"/>
                        <a:t>Indicador</a:t>
                      </a:r>
                      <a:endParaRPr lang="es-CO" sz="1200" b="1" dirty="0">
                        <a:solidFill>
                          <a:schemeClr val="accent1">
                            <a:lumMod val="50000"/>
                          </a:schemeClr>
                        </a:solidFill>
                        <a:latin typeface="Arial" panose="020B0604020202020204" pitchFamily="34" charset="0"/>
                        <a:cs typeface="Arial" panose="020B0604020202020204" pitchFamily="34" charset="0"/>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CO" sz="1800" dirty="0"/>
                        <a:t>Meta Anual</a:t>
                      </a:r>
                      <a:endParaRPr lang="es-CO" sz="1200" b="1" dirty="0">
                        <a:solidFill>
                          <a:schemeClr val="accent1">
                            <a:lumMod val="50000"/>
                          </a:schemeClr>
                        </a:solidFill>
                        <a:latin typeface="Arial" panose="020B0604020202020204" pitchFamily="34" charset="0"/>
                        <a:cs typeface="Arial" panose="020B0604020202020204" pitchFamily="34" charset="0"/>
                      </a:endParaRPr>
                    </a:p>
                  </a:txBody>
                  <a:tcPr/>
                </a:tc>
                <a:extLst>
                  <a:ext uri="{0D108BD9-81ED-4DB2-BD59-A6C34878D82A}">
                    <a16:rowId xmlns="" xmlns:a16="http://schemas.microsoft.com/office/drawing/2014/main" val="10000"/>
                  </a:ext>
                </a:extLst>
              </a:tr>
              <a:tr h="43253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CO" sz="1800" dirty="0"/>
                        <a:t>Número de trámites inscritos en SUIT que puedan </a:t>
                      </a:r>
                      <a:r>
                        <a:rPr lang="es-MX" sz="1800" dirty="0"/>
                        <a:t> realizarse  a través de medios electrónicos </a:t>
                      </a:r>
                      <a:r>
                        <a:rPr lang="es-CO" sz="1800" dirty="0"/>
                        <a:t> / Número de trámites inscritos en SUIT.</a:t>
                      </a:r>
                      <a:endParaRPr lang="es-CO" sz="1800" b="1" dirty="0"/>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CO" sz="1800" dirty="0"/>
                        <a:t>100%</a:t>
                      </a:r>
                      <a:endParaRPr lang="es-CO" dirty="0"/>
                    </a:p>
                  </a:txBody>
                  <a:tcPr anchor="ctr"/>
                </a:tc>
                <a:extLst>
                  <a:ext uri="{0D108BD9-81ED-4DB2-BD59-A6C34878D82A}">
                    <a16:rowId xmlns="" xmlns:a16="http://schemas.microsoft.com/office/drawing/2014/main" val="10001"/>
                  </a:ext>
                </a:extLst>
              </a:tr>
            </a:tbl>
          </a:graphicData>
        </a:graphic>
      </p:graphicFrame>
      <p:sp>
        <p:nvSpPr>
          <p:cNvPr id="28" name="Rectángulo 27"/>
          <p:cNvSpPr/>
          <p:nvPr/>
        </p:nvSpPr>
        <p:spPr>
          <a:xfrm>
            <a:off x="746375" y="4857795"/>
            <a:ext cx="9760080" cy="646331"/>
          </a:xfrm>
          <a:prstGeom prst="rect">
            <a:avLst/>
          </a:prstGeom>
        </p:spPr>
        <p:txBody>
          <a:bodyPr wrap="square">
            <a:spAutoFit/>
          </a:bodyPr>
          <a:lstStyle/>
          <a:p>
            <a:pPr algn="ctr"/>
            <a:r>
              <a:rPr lang="es-CO" b="1" dirty="0">
                <a:solidFill>
                  <a:schemeClr val="accent2"/>
                </a:solidFill>
                <a:effectLst>
                  <a:outerShdw blurRad="38100" dist="38100" dir="2700000" algn="tl">
                    <a:srgbClr val="000000">
                      <a:alpha val="43137"/>
                    </a:srgbClr>
                  </a:outerShdw>
                </a:effectLst>
              </a:rPr>
              <a:t>Comprometidos con facilitar la relación estado-ciudadano, generar esquemas no presenciales para las solitudes de trámites</a:t>
            </a:r>
          </a:p>
        </p:txBody>
      </p:sp>
    </p:spTree>
    <p:extLst>
      <p:ext uri="{BB962C8B-B14F-4D97-AF65-F5344CB8AC3E}">
        <p14:creationId xmlns:p14="http://schemas.microsoft.com/office/powerpoint/2010/main" val="9179487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tángulo 16">
            <a:extLst>
              <a:ext uri="{FF2B5EF4-FFF2-40B4-BE49-F238E27FC236}">
                <a16:creationId xmlns="" xmlns:a16="http://schemas.microsoft.com/office/drawing/2014/main" id="{1AFB049C-6B68-4B65-A015-20D3416AB98F}"/>
              </a:ext>
            </a:extLst>
          </p:cNvPr>
          <p:cNvSpPr/>
          <p:nvPr/>
        </p:nvSpPr>
        <p:spPr>
          <a:xfrm>
            <a:off x="6815025" y="-2058"/>
            <a:ext cx="5268686" cy="769441"/>
          </a:xfrm>
          <a:prstGeom prst="rect">
            <a:avLst/>
          </a:prstGeom>
        </p:spPr>
        <p:txBody>
          <a:bodyPr wrap="square">
            <a:spAutoFit/>
          </a:bodyPr>
          <a:lstStyle/>
          <a:p>
            <a:r>
              <a:rPr lang="es-ES" sz="2800" b="1" dirty="0">
                <a:solidFill>
                  <a:schemeClr val="bg1"/>
                </a:solidFill>
                <a:latin typeface="Arial" panose="020B0604020202020204" pitchFamily="34" charset="0"/>
                <a:cs typeface="Arial" panose="020B0604020202020204" pitchFamily="34" charset="0"/>
              </a:rPr>
              <a:t>Componente 2 - </a:t>
            </a:r>
            <a:r>
              <a:rPr lang="es-ES" sz="1600" b="1" dirty="0">
                <a:solidFill>
                  <a:schemeClr val="bg1"/>
                </a:solidFill>
                <a:latin typeface="Arial" panose="020B0604020202020204" pitchFamily="34" charset="0"/>
                <a:cs typeface="Arial" panose="020B0604020202020204" pitchFamily="34" charset="0"/>
              </a:rPr>
              <a:t>Racionalización de Trámites</a:t>
            </a:r>
          </a:p>
        </p:txBody>
      </p:sp>
      <p:grpSp>
        <p:nvGrpSpPr>
          <p:cNvPr id="88" name="Grupo 87"/>
          <p:cNvGrpSpPr/>
          <p:nvPr/>
        </p:nvGrpSpPr>
        <p:grpSpPr>
          <a:xfrm>
            <a:off x="464577" y="522514"/>
            <a:ext cx="5524184" cy="1356677"/>
            <a:chOff x="5102657" y="5945321"/>
            <a:chExt cx="6284084" cy="889969"/>
          </a:xfrm>
        </p:grpSpPr>
        <p:sp>
          <p:nvSpPr>
            <p:cNvPr id="89" name="Forma libre 88"/>
            <p:cNvSpPr/>
            <p:nvPr/>
          </p:nvSpPr>
          <p:spPr>
            <a:xfrm>
              <a:off x="5665668" y="5945321"/>
              <a:ext cx="5721073" cy="548229"/>
            </a:xfrm>
            <a:custGeom>
              <a:avLst/>
              <a:gdLst>
                <a:gd name="connsiteX0" fmla="*/ 0 w 763861"/>
                <a:gd name="connsiteY0" fmla="*/ 0 h 806479"/>
                <a:gd name="connsiteX1" fmla="*/ 240208 w 763861"/>
                <a:gd name="connsiteY1" fmla="*/ 0 h 806479"/>
                <a:gd name="connsiteX2" fmla="*/ 245903 w 763861"/>
                <a:gd name="connsiteY2" fmla="*/ 9560 h 806479"/>
                <a:gd name="connsiteX3" fmla="*/ 245903 w 763861"/>
                <a:gd name="connsiteY3" fmla="*/ 0 h 806479"/>
                <a:gd name="connsiteX4" fmla="*/ 504882 w 763861"/>
                <a:gd name="connsiteY4" fmla="*/ 0 h 806479"/>
                <a:gd name="connsiteX5" fmla="*/ 763861 w 763861"/>
                <a:gd name="connsiteY5" fmla="*/ 403240 h 806479"/>
                <a:gd name="connsiteX6" fmla="*/ 504882 w 763861"/>
                <a:gd name="connsiteY6" fmla="*/ 806479 h 806479"/>
                <a:gd name="connsiteX7" fmla="*/ 245903 w 763861"/>
                <a:gd name="connsiteY7" fmla="*/ 806479 h 806479"/>
                <a:gd name="connsiteX8" fmla="*/ 245903 w 763861"/>
                <a:gd name="connsiteY8" fmla="*/ 796919 h 806479"/>
                <a:gd name="connsiteX9" fmla="*/ 240208 w 763861"/>
                <a:gd name="connsiteY9" fmla="*/ 806479 h 806479"/>
                <a:gd name="connsiteX10" fmla="*/ 0 w 763861"/>
                <a:gd name="connsiteY10" fmla="*/ 806479 h 806479"/>
                <a:gd name="connsiteX11" fmla="*/ 240208 w 763861"/>
                <a:gd name="connsiteY11" fmla="*/ 40324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04882 w 5292318"/>
                <a:gd name="connsiteY4" fmla="*/ 0 h 806479"/>
                <a:gd name="connsiteX5" fmla="*/ 5292318 w 5292318"/>
                <a:gd name="connsiteY5" fmla="*/ 479440 h 806479"/>
                <a:gd name="connsiteX6" fmla="*/ 504882 w 5292318"/>
                <a:gd name="connsiteY6" fmla="*/ 806479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04882 w 5292318"/>
                <a:gd name="connsiteY4" fmla="*/ 0 h 806479"/>
                <a:gd name="connsiteX5" fmla="*/ 5292318 w 5292318"/>
                <a:gd name="connsiteY5" fmla="*/ 479440 h 806479"/>
                <a:gd name="connsiteX6" fmla="*/ 5055111 w 5292318"/>
                <a:gd name="connsiteY6" fmla="*/ 719393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131311 w 5292318"/>
                <a:gd name="connsiteY4" fmla="*/ 10886 h 806479"/>
                <a:gd name="connsiteX5" fmla="*/ 5292318 w 5292318"/>
                <a:gd name="connsiteY5" fmla="*/ 479440 h 806479"/>
                <a:gd name="connsiteX6" fmla="*/ 5055111 w 5292318"/>
                <a:gd name="connsiteY6" fmla="*/ 719393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055111 w 5270547"/>
                <a:gd name="connsiteY6" fmla="*/ 719393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163969 w 5270547"/>
                <a:gd name="connsiteY6" fmla="*/ 762936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044226 w 5270547"/>
                <a:gd name="connsiteY6" fmla="*/ 795594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022454 w 5270547"/>
                <a:gd name="connsiteY4" fmla="*/ 10886 h 806479"/>
                <a:gd name="connsiteX5" fmla="*/ 5270547 w 5270547"/>
                <a:gd name="connsiteY5" fmla="*/ 370583 h 806479"/>
                <a:gd name="connsiteX6" fmla="*/ 5044226 w 5270547"/>
                <a:gd name="connsiteY6" fmla="*/ 795594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270547" h="806479">
                  <a:moveTo>
                    <a:pt x="0" y="0"/>
                  </a:moveTo>
                  <a:lnTo>
                    <a:pt x="240208" y="0"/>
                  </a:lnTo>
                  <a:lnTo>
                    <a:pt x="245903" y="9560"/>
                  </a:lnTo>
                  <a:lnTo>
                    <a:pt x="245903" y="0"/>
                  </a:lnTo>
                  <a:lnTo>
                    <a:pt x="5022454" y="10886"/>
                  </a:lnTo>
                  <a:lnTo>
                    <a:pt x="5270547" y="370583"/>
                  </a:lnTo>
                  <a:lnTo>
                    <a:pt x="5044226" y="795594"/>
                  </a:lnTo>
                  <a:lnTo>
                    <a:pt x="245903" y="806479"/>
                  </a:lnTo>
                  <a:lnTo>
                    <a:pt x="245903" y="796919"/>
                  </a:lnTo>
                  <a:lnTo>
                    <a:pt x="240208" y="806479"/>
                  </a:lnTo>
                  <a:lnTo>
                    <a:pt x="0" y="806479"/>
                  </a:lnTo>
                  <a:lnTo>
                    <a:pt x="240208" y="403240"/>
                  </a:lnTo>
                  <a:lnTo>
                    <a:pt x="0" y="0"/>
                  </a:lnTo>
                  <a:close/>
                </a:path>
              </a:pathLst>
            </a:custGeom>
            <a:solidFill>
              <a:schemeClr val="accent2"/>
            </a:solidFill>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grpSp>
          <p:nvGrpSpPr>
            <p:cNvPr id="90" name="Grupo 89"/>
            <p:cNvGrpSpPr/>
            <p:nvPr/>
          </p:nvGrpSpPr>
          <p:grpSpPr>
            <a:xfrm>
              <a:off x="5102657" y="5978054"/>
              <a:ext cx="6125391" cy="857236"/>
              <a:chOff x="5102657" y="5978054"/>
              <a:chExt cx="6125391" cy="857236"/>
            </a:xfrm>
          </p:grpSpPr>
          <p:sp>
            <p:nvSpPr>
              <p:cNvPr id="91" name="Pentágono 90"/>
              <p:cNvSpPr/>
              <p:nvPr/>
            </p:nvSpPr>
            <p:spPr>
              <a:xfrm>
                <a:off x="5423219" y="6002301"/>
                <a:ext cx="361141" cy="444998"/>
              </a:xfrm>
              <a:prstGeom prst="homePlate">
                <a:avLst/>
              </a:prstGeom>
              <a:solidFill>
                <a:schemeClr val="accent2"/>
              </a:solidFill>
            </p:spPr>
            <p:style>
              <a:lnRef idx="0">
                <a:schemeClr val="accent6"/>
              </a:lnRef>
              <a:fillRef idx="3">
                <a:schemeClr val="accent6"/>
              </a:fillRef>
              <a:effectRef idx="3">
                <a:schemeClr val="accent6"/>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sp>
            <p:nvSpPr>
              <p:cNvPr id="92" name="Elipse 91"/>
              <p:cNvSpPr/>
              <p:nvPr/>
            </p:nvSpPr>
            <p:spPr>
              <a:xfrm>
                <a:off x="5102657" y="5999871"/>
                <a:ext cx="439263" cy="439263"/>
              </a:xfrm>
              <a:prstGeom prst="ellipse">
                <a:avLst/>
              </a:prstGeom>
              <a:solidFill>
                <a:schemeClr val="accent2"/>
              </a:solidFill>
              <a:ln w="57150">
                <a:solidFill>
                  <a:schemeClr val="accent6">
                    <a:lumMod val="20000"/>
                    <a:lumOff val="80000"/>
                  </a:schemeClr>
                </a:solidFill>
              </a:ln>
            </p:spPr>
            <p:style>
              <a:lnRef idx="0">
                <a:schemeClr val="accent6"/>
              </a:lnRef>
              <a:fillRef idx="3">
                <a:schemeClr val="accent6"/>
              </a:fillRef>
              <a:effectRef idx="3">
                <a:schemeClr val="accent6"/>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sp>
            <p:nvSpPr>
              <p:cNvPr id="93" name="CuadroTexto 92"/>
              <p:cNvSpPr txBox="1"/>
              <p:nvPr/>
            </p:nvSpPr>
            <p:spPr>
              <a:xfrm>
                <a:off x="6026810" y="5978054"/>
                <a:ext cx="5201238" cy="857236"/>
              </a:xfrm>
              <a:prstGeom prst="rect">
                <a:avLst/>
              </a:prstGeom>
              <a:noFill/>
            </p:spPr>
            <p:txBody>
              <a:bodyPr wrap="square" rtlCol="0">
                <a:spAutoFit/>
              </a:bodyPr>
              <a:lstStyle/>
              <a:p>
                <a:r>
                  <a:rPr lang="es-ES" sz="2400" b="1" dirty="0">
                    <a:solidFill>
                      <a:schemeClr val="bg1"/>
                    </a:solidFill>
                    <a:latin typeface="Arial" panose="020B0604020202020204" pitchFamily="34" charset="0"/>
                    <a:cs typeface="Arial" panose="020B0604020202020204" pitchFamily="34" charset="0"/>
                  </a:rPr>
                  <a:t>Estrategia de Racionalización de Trámites</a:t>
                </a:r>
              </a:p>
            </p:txBody>
          </p:sp>
        </p:grpSp>
      </p:grpSp>
      <p:graphicFrame>
        <p:nvGraphicFramePr>
          <p:cNvPr id="12" name="Tabla 11"/>
          <p:cNvGraphicFramePr>
            <a:graphicFrameLocks noGrp="1"/>
          </p:cNvGraphicFramePr>
          <p:nvPr>
            <p:extLst>
              <p:ext uri="{D42A27DB-BD31-4B8C-83A1-F6EECF244321}">
                <p14:modId xmlns:p14="http://schemas.microsoft.com/office/powerpoint/2010/main" val="2621457092"/>
              </p:ext>
            </p:extLst>
          </p:nvPr>
        </p:nvGraphicFramePr>
        <p:xfrm>
          <a:off x="344161" y="1445099"/>
          <a:ext cx="11289200" cy="4629817"/>
        </p:xfrm>
        <a:graphic>
          <a:graphicData uri="http://schemas.openxmlformats.org/drawingml/2006/table">
            <a:tbl>
              <a:tblPr firstRow="1" bandRow="1">
                <a:tableStyleId>{21E4AEA4-8DFA-4A89-87EB-49C32662AFE0}</a:tableStyleId>
              </a:tblPr>
              <a:tblGrid>
                <a:gridCol w="2331084">
                  <a:extLst>
                    <a:ext uri="{9D8B030D-6E8A-4147-A177-3AD203B41FA5}">
                      <a16:colId xmlns="" xmlns:a16="http://schemas.microsoft.com/office/drawing/2014/main" val="20000"/>
                    </a:ext>
                  </a:extLst>
                </a:gridCol>
                <a:gridCol w="1278467">
                  <a:extLst>
                    <a:ext uri="{9D8B030D-6E8A-4147-A177-3AD203B41FA5}">
                      <a16:colId xmlns="" xmlns:a16="http://schemas.microsoft.com/office/drawing/2014/main" val="20001"/>
                    </a:ext>
                  </a:extLst>
                </a:gridCol>
                <a:gridCol w="838200">
                  <a:extLst>
                    <a:ext uri="{9D8B030D-6E8A-4147-A177-3AD203B41FA5}">
                      <a16:colId xmlns="" xmlns:a16="http://schemas.microsoft.com/office/drawing/2014/main" val="20002"/>
                    </a:ext>
                  </a:extLst>
                </a:gridCol>
                <a:gridCol w="897467">
                  <a:extLst>
                    <a:ext uri="{9D8B030D-6E8A-4147-A177-3AD203B41FA5}">
                      <a16:colId xmlns="" xmlns:a16="http://schemas.microsoft.com/office/drawing/2014/main" val="20003"/>
                    </a:ext>
                  </a:extLst>
                </a:gridCol>
                <a:gridCol w="1176866">
                  <a:extLst>
                    <a:ext uri="{9D8B030D-6E8A-4147-A177-3AD203B41FA5}">
                      <a16:colId xmlns="" xmlns:a16="http://schemas.microsoft.com/office/drawing/2014/main" val="20004"/>
                    </a:ext>
                  </a:extLst>
                </a:gridCol>
                <a:gridCol w="820272">
                  <a:extLst>
                    <a:ext uri="{9D8B030D-6E8A-4147-A177-3AD203B41FA5}">
                      <a16:colId xmlns="" xmlns:a16="http://schemas.microsoft.com/office/drawing/2014/main" val="20005"/>
                    </a:ext>
                  </a:extLst>
                </a:gridCol>
                <a:gridCol w="766624">
                  <a:extLst>
                    <a:ext uri="{9D8B030D-6E8A-4147-A177-3AD203B41FA5}">
                      <a16:colId xmlns="" xmlns:a16="http://schemas.microsoft.com/office/drawing/2014/main" val="20006"/>
                    </a:ext>
                  </a:extLst>
                </a:gridCol>
                <a:gridCol w="943428">
                  <a:extLst>
                    <a:ext uri="{9D8B030D-6E8A-4147-A177-3AD203B41FA5}">
                      <a16:colId xmlns="" xmlns:a16="http://schemas.microsoft.com/office/drawing/2014/main" val="20007"/>
                    </a:ext>
                  </a:extLst>
                </a:gridCol>
                <a:gridCol w="847876">
                  <a:extLst>
                    <a:ext uri="{9D8B030D-6E8A-4147-A177-3AD203B41FA5}">
                      <a16:colId xmlns="" xmlns:a16="http://schemas.microsoft.com/office/drawing/2014/main" val="20008"/>
                    </a:ext>
                  </a:extLst>
                </a:gridCol>
                <a:gridCol w="1388916">
                  <a:extLst>
                    <a:ext uri="{9D8B030D-6E8A-4147-A177-3AD203B41FA5}">
                      <a16:colId xmlns="" xmlns:a16="http://schemas.microsoft.com/office/drawing/2014/main" val="20009"/>
                    </a:ext>
                  </a:extLst>
                </a:gridCol>
              </a:tblGrid>
              <a:tr h="250593">
                <a:tc>
                  <a:txBody>
                    <a:bodyPr/>
                    <a:lstStyle/>
                    <a:p>
                      <a:pPr algn="ctr" fontAlgn="ctr"/>
                      <a:r>
                        <a:rPr lang="es-CO" sz="1050" u="none" strike="noStrike" dirty="0">
                          <a:effectLst/>
                        </a:rPr>
                        <a:t>DATOS TRÁMITES A RACIONALIZAR</a:t>
                      </a:r>
                      <a:endParaRPr lang="es-CO" sz="1050" b="1" i="0" u="none" strike="noStrike" dirty="0">
                        <a:solidFill>
                          <a:srgbClr val="000000"/>
                        </a:solidFill>
                        <a:effectLst/>
                        <a:latin typeface="SansSerif"/>
                      </a:endParaRPr>
                    </a:p>
                  </a:txBody>
                  <a:tcPr marL="8089" marR="8089" marT="8089" marB="0" anchor="ctr"/>
                </a:tc>
                <a:tc gridSpan="5">
                  <a:txBody>
                    <a:bodyPr/>
                    <a:lstStyle/>
                    <a:p>
                      <a:pPr algn="ctr" fontAlgn="ctr"/>
                      <a:r>
                        <a:rPr lang="es-ES" sz="1050" u="none" strike="noStrike">
                          <a:effectLst/>
                        </a:rPr>
                        <a:t>ACCIONES DE RACIONALIZACIÓN A DESARROLLAR</a:t>
                      </a:r>
                      <a:endParaRPr lang="es-ES" sz="1050" b="1" i="0" u="none" strike="noStrike">
                        <a:solidFill>
                          <a:srgbClr val="000000"/>
                        </a:solidFill>
                        <a:effectLst/>
                        <a:latin typeface="SansSerif"/>
                      </a:endParaRPr>
                    </a:p>
                  </a:txBody>
                  <a:tcPr marL="8089" marR="8089" marT="8089" marB="0" anchor="ctr"/>
                </a:tc>
                <a:tc hMerge="1">
                  <a:txBody>
                    <a:bodyPr/>
                    <a:lstStyle/>
                    <a:p>
                      <a:endParaRPr lang="es-CO"/>
                    </a:p>
                  </a:txBody>
                  <a:tcPr/>
                </a:tc>
                <a:tc hMerge="1">
                  <a:txBody>
                    <a:bodyPr/>
                    <a:lstStyle/>
                    <a:p>
                      <a:endParaRPr lang="es-CO"/>
                    </a:p>
                  </a:txBody>
                  <a:tcPr/>
                </a:tc>
                <a:tc hMerge="1">
                  <a:txBody>
                    <a:bodyPr/>
                    <a:lstStyle/>
                    <a:p>
                      <a:endParaRPr lang="es-CO"/>
                    </a:p>
                  </a:txBody>
                  <a:tcPr/>
                </a:tc>
                <a:tc hMerge="1">
                  <a:txBody>
                    <a:bodyPr/>
                    <a:lstStyle/>
                    <a:p>
                      <a:endParaRPr lang="es-CO"/>
                    </a:p>
                  </a:txBody>
                  <a:tcPr/>
                </a:tc>
                <a:tc gridSpan="4">
                  <a:txBody>
                    <a:bodyPr/>
                    <a:lstStyle/>
                    <a:p>
                      <a:pPr algn="ctr" fontAlgn="ctr"/>
                      <a:r>
                        <a:rPr lang="es-CO" sz="1050" u="none" strike="noStrike">
                          <a:effectLst/>
                        </a:rPr>
                        <a:t>PLAN DE EJECUCIÓN</a:t>
                      </a:r>
                      <a:endParaRPr lang="es-CO" sz="1050" b="1" i="0" u="none" strike="noStrike">
                        <a:solidFill>
                          <a:srgbClr val="000000"/>
                        </a:solidFill>
                        <a:effectLst/>
                        <a:latin typeface="SansSerif"/>
                      </a:endParaRPr>
                    </a:p>
                  </a:txBody>
                  <a:tcPr marL="8089" marR="8089" marT="8089" marB="0" anchor="ctr"/>
                </a:tc>
                <a:tc hMerge="1">
                  <a:txBody>
                    <a:bodyPr/>
                    <a:lstStyle/>
                    <a:p>
                      <a:endParaRPr lang="es-CO"/>
                    </a:p>
                  </a:txBody>
                  <a:tcPr/>
                </a:tc>
                <a:tc hMerge="1">
                  <a:txBody>
                    <a:bodyPr/>
                    <a:lstStyle/>
                    <a:p>
                      <a:endParaRPr lang="es-CO"/>
                    </a:p>
                  </a:txBody>
                  <a:tcPr/>
                </a:tc>
                <a:tc hMerge="1">
                  <a:txBody>
                    <a:bodyPr/>
                    <a:lstStyle/>
                    <a:p>
                      <a:endParaRPr lang="es-CO"/>
                    </a:p>
                  </a:txBody>
                  <a:tcPr/>
                </a:tc>
                <a:extLst>
                  <a:ext uri="{0D108BD9-81ED-4DB2-BD59-A6C34878D82A}">
                    <a16:rowId xmlns="" xmlns:a16="http://schemas.microsoft.com/office/drawing/2014/main" val="10000"/>
                  </a:ext>
                </a:extLst>
              </a:tr>
              <a:tr h="662497">
                <a:tc>
                  <a:txBody>
                    <a:bodyPr/>
                    <a:lstStyle/>
                    <a:p>
                      <a:pPr algn="ctr" fontAlgn="ctr"/>
                      <a:r>
                        <a:rPr lang="es-CO" sz="900" u="none" strike="noStrike">
                          <a:effectLst/>
                        </a:rPr>
                        <a:t>Nombre del Trámite en SUIT</a:t>
                      </a:r>
                      <a:endParaRPr lang="es-CO" sz="900" b="1" i="0" u="none" strike="noStrike">
                        <a:solidFill>
                          <a:srgbClr val="000000"/>
                        </a:solidFill>
                        <a:effectLst/>
                        <a:latin typeface="SansSerif"/>
                      </a:endParaRPr>
                    </a:p>
                  </a:txBody>
                  <a:tcPr marL="8089" marR="8089" marT="8089" marB="0" anchor="ctr">
                    <a:solidFill>
                      <a:schemeClr val="tx1">
                        <a:lumMod val="50000"/>
                        <a:lumOff val="50000"/>
                      </a:schemeClr>
                    </a:solidFill>
                  </a:tcPr>
                </a:tc>
                <a:tc>
                  <a:txBody>
                    <a:bodyPr/>
                    <a:lstStyle/>
                    <a:p>
                      <a:pPr algn="ctr" fontAlgn="ctr"/>
                      <a:r>
                        <a:rPr lang="es-CO" sz="900" u="none" strike="noStrike">
                          <a:effectLst/>
                        </a:rPr>
                        <a:t>Situación actual</a:t>
                      </a:r>
                      <a:endParaRPr lang="es-CO" sz="900" b="1" i="0" u="none" strike="noStrike">
                        <a:solidFill>
                          <a:srgbClr val="000000"/>
                        </a:solidFill>
                        <a:effectLst/>
                        <a:latin typeface="SansSerif"/>
                      </a:endParaRPr>
                    </a:p>
                  </a:txBody>
                  <a:tcPr marL="8089" marR="8089" marT="8089" marB="0" anchor="ctr">
                    <a:solidFill>
                      <a:schemeClr val="tx1">
                        <a:lumMod val="50000"/>
                        <a:lumOff val="50000"/>
                      </a:schemeClr>
                    </a:solidFill>
                  </a:tcPr>
                </a:tc>
                <a:tc>
                  <a:txBody>
                    <a:bodyPr/>
                    <a:lstStyle/>
                    <a:p>
                      <a:pPr algn="ctr" fontAlgn="ctr"/>
                      <a:r>
                        <a:rPr lang="es-CO" sz="900" u="none" strike="noStrike">
                          <a:effectLst/>
                        </a:rPr>
                        <a:t>Mejora por implementar</a:t>
                      </a:r>
                      <a:endParaRPr lang="es-CO" sz="900" b="1" i="0" u="none" strike="noStrike">
                        <a:solidFill>
                          <a:srgbClr val="000000"/>
                        </a:solidFill>
                        <a:effectLst/>
                        <a:latin typeface="SansSerif"/>
                      </a:endParaRPr>
                    </a:p>
                  </a:txBody>
                  <a:tcPr marL="8089" marR="8089" marT="8089" marB="0" anchor="ctr">
                    <a:solidFill>
                      <a:schemeClr val="tx1">
                        <a:lumMod val="50000"/>
                        <a:lumOff val="50000"/>
                      </a:schemeClr>
                    </a:solidFill>
                  </a:tcPr>
                </a:tc>
                <a:tc>
                  <a:txBody>
                    <a:bodyPr/>
                    <a:lstStyle/>
                    <a:p>
                      <a:pPr algn="ctr" fontAlgn="ctr"/>
                      <a:r>
                        <a:rPr lang="es-ES" sz="900" u="none" strike="noStrike">
                          <a:effectLst/>
                        </a:rPr>
                        <a:t>Beneficio al ciudadano y/o entidad</a:t>
                      </a:r>
                      <a:endParaRPr lang="es-ES" sz="900" b="1" i="0" u="none" strike="noStrike">
                        <a:solidFill>
                          <a:srgbClr val="000000"/>
                        </a:solidFill>
                        <a:effectLst/>
                        <a:latin typeface="SansSerif"/>
                      </a:endParaRPr>
                    </a:p>
                  </a:txBody>
                  <a:tcPr marL="8089" marR="8089" marT="8089" marB="0" anchor="ctr">
                    <a:solidFill>
                      <a:schemeClr val="tx1">
                        <a:lumMod val="50000"/>
                        <a:lumOff val="50000"/>
                      </a:schemeClr>
                    </a:solidFill>
                  </a:tcPr>
                </a:tc>
                <a:tc>
                  <a:txBody>
                    <a:bodyPr/>
                    <a:lstStyle/>
                    <a:p>
                      <a:pPr algn="ctr" fontAlgn="ctr"/>
                      <a:r>
                        <a:rPr lang="es-ES" sz="900" u="none" strike="noStrike">
                          <a:effectLst/>
                        </a:rPr>
                        <a:t>Tipo racionalización</a:t>
                      </a:r>
                      <a:br>
                        <a:rPr lang="es-ES" sz="900" u="none" strike="noStrike">
                          <a:effectLst/>
                        </a:rPr>
                      </a:br>
                      <a:r>
                        <a:rPr lang="es-ES" sz="900" u="none" strike="noStrike">
                          <a:effectLst/>
                        </a:rPr>
                        <a:t>(administrativa / tecnológica / normativa)</a:t>
                      </a:r>
                      <a:endParaRPr lang="es-ES" sz="900" b="1" i="0" u="none" strike="noStrike">
                        <a:solidFill>
                          <a:srgbClr val="000000"/>
                        </a:solidFill>
                        <a:effectLst/>
                        <a:latin typeface="SansSerif"/>
                      </a:endParaRPr>
                    </a:p>
                  </a:txBody>
                  <a:tcPr marL="8089" marR="8089" marT="8089" marB="0" anchor="ctr">
                    <a:solidFill>
                      <a:schemeClr val="tx1">
                        <a:lumMod val="50000"/>
                        <a:lumOff val="50000"/>
                      </a:schemeClr>
                    </a:solidFill>
                  </a:tcPr>
                </a:tc>
                <a:tc>
                  <a:txBody>
                    <a:bodyPr/>
                    <a:lstStyle/>
                    <a:p>
                      <a:pPr algn="ctr" fontAlgn="ctr"/>
                      <a:r>
                        <a:rPr lang="es-CO" sz="900" u="none" strike="noStrike">
                          <a:effectLst/>
                        </a:rPr>
                        <a:t>Acciones racionalización</a:t>
                      </a:r>
                      <a:endParaRPr lang="es-CO" sz="900" b="1" i="0" u="none" strike="noStrike">
                        <a:solidFill>
                          <a:srgbClr val="000000"/>
                        </a:solidFill>
                        <a:effectLst/>
                        <a:latin typeface="SansSerif"/>
                      </a:endParaRPr>
                    </a:p>
                  </a:txBody>
                  <a:tcPr marL="8089" marR="8089" marT="8089" marB="0" anchor="ctr">
                    <a:solidFill>
                      <a:schemeClr val="tx1">
                        <a:lumMod val="50000"/>
                        <a:lumOff val="50000"/>
                      </a:schemeClr>
                    </a:solidFill>
                  </a:tcPr>
                </a:tc>
                <a:tc>
                  <a:txBody>
                    <a:bodyPr/>
                    <a:lstStyle/>
                    <a:p>
                      <a:pPr algn="ctr" fontAlgn="ctr"/>
                      <a:r>
                        <a:rPr lang="es-CO" sz="900" u="none" strike="noStrike">
                          <a:effectLst/>
                        </a:rPr>
                        <a:t>Fecha inicio</a:t>
                      </a:r>
                      <a:endParaRPr lang="es-CO" sz="900" b="1" i="0" u="none" strike="noStrike">
                        <a:solidFill>
                          <a:srgbClr val="000000"/>
                        </a:solidFill>
                        <a:effectLst/>
                        <a:latin typeface="SansSerif"/>
                      </a:endParaRPr>
                    </a:p>
                  </a:txBody>
                  <a:tcPr marL="8089" marR="8089" marT="8089" marB="0" anchor="ctr">
                    <a:solidFill>
                      <a:schemeClr val="tx1">
                        <a:lumMod val="50000"/>
                        <a:lumOff val="50000"/>
                      </a:schemeClr>
                    </a:solidFill>
                  </a:tcPr>
                </a:tc>
                <a:tc>
                  <a:txBody>
                    <a:bodyPr/>
                    <a:lstStyle/>
                    <a:p>
                      <a:pPr algn="ctr" fontAlgn="ctr"/>
                      <a:r>
                        <a:rPr lang="es-CO" sz="900" u="none" strike="noStrike">
                          <a:effectLst/>
                        </a:rPr>
                        <a:t>Fecha final racionalización</a:t>
                      </a:r>
                      <a:endParaRPr lang="es-CO" sz="900" b="1" i="0" u="none" strike="noStrike">
                        <a:solidFill>
                          <a:srgbClr val="000000"/>
                        </a:solidFill>
                        <a:effectLst/>
                        <a:latin typeface="SansSerif"/>
                      </a:endParaRPr>
                    </a:p>
                  </a:txBody>
                  <a:tcPr marL="8089" marR="8089" marT="8089" marB="0" anchor="ctr">
                    <a:solidFill>
                      <a:schemeClr val="tx1">
                        <a:lumMod val="50000"/>
                        <a:lumOff val="50000"/>
                      </a:schemeClr>
                    </a:solidFill>
                  </a:tcPr>
                </a:tc>
                <a:tc>
                  <a:txBody>
                    <a:bodyPr/>
                    <a:lstStyle/>
                    <a:p>
                      <a:pPr algn="ctr" fontAlgn="ctr"/>
                      <a:r>
                        <a:rPr lang="es-CO" sz="900" u="none" strike="noStrike">
                          <a:effectLst/>
                        </a:rPr>
                        <a:t>Fecha final Implementación</a:t>
                      </a:r>
                      <a:endParaRPr lang="es-CO" sz="900" b="1" i="0" u="none" strike="noStrike">
                        <a:solidFill>
                          <a:srgbClr val="000000"/>
                        </a:solidFill>
                        <a:effectLst/>
                        <a:latin typeface="SansSerif"/>
                      </a:endParaRPr>
                    </a:p>
                  </a:txBody>
                  <a:tcPr marL="8089" marR="8089" marT="8089" marB="0" anchor="ctr">
                    <a:solidFill>
                      <a:schemeClr val="tx1">
                        <a:lumMod val="50000"/>
                        <a:lumOff val="50000"/>
                      </a:schemeClr>
                    </a:solidFill>
                  </a:tcPr>
                </a:tc>
                <a:tc>
                  <a:txBody>
                    <a:bodyPr/>
                    <a:lstStyle/>
                    <a:p>
                      <a:pPr algn="ctr" fontAlgn="ctr"/>
                      <a:r>
                        <a:rPr lang="es-CO" sz="900" u="none" strike="noStrike" dirty="0">
                          <a:effectLst/>
                        </a:rPr>
                        <a:t>Responsable</a:t>
                      </a:r>
                      <a:endParaRPr lang="es-CO" sz="900" b="1" i="0" u="none" strike="noStrike" dirty="0">
                        <a:solidFill>
                          <a:srgbClr val="000000"/>
                        </a:solidFill>
                        <a:effectLst/>
                        <a:latin typeface="SansSerif"/>
                      </a:endParaRPr>
                    </a:p>
                  </a:txBody>
                  <a:tcPr marL="8089" marR="8089" marT="8089" marB="0" anchor="ctr">
                    <a:solidFill>
                      <a:schemeClr val="tx1">
                        <a:lumMod val="50000"/>
                        <a:lumOff val="50000"/>
                      </a:schemeClr>
                    </a:solidFill>
                  </a:tcPr>
                </a:tc>
                <a:extLst>
                  <a:ext uri="{0D108BD9-81ED-4DB2-BD59-A6C34878D82A}">
                    <a16:rowId xmlns="" xmlns:a16="http://schemas.microsoft.com/office/drawing/2014/main" val="10001"/>
                  </a:ext>
                </a:extLst>
              </a:tr>
              <a:tr h="380773">
                <a:tc>
                  <a:txBody>
                    <a:bodyPr/>
                    <a:lstStyle/>
                    <a:p>
                      <a:pPr algn="l" fontAlgn="ctr"/>
                      <a:r>
                        <a:rPr lang="es-ES" sz="900" u="none" strike="noStrike" dirty="0">
                          <a:effectLst/>
                        </a:rPr>
                        <a:t>Permiso de circulación para carga </a:t>
                      </a:r>
                      <a:r>
                        <a:rPr lang="es-ES" sz="900" u="none" strike="noStrike" dirty="0" err="1">
                          <a:effectLst/>
                        </a:rPr>
                        <a:t>extrapesada</a:t>
                      </a:r>
                      <a:r>
                        <a:rPr lang="es-ES" sz="900" u="none" strike="noStrike" dirty="0">
                          <a:effectLst/>
                        </a:rPr>
                        <a:t> y/o </a:t>
                      </a:r>
                      <a:r>
                        <a:rPr lang="es-ES" sz="900" u="none" strike="noStrike" dirty="0" err="1">
                          <a:effectLst/>
                        </a:rPr>
                        <a:t>extradimensionada</a:t>
                      </a:r>
                      <a:r>
                        <a:rPr lang="es-ES" sz="900" u="none" strike="noStrike" dirty="0">
                          <a:effectLst/>
                        </a:rPr>
                        <a:t> (permiso de carga especial).</a:t>
                      </a:r>
                      <a:endParaRPr lang="es-ES" sz="900" b="0" i="0" u="none" strike="noStrike" dirty="0">
                        <a:solidFill>
                          <a:srgbClr val="000000"/>
                        </a:solidFill>
                        <a:effectLst/>
                        <a:latin typeface="SansSerif"/>
                      </a:endParaRPr>
                    </a:p>
                  </a:txBody>
                  <a:tcPr marL="8089" marR="8089" marT="8089" marB="0" anchor="ctr"/>
                </a:tc>
                <a:tc>
                  <a:txBody>
                    <a:bodyPr/>
                    <a:lstStyle/>
                    <a:p>
                      <a:pPr algn="l" fontAlgn="ctr"/>
                      <a:r>
                        <a:rPr lang="es-ES" sz="900" u="none" strike="noStrike" dirty="0">
                          <a:effectLst/>
                        </a:rPr>
                        <a:t>Solicitud y pago por medio </a:t>
                      </a:r>
                      <a:r>
                        <a:rPr lang="es-ES" sz="900" u="none" strike="noStrike" dirty="0" err="1">
                          <a:effectLst/>
                        </a:rPr>
                        <a:t>electronico</a:t>
                      </a:r>
                      <a:r>
                        <a:rPr lang="es-ES" sz="900" u="none" strike="noStrike" dirty="0">
                          <a:effectLst/>
                        </a:rPr>
                        <a:t>.  Radicación presencial de los requisitos</a:t>
                      </a:r>
                      <a:endParaRPr lang="es-ES" sz="900" b="0" i="0" u="none" strike="noStrike" dirty="0">
                        <a:solidFill>
                          <a:srgbClr val="000000"/>
                        </a:solidFill>
                        <a:effectLst/>
                        <a:latin typeface="SansSerif"/>
                      </a:endParaRPr>
                    </a:p>
                  </a:txBody>
                  <a:tcPr marL="8089" marR="8089" marT="8089" marB="0" anchor="ctr"/>
                </a:tc>
                <a:tc rowSpan="4">
                  <a:txBody>
                    <a:bodyPr/>
                    <a:lstStyle/>
                    <a:p>
                      <a:pPr algn="l" fontAlgn="ctr"/>
                      <a:r>
                        <a:rPr lang="es-ES" sz="900" u="none" strike="noStrike" dirty="0">
                          <a:effectLst/>
                        </a:rPr>
                        <a:t>Revisión de procedimiento interno y automatización.</a:t>
                      </a:r>
                      <a:endParaRPr lang="es-ES" sz="900" b="0" i="0" u="none" strike="noStrike" dirty="0">
                        <a:solidFill>
                          <a:srgbClr val="000000"/>
                        </a:solidFill>
                        <a:effectLst/>
                        <a:latin typeface="SansSerif"/>
                      </a:endParaRPr>
                    </a:p>
                  </a:txBody>
                  <a:tcPr marL="8089" marR="8089" marT="8089" marB="0" anchor="ctr"/>
                </a:tc>
                <a:tc rowSpan="4">
                  <a:txBody>
                    <a:bodyPr/>
                    <a:lstStyle/>
                    <a:p>
                      <a:pPr algn="l" fontAlgn="ctr"/>
                      <a:r>
                        <a:rPr lang="es-ES" sz="900" u="none" strike="noStrike" dirty="0">
                          <a:effectLst/>
                        </a:rPr>
                        <a:t>Ciudadano: Evitar desplazamiento al ciudadano</a:t>
                      </a:r>
                      <a:br>
                        <a:rPr lang="es-ES" sz="900" u="none" strike="noStrike" dirty="0">
                          <a:effectLst/>
                        </a:rPr>
                      </a:br>
                      <a:r>
                        <a:rPr lang="es-ES" sz="900" u="none" strike="noStrike" dirty="0">
                          <a:effectLst/>
                        </a:rPr>
                        <a:t>Entidad: generación de reportes  </a:t>
                      </a:r>
                      <a:endParaRPr lang="es-ES" sz="900" b="0" i="0" u="none" strike="noStrike" dirty="0">
                        <a:solidFill>
                          <a:srgbClr val="000000"/>
                        </a:solidFill>
                        <a:effectLst/>
                        <a:latin typeface="SansSerif"/>
                      </a:endParaRPr>
                    </a:p>
                  </a:txBody>
                  <a:tcPr marL="8089" marR="8089" marT="8089" marB="0" anchor="ctr"/>
                </a:tc>
                <a:tc rowSpan="4">
                  <a:txBody>
                    <a:bodyPr/>
                    <a:lstStyle/>
                    <a:p>
                      <a:pPr algn="l" fontAlgn="ctr"/>
                      <a:r>
                        <a:rPr lang="es-CO" sz="900" u="none" strike="noStrike" dirty="0">
                          <a:effectLst/>
                        </a:rPr>
                        <a:t>Tecnológica</a:t>
                      </a:r>
                      <a:endParaRPr lang="es-CO" sz="900" b="0" i="0" u="none" strike="noStrike" dirty="0">
                        <a:solidFill>
                          <a:srgbClr val="000000"/>
                        </a:solidFill>
                        <a:effectLst/>
                        <a:latin typeface="SansSerif"/>
                      </a:endParaRPr>
                    </a:p>
                  </a:txBody>
                  <a:tcPr marL="8089" marR="8089" marT="8089" marB="0" anchor="ctr"/>
                </a:tc>
                <a:tc rowSpan="4">
                  <a:txBody>
                    <a:bodyPr/>
                    <a:lstStyle/>
                    <a:p>
                      <a:pPr algn="l" fontAlgn="ctr"/>
                      <a:r>
                        <a:rPr lang="es-ES" sz="900" u="none" strike="noStrike" dirty="0">
                          <a:effectLst/>
                        </a:rPr>
                        <a:t>Trámite realizado totalmente en línea.</a:t>
                      </a:r>
                      <a:endParaRPr lang="es-ES" sz="900" b="0" i="0" u="none" strike="noStrike" dirty="0">
                        <a:solidFill>
                          <a:srgbClr val="000000"/>
                        </a:solidFill>
                        <a:effectLst/>
                        <a:latin typeface="SansSerif"/>
                      </a:endParaRPr>
                    </a:p>
                  </a:txBody>
                  <a:tcPr marL="8089" marR="8089" marT="8089" marB="0" anchor="ctr"/>
                </a:tc>
                <a:tc>
                  <a:txBody>
                    <a:bodyPr/>
                    <a:lstStyle/>
                    <a:p>
                      <a:pPr algn="r" fontAlgn="ctr"/>
                      <a:r>
                        <a:rPr lang="es-CO" sz="900" u="none" strike="noStrike" dirty="0">
                          <a:effectLst/>
                        </a:rPr>
                        <a:t>1/02/2019</a:t>
                      </a:r>
                      <a:endParaRPr lang="es-CO" sz="900" b="0" i="0" u="none" strike="noStrike" dirty="0">
                        <a:solidFill>
                          <a:srgbClr val="000000"/>
                        </a:solidFill>
                        <a:effectLst/>
                        <a:latin typeface="SansSerif"/>
                      </a:endParaRPr>
                    </a:p>
                  </a:txBody>
                  <a:tcPr marL="8089" marR="8089" marT="8089" marB="0" anchor="ctr"/>
                </a:tc>
                <a:tc>
                  <a:txBody>
                    <a:bodyPr/>
                    <a:lstStyle/>
                    <a:p>
                      <a:pPr algn="r" fontAlgn="ctr"/>
                      <a:r>
                        <a:rPr lang="es-CO" sz="900" u="none" strike="noStrike" dirty="0">
                          <a:effectLst/>
                        </a:rPr>
                        <a:t>29/03/2019</a:t>
                      </a:r>
                      <a:endParaRPr lang="es-CO" sz="900" b="0" i="0" u="none" strike="noStrike" dirty="0">
                        <a:solidFill>
                          <a:srgbClr val="000000"/>
                        </a:solidFill>
                        <a:effectLst/>
                        <a:latin typeface="SansSerif"/>
                      </a:endParaRPr>
                    </a:p>
                  </a:txBody>
                  <a:tcPr marL="8089" marR="8089" marT="8089" marB="0" anchor="ctr"/>
                </a:tc>
                <a:tc>
                  <a:txBody>
                    <a:bodyPr/>
                    <a:lstStyle/>
                    <a:p>
                      <a:pPr algn="r" fontAlgn="ctr"/>
                      <a:r>
                        <a:rPr lang="es-CO" sz="900" u="none" strike="noStrike" dirty="0">
                          <a:effectLst/>
                        </a:rPr>
                        <a:t>29/03/2019</a:t>
                      </a:r>
                      <a:endParaRPr lang="es-CO" sz="900" b="0" i="0" u="none" strike="noStrike" dirty="0">
                        <a:solidFill>
                          <a:srgbClr val="000000"/>
                        </a:solidFill>
                        <a:effectLst/>
                        <a:latin typeface="SansSerif"/>
                      </a:endParaRPr>
                    </a:p>
                  </a:txBody>
                  <a:tcPr marL="8089" marR="8089" marT="8089" marB="0" anchor="ctr"/>
                </a:tc>
                <a:tc rowSpan="4">
                  <a:txBody>
                    <a:bodyPr/>
                    <a:lstStyle/>
                    <a:p>
                      <a:pPr algn="l" fontAlgn="ctr"/>
                      <a:r>
                        <a:rPr lang="es-ES" sz="900" u="none" strike="noStrike" dirty="0">
                          <a:effectLst/>
                        </a:rPr>
                        <a:t>OAP/Grupo Sistemas de Información y Subdirección de Estudios e Innovación</a:t>
                      </a:r>
                      <a:endParaRPr lang="es-ES" sz="900" b="0" i="0" u="none" strike="noStrike" dirty="0">
                        <a:solidFill>
                          <a:srgbClr val="000000"/>
                        </a:solidFill>
                        <a:effectLst/>
                        <a:latin typeface="SansSerif"/>
                      </a:endParaRPr>
                    </a:p>
                  </a:txBody>
                  <a:tcPr marL="8089" marR="8089" marT="8089" marB="0" anchor="ctr"/>
                </a:tc>
                <a:extLst>
                  <a:ext uri="{0D108BD9-81ED-4DB2-BD59-A6C34878D82A}">
                    <a16:rowId xmlns="" xmlns:a16="http://schemas.microsoft.com/office/drawing/2014/main" val="10002"/>
                  </a:ext>
                </a:extLst>
              </a:tr>
              <a:tr h="250593">
                <a:tc>
                  <a:txBody>
                    <a:bodyPr/>
                    <a:lstStyle/>
                    <a:p>
                      <a:pPr algn="l" fontAlgn="ctr"/>
                      <a:r>
                        <a:rPr lang="es-ES" sz="900" u="none" strike="noStrike" dirty="0">
                          <a:effectLst/>
                        </a:rPr>
                        <a:t>Permiso de cierre de vías por eventos deportivos y/o culturales, por obras y emergencias.</a:t>
                      </a:r>
                      <a:br>
                        <a:rPr lang="es-ES" sz="900" u="none" strike="noStrike" dirty="0">
                          <a:effectLst/>
                        </a:rPr>
                      </a:br>
                      <a:endParaRPr lang="es-ES" sz="900" b="0" i="0" u="none" strike="noStrike" dirty="0">
                        <a:solidFill>
                          <a:srgbClr val="000000"/>
                        </a:solidFill>
                        <a:effectLst/>
                        <a:latin typeface="SansSerif"/>
                      </a:endParaRPr>
                    </a:p>
                  </a:txBody>
                  <a:tcPr marL="8089" marR="8089" marT="8089" marB="0" anchor="ctr"/>
                </a:tc>
                <a:tc rowSpan="3">
                  <a:txBody>
                    <a:bodyPr/>
                    <a:lstStyle/>
                    <a:p>
                      <a:pPr algn="l" fontAlgn="ctr"/>
                      <a:r>
                        <a:rPr lang="es-ES" sz="900" u="none" strike="noStrike" dirty="0">
                          <a:effectLst/>
                        </a:rPr>
                        <a:t>Solicitud y radicación presencial de los requisitos.</a:t>
                      </a:r>
                      <a:br>
                        <a:rPr lang="es-ES" sz="900" u="none" strike="noStrike" dirty="0">
                          <a:effectLst/>
                        </a:rPr>
                      </a:br>
                      <a:r>
                        <a:rPr lang="es-ES" sz="900" u="none" strike="noStrike" dirty="0">
                          <a:effectLst/>
                        </a:rPr>
                        <a:t>Modulo de tramite de permiso en implementación. </a:t>
                      </a:r>
                      <a:endParaRPr lang="es-ES" sz="900" b="0" i="0" u="none" strike="noStrike" dirty="0">
                        <a:solidFill>
                          <a:srgbClr val="000000"/>
                        </a:solidFill>
                        <a:effectLst/>
                        <a:latin typeface="SansSerif"/>
                      </a:endParaRPr>
                    </a:p>
                  </a:txBody>
                  <a:tcPr marL="8089" marR="8089" marT="8089" marB="0" anchor="ctr"/>
                </a:tc>
                <a:tc vMerge="1">
                  <a:txBody>
                    <a:bodyPr/>
                    <a:lstStyle/>
                    <a:p>
                      <a:pPr algn="l" fontAlgn="ctr"/>
                      <a:endParaRPr lang="es-ES" sz="900" b="0" i="0" u="none" strike="noStrike" dirty="0">
                        <a:solidFill>
                          <a:srgbClr val="000000"/>
                        </a:solidFill>
                        <a:effectLst/>
                        <a:latin typeface="SansSerif"/>
                      </a:endParaRPr>
                    </a:p>
                  </a:txBody>
                  <a:tcPr marL="8089" marR="8089" marT="8089" marB="0" anchor="ctr"/>
                </a:tc>
                <a:tc vMerge="1">
                  <a:txBody>
                    <a:bodyPr/>
                    <a:lstStyle/>
                    <a:p>
                      <a:pPr algn="l" fontAlgn="ctr"/>
                      <a:endParaRPr lang="es-ES" sz="900" b="0" i="0" u="none" strike="noStrike" dirty="0">
                        <a:solidFill>
                          <a:srgbClr val="000000"/>
                        </a:solidFill>
                        <a:effectLst/>
                        <a:latin typeface="SansSerif"/>
                      </a:endParaRPr>
                    </a:p>
                  </a:txBody>
                  <a:tcPr marL="8089" marR="8089" marT="8089" marB="0" anchor="ctr"/>
                </a:tc>
                <a:tc vMerge="1">
                  <a:txBody>
                    <a:bodyPr/>
                    <a:lstStyle/>
                    <a:p>
                      <a:pPr algn="l" fontAlgn="ctr"/>
                      <a:endParaRPr lang="es-CO" sz="900" b="0" i="0" u="none" strike="noStrike" dirty="0">
                        <a:solidFill>
                          <a:srgbClr val="000000"/>
                        </a:solidFill>
                        <a:effectLst/>
                        <a:latin typeface="SansSerif"/>
                      </a:endParaRPr>
                    </a:p>
                  </a:txBody>
                  <a:tcPr marL="8089" marR="8089" marT="8089" marB="0" anchor="ctr"/>
                </a:tc>
                <a:tc vMerge="1">
                  <a:txBody>
                    <a:bodyPr/>
                    <a:lstStyle/>
                    <a:p>
                      <a:pPr algn="l" fontAlgn="ctr"/>
                      <a:endParaRPr lang="es-ES" sz="900" b="0" i="0" u="none" strike="noStrike" dirty="0">
                        <a:solidFill>
                          <a:srgbClr val="000000"/>
                        </a:solidFill>
                        <a:effectLst/>
                        <a:latin typeface="SansSerif"/>
                      </a:endParaRPr>
                    </a:p>
                  </a:txBody>
                  <a:tcPr marL="8089" marR="8089" marT="8089" marB="0" anchor="ctr"/>
                </a:tc>
                <a:tc>
                  <a:txBody>
                    <a:bodyPr/>
                    <a:lstStyle/>
                    <a:p>
                      <a:pPr algn="r" fontAlgn="ctr"/>
                      <a:r>
                        <a:rPr lang="es-CO" sz="900" u="none" strike="noStrike">
                          <a:effectLst/>
                        </a:rPr>
                        <a:t>1/02/2019</a:t>
                      </a:r>
                      <a:endParaRPr lang="es-CO" sz="900" b="0" i="0" u="none" strike="noStrike" dirty="0">
                        <a:solidFill>
                          <a:srgbClr val="000000"/>
                        </a:solidFill>
                        <a:effectLst/>
                        <a:latin typeface="SansSerif"/>
                      </a:endParaRPr>
                    </a:p>
                  </a:txBody>
                  <a:tcPr marL="8089" marR="8089" marT="8089" marB="0" anchor="ctr"/>
                </a:tc>
                <a:tc>
                  <a:txBody>
                    <a:bodyPr/>
                    <a:lstStyle/>
                    <a:p>
                      <a:pPr algn="r" fontAlgn="ctr"/>
                      <a:r>
                        <a:rPr lang="es-CO" sz="900" u="none" strike="noStrike">
                          <a:effectLst/>
                        </a:rPr>
                        <a:t>29/03/2019</a:t>
                      </a:r>
                      <a:endParaRPr lang="es-CO" sz="900" b="0" i="0" u="none" strike="noStrike" dirty="0">
                        <a:solidFill>
                          <a:srgbClr val="000000"/>
                        </a:solidFill>
                        <a:effectLst/>
                        <a:latin typeface="SansSerif"/>
                      </a:endParaRPr>
                    </a:p>
                  </a:txBody>
                  <a:tcPr marL="8089" marR="8089" marT="8089" marB="0" anchor="ctr"/>
                </a:tc>
                <a:tc>
                  <a:txBody>
                    <a:bodyPr/>
                    <a:lstStyle/>
                    <a:p>
                      <a:pPr algn="r" fontAlgn="ctr"/>
                      <a:r>
                        <a:rPr lang="es-CO" sz="900" u="none" strike="noStrike">
                          <a:effectLst/>
                        </a:rPr>
                        <a:t>29/03/2019</a:t>
                      </a:r>
                      <a:endParaRPr lang="es-CO" sz="900" b="0" i="0" u="none" strike="noStrike" dirty="0">
                        <a:solidFill>
                          <a:srgbClr val="000000"/>
                        </a:solidFill>
                        <a:effectLst/>
                        <a:latin typeface="SansSerif"/>
                      </a:endParaRPr>
                    </a:p>
                  </a:txBody>
                  <a:tcPr marL="8089" marR="8089" marT="8089" marB="0" anchor="ctr"/>
                </a:tc>
                <a:tc vMerge="1">
                  <a:txBody>
                    <a:bodyPr/>
                    <a:lstStyle/>
                    <a:p>
                      <a:pPr algn="l" fontAlgn="ctr"/>
                      <a:endParaRPr lang="es-ES" sz="900" b="0" i="0" u="none" strike="noStrike" dirty="0">
                        <a:solidFill>
                          <a:srgbClr val="000000"/>
                        </a:solidFill>
                        <a:effectLst/>
                        <a:latin typeface="SansSerif"/>
                      </a:endParaRPr>
                    </a:p>
                  </a:txBody>
                  <a:tcPr marL="8089" marR="8089" marT="8089" marB="0" anchor="ctr"/>
                </a:tc>
                <a:extLst>
                  <a:ext uri="{0D108BD9-81ED-4DB2-BD59-A6C34878D82A}">
                    <a16:rowId xmlns="" xmlns:a16="http://schemas.microsoft.com/office/drawing/2014/main" val="10003"/>
                  </a:ext>
                </a:extLst>
              </a:tr>
              <a:tr h="250593">
                <a:tc>
                  <a:txBody>
                    <a:bodyPr/>
                    <a:lstStyle/>
                    <a:p>
                      <a:pPr algn="l" fontAlgn="ctr"/>
                      <a:r>
                        <a:rPr lang="es-ES" sz="900" u="none" strike="noStrike" dirty="0">
                          <a:effectLst/>
                        </a:rPr>
                        <a:t>Concepto técnico de ubicación de estaciones de servicios.</a:t>
                      </a:r>
                      <a:endParaRPr lang="es-ES" sz="900" b="0" i="0" u="none" strike="noStrike" dirty="0">
                        <a:solidFill>
                          <a:srgbClr val="000000"/>
                        </a:solidFill>
                        <a:effectLst/>
                        <a:latin typeface="SansSerif"/>
                      </a:endParaRPr>
                    </a:p>
                  </a:txBody>
                  <a:tcPr marL="8089" marR="8089" marT="8089" marB="0" anchor="ctr"/>
                </a:tc>
                <a:tc vMerge="1">
                  <a:txBody>
                    <a:bodyPr/>
                    <a:lstStyle/>
                    <a:p>
                      <a:pPr algn="l" fontAlgn="ctr"/>
                      <a:endParaRPr lang="es-ES" sz="900" b="0" i="0" u="none" strike="noStrike" dirty="0">
                        <a:solidFill>
                          <a:srgbClr val="000000"/>
                        </a:solidFill>
                        <a:effectLst/>
                        <a:latin typeface="SansSerif"/>
                      </a:endParaRPr>
                    </a:p>
                  </a:txBody>
                  <a:tcPr marL="8089" marR="8089" marT="8089" marB="0" anchor="ctr"/>
                </a:tc>
                <a:tc vMerge="1">
                  <a:txBody>
                    <a:bodyPr/>
                    <a:lstStyle/>
                    <a:p>
                      <a:pPr algn="l" fontAlgn="ctr"/>
                      <a:endParaRPr lang="es-ES" sz="900" b="0" i="0" u="none" strike="noStrike" dirty="0">
                        <a:solidFill>
                          <a:srgbClr val="000000"/>
                        </a:solidFill>
                        <a:effectLst/>
                        <a:latin typeface="SansSerif"/>
                      </a:endParaRPr>
                    </a:p>
                  </a:txBody>
                  <a:tcPr marL="8089" marR="8089" marT="8089" marB="0" anchor="ctr"/>
                </a:tc>
                <a:tc vMerge="1">
                  <a:txBody>
                    <a:bodyPr/>
                    <a:lstStyle/>
                    <a:p>
                      <a:pPr algn="l" fontAlgn="ctr"/>
                      <a:endParaRPr lang="es-ES" sz="900" b="0" i="0" u="none" strike="noStrike" dirty="0">
                        <a:solidFill>
                          <a:srgbClr val="000000"/>
                        </a:solidFill>
                        <a:effectLst/>
                        <a:latin typeface="SansSerif"/>
                      </a:endParaRPr>
                    </a:p>
                  </a:txBody>
                  <a:tcPr marL="8089" marR="8089" marT="8089" marB="0" anchor="ctr"/>
                </a:tc>
                <a:tc vMerge="1">
                  <a:txBody>
                    <a:bodyPr/>
                    <a:lstStyle/>
                    <a:p>
                      <a:pPr algn="l" fontAlgn="ctr"/>
                      <a:endParaRPr lang="es-CO" sz="900" b="0" i="0" u="none" strike="noStrike" dirty="0">
                        <a:solidFill>
                          <a:srgbClr val="000000"/>
                        </a:solidFill>
                        <a:effectLst/>
                        <a:latin typeface="SansSerif"/>
                      </a:endParaRPr>
                    </a:p>
                  </a:txBody>
                  <a:tcPr marL="8089" marR="8089" marT="8089" marB="0" anchor="ctr"/>
                </a:tc>
                <a:tc vMerge="1">
                  <a:txBody>
                    <a:bodyPr/>
                    <a:lstStyle/>
                    <a:p>
                      <a:pPr algn="l" fontAlgn="ctr"/>
                      <a:endParaRPr lang="es-ES" sz="900" b="0" i="0" u="none" strike="noStrike" dirty="0">
                        <a:solidFill>
                          <a:srgbClr val="000000"/>
                        </a:solidFill>
                        <a:effectLst/>
                        <a:latin typeface="SansSerif"/>
                      </a:endParaRPr>
                    </a:p>
                  </a:txBody>
                  <a:tcPr marL="8089" marR="8089" marT="8089" marB="0" anchor="ctr"/>
                </a:tc>
                <a:tc>
                  <a:txBody>
                    <a:bodyPr/>
                    <a:lstStyle/>
                    <a:p>
                      <a:pPr algn="r" fontAlgn="ctr"/>
                      <a:r>
                        <a:rPr lang="es-CO" sz="900" u="none" strike="noStrike">
                          <a:effectLst/>
                        </a:rPr>
                        <a:t>1/02/2019</a:t>
                      </a:r>
                      <a:endParaRPr lang="es-CO" sz="900" b="0" i="0" u="none" strike="noStrike" dirty="0">
                        <a:solidFill>
                          <a:srgbClr val="000000"/>
                        </a:solidFill>
                        <a:effectLst/>
                        <a:latin typeface="SansSerif"/>
                      </a:endParaRPr>
                    </a:p>
                  </a:txBody>
                  <a:tcPr marL="8089" marR="8089" marT="8089" marB="0" anchor="ctr"/>
                </a:tc>
                <a:tc>
                  <a:txBody>
                    <a:bodyPr/>
                    <a:lstStyle/>
                    <a:p>
                      <a:pPr algn="r" fontAlgn="ctr"/>
                      <a:r>
                        <a:rPr lang="es-CO" sz="900" u="none" strike="noStrike">
                          <a:effectLst/>
                        </a:rPr>
                        <a:t>29/03/2019</a:t>
                      </a:r>
                      <a:endParaRPr lang="es-CO" sz="900" b="0" i="0" u="none" strike="noStrike" dirty="0">
                        <a:solidFill>
                          <a:srgbClr val="000000"/>
                        </a:solidFill>
                        <a:effectLst/>
                        <a:latin typeface="SansSerif"/>
                      </a:endParaRPr>
                    </a:p>
                  </a:txBody>
                  <a:tcPr marL="8089" marR="8089" marT="8089" marB="0" anchor="ctr"/>
                </a:tc>
                <a:tc>
                  <a:txBody>
                    <a:bodyPr/>
                    <a:lstStyle/>
                    <a:p>
                      <a:pPr algn="r" fontAlgn="ctr"/>
                      <a:r>
                        <a:rPr lang="es-CO" sz="900" u="none" strike="noStrike">
                          <a:effectLst/>
                        </a:rPr>
                        <a:t>29/03/2019</a:t>
                      </a:r>
                      <a:endParaRPr lang="es-CO" sz="900" b="0" i="0" u="none" strike="noStrike" dirty="0">
                        <a:solidFill>
                          <a:srgbClr val="000000"/>
                        </a:solidFill>
                        <a:effectLst/>
                        <a:latin typeface="SansSerif"/>
                      </a:endParaRPr>
                    </a:p>
                  </a:txBody>
                  <a:tcPr marL="8089" marR="8089" marT="8089" marB="0" anchor="ctr"/>
                </a:tc>
                <a:tc vMerge="1">
                  <a:txBody>
                    <a:bodyPr/>
                    <a:lstStyle/>
                    <a:p>
                      <a:pPr algn="l" fontAlgn="ctr"/>
                      <a:endParaRPr lang="es-ES" sz="900" b="0" i="0" u="none" strike="noStrike" dirty="0">
                        <a:solidFill>
                          <a:srgbClr val="000000"/>
                        </a:solidFill>
                        <a:effectLst/>
                        <a:latin typeface="SansSerif"/>
                      </a:endParaRPr>
                    </a:p>
                  </a:txBody>
                  <a:tcPr marL="8089" marR="8089" marT="8089" marB="0" anchor="ctr"/>
                </a:tc>
                <a:extLst>
                  <a:ext uri="{0D108BD9-81ED-4DB2-BD59-A6C34878D82A}">
                    <a16:rowId xmlns="" xmlns:a16="http://schemas.microsoft.com/office/drawing/2014/main" val="10004"/>
                  </a:ext>
                </a:extLst>
              </a:tr>
              <a:tr h="432530">
                <a:tc>
                  <a:txBody>
                    <a:bodyPr/>
                    <a:lstStyle/>
                    <a:p>
                      <a:pPr algn="l" fontAlgn="ctr"/>
                      <a:r>
                        <a:rPr lang="es-ES" sz="900" u="none" strike="noStrike" dirty="0">
                          <a:effectLst/>
                        </a:rPr>
                        <a:t>Permiso de uso de zona de vía.</a:t>
                      </a:r>
                      <a:endParaRPr lang="es-ES" sz="900" b="0" i="0" u="none" strike="noStrike" dirty="0">
                        <a:solidFill>
                          <a:srgbClr val="000000"/>
                        </a:solidFill>
                        <a:effectLst/>
                        <a:latin typeface="SansSerif"/>
                      </a:endParaRPr>
                    </a:p>
                  </a:txBody>
                  <a:tcPr marL="8089" marR="8089" marT="8089" marB="0" anchor="ctr"/>
                </a:tc>
                <a:tc vMerge="1">
                  <a:txBody>
                    <a:bodyPr/>
                    <a:lstStyle/>
                    <a:p>
                      <a:pPr algn="l" fontAlgn="ctr"/>
                      <a:endParaRPr lang="es-ES" sz="900" b="0" i="0" u="none" strike="noStrike" dirty="0">
                        <a:solidFill>
                          <a:srgbClr val="000000"/>
                        </a:solidFill>
                        <a:effectLst/>
                        <a:latin typeface="SansSerif"/>
                      </a:endParaRPr>
                    </a:p>
                  </a:txBody>
                  <a:tcPr marL="8089" marR="8089" marT="8089" marB="0" anchor="ctr"/>
                </a:tc>
                <a:tc vMerge="1">
                  <a:txBody>
                    <a:bodyPr/>
                    <a:lstStyle/>
                    <a:p>
                      <a:pPr algn="l" fontAlgn="ctr"/>
                      <a:endParaRPr lang="es-ES" sz="900" b="0" i="0" u="none" strike="noStrike" dirty="0">
                        <a:solidFill>
                          <a:srgbClr val="000000"/>
                        </a:solidFill>
                        <a:effectLst/>
                        <a:latin typeface="SansSerif"/>
                      </a:endParaRPr>
                    </a:p>
                  </a:txBody>
                  <a:tcPr marL="8089" marR="8089" marT="8089" marB="0" anchor="ctr"/>
                </a:tc>
                <a:tc vMerge="1">
                  <a:txBody>
                    <a:bodyPr/>
                    <a:lstStyle/>
                    <a:p>
                      <a:pPr algn="l" fontAlgn="ctr"/>
                      <a:endParaRPr lang="es-ES" sz="900" b="0" i="0" u="none" strike="noStrike" dirty="0">
                        <a:solidFill>
                          <a:srgbClr val="000000"/>
                        </a:solidFill>
                        <a:effectLst/>
                        <a:latin typeface="SansSerif"/>
                      </a:endParaRPr>
                    </a:p>
                  </a:txBody>
                  <a:tcPr marL="8089" marR="8089" marT="8089" marB="0" anchor="ctr"/>
                </a:tc>
                <a:tc vMerge="1">
                  <a:txBody>
                    <a:bodyPr/>
                    <a:lstStyle/>
                    <a:p>
                      <a:pPr algn="l" fontAlgn="ctr"/>
                      <a:endParaRPr lang="es-CO" sz="900" b="0" i="0" u="none" strike="noStrike" dirty="0">
                        <a:solidFill>
                          <a:srgbClr val="000000"/>
                        </a:solidFill>
                        <a:effectLst/>
                        <a:latin typeface="SansSerif"/>
                      </a:endParaRPr>
                    </a:p>
                  </a:txBody>
                  <a:tcPr marL="8089" marR="8089" marT="8089" marB="0" anchor="ctr"/>
                </a:tc>
                <a:tc vMerge="1">
                  <a:txBody>
                    <a:bodyPr/>
                    <a:lstStyle/>
                    <a:p>
                      <a:pPr algn="l" fontAlgn="ctr"/>
                      <a:endParaRPr lang="es-ES" sz="900" b="0" i="0" u="none" strike="noStrike" dirty="0">
                        <a:solidFill>
                          <a:srgbClr val="000000"/>
                        </a:solidFill>
                        <a:effectLst/>
                        <a:latin typeface="SansSerif"/>
                      </a:endParaRPr>
                    </a:p>
                  </a:txBody>
                  <a:tcPr marL="8089" marR="8089" marT="8089" marB="0" anchor="ctr"/>
                </a:tc>
                <a:tc>
                  <a:txBody>
                    <a:bodyPr/>
                    <a:lstStyle/>
                    <a:p>
                      <a:pPr algn="r" fontAlgn="ctr"/>
                      <a:r>
                        <a:rPr lang="es-CO" sz="900" u="none" strike="noStrike" dirty="0">
                          <a:effectLst/>
                        </a:rPr>
                        <a:t>1/02/2019</a:t>
                      </a:r>
                      <a:endParaRPr lang="es-CO" sz="900" b="0" i="0" u="none" strike="noStrike" dirty="0">
                        <a:solidFill>
                          <a:srgbClr val="000000"/>
                        </a:solidFill>
                        <a:effectLst/>
                        <a:latin typeface="SansSerif"/>
                      </a:endParaRPr>
                    </a:p>
                  </a:txBody>
                  <a:tcPr marL="8089" marR="8089" marT="8089" marB="0" anchor="ctr"/>
                </a:tc>
                <a:tc>
                  <a:txBody>
                    <a:bodyPr/>
                    <a:lstStyle/>
                    <a:p>
                      <a:pPr algn="r" fontAlgn="ctr"/>
                      <a:r>
                        <a:rPr lang="es-CO" sz="900" u="none" strike="noStrike">
                          <a:effectLst/>
                        </a:rPr>
                        <a:t>29/03/2019</a:t>
                      </a:r>
                      <a:endParaRPr lang="es-CO" sz="900" b="0" i="0" u="none" strike="noStrike" dirty="0">
                        <a:solidFill>
                          <a:srgbClr val="000000"/>
                        </a:solidFill>
                        <a:effectLst/>
                        <a:latin typeface="SansSerif"/>
                      </a:endParaRPr>
                    </a:p>
                  </a:txBody>
                  <a:tcPr marL="8089" marR="8089" marT="8089" marB="0" anchor="ctr"/>
                </a:tc>
                <a:tc>
                  <a:txBody>
                    <a:bodyPr/>
                    <a:lstStyle/>
                    <a:p>
                      <a:pPr algn="r" fontAlgn="ctr"/>
                      <a:r>
                        <a:rPr lang="es-CO" sz="900" u="none" strike="noStrike" dirty="0">
                          <a:effectLst/>
                        </a:rPr>
                        <a:t>29/03/2019</a:t>
                      </a:r>
                      <a:endParaRPr lang="es-CO" sz="900" b="0" i="0" u="none" strike="noStrike" dirty="0">
                        <a:solidFill>
                          <a:srgbClr val="000000"/>
                        </a:solidFill>
                        <a:effectLst/>
                        <a:latin typeface="SansSerif"/>
                      </a:endParaRPr>
                    </a:p>
                  </a:txBody>
                  <a:tcPr marL="8089" marR="8089" marT="8089" marB="0" anchor="ctr"/>
                </a:tc>
                <a:tc vMerge="1">
                  <a:txBody>
                    <a:bodyPr/>
                    <a:lstStyle/>
                    <a:p>
                      <a:pPr algn="l" fontAlgn="ctr"/>
                      <a:endParaRPr lang="es-ES" sz="900" b="0" i="0" u="none" strike="noStrike" dirty="0">
                        <a:solidFill>
                          <a:srgbClr val="000000"/>
                        </a:solidFill>
                        <a:effectLst/>
                        <a:latin typeface="SansSerif"/>
                      </a:endParaRPr>
                    </a:p>
                  </a:txBody>
                  <a:tcPr marL="8089" marR="8089" marT="8089" marB="0" anchor="ctr"/>
                </a:tc>
                <a:extLst>
                  <a:ext uri="{0D108BD9-81ED-4DB2-BD59-A6C34878D82A}">
                    <a16:rowId xmlns="" xmlns:a16="http://schemas.microsoft.com/office/drawing/2014/main" val="10005"/>
                  </a:ext>
                </a:extLst>
              </a:tr>
              <a:tr h="432530">
                <a:tc>
                  <a:txBody>
                    <a:bodyPr/>
                    <a:lstStyle/>
                    <a:p>
                      <a:pPr algn="l" fontAlgn="ctr"/>
                      <a:r>
                        <a:rPr kumimoji="0" lang="es-CO" altLang="es-CO" sz="9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Permiso para movilización de carga </a:t>
                      </a:r>
                      <a:r>
                        <a:rPr kumimoji="0" lang="es-CO" altLang="es-CO" sz="900" b="0" i="0" u="none" strike="noStrike" cap="none" normalizeH="0" baseline="0" dirty="0" err="1">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extradimensionada</a:t>
                      </a:r>
                      <a:r>
                        <a:rPr kumimoji="0" lang="es-CO" altLang="es-CO" sz="9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 por las vías nacionales </a:t>
                      </a:r>
                      <a:r>
                        <a:rPr kumimoji="0" lang="es-CO" altLang="es-CO" sz="900" b="0" i="1"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(permiso de carga ordinario)</a:t>
                      </a:r>
                      <a:r>
                        <a:rPr kumimoji="0" lang="es-CO" altLang="es-CO" sz="800" b="0" i="0" u="none" strike="noStrike" cap="none" normalizeH="0" baseline="0" dirty="0">
                          <a:ln>
                            <a:noFill/>
                          </a:ln>
                          <a:solidFill>
                            <a:srgbClr val="FF0000"/>
                          </a:solidFill>
                          <a:effectLst/>
                          <a:latin typeface="Calibri" panose="020F0502020204030204" pitchFamily="34" charset="0"/>
                          <a:ea typeface="Calibri" panose="020F0502020204030204" pitchFamily="34" charset="0"/>
                          <a:cs typeface="Calibri" panose="020F0502020204030204" pitchFamily="34" charset="0"/>
                        </a:rPr>
                        <a:t> </a:t>
                      </a:r>
                      <a:endParaRPr lang="es-ES" sz="900" b="0" i="0" u="none" strike="noStrike" dirty="0">
                        <a:solidFill>
                          <a:srgbClr val="000000"/>
                        </a:solidFill>
                        <a:effectLst/>
                        <a:latin typeface="SansSerif"/>
                      </a:endParaRPr>
                    </a:p>
                  </a:txBody>
                  <a:tcPr marL="8089" marR="8089" marT="8089" marB="0" anchor="ctr"/>
                </a:tc>
                <a:tc rowSpan="5">
                  <a:txBody>
                    <a:bodyPr/>
                    <a:lstStyle/>
                    <a:p>
                      <a:pPr algn="l" fontAlgn="ctr"/>
                      <a:r>
                        <a:rPr lang="es-ES" sz="900" b="0" i="0" u="none" strike="noStrike" dirty="0">
                          <a:solidFill>
                            <a:schemeClr val="tx1"/>
                          </a:solidFill>
                          <a:effectLst/>
                          <a:latin typeface="SansSerif"/>
                        </a:rPr>
                        <a:t>Normatividad </a:t>
                      </a:r>
                      <a:r>
                        <a:rPr lang="es-ES" sz="900" b="0" i="0" u="none" strike="noStrike" dirty="0" smtClean="0">
                          <a:solidFill>
                            <a:schemeClr val="tx1"/>
                          </a:solidFill>
                          <a:effectLst/>
                          <a:latin typeface="SansSerif"/>
                        </a:rPr>
                        <a:t>desactualizada </a:t>
                      </a:r>
                      <a:endParaRPr lang="es-ES" sz="900" b="0" i="0" u="none" strike="noStrike" dirty="0">
                        <a:solidFill>
                          <a:schemeClr val="tx1"/>
                        </a:solidFill>
                        <a:effectLst/>
                        <a:latin typeface="SansSerif"/>
                      </a:endParaRPr>
                    </a:p>
                  </a:txBody>
                  <a:tcPr marL="8089" marR="8089" marT="8089" marB="0" anchor="ctr"/>
                </a:tc>
                <a:tc rowSpan="5">
                  <a:txBody>
                    <a:bodyPr/>
                    <a:lstStyle/>
                    <a:p>
                      <a:pPr algn="l" fontAlgn="ctr"/>
                      <a:r>
                        <a:rPr lang="es-ES" sz="900" b="0" i="0" u="none" strike="noStrike" dirty="0">
                          <a:solidFill>
                            <a:schemeClr val="tx1"/>
                          </a:solidFill>
                          <a:effectLst/>
                          <a:latin typeface="SansSerif"/>
                        </a:rPr>
                        <a:t>Revisión de la normatividad</a:t>
                      </a:r>
                      <a:r>
                        <a:rPr lang="es-ES" sz="900" b="0" i="0" u="none" strike="noStrike" baseline="0" dirty="0">
                          <a:solidFill>
                            <a:schemeClr val="tx1"/>
                          </a:solidFill>
                          <a:effectLst/>
                          <a:latin typeface="SansSerif"/>
                        </a:rPr>
                        <a:t> y propuesta de actualización</a:t>
                      </a:r>
                      <a:endParaRPr lang="es-ES" sz="900" b="0" i="0" u="none" strike="noStrike" dirty="0">
                        <a:solidFill>
                          <a:schemeClr val="tx1"/>
                        </a:solidFill>
                        <a:effectLst/>
                        <a:latin typeface="SansSerif"/>
                      </a:endParaRPr>
                    </a:p>
                  </a:txBody>
                  <a:tcPr marL="8089" marR="8089" marT="8089" marB="0" anchor="ctr"/>
                </a:tc>
                <a:tc rowSpan="5">
                  <a:txBody>
                    <a:bodyPr/>
                    <a:lstStyle/>
                    <a:p>
                      <a:pPr algn="l" fontAlgn="ctr"/>
                      <a:r>
                        <a:rPr lang="es-ES" sz="900" u="none" strike="noStrike" dirty="0" smtClean="0">
                          <a:solidFill>
                            <a:schemeClr val="tx1"/>
                          </a:solidFill>
                          <a:effectLst/>
                        </a:rPr>
                        <a:t>Ciudadano y Entidad: Normas acordes con la</a:t>
                      </a:r>
                      <a:r>
                        <a:rPr lang="es-ES" sz="900" u="none" strike="noStrike" baseline="0" dirty="0" smtClean="0">
                          <a:solidFill>
                            <a:schemeClr val="tx1"/>
                          </a:solidFill>
                          <a:effectLst/>
                        </a:rPr>
                        <a:t> situación actual del país y de las vías</a:t>
                      </a:r>
                      <a:endParaRPr lang="es-ES" sz="900" b="0" i="0" u="none" strike="noStrike" dirty="0">
                        <a:solidFill>
                          <a:schemeClr val="tx1"/>
                        </a:solidFill>
                        <a:effectLst/>
                        <a:latin typeface="SansSerif"/>
                      </a:endParaRPr>
                    </a:p>
                  </a:txBody>
                  <a:tcPr marL="8089" marR="8089" marT="8089" marB="0" anchor="ctr"/>
                </a:tc>
                <a:tc rowSpan="5">
                  <a:txBody>
                    <a:bodyPr/>
                    <a:lstStyle/>
                    <a:p>
                      <a:pPr algn="l" fontAlgn="ctr"/>
                      <a:r>
                        <a:rPr lang="es-CO" sz="900" b="0" i="0" u="none" strike="noStrike" dirty="0">
                          <a:solidFill>
                            <a:schemeClr val="tx1"/>
                          </a:solidFill>
                          <a:effectLst/>
                          <a:latin typeface="SansSerif"/>
                        </a:rPr>
                        <a:t>Normativa </a:t>
                      </a:r>
                    </a:p>
                  </a:txBody>
                  <a:tcPr marL="8089" marR="8089" marT="8089" marB="0" anchor="ctr"/>
                </a:tc>
                <a:tc rowSpan="5">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r>
                        <a:rPr lang="es-ES" sz="900" b="0" i="0" u="none" strike="noStrike" dirty="0" smtClean="0">
                          <a:solidFill>
                            <a:schemeClr val="tx1"/>
                          </a:solidFill>
                          <a:effectLst/>
                          <a:latin typeface="SansSerif"/>
                        </a:rPr>
                        <a:t>Actualizar normatividad – Mejora u optimización del proceso o procedimiento asociado al trámite  </a:t>
                      </a:r>
                      <a:endParaRPr lang="es-ES" sz="900" b="0" i="0" u="none" strike="noStrike" dirty="0">
                        <a:solidFill>
                          <a:schemeClr val="tx1"/>
                        </a:solidFill>
                        <a:effectLst/>
                        <a:latin typeface="SansSerif"/>
                      </a:endParaRPr>
                    </a:p>
                    <a:p>
                      <a:pPr algn="l" fontAlgn="ctr"/>
                      <a:endParaRPr lang="es-ES" sz="900" b="0" i="0" u="none" strike="noStrike" dirty="0">
                        <a:solidFill>
                          <a:schemeClr val="tx1"/>
                        </a:solidFill>
                        <a:effectLst/>
                        <a:latin typeface="SansSerif"/>
                      </a:endParaRPr>
                    </a:p>
                  </a:txBody>
                  <a:tcPr marL="8089" marR="8089" marT="8089" marB="0" anchor="ctr"/>
                </a:tc>
                <a:tc>
                  <a:txBody>
                    <a:bodyPr/>
                    <a:lstStyle/>
                    <a:p>
                      <a:pPr algn="r" fontAlgn="ctr"/>
                      <a:r>
                        <a:rPr lang="es-CO" sz="900" u="none" strike="noStrike" dirty="0">
                          <a:effectLst/>
                        </a:rPr>
                        <a:t>1/02/2019</a:t>
                      </a:r>
                      <a:endParaRPr lang="es-CO" sz="900" b="0" i="0" u="none" strike="noStrike" dirty="0">
                        <a:solidFill>
                          <a:srgbClr val="000000"/>
                        </a:solidFill>
                        <a:effectLst/>
                        <a:latin typeface="SansSerif"/>
                      </a:endParaRPr>
                    </a:p>
                  </a:txBody>
                  <a:tcPr marL="8089" marR="8089" marT="8089" marB="0" anchor="ctr"/>
                </a:tc>
                <a:tc>
                  <a:txBody>
                    <a:bodyPr/>
                    <a:lstStyle/>
                    <a:p>
                      <a:pPr marL="0" marR="0" lvl="0" indent="0" algn="r" defTabSz="914400" rtl="0" eaLnBrk="1" fontAlgn="ctr" latinLnBrk="0" hangingPunct="1">
                        <a:lnSpc>
                          <a:spcPct val="100000"/>
                        </a:lnSpc>
                        <a:spcBef>
                          <a:spcPts val="0"/>
                        </a:spcBef>
                        <a:spcAft>
                          <a:spcPts val="0"/>
                        </a:spcAft>
                        <a:buClrTx/>
                        <a:buSzTx/>
                        <a:buFontTx/>
                        <a:buNone/>
                        <a:tabLst/>
                        <a:defRPr/>
                      </a:pPr>
                      <a:r>
                        <a:rPr lang="es-CO" sz="900" u="none" strike="noStrike" dirty="0">
                          <a:effectLst/>
                        </a:rPr>
                        <a:t>30/12/2019</a:t>
                      </a:r>
                      <a:endParaRPr lang="es-CO" sz="900" b="0" i="0" u="none" strike="noStrike" dirty="0">
                        <a:solidFill>
                          <a:srgbClr val="000000"/>
                        </a:solidFill>
                        <a:effectLst/>
                        <a:latin typeface="SansSerif"/>
                      </a:endParaRPr>
                    </a:p>
                    <a:p>
                      <a:pPr algn="r" fontAlgn="ctr"/>
                      <a:endParaRPr lang="es-CO" sz="900" b="0" i="0" u="none" strike="noStrike" dirty="0">
                        <a:solidFill>
                          <a:srgbClr val="000000"/>
                        </a:solidFill>
                        <a:effectLst/>
                        <a:latin typeface="SansSerif"/>
                      </a:endParaRPr>
                    </a:p>
                  </a:txBody>
                  <a:tcPr marL="8089" marR="8089" marT="8089" marB="0" anchor="ctr"/>
                </a:tc>
                <a:tc>
                  <a:txBody>
                    <a:bodyPr/>
                    <a:lstStyle/>
                    <a:p>
                      <a:pPr algn="r" fontAlgn="ctr"/>
                      <a:r>
                        <a:rPr lang="es-CO" sz="900" u="none" strike="noStrike" dirty="0">
                          <a:effectLst/>
                        </a:rPr>
                        <a:t>30/12/2019</a:t>
                      </a:r>
                      <a:endParaRPr lang="es-CO" sz="900" b="0" i="0" u="none" strike="noStrike" dirty="0">
                        <a:solidFill>
                          <a:srgbClr val="000000"/>
                        </a:solidFill>
                        <a:effectLst/>
                        <a:latin typeface="SansSerif"/>
                      </a:endParaRPr>
                    </a:p>
                  </a:txBody>
                  <a:tcPr marL="8089" marR="8089" marT="8089" marB="0" anchor="ctr"/>
                </a:tc>
                <a:tc rowSpan="5">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r>
                        <a:rPr lang="es-ES" sz="900" u="none" strike="noStrike" dirty="0">
                          <a:solidFill>
                            <a:schemeClr val="tx1"/>
                          </a:solidFill>
                          <a:effectLst/>
                        </a:rPr>
                        <a:t>Subdirección de Estudios e </a:t>
                      </a:r>
                      <a:r>
                        <a:rPr lang="es-ES" sz="900" u="none" strike="noStrike" dirty="0" smtClean="0">
                          <a:solidFill>
                            <a:schemeClr val="tx1"/>
                          </a:solidFill>
                          <a:effectLst/>
                        </a:rPr>
                        <a:t>Innovación / Secretaría General</a:t>
                      </a:r>
                      <a:endParaRPr lang="es-ES" sz="900" b="0" i="0" u="none" strike="noStrike" dirty="0">
                        <a:solidFill>
                          <a:schemeClr val="tx1"/>
                        </a:solidFill>
                        <a:effectLst/>
                        <a:latin typeface="SansSerif"/>
                      </a:endParaRPr>
                    </a:p>
                  </a:txBody>
                  <a:tcPr marL="8089" marR="8089" marT="8089" marB="0" anchor="ctr"/>
                </a:tc>
                <a:extLst>
                  <a:ext uri="{0D108BD9-81ED-4DB2-BD59-A6C34878D82A}">
                    <a16:rowId xmlns="" xmlns:a16="http://schemas.microsoft.com/office/drawing/2014/main" val="10006"/>
                  </a:ext>
                </a:extLst>
              </a:tr>
              <a:tr h="432530">
                <a:tc>
                  <a:txBody>
                    <a:bodyPr/>
                    <a:lstStyle/>
                    <a:p>
                      <a:pPr algn="l" fontAlgn="ctr"/>
                      <a:r>
                        <a:rPr lang="es-ES" sz="900" u="none" strike="noStrike" dirty="0">
                          <a:effectLst/>
                        </a:rPr>
                        <a:t>Permiso de circulación para carga </a:t>
                      </a:r>
                      <a:r>
                        <a:rPr lang="es-ES" sz="900" u="none" strike="noStrike" dirty="0" err="1">
                          <a:effectLst/>
                        </a:rPr>
                        <a:t>extrapesada</a:t>
                      </a:r>
                      <a:r>
                        <a:rPr lang="es-ES" sz="900" u="none" strike="noStrike" dirty="0">
                          <a:effectLst/>
                        </a:rPr>
                        <a:t> y/o </a:t>
                      </a:r>
                      <a:r>
                        <a:rPr lang="es-ES" sz="900" u="none" strike="noStrike" dirty="0" err="1">
                          <a:effectLst/>
                        </a:rPr>
                        <a:t>extradimensionada</a:t>
                      </a:r>
                      <a:r>
                        <a:rPr lang="es-ES" sz="900" u="none" strike="noStrike" dirty="0">
                          <a:effectLst/>
                        </a:rPr>
                        <a:t> </a:t>
                      </a:r>
                      <a:r>
                        <a:rPr lang="es-ES" sz="900" i="1" u="none" strike="noStrike" dirty="0">
                          <a:effectLst/>
                        </a:rPr>
                        <a:t>(permiso de carga especial).</a:t>
                      </a:r>
                      <a:endParaRPr lang="es-ES" sz="900" b="0" i="1" u="none" strike="noStrike" dirty="0">
                        <a:solidFill>
                          <a:srgbClr val="000000"/>
                        </a:solidFill>
                        <a:effectLst/>
                        <a:latin typeface="SansSerif"/>
                      </a:endParaRPr>
                    </a:p>
                  </a:txBody>
                  <a:tcPr marL="8089" marR="8089" marT="8089" marB="0" anchor="ctr"/>
                </a:tc>
                <a:tc vMerge="1">
                  <a:txBody>
                    <a:bodyPr/>
                    <a:lstStyle/>
                    <a:p>
                      <a:pPr algn="l" fontAlgn="ctr"/>
                      <a:endParaRPr lang="es-ES" sz="900" b="0" i="0" u="none" strike="noStrike" dirty="0">
                        <a:solidFill>
                          <a:srgbClr val="000000"/>
                        </a:solidFill>
                        <a:effectLst/>
                        <a:latin typeface="SansSerif"/>
                      </a:endParaRPr>
                    </a:p>
                  </a:txBody>
                  <a:tcPr marL="8089" marR="8089" marT="8089" marB="0" anchor="ctr"/>
                </a:tc>
                <a:tc vMerge="1">
                  <a:txBody>
                    <a:bodyPr/>
                    <a:lstStyle/>
                    <a:p>
                      <a:pPr algn="l" fontAlgn="ctr"/>
                      <a:endParaRPr lang="es-ES" sz="900" b="0" i="0" u="none" strike="noStrike" dirty="0">
                        <a:solidFill>
                          <a:srgbClr val="000000"/>
                        </a:solidFill>
                        <a:effectLst/>
                        <a:latin typeface="SansSerif"/>
                      </a:endParaRPr>
                    </a:p>
                  </a:txBody>
                  <a:tcPr marL="8089" marR="8089" marT="8089" marB="0" anchor="ctr"/>
                </a:tc>
                <a:tc vMerge="1">
                  <a:txBody>
                    <a:bodyPr/>
                    <a:lstStyle/>
                    <a:p>
                      <a:pPr algn="l" fontAlgn="ctr"/>
                      <a:endParaRPr lang="es-ES" sz="900" b="0" i="0" u="none" strike="noStrike" dirty="0">
                        <a:solidFill>
                          <a:srgbClr val="000000"/>
                        </a:solidFill>
                        <a:effectLst/>
                        <a:latin typeface="SansSerif"/>
                      </a:endParaRPr>
                    </a:p>
                  </a:txBody>
                  <a:tcPr marL="8089" marR="8089" marT="8089" marB="0" anchor="ctr"/>
                </a:tc>
                <a:tc vMerge="1">
                  <a:txBody>
                    <a:bodyPr/>
                    <a:lstStyle/>
                    <a:p>
                      <a:pPr algn="l" fontAlgn="ctr"/>
                      <a:endParaRPr lang="es-CO" sz="900" b="0" i="0" u="none" strike="noStrike" dirty="0">
                        <a:solidFill>
                          <a:srgbClr val="000000"/>
                        </a:solidFill>
                        <a:effectLst/>
                        <a:latin typeface="SansSerif"/>
                      </a:endParaRPr>
                    </a:p>
                  </a:txBody>
                  <a:tcPr marL="8089" marR="8089" marT="8089" marB="0" anchor="ctr"/>
                </a:tc>
                <a:tc vMerge="1">
                  <a:txBody>
                    <a:bodyPr/>
                    <a:lstStyle/>
                    <a:p>
                      <a:pPr algn="l" fontAlgn="ctr"/>
                      <a:endParaRPr lang="es-ES" sz="900" b="0" i="0" u="none" strike="noStrike" dirty="0">
                        <a:solidFill>
                          <a:srgbClr val="000000"/>
                        </a:solidFill>
                        <a:effectLst/>
                        <a:latin typeface="SansSerif"/>
                      </a:endParaRPr>
                    </a:p>
                  </a:txBody>
                  <a:tcPr marL="8089" marR="8089" marT="8089" marB="0" anchor="ctr"/>
                </a:tc>
                <a:tc>
                  <a:txBody>
                    <a:bodyPr/>
                    <a:lstStyle/>
                    <a:p>
                      <a:pPr algn="r" fontAlgn="ctr"/>
                      <a:r>
                        <a:rPr lang="es-CO" sz="900" u="none" strike="noStrike" dirty="0">
                          <a:effectLst/>
                        </a:rPr>
                        <a:t>1/02/2019</a:t>
                      </a:r>
                      <a:endParaRPr lang="es-CO" sz="900" b="0" i="0" u="none" strike="noStrike" dirty="0">
                        <a:solidFill>
                          <a:srgbClr val="000000"/>
                        </a:solidFill>
                        <a:effectLst/>
                        <a:latin typeface="SansSerif"/>
                      </a:endParaRPr>
                    </a:p>
                  </a:txBody>
                  <a:tcPr marL="8089" marR="8089" marT="8089" marB="0" anchor="ctr"/>
                </a:tc>
                <a:tc>
                  <a:txBody>
                    <a:bodyPr/>
                    <a:lstStyle/>
                    <a:p>
                      <a:pPr marL="0" marR="0" lvl="0" indent="0" algn="r" defTabSz="914400" rtl="0" eaLnBrk="1" fontAlgn="ctr" latinLnBrk="0" hangingPunct="1">
                        <a:lnSpc>
                          <a:spcPct val="100000"/>
                        </a:lnSpc>
                        <a:spcBef>
                          <a:spcPts val="0"/>
                        </a:spcBef>
                        <a:spcAft>
                          <a:spcPts val="0"/>
                        </a:spcAft>
                        <a:buClrTx/>
                        <a:buSzTx/>
                        <a:buFontTx/>
                        <a:buNone/>
                        <a:tabLst/>
                        <a:defRPr/>
                      </a:pPr>
                      <a:r>
                        <a:rPr lang="es-CO" sz="900" u="none" strike="noStrike" dirty="0">
                          <a:effectLst/>
                        </a:rPr>
                        <a:t>30/12/2019</a:t>
                      </a:r>
                      <a:endParaRPr lang="es-CO" sz="900" b="0" i="0" u="none" strike="noStrike" dirty="0">
                        <a:solidFill>
                          <a:srgbClr val="000000"/>
                        </a:solidFill>
                        <a:effectLst/>
                        <a:latin typeface="SansSerif"/>
                      </a:endParaRPr>
                    </a:p>
                  </a:txBody>
                  <a:tcPr marL="8089" marR="8089" marT="8089" marB="0" anchor="ctr"/>
                </a:tc>
                <a:tc>
                  <a:txBody>
                    <a:bodyPr/>
                    <a:lstStyle/>
                    <a:p>
                      <a:pPr algn="r" fontAlgn="ctr"/>
                      <a:r>
                        <a:rPr lang="es-CO" sz="900" u="none" strike="noStrike" dirty="0">
                          <a:effectLst/>
                        </a:rPr>
                        <a:t>30/12/2019</a:t>
                      </a:r>
                      <a:endParaRPr lang="es-CO" sz="900" b="0" i="0" u="none" strike="noStrike" dirty="0">
                        <a:solidFill>
                          <a:srgbClr val="000000"/>
                        </a:solidFill>
                        <a:effectLst/>
                        <a:latin typeface="SansSerif"/>
                      </a:endParaRPr>
                    </a:p>
                  </a:txBody>
                  <a:tcPr marL="8089" marR="8089" marT="8089" marB="0" anchor="ctr"/>
                </a:tc>
                <a:tc vMerge="1">
                  <a:txBody>
                    <a:bodyPr/>
                    <a:lstStyle/>
                    <a:p>
                      <a:pPr algn="l" fontAlgn="ctr"/>
                      <a:endParaRPr lang="es-ES" sz="900" b="0" i="0" u="none" strike="noStrike" dirty="0">
                        <a:solidFill>
                          <a:srgbClr val="000000"/>
                        </a:solidFill>
                        <a:effectLst/>
                        <a:latin typeface="SansSerif"/>
                      </a:endParaRPr>
                    </a:p>
                  </a:txBody>
                  <a:tcPr marL="8089" marR="8089" marT="8089" marB="0" anchor="ctr"/>
                </a:tc>
                <a:extLst>
                  <a:ext uri="{0D108BD9-81ED-4DB2-BD59-A6C34878D82A}">
                    <a16:rowId xmlns="" xmlns:a16="http://schemas.microsoft.com/office/drawing/2014/main" val="10007"/>
                  </a:ext>
                </a:extLst>
              </a:tr>
              <a:tr h="432530">
                <a:tc>
                  <a:txBody>
                    <a:bodyPr/>
                    <a:lstStyle/>
                    <a:p>
                      <a:pPr algn="l" fontAlgn="ctr"/>
                      <a:r>
                        <a:rPr lang="es-ES" sz="900" u="none" strike="noStrike" dirty="0">
                          <a:effectLst/>
                        </a:rPr>
                        <a:t>Permiso de cierre de vías por eventos deportivos y/o culturales, por obras y emergencias.</a:t>
                      </a:r>
                      <a:br>
                        <a:rPr lang="es-ES" sz="900" u="none" strike="noStrike" dirty="0">
                          <a:effectLst/>
                        </a:rPr>
                      </a:br>
                      <a:endParaRPr lang="es-ES" sz="900" b="0" i="0" u="none" strike="noStrike" dirty="0">
                        <a:solidFill>
                          <a:srgbClr val="000000"/>
                        </a:solidFill>
                        <a:effectLst/>
                        <a:latin typeface="SansSerif"/>
                      </a:endParaRPr>
                    </a:p>
                  </a:txBody>
                  <a:tcPr marL="8089" marR="8089" marT="8089" marB="0" anchor="ctr"/>
                </a:tc>
                <a:tc vMerge="1">
                  <a:txBody>
                    <a:bodyPr/>
                    <a:lstStyle/>
                    <a:p>
                      <a:pPr algn="l" fontAlgn="ctr"/>
                      <a:endParaRPr lang="es-ES" sz="900" b="0" i="0" u="none" strike="noStrike" dirty="0">
                        <a:solidFill>
                          <a:srgbClr val="000000"/>
                        </a:solidFill>
                        <a:effectLst/>
                        <a:latin typeface="SansSerif"/>
                      </a:endParaRPr>
                    </a:p>
                  </a:txBody>
                  <a:tcPr marL="8089" marR="8089" marT="8089" marB="0" anchor="ctr"/>
                </a:tc>
                <a:tc vMerge="1">
                  <a:txBody>
                    <a:bodyPr/>
                    <a:lstStyle/>
                    <a:p>
                      <a:pPr algn="l" fontAlgn="ctr"/>
                      <a:endParaRPr lang="es-ES" sz="900" b="0" i="0" u="none" strike="noStrike" dirty="0">
                        <a:solidFill>
                          <a:srgbClr val="000000"/>
                        </a:solidFill>
                        <a:effectLst/>
                        <a:latin typeface="SansSerif"/>
                      </a:endParaRPr>
                    </a:p>
                  </a:txBody>
                  <a:tcPr marL="8089" marR="8089" marT="8089" marB="0" anchor="ctr"/>
                </a:tc>
                <a:tc vMerge="1">
                  <a:txBody>
                    <a:bodyPr/>
                    <a:lstStyle/>
                    <a:p>
                      <a:pPr algn="l" fontAlgn="ctr"/>
                      <a:endParaRPr lang="es-ES" sz="900" b="0" i="0" u="none" strike="noStrike" dirty="0">
                        <a:solidFill>
                          <a:srgbClr val="000000"/>
                        </a:solidFill>
                        <a:effectLst/>
                        <a:latin typeface="SansSerif"/>
                      </a:endParaRPr>
                    </a:p>
                  </a:txBody>
                  <a:tcPr marL="8089" marR="8089" marT="8089" marB="0" anchor="ctr"/>
                </a:tc>
                <a:tc vMerge="1">
                  <a:txBody>
                    <a:bodyPr/>
                    <a:lstStyle/>
                    <a:p>
                      <a:pPr algn="l" fontAlgn="ctr"/>
                      <a:endParaRPr lang="es-CO" sz="900" b="0" i="0" u="none" strike="noStrike" dirty="0">
                        <a:solidFill>
                          <a:srgbClr val="000000"/>
                        </a:solidFill>
                        <a:effectLst/>
                        <a:latin typeface="SansSerif"/>
                      </a:endParaRPr>
                    </a:p>
                  </a:txBody>
                  <a:tcPr marL="8089" marR="8089" marT="8089" marB="0" anchor="ctr"/>
                </a:tc>
                <a:tc vMerge="1">
                  <a:txBody>
                    <a:bodyPr/>
                    <a:lstStyle/>
                    <a:p>
                      <a:pPr algn="l" fontAlgn="ctr"/>
                      <a:endParaRPr lang="es-ES" sz="900" b="0" i="0" u="none" strike="noStrike" dirty="0">
                        <a:solidFill>
                          <a:srgbClr val="000000"/>
                        </a:solidFill>
                        <a:effectLst/>
                        <a:latin typeface="SansSerif"/>
                      </a:endParaRPr>
                    </a:p>
                  </a:txBody>
                  <a:tcPr marL="8089" marR="8089" marT="8089" marB="0" anchor="ctr"/>
                </a:tc>
                <a:tc>
                  <a:txBody>
                    <a:bodyPr/>
                    <a:lstStyle/>
                    <a:p>
                      <a:pPr algn="r" fontAlgn="ctr"/>
                      <a:r>
                        <a:rPr lang="es-CO" sz="900" u="none" strike="noStrike" dirty="0">
                          <a:solidFill>
                            <a:schemeClr val="tx1"/>
                          </a:solidFill>
                          <a:effectLst/>
                        </a:rPr>
                        <a:t>1/02/2019</a:t>
                      </a:r>
                      <a:endParaRPr lang="es-CO" sz="900" b="0" i="0" u="none" strike="noStrike" dirty="0">
                        <a:solidFill>
                          <a:schemeClr val="tx1"/>
                        </a:solidFill>
                        <a:effectLst/>
                        <a:latin typeface="SansSerif"/>
                      </a:endParaRPr>
                    </a:p>
                  </a:txBody>
                  <a:tcPr marL="8089" marR="8089" marT="8089" marB="0" anchor="ctr"/>
                </a:tc>
                <a:tc>
                  <a:txBody>
                    <a:bodyPr/>
                    <a:lstStyle/>
                    <a:p>
                      <a:pPr marL="0" marR="0" lvl="0" indent="0" algn="r" defTabSz="914400" rtl="0" eaLnBrk="1" fontAlgn="ctr" latinLnBrk="0" hangingPunct="1">
                        <a:lnSpc>
                          <a:spcPct val="100000"/>
                        </a:lnSpc>
                        <a:spcBef>
                          <a:spcPts val="0"/>
                        </a:spcBef>
                        <a:spcAft>
                          <a:spcPts val="0"/>
                        </a:spcAft>
                        <a:buClrTx/>
                        <a:buSzTx/>
                        <a:buFontTx/>
                        <a:buNone/>
                        <a:tabLst/>
                        <a:defRPr/>
                      </a:pPr>
                      <a:r>
                        <a:rPr lang="es-CO" sz="900" u="none" strike="noStrike" dirty="0">
                          <a:solidFill>
                            <a:schemeClr val="tx1"/>
                          </a:solidFill>
                          <a:effectLst/>
                        </a:rPr>
                        <a:t>30/12/2019</a:t>
                      </a:r>
                      <a:endParaRPr lang="es-CO" sz="900" b="0" i="0" u="none" strike="noStrike" dirty="0">
                        <a:solidFill>
                          <a:schemeClr val="tx1"/>
                        </a:solidFill>
                        <a:effectLst/>
                        <a:latin typeface="SansSerif"/>
                      </a:endParaRPr>
                    </a:p>
                  </a:txBody>
                  <a:tcPr marL="8089" marR="8089" marT="8089" marB="0" anchor="ctr"/>
                </a:tc>
                <a:tc>
                  <a:txBody>
                    <a:bodyPr/>
                    <a:lstStyle/>
                    <a:p>
                      <a:pPr algn="r" fontAlgn="ctr"/>
                      <a:r>
                        <a:rPr lang="es-CO" sz="900" u="none" strike="noStrike" dirty="0">
                          <a:solidFill>
                            <a:schemeClr val="tx1"/>
                          </a:solidFill>
                          <a:effectLst/>
                        </a:rPr>
                        <a:t>30/12/2019</a:t>
                      </a:r>
                      <a:endParaRPr lang="es-CO" sz="900" b="0" i="0" u="none" strike="noStrike" dirty="0">
                        <a:solidFill>
                          <a:schemeClr val="tx1"/>
                        </a:solidFill>
                        <a:effectLst/>
                        <a:latin typeface="SansSerif"/>
                      </a:endParaRPr>
                    </a:p>
                  </a:txBody>
                  <a:tcPr marL="8089" marR="8089" marT="8089" marB="0" anchor="ctr"/>
                </a:tc>
                <a:tc vMerge="1">
                  <a:txBody>
                    <a:bodyPr/>
                    <a:lstStyle/>
                    <a:p>
                      <a:pPr algn="l" fontAlgn="ctr"/>
                      <a:endParaRPr lang="es-ES" sz="900" b="0" i="0" u="none" strike="noStrike" dirty="0">
                        <a:solidFill>
                          <a:srgbClr val="000000"/>
                        </a:solidFill>
                        <a:effectLst/>
                        <a:latin typeface="SansSerif"/>
                      </a:endParaRPr>
                    </a:p>
                  </a:txBody>
                  <a:tcPr marL="8089" marR="8089" marT="8089" marB="0" anchor="ctr"/>
                </a:tc>
                <a:extLst>
                  <a:ext uri="{0D108BD9-81ED-4DB2-BD59-A6C34878D82A}">
                    <a16:rowId xmlns="" xmlns:a16="http://schemas.microsoft.com/office/drawing/2014/main" val="10008"/>
                  </a:ext>
                </a:extLst>
              </a:tr>
              <a:tr h="432530">
                <a:tc>
                  <a:txBody>
                    <a:bodyPr/>
                    <a:lstStyle/>
                    <a:p>
                      <a:pPr algn="l" fontAlgn="ctr"/>
                      <a:r>
                        <a:rPr lang="es-ES" sz="900" u="none" strike="noStrike" dirty="0">
                          <a:effectLst/>
                        </a:rPr>
                        <a:t>Concepto técnico de ubicación de estaciones de servicios.</a:t>
                      </a:r>
                      <a:endParaRPr lang="es-ES" sz="900" b="0" i="0" u="none" strike="noStrike" dirty="0">
                        <a:solidFill>
                          <a:srgbClr val="000000"/>
                        </a:solidFill>
                        <a:effectLst/>
                        <a:latin typeface="SansSerif"/>
                      </a:endParaRPr>
                    </a:p>
                  </a:txBody>
                  <a:tcPr marL="8089" marR="8089" marT="8089" marB="0" anchor="ctr"/>
                </a:tc>
                <a:tc vMerge="1">
                  <a:txBody>
                    <a:bodyPr/>
                    <a:lstStyle/>
                    <a:p>
                      <a:pPr algn="l" fontAlgn="ctr"/>
                      <a:endParaRPr lang="es-ES" sz="900" b="0" i="0" u="none" strike="noStrike" dirty="0">
                        <a:solidFill>
                          <a:srgbClr val="000000"/>
                        </a:solidFill>
                        <a:effectLst/>
                        <a:latin typeface="SansSerif"/>
                      </a:endParaRPr>
                    </a:p>
                  </a:txBody>
                  <a:tcPr marL="8089" marR="8089" marT="8089" marB="0" anchor="ctr"/>
                </a:tc>
                <a:tc vMerge="1">
                  <a:txBody>
                    <a:bodyPr/>
                    <a:lstStyle/>
                    <a:p>
                      <a:pPr algn="l" fontAlgn="ctr"/>
                      <a:endParaRPr lang="es-ES" sz="900" b="0" i="0" u="none" strike="noStrike" dirty="0">
                        <a:solidFill>
                          <a:srgbClr val="000000"/>
                        </a:solidFill>
                        <a:effectLst/>
                        <a:latin typeface="SansSerif"/>
                      </a:endParaRPr>
                    </a:p>
                  </a:txBody>
                  <a:tcPr marL="8089" marR="8089" marT="8089" marB="0" anchor="ctr"/>
                </a:tc>
                <a:tc vMerge="1">
                  <a:txBody>
                    <a:bodyPr/>
                    <a:lstStyle/>
                    <a:p>
                      <a:pPr algn="l" fontAlgn="ctr"/>
                      <a:endParaRPr lang="es-ES" sz="900" b="0" i="0" u="none" strike="noStrike" dirty="0">
                        <a:solidFill>
                          <a:srgbClr val="000000"/>
                        </a:solidFill>
                        <a:effectLst/>
                        <a:latin typeface="SansSerif"/>
                      </a:endParaRPr>
                    </a:p>
                  </a:txBody>
                  <a:tcPr marL="8089" marR="8089" marT="8089" marB="0" anchor="ctr"/>
                </a:tc>
                <a:tc vMerge="1">
                  <a:txBody>
                    <a:bodyPr/>
                    <a:lstStyle/>
                    <a:p>
                      <a:pPr algn="l" fontAlgn="ctr"/>
                      <a:endParaRPr lang="es-CO" sz="900" b="0" i="0" u="none" strike="noStrike" dirty="0">
                        <a:solidFill>
                          <a:srgbClr val="000000"/>
                        </a:solidFill>
                        <a:effectLst/>
                        <a:latin typeface="SansSerif"/>
                      </a:endParaRPr>
                    </a:p>
                  </a:txBody>
                  <a:tcPr marL="8089" marR="8089" marT="8089" marB="0" anchor="ctr"/>
                </a:tc>
                <a:tc vMerge="1">
                  <a:txBody>
                    <a:bodyPr/>
                    <a:lstStyle/>
                    <a:p>
                      <a:pPr algn="l" fontAlgn="ctr"/>
                      <a:endParaRPr lang="es-ES" sz="900" b="0" i="0" u="none" strike="noStrike" dirty="0">
                        <a:solidFill>
                          <a:srgbClr val="000000"/>
                        </a:solidFill>
                        <a:effectLst/>
                        <a:latin typeface="SansSerif"/>
                      </a:endParaRPr>
                    </a:p>
                  </a:txBody>
                  <a:tcPr marL="8089" marR="8089" marT="8089" marB="0" anchor="ctr"/>
                </a:tc>
                <a:tc>
                  <a:txBody>
                    <a:bodyPr/>
                    <a:lstStyle/>
                    <a:p>
                      <a:pPr algn="r" fontAlgn="ctr"/>
                      <a:r>
                        <a:rPr lang="es-CO" sz="900" u="none" strike="noStrike" dirty="0">
                          <a:effectLst/>
                        </a:rPr>
                        <a:t>1/02/2019</a:t>
                      </a:r>
                      <a:endParaRPr lang="es-CO" sz="900" b="0" i="0" u="none" strike="noStrike" dirty="0">
                        <a:solidFill>
                          <a:srgbClr val="000000"/>
                        </a:solidFill>
                        <a:effectLst/>
                        <a:latin typeface="SansSerif"/>
                      </a:endParaRPr>
                    </a:p>
                  </a:txBody>
                  <a:tcPr marL="8089" marR="8089" marT="8089" marB="0" anchor="ctr"/>
                </a:tc>
                <a:tc>
                  <a:txBody>
                    <a:bodyPr/>
                    <a:lstStyle/>
                    <a:p>
                      <a:pPr marL="0" marR="0" lvl="0" indent="0" algn="r" defTabSz="914400" rtl="0" eaLnBrk="1" fontAlgn="ctr" latinLnBrk="0" hangingPunct="1">
                        <a:lnSpc>
                          <a:spcPct val="100000"/>
                        </a:lnSpc>
                        <a:spcBef>
                          <a:spcPts val="0"/>
                        </a:spcBef>
                        <a:spcAft>
                          <a:spcPts val="0"/>
                        </a:spcAft>
                        <a:buClrTx/>
                        <a:buSzTx/>
                        <a:buFontTx/>
                        <a:buNone/>
                        <a:tabLst/>
                        <a:defRPr/>
                      </a:pPr>
                      <a:r>
                        <a:rPr lang="es-CO" sz="900" u="none" strike="noStrike" dirty="0">
                          <a:effectLst/>
                        </a:rPr>
                        <a:t>30/12/2019</a:t>
                      </a:r>
                      <a:endParaRPr lang="es-CO" sz="900" b="0" i="0" u="none" strike="noStrike" dirty="0">
                        <a:solidFill>
                          <a:srgbClr val="000000"/>
                        </a:solidFill>
                        <a:effectLst/>
                        <a:latin typeface="SansSerif"/>
                      </a:endParaRPr>
                    </a:p>
                  </a:txBody>
                  <a:tcPr marL="8089" marR="8089" marT="8089" marB="0" anchor="ctr"/>
                </a:tc>
                <a:tc>
                  <a:txBody>
                    <a:bodyPr/>
                    <a:lstStyle/>
                    <a:p>
                      <a:pPr algn="r" fontAlgn="ctr"/>
                      <a:r>
                        <a:rPr lang="es-CO" sz="900" u="none" strike="noStrike" dirty="0">
                          <a:effectLst/>
                        </a:rPr>
                        <a:t>30/12/2019</a:t>
                      </a:r>
                      <a:endParaRPr lang="es-CO" sz="900" b="0" i="0" u="none" strike="noStrike" dirty="0">
                        <a:solidFill>
                          <a:srgbClr val="000000"/>
                        </a:solidFill>
                        <a:effectLst/>
                        <a:latin typeface="SansSerif"/>
                      </a:endParaRPr>
                    </a:p>
                  </a:txBody>
                  <a:tcPr marL="8089" marR="8089" marT="8089" marB="0" anchor="ctr"/>
                </a:tc>
                <a:tc vMerge="1">
                  <a:txBody>
                    <a:bodyPr/>
                    <a:lstStyle/>
                    <a:p>
                      <a:pPr algn="l" fontAlgn="ctr"/>
                      <a:endParaRPr lang="es-ES" sz="900" b="0" i="0" u="none" strike="noStrike" dirty="0">
                        <a:solidFill>
                          <a:srgbClr val="000000"/>
                        </a:solidFill>
                        <a:effectLst/>
                        <a:latin typeface="SansSerif"/>
                      </a:endParaRPr>
                    </a:p>
                  </a:txBody>
                  <a:tcPr marL="8089" marR="8089" marT="8089" marB="0" anchor="ctr"/>
                </a:tc>
                <a:extLst>
                  <a:ext uri="{0D108BD9-81ED-4DB2-BD59-A6C34878D82A}">
                    <a16:rowId xmlns="" xmlns:a16="http://schemas.microsoft.com/office/drawing/2014/main" val="10009"/>
                  </a:ext>
                </a:extLst>
              </a:tr>
              <a:tr h="432530">
                <a:tc>
                  <a:txBody>
                    <a:bodyPr/>
                    <a:lstStyle/>
                    <a:p>
                      <a:pPr algn="l" fontAlgn="ctr"/>
                      <a:r>
                        <a:rPr lang="es-ES" sz="900" u="none" strike="noStrike" dirty="0">
                          <a:effectLst/>
                        </a:rPr>
                        <a:t>Permiso de uso de zona de vía.</a:t>
                      </a:r>
                      <a:endParaRPr lang="es-ES" sz="900" b="0" i="0" u="none" strike="noStrike" dirty="0">
                        <a:solidFill>
                          <a:srgbClr val="000000"/>
                        </a:solidFill>
                        <a:effectLst/>
                        <a:latin typeface="SansSerif"/>
                      </a:endParaRPr>
                    </a:p>
                  </a:txBody>
                  <a:tcPr marL="8089" marR="8089" marT="8089" marB="0" anchor="ctr"/>
                </a:tc>
                <a:tc vMerge="1">
                  <a:txBody>
                    <a:bodyPr/>
                    <a:lstStyle/>
                    <a:p>
                      <a:pPr algn="l" fontAlgn="ctr"/>
                      <a:endParaRPr lang="es-ES" sz="900" b="0" i="0" u="none" strike="noStrike" dirty="0">
                        <a:solidFill>
                          <a:srgbClr val="000000"/>
                        </a:solidFill>
                        <a:effectLst/>
                        <a:latin typeface="SansSerif"/>
                      </a:endParaRPr>
                    </a:p>
                  </a:txBody>
                  <a:tcPr marL="8089" marR="8089" marT="8089" marB="0" anchor="ctr"/>
                </a:tc>
                <a:tc vMerge="1">
                  <a:txBody>
                    <a:bodyPr/>
                    <a:lstStyle/>
                    <a:p>
                      <a:pPr algn="l" fontAlgn="ctr"/>
                      <a:endParaRPr lang="es-ES" sz="900" b="0" i="0" u="none" strike="noStrike" dirty="0">
                        <a:solidFill>
                          <a:srgbClr val="000000"/>
                        </a:solidFill>
                        <a:effectLst/>
                        <a:latin typeface="SansSerif"/>
                      </a:endParaRPr>
                    </a:p>
                  </a:txBody>
                  <a:tcPr marL="8089" marR="8089" marT="8089" marB="0" anchor="ctr"/>
                </a:tc>
                <a:tc vMerge="1">
                  <a:txBody>
                    <a:bodyPr/>
                    <a:lstStyle/>
                    <a:p>
                      <a:pPr algn="l" fontAlgn="ctr"/>
                      <a:endParaRPr lang="es-ES" sz="900" b="0" i="0" u="none" strike="noStrike" dirty="0">
                        <a:solidFill>
                          <a:srgbClr val="000000"/>
                        </a:solidFill>
                        <a:effectLst/>
                        <a:latin typeface="SansSerif"/>
                      </a:endParaRPr>
                    </a:p>
                  </a:txBody>
                  <a:tcPr marL="8089" marR="8089" marT="8089" marB="0" anchor="ctr"/>
                </a:tc>
                <a:tc vMerge="1">
                  <a:txBody>
                    <a:bodyPr/>
                    <a:lstStyle/>
                    <a:p>
                      <a:pPr algn="l" fontAlgn="ctr"/>
                      <a:endParaRPr lang="es-CO" sz="900" b="0" i="0" u="none" strike="noStrike" dirty="0">
                        <a:solidFill>
                          <a:srgbClr val="000000"/>
                        </a:solidFill>
                        <a:effectLst/>
                        <a:latin typeface="SansSerif"/>
                      </a:endParaRPr>
                    </a:p>
                  </a:txBody>
                  <a:tcPr marL="8089" marR="8089" marT="8089" marB="0" anchor="ctr"/>
                </a:tc>
                <a:tc vMerge="1">
                  <a:txBody>
                    <a:bodyPr/>
                    <a:lstStyle/>
                    <a:p>
                      <a:pPr algn="l" fontAlgn="ctr"/>
                      <a:endParaRPr lang="es-ES" sz="900" b="0" i="0" u="none" strike="noStrike" dirty="0">
                        <a:solidFill>
                          <a:srgbClr val="000000"/>
                        </a:solidFill>
                        <a:effectLst/>
                        <a:latin typeface="SansSerif"/>
                      </a:endParaRPr>
                    </a:p>
                  </a:txBody>
                  <a:tcPr marL="8089" marR="8089" marT="8089" marB="0" anchor="ctr"/>
                </a:tc>
                <a:tc>
                  <a:txBody>
                    <a:bodyPr/>
                    <a:lstStyle/>
                    <a:p>
                      <a:pPr algn="r" fontAlgn="ctr"/>
                      <a:r>
                        <a:rPr lang="es-CO" sz="900" u="none" strike="noStrike" dirty="0">
                          <a:effectLst/>
                        </a:rPr>
                        <a:t>1/02/2019</a:t>
                      </a:r>
                      <a:endParaRPr lang="es-CO" sz="900" b="0" i="0" u="none" strike="noStrike" dirty="0">
                        <a:solidFill>
                          <a:srgbClr val="000000"/>
                        </a:solidFill>
                        <a:effectLst/>
                        <a:latin typeface="SansSerif"/>
                      </a:endParaRPr>
                    </a:p>
                  </a:txBody>
                  <a:tcPr marL="8089" marR="8089" marT="8089" marB="0" anchor="ctr"/>
                </a:tc>
                <a:tc>
                  <a:txBody>
                    <a:bodyPr/>
                    <a:lstStyle/>
                    <a:p>
                      <a:pPr marL="0" marR="0" lvl="0" indent="0" algn="r" defTabSz="914400" rtl="0" eaLnBrk="1" fontAlgn="ctr" latinLnBrk="0" hangingPunct="1">
                        <a:lnSpc>
                          <a:spcPct val="100000"/>
                        </a:lnSpc>
                        <a:spcBef>
                          <a:spcPts val="0"/>
                        </a:spcBef>
                        <a:spcAft>
                          <a:spcPts val="0"/>
                        </a:spcAft>
                        <a:buClrTx/>
                        <a:buSzTx/>
                        <a:buFontTx/>
                        <a:buNone/>
                        <a:tabLst/>
                        <a:defRPr/>
                      </a:pPr>
                      <a:r>
                        <a:rPr lang="es-CO" sz="900" u="none" strike="noStrike" dirty="0">
                          <a:effectLst/>
                        </a:rPr>
                        <a:t>30/12/2019</a:t>
                      </a:r>
                      <a:endParaRPr lang="es-CO" sz="900" b="0" i="0" u="none" strike="noStrike" dirty="0">
                        <a:solidFill>
                          <a:srgbClr val="000000"/>
                        </a:solidFill>
                        <a:effectLst/>
                        <a:latin typeface="SansSerif"/>
                      </a:endParaRPr>
                    </a:p>
                  </a:txBody>
                  <a:tcPr marL="8089" marR="8089" marT="8089" marB="0" anchor="ctr"/>
                </a:tc>
                <a:tc>
                  <a:txBody>
                    <a:bodyPr/>
                    <a:lstStyle/>
                    <a:p>
                      <a:pPr algn="r" fontAlgn="ctr"/>
                      <a:r>
                        <a:rPr lang="es-CO" sz="900" u="none" strike="noStrike" dirty="0">
                          <a:effectLst/>
                        </a:rPr>
                        <a:t>30/12/2019</a:t>
                      </a:r>
                      <a:endParaRPr lang="es-CO" sz="900" b="0" i="0" u="none" strike="noStrike" dirty="0">
                        <a:solidFill>
                          <a:srgbClr val="000000"/>
                        </a:solidFill>
                        <a:effectLst/>
                        <a:latin typeface="SansSerif"/>
                      </a:endParaRPr>
                    </a:p>
                  </a:txBody>
                  <a:tcPr marL="8089" marR="8089" marT="8089" marB="0" anchor="ctr"/>
                </a:tc>
                <a:tc vMerge="1">
                  <a:txBody>
                    <a:bodyPr/>
                    <a:lstStyle/>
                    <a:p>
                      <a:pPr algn="l" fontAlgn="ctr"/>
                      <a:endParaRPr lang="es-ES" sz="900" b="0" i="0" u="none" strike="noStrike" dirty="0">
                        <a:solidFill>
                          <a:srgbClr val="000000"/>
                        </a:solidFill>
                        <a:effectLst/>
                        <a:latin typeface="SansSerif"/>
                      </a:endParaRPr>
                    </a:p>
                  </a:txBody>
                  <a:tcPr marL="8089" marR="8089" marT="8089" marB="0" anchor="ctr"/>
                </a:tc>
                <a:extLst>
                  <a:ext uri="{0D108BD9-81ED-4DB2-BD59-A6C34878D82A}">
                    <a16:rowId xmlns="" xmlns:a16="http://schemas.microsoft.com/office/drawing/2014/main" val="10010"/>
                  </a:ext>
                </a:extLst>
              </a:tr>
            </a:tbl>
          </a:graphicData>
        </a:graphic>
      </p:graphicFrame>
    </p:spTree>
    <p:extLst>
      <p:ext uri="{BB962C8B-B14F-4D97-AF65-F5344CB8AC3E}">
        <p14:creationId xmlns:p14="http://schemas.microsoft.com/office/powerpoint/2010/main" val="353649024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tángulo 16">
            <a:extLst>
              <a:ext uri="{FF2B5EF4-FFF2-40B4-BE49-F238E27FC236}">
                <a16:creationId xmlns="" xmlns:a16="http://schemas.microsoft.com/office/drawing/2014/main" id="{1AFB049C-6B68-4B65-A015-20D3416AB98F}"/>
              </a:ext>
            </a:extLst>
          </p:cNvPr>
          <p:cNvSpPr/>
          <p:nvPr/>
        </p:nvSpPr>
        <p:spPr>
          <a:xfrm>
            <a:off x="6815025" y="-2058"/>
            <a:ext cx="5268686" cy="769441"/>
          </a:xfrm>
          <a:prstGeom prst="rect">
            <a:avLst/>
          </a:prstGeom>
        </p:spPr>
        <p:txBody>
          <a:bodyPr wrap="square">
            <a:spAutoFit/>
          </a:bodyPr>
          <a:lstStyle/>
          <a:p>
            <a:r>
              <a:rPr lang="es-ES" sz="2800" b="1" dirty="0">
                <a:solidFill>
                  <a:schemeClr val="bg1"/>
                </a:solidFill>
                <a:latin typeface="Arial" panose="020B0604020202020204" pitchFamily="34" charset="0"/>
                <a:cs typeface="Arial" panose="020B0604020202020204" pitchFamily="34" charset="0"/>
              </a:rPr>
              <a:t>Componente 2 - </a:t>
            </a:r>
            <a:r>
              <a:rPr lang="es-ES" sz="1600" b="1" dirty="0">
                <a:solidFill>
                  <a:schemeClr val="bg1"/>
                </a:solidFill>
                <a:latin typeface="Arial" panose="020B0604020202020204" pitchFamily="34" charset="0"/>
                <a:cs typeface="Arial" panose="020B0604020202020204" pitchFamily="34" charset="0"/>
              </a:rPr>
              <a:t>Racionalización de Trámites</a:t>
            </a:r>
          </a:p>
        </p:txBody>
      </p:sp>
      <p:grpSp>
        <p:nvGrpSpPr>
          <p:cNvPr id="88" name="Grupo 87"/>
          <p:cNvGrpSpPr/>
          <p:nvPr/>
        </p:nvGrpSpPr>
        <p:grpSpPr>
          <a:xfrm>
            <a:off x="464577" y="522514"/>
            <a:ext cx="5524184" cy="1356677"/>
            <a:chOff x="5102657" y="5945321"/>
            <a:chExt cx="6284084" cy="889969"/>
          </a:xfrm>
        </p:grpSpPr>
        <p:sp>
          <p:nvSpPr>
            <p:cNvPr id="89" name="Forma libre 88"/>
            <p:cNvSpPr/>
            <p:nvPr/>
          </p:nvSpPr>
          <p:spPr>
            <a:xfrm>
              <a:off x="5665668" y="5945321"/>
              <a:ext cx="5721073" cy="548229"/>
            </a:xfrm>
            <a:custGeom>
              <a:avLst/>
              <a:gdLst>
                <a:gd name="connsiteX0" fmla="*/ 0 w 763861"/>
                <a:gd name="connsiteY0" fmla="*/ 0 h 806479"/>
                <a:gd name="connsiteX1" fmla="*/ 240208 w 763861"/>
                <a:gd name="connsiteY1" fmla="*/ 0 h 806479"/>
                <a:gd name="connsiteX2" fmla="*/ 245903 w 763861"/>
                <a:gd name="connsiteY2" fmla="*/ 9560 h 806479"/>
                <a:gd name="connsiteX3" fmla="*/ 245903 w 763861"/>
                <a:gd name="connsiteY3" fmla="*/ 0 h 806479"/>
                <a:gd name="connsiteX4" fmla="*/ 504882 w 763861"/>
                <a:gd name="connsiteY4" fmla="*/ 0 h 806479"/>
                <a:gd name="connsiteX5" fmla="*/ 763861 w 763861"/>
                <a:gd name="connsiteY5" fmla="*/ 403240 h 806479"/>
                <a:gd name="connsiteX6" fmla="*/ 504882 w 763861"/>
                <a:gd name="connsiteY6" fmla="*/ 806479 h 806479"/>
                <a:gd name="connsiteX7" fmla="*/ 245903 w 763861"/>
                <a:gd name="connsiteY7" fmla="*/ 806479 h 806479"/>
                <a:gd name="connsiteX8" fmla="*/ 245903 w 763861"/>
                <a:gd name="connsiteY8" fmla="*/ 796919 h 806479"/>
                <a:gd name="connsiteX9" fmla="*/ 240208 w 763861"/>
                <a:gd name="connsiteY9" fmla="*/ 806479 h 806479"/>
                <a:gd name="connsiteX10" fmla="*/ 0 w 763861"/>
                <a:gd name="connsiteY10" fmla="*/ 806479 h 806479"/>
                <a:gd name="connsiteX11" fmla="*/ 240208 w 763861"/>
                <a:gd name="connsiteY11" fmla="*/ 40324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04882 w 5292318"/>
                <a:gd name="connsiteY4" fmla="*/ 0 h 806479"/>
                <a:gd name="connsiteX5" fmla="*/ 5292318 w 5292318"/>
                <a:gd name="connsiteY5" fmla="*/ 479440 h 806479"/>
                <a:gd name="connsiteX6" fmla="*/ 504882 w 5292318"/>
                <a:gd name="connsiteY6" fmla="*/ 806479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04882 w 5292318"/>
                <a:gd name="connsiteY4" fmla="*/ 0 h 806479"/>
                <a:gd name="connsiteX5" fmla="*/ 5292318 w 5292318"/>
                <a:gd name="connsiteY5" fmla="*/ 479440 h 806479"/>
                <a:gd name="connsiteX6" fmla="*/ 5055111 w 5292318"/>
                <a:gd name="connsiteY6" fmla="*/ 719393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131311 w 5292318"/>
                <a:gd name="connsiteY4" fmla="*/ 10886 h 806479"/>
                <a:gd name="connsiteX5" fmla="*/ 5292318 w 5292318"/>
                <a:gd name="connsiteY5" fmla="*/ 479440 h 806479"/>
                <a:gd name="connsiteX6" fmla="*/ 5055111 w 5292318"/>
                <a:gd name="connsiteY6" fmla="*/ 719393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055111 w 5270547"/>
                <a:gd name="connsiteY6" fmla="*/ 719393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163969 w 5270547"/>
                <a:gd name="connsiteY6" fmla="*/ 762936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044226 w 5270547"/>
                <a:gd name="connsiteY6" fmla="*/ 795594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022454 w 5270547"/>
                <a:gd name="connsiteY4" fmla="*/ 10886 h 806479"/>
                <a:gd name="connsiteX5" fmla="*/ 5270547 w 5270547"/>
                <a:gd name="connsiteY5" fmla="*/ 370583 h 806479"/>
                <a:gd name="connsiteX6" fmla="*/ 5044226 w 5270547"/>
                <a:gd name="connsiteY6" fmla="*/ 795594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270547" h="806479">
                  <a:moveTo>
                    <a:pt x="0" y="0"/>
                  </a:moveTo>
                  <a:lnTo>
                    <a:pt x="240208" y="0"/>
                  </a:lnTo>
                  <a:lnTo>
                    <a:pt x="245903" y="9560"/>
                  </a:lnTo>
                  <a:lnTo>
                    <a:pt x="245903" y="0"/>
                  </a:lnTo>
                  <a:lnTo>
                    <a:pt x="5022454" y="10886"/>
                  </a:lnTo>
                  <a:lnTo>
                    <a:pt x="5270547" y="370583"/>
                  </a:lnTo>
                  <a:lnTo>
                    <a:pt x="5044226" y="795594"/>
                  </a:lnTo>
                  <a:lnTo>
                    <a:pt x="245903" y="806479"/>
                  </a:lnTo>
                  <a:lnTo>
                    <a:pt x="245903" y="796919"/>
                  </a:lnTo>
                  <a:lnTo>
                    <a:pt x="240208" y="806479"/>
                  </a:lnTo>
                  <a:lnTo>
                    <a:pt x="0" y="806479"/>
                  </a:lnTo>
                  <a:lnTo>
                    <a:pt x="240208" y="403240"/>
                  </a:lnTo>
                  <a:lnTo>
                    <a:pt x="0" y="0"/>
                  </a:lnTo>
                  <a:close/>
                </a:path>
              </a:pathLst>
            </a:custGeom>
            <a:solidFill>
              <a:schemeClr val="accent2"/>
            </a:solidFill>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grpSp>
          <p:nvGrpSpPr>
            <p:cNvPr id="90" name="Grupo 89"/>
            <p:cNvGrpSpPr/>
            <p:nvPr/>
          </p:nvGrpSpPr>
          <p:grpSpPr>
            <a:xfrm>
              <a:off x="5102657" y="5978054"/>
              <a:ext cx="6125391" cy="857236"/>
              <a:chOff x="5102657" y="5978054"/>
              <a:chExt cx="6125391" cy="857236"/>
            </a:xfrm>
          </p:grpSpPr>
          <p:sp>
            <p:nvSpPr>
              <p:cNvPr id="91" name="Pentágono 90"/>
              <p:cNvSpPr/>
              <p:nvPr/>
            </p:nvSpPr>
            <p:spPr>
              <a:xfrm>
                <a:off x="5423219" y="6002301"/>
                <a:ext cx="361141" cy="444998"/>
              </a:xfrm>
              <a:prstGeom prst="homePlate">
                <a:avLst/>
              </a:prstGeom>
              <a:solidFill>
                <a:schemeClr val="accent2"/>
              </a:solidFill>
            </p:spPr>
            <p:style>
              <a:lnRef idx="0">
                <a:schemeClr val="accent6"/>
              </a:lnRef>
              <a:fillRef idx="3">
                <a:schemeClr val="accent6"/>
              </a:fillRef>
              <a:effectRef idx="3">
                <a:schemeClr val="accent6"/>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sp>
            <p:nvSpPr>
              <p:cNvPr id="92" name="Elipse 91"/>
              <p:cNvSpPr/>
              <p:nvPr/>
            </p:nvSpPr>
            <p:spPr>
              <a:xfrm>
                <a:off x="5102657" y="5999871"/>
                <a:ext cx="439263" cy="439263"/>
              </a:xfrm>
              <a:prstGeom prst="ellipse">
                <a:avLst/>
              </a:prstGeom>
              <a:solidFill>
                <a:schemeClr val="accent2"/>
              </a:solidFill>
              <a:ln w="57150">
                <a:solidFill>
                  <a:schemeClr val="accent6">
                    <a:lumMod val="20000"/>
                    <a:lumOff val="80000"/>
                  </a:schemeClr>
                </a:solidFill>
              </a:ln>
            </p:spPr>
            <p:style>
              <a:lnRef idx="0">
                <a:schemeClr val="accent6"/>
              </a:lnRef>
              <a:fillRef idx="3">
                <a:schemeClr val="accent6"/>
              </a:fillRef>
              <a:effectRef idx="3">
                <a:schemeClr val="accent6"/>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sp>
            <p:nvSpPr>
              <p:cNvPr id="93" name="CuadroTexto 92"/>
              <p:cNvSpPr txBox="1"/>
              <p:nvPr/>
            </p:nvSpPr>
            <p:spPr>
              <a:xfrm>
                <a:off x="6026810" y="5978054"/>
                <a:ext cx="5201238" cy="857236"/>
              </a:xfrm>
              <a:prstGeom prst="rect">
                <a:avLst/>
              </a:prstGeom>
              <a:noFill/>
            </p:spPr>
            <p:txBody>
              <a:bodyPr wrap="square" rtlCol="0">
                <a:spAutoFit/>
              </a:bodyPr>
              <a:lstStyle/>
              <a:p>
                <a:r>
                  <a:rPr lang="es-ES" sz="2400" b="1" dirty="0">
                    <a:solidFill>
                      <a:schemeClr val="bg1"/>
                    </a:solidFill>
                    <a:latin typeface="Arial" panose="020B0604020202020204" pitchFamily="34" charset="0"/>
                    <a:cs typeface="Arial" panose="020B0604020202020204" pitchFamily="34" charset="0"/>
                  </a:rPr>
                  <a:t>Estrategia de Racionalización de Trámites</a:t>
                </a:r>
              </a:p>
            </p:txBody>
          </p:sp>
        </p:grpSp>
      </p:grpSp>
      <p:graphicFrame>
        <p:nvGraphicFramePr>
          <p:cNvPr id="12" name="Tabla 11"/>
          <p:cNvGraphicFramePr>
            <a:graphicFrameLocks noGrp="1"/>
          </p:cNvGraphicFramePr>
          <p:nvPr>
            <p:extLst>
              <p:ext uri="{D42A27DB-BD31-4B8C-83A1-F6EECF244321}">
                <p14:modId xmlns:p14="http://schemas.microsoft.com/office/powerpoint/2010/main" val="1432898585"/>
              </p:ext>
            </p:extLst>
          </p:nvPr>
        </p:nvGraphicFramePr>
        <p:xfrm>
          <a:off x="344161" y="1445099"/>
          <a:ext cx="11289200" cy="3075740"/>
        </p:xfrm>
        <a:graphic>
          <a:graphicData uri="http://schemas.openxmlformats.org/drawingml/2006/table">
            <a:tbl>
              <a:tblPr firstRow="1" bandRow="1">
                <a:tableStyleId>{21E4AEA4-8DFA-4A89-87EB-49C32662AFE0}</a:tableStyleId>
              </a:tblPr>
              <a:tblGrid>
                <a:gridCol w="2331084">
                  <a:extLst>
                    <a:ext uri="{9D8B030D-6E8A-4147-A177-3AD203B41FA5}">
                      <a16:colId xmlns="" xmlns:a16="http://schemas.microsoft.com/office/drawing/2014/main" val="20000"/>
                    </a:ext>
                  </a:extLst>
                </a:gridCol>
                <a:gridCol w="1278467">
                  <a:extLst>
                    <a:ext uri="{9D8B030D-6E8A-4147-A177-3AD203B41FA5}">
                      <a16:colId xmlns="" xmlns:a16="http://schemas.microsoft.com/office/drawing/2014/main" val="20001"/>
                    </a:ext>
                  </a:extLst>
                </a:gridCol>
                <a:gridCol w="838200">
                  <a:extLst>
                    <a:ext uri="{9D8B030D-6E8A-4147-A177-3AD203B41FA5}">
                      <a16:colId xmlns="" xmlns:a16="http://schemas.microsoft.com/office/drawing/2014/main" val="20002"/>
                    </a:ext>
                  </a:extLst>
                </a:gridCol>
                <a:gridCol w="897467">
                  <a:extLst>
                    <a:ext uri="{9D8B030D-6E8A-4147-A177-3AD203B41FA5}">
                      <a16:colId xmlns="" xmlns:a16="http://schemas.microsoft.com/office/drawing/2014/main" val="20003"/>
                    </a:ext>
                  </a:extLst>
                </a:gridCol>
                <a:gridCol w="1176866">
                  <a:extLst>
                    <a:ext uri="{9D8B030D-6E8A-4147-A177-3AD203B41FA5}">
                      <a16:colId xmlns="" xmlns:a16="http://schemas.microsoft.com/office/drawing/2014/main" val="20004"/>
                    </a:ext>
                  </a:extLst>
                </a:gridCol>
                <a:gridCol w="820272">
                  <a:extLst>
                    <a:ext uri="{9D8B030D-6E8A-4147-A177-3AD203B41FA5}">
                      <a16:colId xmlns="" xmlns:a16="http://schemas.microsoft.com/office/drawing/2014/main" val="20005"/>
                    </a:ext>
                  </a:extLst>
                </a:gridCol>
                <a:gridCol w="766624">
                  <a:extLst>
                    <a:ext uri="{9D8B030D-6E8A-4147-A177-3AD203B41FA5}">
                      <a16:colId xmlns="" xmlns:a16="http://schemas.microsoft.com/office/drawing/2014/main" val="20006"/>
                    </a:ext>
                  </a:extLst>
                </a:gridCol>
                <a:gridCol w="943428">
                  <a:extLst>
                    <a:ext uri="{9D8B030D-6E8A-4147-A177-3AD203B41FA5}">
                      <a16:colId xmlns="" xmlns:a16="http://schemas.microsoft.com/office/drawing/2014/main" val="20007"/>
                    </a:ext>
                  </a:extLst>
                </a:gridCol>
                <a:gridCol w="847876">
                  <a:extLst>
                    <a:ext uri="{9D8B030D-6E8A-4147-A177-3AD203B41FA5}">
                      <a16:colId xmlns="" xmlns:a16="http://schemas.microsoft.com/office/drawing/2014/main" val="20008"/>
                    </a:ext>
                  </a:extLst>
                </a:gridCol>
                <a:gridCol w="1388916">
                  <a:extLst>
                    <a:ext uri="{9D8B030D-6E8A-4147-A177-3AD203B41FA5}">
                      <a16:colId xmlns="" xmlns:a16="http://schemas.microsoft.com/office/drawing/2014/main" val="20009"/>
                    </a:ext>
                  </a:extLst>
                </a:gridCol>
              </a:tblGrid>
              <a:tr h="250593">
                <a:tc>
                  <a:txBody>
                    <a:bodyPr/>
                    <a:lstStyle/>
                    <a:p>
                      <a:pPr algn="ctr" fontAlgn="ctr"/>
                      <a:r>
                        <a:rPr lang="es-CO" sz="1050" u="none" strike="noStrike" dirty="0">
                          <a:effectLst/>
                        </a:rPr>
                        <a:t>DATOS TRÁMITES A RACIONALIZAR</a:t>
                      </a:r>
                      <a:endParaRPr lang="es-CO" sz="1050" b="1" i="0" u="none" strike="noStrike" dirty="0">
                        <a:solidFill>
                          <a:srgbClr val="000000"/>
                        </a:solidFill>
                        <a:effectLst/>
                        <a:latin typeface="SansSerif"/>
                      </a:endParaRPr>
                    </a:p>
                  </a:txBody>
                  <a:tcPr marL="8089" marR="8089" marT="8089" marB="0" anchor="ctr"/>
                </a:tc>
                <a:tc gridSpan="5">
                  <a:txBody>
                    <a:bodyPr/>
                    <a:lstStyle/>
                    <a:p>
                      <a:pPr algn="ctr" fontAlgn="ctr"/>
                      <a:r>
                        <a:rPr lang="es-ES" sz="1050" u="none" strike="noStrike">
                          <a:effectLst/>
                        </a:rPr>
                        <a:t>ACCIONES DE RACIONALIZACIÓN A DESARROLLAR</a:t>
                      </a:r>
                      <a:endParaRPr lang="es-ES" sz="1050" b="1" i="0" u="none" strike="noStrike">
                        <a:solidFill>
                          <a:srgbClr val="000000"/>
                        </a:solidFill>
                        <a:effectLst/>
                        <a:latin typeface="SansSerif"/>
                      </a:endParaRPr>
                    </a:p>
                  </a:txBody>
                  <a:tcPr marL="8089" marR="8089" marT="8089" marB="0" anchor="ctr"/>
                </a:tc>
                <a:tc hMerge="1">
                  <a:txBody>
                    <a:bodyPr/>
                    <a:lstStyle/>
                    <a:p>
                      <a:endParaRPr lang="es-CO"/>
                    </a:p>
                  </a:txBody>
                  <a:tcPr/>
                </a:tc>
                <a:tc hMerge="1">
                  <a:txBody>
                    <a:bodyPr/>
                    <a:lstStyle/>
                    <a:p>
                      <a:endParaRPr lang="es-CO"/>
                    </a:p>
                  </a:txBody>
                  <a:tcPr/>
                </a:tc>
                <a:tc hMerge="1">
                  <a:txBody>
                    <a:bodyPr/>
                    <a:lstStyle/>
                    <a:p>
                      <a:endParaRPr lang="es-CO"/>
                    </a:p>
                  </a:txBody>
                  <a:tcPr/>
                </a:tc>
                <a:tc hMerge="1">
                  <a:txBody>
                    <a:bodyPr/>
                    <a:lstStyle/>
                    <a:p>
                      <a:endParaRPr lang="es-CO"/>
                    </a:p>
                  </a:txBody>
                  <a:tcPr/>
                </a:tc>
                <a:tc gridSpan="4">
                  <a:txBody>
                    <a:bodyPr/>
                    <a:lstStyle/>
                    <a:p>
                      <a:pPr algn="ctr" fontAlgn="ctr"/>
                      <a:r>
                        <a:rPr lang="es-CO" sz="1050" u="none" strike="noStrike">
                          <a:effectLst/>
                        </a:rPr>
                        <a:t>PLAN DE EJECUCIÓN</a:t>
                      </a:r>
                      <a:endParaRPr lang="es-CO" sz="1050" b="1" i="0" u="none" strike="noStrike">
                        <a:solidFill>
                          <a:srgbClr val="000000"/>
                        </a:solidFill>
                        <a:effectLst/>
                        <a:latin typeface="SansSerif"/>
                      </a:endParaRPr>
                    </a:p>
                  </a:txBody>
                  <a:tcPr marL="8089" marR="8089" marT="8089" marB="0" anchor="ctr"/>
                </a:tc>
                <a:tc hMerge="1">
                  <a:txBody>
                    <a:bodyPr/>
                    <a:lstStyle/>
                    <a:p>
                      <a:endParaRPr lang="es-CO"/>
                    </a:p>
                  </a:txBody>
                  <a:tcPr/>
                </a:tc>
                <a:tc hMerge="1">
                  <a:txBody>
                    <a:bodyPr/>
                    <a:lstStyle/>
                    <a:p>
                      <a:endParaRPr lang="es-CO"/>
                    </a:p>
                  </a:txBody>
                  <a:tcPr/>
                </a:tc>
                <a:tc hMerge="1">
                  <a:txBody>
                    <a:bodyPr/>
                    <a:lstStyle/>
                    <a:p>
                      <a:endParaRPr lang="es-CO"/>
                    </a:p>
                  </a:txBody>
                  <a:tcPr/>
                </a:tc>
                <a:extLst>
                  <a:ext uri="{0D108BD9-81ED-4DB2-BD59-A6C34878D82A}">
                    <a16:rowId xmlns="" xmlns:a16="http://schemas.microsoft.com/office/drawing/2014/main" val="10000"/>
                  </a:ext>
                </a:extLst>
              </a:tr>
              <a:tr h="662497">
                <a:tc>
                  <a:txBody>
                    <a:bodyPr/>
                    <a:lstStyle/>
                    <a:p>
                      <a:pPr algn="ctr" fontAlgn="ctr"/>
                      <a:r>
                        <a:rPr lang="es-CO" sz="900" u="none" strike="noStrike">
                          <a:effectLst/>
                        </a:rPr>
                        <a:t>Nombre del Trámite en SUIT</a:t>
                      </a:r>
                      <a:endParaRPr lang="es-CO" sz="900" b="1" i="0" u="none" strike="noStrike">
                        <a:solidFill>
                          <a:srgbClr val="000000"/>
                        </a:solidFill>
                        <a:effectLst/>
                        <a:latin typeface="SansSerif"/>
                      </a:endParaRPr>
                    </a:p>
                  </a:txBody>
                  <a:tcPr marL="8089" marR="8089" marT="8089" marB="0" anchor="ctr">
                    <a:solidFill>
                      <a:schemeClr val="tx1">
                        <a:lumMod val="50000"/>
                        <a:lumOff val="50000"/>
                      </a:schemeClr>
                    </a:solidFill>
                  </a:tcPr>
                </a:tc>
                <a:tc>
                  <a:txBody>
                    <a:bodyPr/>
                    <a:lstStyle/>
                    <a:p>
                      <a:pPr algn="ctr" fontAlgn="ctr"/>
                      <a:r>
                        <a:rPr lang="es-CO" sz="900" u="none" strike="noStrike">
                          <a:effectLst/>
                        </a:rPr>
                        <a:t>Situación actual</a:t>
                      </a:r>
                      <a:endParaRPr lang="es-CO" sz="900" b="1" i="0" u="none" strike="noStrike">
                        <a:solidFill>
                          <a:srgbClr val="000000"/>
                        </a:solidFill>
                        <a:effectLst/>
                        <a:latin typeface="SansSerif"/>
                      </a:endParaRPr>
                    </a:p>
                  </a:txBody>
                  <a:tcPr marL="8089" marR="8089" marT="8089" marB="0" anchor="ctr">
                    <a:solidFill>
                      <a:schemeClr val="tx1">
                        <a:lumMod val="50000"/>
                        <a:lumOff val="50000"/>
                      </a:schemeClr>
                    </a:solidFill>
                  </a:tcPr>
                </a:tc>
                <a:tc>
                  <a:txBody>
                    <a:bodyPr/>
                    <a:lstStyle/>
                    <a:p>
                      <a:pPr algn="ctr" fontAlgn="ctr"/>
                      <a:r>
                        <a:rPr lang="es-CO" sz="900" u="none" strike="noStrike">
                          <a:effectLst/>
                        </a:rPr>
                        <a:t>Mejora por implementar</a:t>
                      </a:r>
                      <a:endParaRPr lang="es-CO" sz="900" b="1" i="0" u="none" strike="noStrike">
                        <a:solidFill>
                          <a:srgbClr val="000000"/>
                        </a:solidFill>
                        <a:effectLst/>
                        <a:latin typeface="SansSerif"/>
                      </a:endParaRPr>
                    </a:p>
                  </a:txBody>
                  <a:tcPr marL="8089" marR="8089" marT="8089" marB="0" anchor="ctr">
                    <a:solidFill>
                      <a:schemeClr val="tx1">
                        <a:lumMod val="50000"/>
                        <a:lumOff val="50000"/>
                      </a:schemeClr>
                    </a:solidFill>
                  </a:tcPr>
                </a:tc>
                <a:tc>
                  <a:txBody>
                    <a:bodyPr/>
                    <a:lstStyle/>
                    <a:p>
                      <a:pPr algn="ctr" fontAlgn="ctr"/>
                      <a:r>
                        <a:rPr lang="es-ES" sz="900" u="none" strike="noStrike">
                          <a:effectLst/>
                        </a:rPr>
                        <a:t>Beneficio al ciudadano y/o entidad</a:t>
                      </a:r>
                      <a:endParaRPr lang="es-ES" sz="900" b="1" i="0" u="none" strike="noStrike">
                        <a:solidFill>
                          <a:srgbClr val="000000"/>
                        </a:solidFill>
                        <a:effectLst/>
                        <a:latin typeface="SansSerif"/>
                      </a:endParaRPr>
                    </a:p>
                  </a:txBody>
                  <a:tcPr marL="8089" marR="8089" marT="8089" marB="0" anchor="ctr">
                    <a:solidFill>
                      <a:schemeClr val="tx1">
                        <a:lumMod val="50000"/>
                        <a:lumOff val="50000"/>
                      </a:schemeClr>
                    </a:solidFill>
                  </a:tcPr>
                </a:tc>
                <a:tc>
                  <a:txBody>
                    <a:bodyPr/>
                    <a:lstStyle/>
                    <a:p>
                      <a:pPr algn="ctr" fontAlgn="ctr"/>
                      <a:r>
                        <a:rPr lang="es-ES" sz="900" u="none" strike="noStrike">
                          <a:effectLst/>
                        </a:rPr>
                        <a:t>Tipo racionalización</a:t>
                      </a:r>
                      <a:br>
                        <a:rPr lang="es-ES" sz="900" u="none" strike="noStrike">
                          <a:effectLst/>
                        </a:rPr>
                      </a:br>
                      <a:r>
                        <a:rPr lang="es-ES" sz="900" u="none" strike="noStrike">
                          <a:effectLst/>
                        </a:rPr>
                        <a:t>(administrativa / tecnológica / normativa)</a:t>
                      </a:r>
                      <a:endParaRPr lang="es-ES" sz="900" b="1" i="0" u="none" strike="noStrike">
                        <a:solidFill>
                          <a:srgbClr val="000000"/>
                        </a:solidFill>
                        <a:effectLst/>
                        <a:latin typeface="SansSerif"/>
                      </a:endParaRPr>
                    </a:p>
                  </a:txBody>
                  <a:tcPr marL="8089" marR="8089" marT="8089" marB="0" anchor="ctr">
                    <a:solidFill>
                      <a:schemeClr val="tx1">
                        <a:lumMod val="50000"/>
                        <a:lumOff val="50000"/>
                      </a:schemeClr>
                    </a:solidFill>
                  </a:tcPr>
                </a:tc>
                <a:tc>
                  <a:txBody>
                    <a:bodyPr/>
                    <a:lstStyle/>
                    <a:p>
                      <a:pPr algn="ctr" fontAlgn="ctr"/>
                      <a:r>
                        <a:rPr lang="es-CO" sz="900" u="none" strike="noStrike">
                          <a:effectLst/>
                        </a:rPr>
                        <a:t>Acciones racionalización</a:t>
                      </a:r>
                      <a:endParaRPr lang="es-CO" sz="900" b="1" i="0" u="none" strike="noStrike">
                        <a:solidFill>
                          <a:srgbClr val="000000"/>
                        </a:solidFill>
                        <a:effectLst/>
                        <a:latin typeface="SansSerif"/>
                      </a:endParaRPr>
                    </a:p>
                  </a:txBody>
                  <a:tcPr marL="8089" marR="8089" marT="8089" marB="0" anchor="ctr">
                    <a:solidFill>
                      <a:schemeClr val="tx1">
                        <a:lumMod val="50000"/>
                        <a:lumOff val="50000"/>
                      </a:schemeClr>
                    </a:solidFill>
                  </a:tcPr>
                </a:tc>
                <a:tc>
                  <a:txBody>
                    <a:bodyPr/>
                    <a:lstStyle/>
                    <a:p>
                      <a:pPr algn="ctr" fontAlgn="ctr"/>
                      <a:r>
                        <a:rPr lang="es-CO" sz="900" u="none" strike="noStrike">
                          <a:effectLst/>
                        </a:rPr>
                        <a:t>Fecha inicio</a:t>
                      </a:r>
                      <a:endParaRPr lang="es-CO" sz="900" b="1" i="0" u="none" strike="noStrike">
                        <a:solidFill>
                          <a:srgbClr val="000000"/>
                        </a:solidFill>
                        <a:effectLst/>
                        <a:latin typeface="SansSerif"/>
                      </a:endParaRPr>
                    </a:p>
                  </a:txBody>
                  <a:tcPr marL="8089" marR="8089" marT="8089" marB="0" anchor="ctr">
                    <a:solidFill>
                      <a:schemeClr val="tx1">
                        <a:lumMod val="50000"/>
                        <a:lumOff val="50000"/>
                      </a:schemeClr>
                    </a:solidFill>
                  </a:tcPr>
                </a:tc>
                <a:tc>
                  <a:txBody>
                    <a:bodyPr/>
                    <a:lstStyle/>
                    <a:p>
                      <a:pPr algn="ctr" fontAlgn="ctr"/>
                      <a:r>
                        <a:rPr lang="es-CO" sz="900" u="none" strike="noStrike">
                          <a:effectLst/>
                        </a:rPr>
                        <a:t>Fecha final racionalización</a:t>
                      </a:r>
                      <a:endParaRPr lang="es-CO" sz="900" b="1" i="0" u="none" strike="noStrike">
                        <a:solidFill>
                          <a:srgbClr val="000000"/>
                        </a:solidFill>
                        <a:effectLst/>
                        <a:latin typeface="SansSerif"/>
                      </a:endParaRPr>
                    </a:p>
                  </a:txBody>
                  <a:tcPr marL="8089" marR="8089" marT="8089" marB="0" anchor="ctr">
                    <a:solidFill>
                      <a:schemeClr val="tx1">
                        <a:lumMod val="50000"/>
                        <a:lumOff val="50000"/>
                      </a:schemeClr>
                    </a:solidFill>
                  </a:tcPr>
                </a:tc>
                <a:tc>
                  <a:txBody>
                    <a:bodyPr/>
                    <a:lstStyle/>
                    <a:p>
                      <a:pPr algn="ctr" fontAlgn="ctr"/>
                      <a:r>
                        <a:rPr lang="es-CO" sz="900" u="none" strike="noStrike">
                          <a:effectLst/>
                        </a:rPr>
                        <a:t>Fecha final Implementación</a:t>
                      </a:r>
                      <a:endParaRPr lang="es-CO" sz="900" b="1" i="0" u="none" strike="noStrike">
                        <a:solidFill>
                          <a:srgbClr val="000000"/>
                        </a:solidFill>
                        <a:effectLst/>
                        <a:latin typeface="SansSerif"/>
                      </a:endParaRPr>
                    </a:p>
                  </a:txBody>
                  <a:tcPr marL="8089" marR="8089" marT="8089" marB="0" anchor="ctr">
                    <a:solidFill>
                      <a:schemeClr val="tx1">
                        <a:lumMod val="50000"/>
                        <a:lumOff val="50000"/>
                      </a:schemeClr>
                    </a:solidFill>
                  </a:tcPr>
                </a:tc>
                <a:tc>
                  <a:txBody>
                    <a:bodyPr/>
                    <a:lstStyle/>
                    <a:p>
                      <a:pPr algn="ctr" fontAlgn="ctr"/>
                      <a:r>
                        <a:rPr lang="es-CO" sz="900" u="none" strike="noStrike" dirty="0">
                          <a:effectLst/>
                        </a:rPr>
                        <a:t>Responsable</a:t>
                      </a:r>
                      <a:endParaRPr lang="es-CO" sz="900" b="1" i="0" u="none" strike="noStrike" dirty="0">
                        <a:solidFill>
                          <a:srgbClr val="000000"/>
                        </a:solidFill>
                        <a:effectLst/>
                        <a:latin typeface="SansSerif"/>
                      </a:endParaRPr>
                    </a:p>
                  </a:txBody>
                  <a:tcPr marL="8089" marR="8089" marT="8089" marB="0" anchor="ctr">
                    <a:solidFill>
                      <a:schemeClr val="tx1">
                        <a:lumMod val="50000"/>
                        <a:lumOff val="50000"/>
                      </a:schemeClr>
                    </a:solidFill>
                  </a:tcPr>
                </a:tc>
                <a:extLst>
                  <a:ext uri="{0D108BD9-81ED-4DB2-BD59-A6C34878D82A}">
                    <a16:rowId xmlns="" xmlns:a16="http://schemas.microsoft.com/office/drawing/2014/main" val="10001"/>
                  </a:ext>
                </a:extLst>
              </a:tr>
              <a:tr h="432530">
                <a:tc>
                  <a:txBody>
                    <a:bodyPr/>
                    <a:lstStyle/>
                    <a:p>
                      <a:pPr algn="l" fontAlgn="ctr"/>
                      <a:r>
                        <a:rPr kumimoji="0" lang="es-CO" altLang="es-CO" sz="9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Permiso para movilización de carga </a:t>
                      </a:r>
                      <a:r>
                        <a:rPr kumimoji="0" lang="es-CO" altLang="es-CO" sz="900" b="0" i="0" u="none" strike="noStrike" cap="none" normalizeH="0" baseline="0" dirty="0" err="1">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extradimensionada</a:t>
                      </a:r>
                      <a:r>
                        <a:rPr kumimoji="0" lang="es-CO" altLang="es-CO" sz="9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 por las vías nacionales </a:t>
                      </a:r>
                      <a:r>
                        <a:rPr kumimoji="0" lang="es-CO" altLang="es-CO" sz="900" b="0" i="1"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(permiso de carga ordinario)</a:t>
                      </a:r>
                      <a:r>
                        <a:rPr kumimoji="0" lang="es-CO" altLang="es-CO" sz="800" b="0" i="0" u="none" strike="noStrike" cap="none" normalizeH="0" baseline="0" dirty="0">
                          <a:ln>
                            <a:noFill/>
                          </a:ln>
                          <a:solidFill>
                            <a:srgbClr val="FF0000"/>
                          </a:solidFill>
                          <a:effectLst/>
                          <a:latin typeface="Calibri" panose="020F0502020204030204" pitchFamily="34" charset="0"/>
                          <a:ea typeface="Calibri" panose="020F0502020204030204" pitchFamily="34" charset="0"/>
                          <a:cs typeface="Calibri" panose="020F0502020204030204" pitchFamily="34" charset="0"/>
                        </a:rPr>
                        <a:t> </a:t>
                      </a:r>
                      <a:endParaRPr lang="es-ES" sz="900" b="0" i="0" u="none" strike="noStrike" dirty="0">
                        <a:solidFill>
                          <a:srgbClr val="000000"/>
                        </a:solidFill>
                        <a:effectLst/>
                        <a:latin typeface="SansSerif"/>
                      </a:endParaRPr>
                    </a:p>
                  </a:txBody>
                  <a:tcPr marL="8089" marR="8089" marT="8089" marB="0" anchor="ctr"/>
                </a:tc>
                <a:tc rowSpan="5">
                  <a:txBody>
                    <a:bodyPr/>
                    <a:lstStyle/>
                    <a:p>
                      <a:pPr algn="l" fontAlgn="ctr"/>
                      <a:r>
                        <a:rPr lang="es-ES" sz="900" b="0" i="0" u="none" strike="noStrike" dirty="0" smtClean="0">
                          <a:solidFill>
                            <a:srgbClr val="000000"/>
                          </a:solidFill>
                          <a:effectLst/>
                          <a:latin typeface="SansSerif"/>
                        </a:rPr>
                        <a:t>Requisitos no aplicables y/o desactualizados</a:t>
                      </a:r>
                      <a:endParaRPr lang="es-ES" sz="900" b="0" i="0" u="none" strike="noStrike" dirty="0">
                        <a:solidFill>
                          <a:srgbClr val="000000"/>
                        </a:solidFill>
                        <a:effectLst/>
                        <a:latin typeface="SansSerif"/>
                      </a:endParaRPr>
                    </a:p>
                  </a:txBody>
                  <a:tcPr marL="8089" marR="8089" marT="8089" marB="0" anchor="ctr"/>
                </a:tc>
                <a:tc rowSpan="5">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r>
                        <a:rPr lang="es-ES" sz="900" b="0" i="0" u="none" strike="noStrike" dirty="0" smtClean="0">
                          <a:solidFill>
                            <a:schemeClr val="tx1"/>
                          </a:solidFill>
                          <a:effectLst/>
                          <a:latin typeface="SansSerif"/>
                        </a:rPr>
                        <a:t>Reducción y/o actualización de Requisitos</a:t>
                      </a:r>
                      <a:endParaRPr lang="es-ES" sz="900" b="0" i="0" u="none" strike="noStrike" dirty="0">
                        <a:solidFill>
                          <a:schemeClr val="tx1"/>
                        </a:solidFill>
                        <a:effectLst/>
                        <a:latin typeface="SansSerif"/>
                      </a:endParaRPr>
                    </a:p>
                  </a:txBody>
                  <a:tcPr marL="8089" marR="8089" marT="8089" marB="0" anchor="ctr"/>
                </a:tc>
                <a:tc rowSpan="5">
                  <a:txBody>
                    <a:bodyPr/>
                    <a:lstStyle/>
                    <a:p>
                      <a:pPr algn="l" fontAlgn="ctr"/>
                      <a:r>
                        <a:rPr lang="es-ES" sz="900" u="none" strike="noStrike" dirty="0">
                          <a:solidFill>
                            <a:schemeClr val="tx1"/>
                          </a:solidFill>
                          <a:effectLst/>
                        </a:rPr>
                        <a:t>Ciudadano: </a:t>
                      </a:r>
                      <a:r>
                        <a:rPr lang="es-ES" sz="900" u="none" strike="noStrike" dirty="0" smtClean="0">
                          <a:solidFill>
                            <a:schemeClr val="tx1"/>
                          </a:solidFill>
                          <a:effectLst/>
                        </a:rPr>
                        <a:t>Claridad en los requisitos de los trámites</a:t>
                      </a:r>
                      <a:endParaRPr lang="es-ES" sz="900" b="0" i="0" u="none" strike="noStrike" dirty="0">
                        <a:solidFill>
                          <a:schemeClr val="tx1"/>
                        </a:solidFill>
                        <a:effectLst/>
                        <a:latin typeface="SansSerif"/>
                      </a:endParaRPr>
                    </a:p>
                  </a:txBody>
                  <a:tcPr marL="8089" marR="8089" marT="8089" marB="0" anchor="ctr"/>
                </a:tc>
                <a:tc rowSpan="5">
                  <a:txBody>
                    <a:bodyPr/>
                    <a:lstStyle/>
                    <a:p>
                      <a:pPr algn="l" fontAlgn="ctr"/>
                      <a:r>
                        <a:rPr lang="es-CO" sz="900" b="0" i="0" u="none" strike="noStrike" dirty="0" smtClean="0">
                          <a:solidFill>
                            <a:schemeClr val="tx1"/>
                          </a:solidFill>
                          <a:effectLst/>
                          <a:latin typeface="SansSerif"/>
                        </a:rPr>
                        <a:t>Administrativa </a:t>
                      </a:r>
                      <a:endParaRPr lang="es-CO" sz="900" b="0" i="0" u="none" strike="noStrike" dirty="0">
                        <a:solidFill>
                          <a:schemeClr val="tx1"/>
                        </a:solidFill>
                        <a:effectLst/>
                        <a:latin typeface="SansSerif"/>
                      </a:endParaRPr>
                    </a:p>
                  </a:txBody>
                  <a:tcPr marL="8089" marR="8089" marT="8089" marB="0" anchor="ctr"/>
                </a:tc>
                <a:tc rowSpan="5">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r>
                        <a:rPr lang="es-ES" sz="900" b="0" i="0" u="none" strike="noStrike" dirty="0" smtClean="0">
                          <a:solidFill>
                            <a:schemeClr val="tx1"/>
                          </a:solidFill>
                          <a:effectLst/>
                          <a:latin typeface="SansSerif"/>
                        </a:rPr>
                        <a:t>Revisión de Requisitos - Mejora u optimización del proceso o procedimiento asociado al trámite  </a:t>
                      </a:r>
                    </a:p>
                    <a:p>
                      <a:pPr marL="0" marR="0" lvl="0" indent="0" algn="l" defTabSz="914400" rtl="0" eaLnBrk="1" fontAlgn="ctr" latinLnBrk="0" hangingPunct="1">
                        <a:lnSpc>
                          <a:spcPct val="100000"/>
                        </a:lnSpc>
                        <a:spcBef>
                          <a:spcPts val="0"/>
                        </a:spcBef>
                        <a:spcAft>
                          <a:spcPts val="0"/>
                        </a:spcAft>
                        <a:buClrTx/>
                        <a:buSzTx/>
                        <a:buFontTx/>
                        <a:buNone/>
                        <a:tabLst/>
                        <a:defRPr/>
                      </a:pPr>
                      <a:endParaRPr lang="es-ES" sz="900" b="0" i="0" u="none" strike="noStrike" dirty="0">
                        <a:solidFill>
                          <a:schemeClr val="tx1"/>
                        </a:solidFill>
                        <a:effectLst/>
                        <a:latin typeface="SansSerif"/>
                      </a:endParaRPr>
                    </a:p>
                    <a:p>
                      <a:pPr algn="l" fontAlgn="ctr"/>
                      <a:endParaRPr lang="es-ES" sz="900" b="0" i="0" u="none" strike="noStrike" dirty="0">
                        <a:solidFill>
                          <a:schemeClr val="tx1"/>
                        </a:solidFill>
                        <a:effectLst/>
                        <a:latin typeface="SansSerif"/>
                      </a:endParaRPr>
                    </a:p>
                  </a:txBody>
                  <a:tcPr marL="8089" marR="8089" marT="8089" marB="0" anchor="ctr"/>
                </a:tc>
                <a:tc>
                  <a:txBody>
                    <a:bodyPr/>
                    <a:lstStyle/>
                    <a:p>
                      <a:pPr algn="r" fontAlgn="ctr"/>
                      <a:r>
                        <a:rPr lang="es-CO" sz="900" u="none" strike="noStrike" dirty="0">
                          <a:effectLst/>
                        </a:rPr>
                        <a:t>1/02/2019</a:t>
                      </a:r>
                      <a:endParaRPr lang="es-CO" sz="900" b="0" i="0" u="none" strike="noStrike" dirty="0">
                        <a:solidFill>
                          <a:srgbClr val="000000"/>
                        </a:solidFill>
                        <a:effectLst/>
                        <a:latin typeface="SansSerif"/>
                      </a:endParaRPr>
                    </a:p>
                  </a:txBody>
                  <a:tcPr marL="8089" marR="8089" marT="8089" marB="0" anchor="ctr"/>
                </a:tc>
                <a:tc>
                  <a:txBody>
                    <a:bodyPr/>
                    <a:lstStyle/>
                    <a:p>
                      <a:pPr marL="0" marR="0" lvl="0" indent="0" algn="r" defTabSz="914400" rtl="0" eaLnBrk="1" fontAlgn="ctr" latinLnBrk="0" hangingPunct="1">
                        <a:lnSpc>
                          <a:spcPct val="100000"/>
                        </a:lnSpc>
                        <a:spcBef>
                          <a:spcPts val="0"/>
                        </a:spcBef>
                        <a:spcAft>
                          <a:spcPts val="0"/>
                        </a:spcAft>
                        <a:buClrTx/>
                        <a:buSzTx/>
                        <a:buFontTx/>
                        <a:buNone/>
                        <a:tabLst/>
                        <a:defRPr/>
                      </a:pPr>
                      <a:r>
                        <a:rPr lang="es-CO" sz="900" u="none" strike="noStrike" dirty="0">
                          <a:effectLst/>
                        </a:rPr>
                        <a:t>30/12/2019</a:t>
                      </a:r>
                      <a:endParaRPr lang="es-CO" sz="900" b="0" i="0" u="none" strike="noStrike" dirty="0">
                        <a:solidFill>
                          <a:srgbClr val="000000"/>
                        </a:solidFill>
                        <a:effectLst/>
                        <a:latin typeface="SansSerif"/>
                      </a:endParaRPr>
                    </a:p>
                    <a:p>
                      <a:pPr algn="r" fontAlgn="ctr"/>
                      <a:endParaRPr lang="es-CO" sz="900" b="0" i="0" u="none" strike="noStrike" dirty="0">
                        <a:solidFill>
                          <a:srgbClr val="000000"/>
                        </a:solidFill>
                        <a:effectLst/>
                        <a:latin typeface="SansSerif"/>
                      </a:endParaRPr>
                    </a:p>
                  </a:txBody>
                  <a:tcPr marL="8089" marR="8089" marT="8089" marB="0" anchor="ctr"/>
                </a:tc>
                <a:tc>
                  <a:txBody>
                    <a:bodyPr/>
                    <a:lstStyle/>
                    <a:p>
                      <a:pPr algn="r" fontAlgn="ctr"/>
                      <a:r>
                        <a:rPr lang="es-CO" sz="900" u="none" strike="noStrike" dirty="0">
                          <a:effectLst/>
                        </a:rPr>
                        <a:t>30/12/2019</a:t>
                      </a:r>
                      <a:endParaRPr lang="es-CO" sz="900" b="0" i="0" u="none" strike="noStrike" dirty="0">
                        <a:solidFill>
                          <a:srgbClr val="000000"/>
                        </a:solidFill>
                        <a:effectLst/>
                        <a:latin typeface="SansSerif"/>
                      </a:endParaRPr>
                    </a:p>
                  </a:txBody>
                  <a:tcPr marL="8089" marR="8089" marT="8089" marB="0" anchor="ctr"/>
                </a:tc>
                <a:tc rowSpan="5">
                  <a:txBody>
                    <a:bodyPr/>
                    <a:lstStyle/>
                    <a:p>
                      <a:pPr algn="l" fontAlgn="ctr"/>
                      <a:r>
                        <a:rPr lang="es-ES" sz="900" u="none" strike="noStrike" dirty="0">
                          <a:solidFill>
                            <a:schemeClr val="tx1"/>
                          </a:solidFill>
                          <a:effectLst/>
                        </a:rPr>
                        <a:t>Subdirección de Estudios e </a:t>
                      </a:r>
                      <a:r>
                        <a:rPr lang="es-ES" sz="900" u="none" strike="noStrike" dirty="0" smtClean="0">
                          <a:solidFill>
                            <a:schemeClr val="tx1"/>
                          </a:solidFill>
                          <a:effectLst/>
                        </a:rPr>
                        <a:t>Innovación / Secretaría General</a:t>
                      </a:r>
                      <a:endParaRPr lang="es-ES" sz="900" b="0" i="0" u="none" strike="noStrike" dirty="0">
                        <a:solidFill>
                          <a:schemeClr val="tx1"/>
                        </a:solidFill>
                        <a:effectLst/>
                        <a:latin typeface="SansSerif"/>
                      </a:endParaRPr>
                    </a:p>
                  </a:txBody>
                  <a:tcPr marL="8089" marR="8089" marT="8089" marB="0" anchor="ctr"/>
                </a:tc>
                <a:extLst>
                  <a:ext uri="{0D108BD9-81ED-4DB2-BD59-A6C34878D82A}">
                    <a16:rowId xmlns="" xmlns:a16="http://schemas.microsoft.com/office/drawing/2014/main" val="10006"/>
                  </a:ext>
                </a:extLst>
              </a:tr>
              <a:tr h="432530">
                <a:tc>
                  <a:txBody>
                    <a:bodyPr/>
                    <a:lstStyle/>
                    <a:p>
                      <a:pPr algn="l" fontAlgn="ctr"/>
                      <a:r>
                        <a:rPr lang="es-ES" sz="900" u="none" strike="noStrike" dirty="0">
                          <a:effectLst/>
                        </a:rPr>
                        <a:t>Permiso de circulación para carga </a:t>
                      </a:r>
                      <a:r>
                        <a:rPr lang="es-ES" sz="900" u="none" strike="noStrike" dirty="0" err="1">
                          <a:effectLst/>
                        </a:rPr>
                        <a:t>extrapesada</a:t>
                      </a:r>
                      <a:r>
                        <a:rPr lang="es-ES" sz="900" u="none" strike="noStrike" dirty="0">
                          <a:effectLst/>
                        </a:rPr>
                        <a:t> y/o </a:t>
                      </a:r>
                      <a:r>
                        <a:rPr lang="es-ES" sz="900" u="none" strike="noStrike" dirty="0" err="1">
                          <a:effectLst/>
                        </a:rPr>
                        <a:t>extradimensionada</a:t>
                      </a:r>
                      <a:r>
                        <a:rPr lang="es-ES" sz="900" u="none" strike="noStrike" dirty="0">
                          <a:effectLst/>
                        </a:rPr>
                        <a:t> </a:t>
                      </a:r>
                      <a:r>
                        <a:rPr lang="es-ES" sz="900" i="1" u="none" strike="noStrike" dirty="0">
                          <a:effectLst/>
                        </a:rPr>
                        <a:t>(permiso de carga especial).</a:t>
                      </a:r>
                      <a:endParaRPr lang="es-ES" sz="900" b="0" i="1" u="none" strike="noStrike" dirty="0">
                        <a:solidFill>
                          <a:srgbClr val="000000"/>
                        </a:solidFill>
                        <a:effectLst/>
                        <a:latin typeface="SansSerif"/>
                      </a:endParaRPr>
                    </a:p>
                  </a:txBody>
                  <a:tcPr marL="8089" marR="8089" marT="8089" marB="0" anchor="ctr"/>
                </a:tc>
                <a:tc vMerge="1">
                  <a:txBody>
                    <a:bodyPr/>
                    <a:lstStyle/>
                    <a:p>
                      <a:pPr algn="l" fontAlgn="ctr"/>
                      <a:endParaRPr lang="es-ES" sz="900" b="0" i="0" u="none" strike="noStrike" dirty="0">
                        <a:solidFill>
                          <a:srgbClr val="000000"/>
                        </a:solidFill>
                        <a:effectLst/>
                        <a:latin typeface="SansSerif"/>
                      </a:endParaRPr>
                    </a:p>
                  </a:txBody>
                  <a:tcPr marL="8089" marR="8089" marT="8089" marB="0" anchor="ctr"/>
                </a:tc>
                <a:tc vMerge="1">
                  <a:txBody>
                    <a:bodyPr/>
                    <a:lstStyle/>
                    <a:p>
                      <a:pPr algn="l" fontAlgn="ctr"/>
                      <a:endParaRPr lang="es-ES" sz="900" b="0" i="0" u="none" strike="noStrike" dirty="0">
                        <a:solidFill>
                          <a:srgbClr val="000000"/>
                        </a:solidFill>
                        <a:effectLst/>
                        <a:latin typeface="SansSerif"/>
                      </a:endParaRPr>
                    </a:p>
                  </a:txBody>
                  <a:tcPr marL="8089" marR="8089" marT="8089" marB="0" anchor="ctr"/>
                </a:tc>
                <a:tc vMerge="1">
                  <a:txBody>
                    <a:bodyPr/>
                    <a:lstStyle/>
                    <a:p>
                      <a:pPr algn="l" fontAlgn="ctr"/>
                      <a:endParaRPr lang="es-ES" sz="900" b="0" i="0" u="none" strike="noStrike" dirty="0">
                        <a:solidFill>
                          <a:srgbClr val="000000"/>
                        </a:solidFill>
                        <a:effectLst/>
                        <a:latin typeface="SansSerif"/>
                      </a:endParaRPr>
                    </a:p>
                  </a:txBody>
                  <a:tcPr marL="8089" marR="8089" marT="8089" marB="0" anchor="ctr"/>
                </a:tc>
                <a:tc vMerge="1">
                  <a:txBody>
                    <a:bodyPr/>
                    <a:lstStyle/>
                    <a:p>
                      <a:pPr algn="l" fontAlgn="ctr"/>
                      <a:endParaRPr lang="es-CO" sz="900" b="0" i="0" u="none" strike="noStrike" dirty="0">
                        <a:solidFill>
                          <a:srgbClr val="000000"/>
                        </a:solidFill>
                        <a:effectLst/>
                        <a:latin typeface="SansSerif"/>
                      </a:endParaRPr>
                    </a:p>
                  </a:txBody>
                  <a:tcPr marL="8089" marR="8089" marT="8089" marB="0" anchor="ctr"/>
                </a:tc>
                <a:tc vMerge="1">
                  <a:txBody>
                    <a:bodyPr/>
                    <a:lstStyle/>
                    <a:p>
                      <a:pPr algn="l" fontAlgn="ctr"/>
                      <a:endParaRPr lang="es-ES" sz="900" b="0" i="0" u="none" strike="noStrike" dirty="0">
                        <a:solidFill>
                          <a:srgbClr val="000000"/>
                        </a:solidFill>
                        <a:effectLst/>
                        <a:latin typeface="SansSerif"/>
                      </a:endParaRPr>
                    </a:p>
                  </a:txBody>
                  <a:tcPr marL="8089" marR="8089" marT="8089" marB="0" anchor="ctr"/>
                </a:tc>
                <a:tc>
                  <a:txBody>
                    <a:bodyPr/>
                    <a:lstStyle/>
                    <a:p>
                      <a:pPr algn="r" fontAlgn="ctr"/>
                      <a:r>
                        <a:rPr lang="es-CO" sz="900" u="none" strike="noStrike" dirty="0">
                          <a:solidFill>
                            <a:schemeClr val="tx1"/>
                          </a:solidFill>
                          <a:effectLst/>
                        </a:rPr>
                        <a:t>1/02/2019</a:t>
                      </a:r>
                      <a:endParaRPr lang="es-CO" sz="900" b="0" i="0" u="none" strike="noStrike" dirty="0">
                        <a:solidFill>
                          <a:schemeClr val="tx1"/>
                        </a:solidFill>
                        <a:effectLst/>
                        <a:latin typeface="SansSerif"/>
                      </a:endParaRPr>
                    </a:p>
                  </a:txBody>
                  <a:tcPr marL="8089" marR="8089" marT="8089" marB="0" anchor="ctr"/>
                </a:tc>
                <a:tc>
                  <a:txBody>
                    <a:bodyPr/>
                    <a:lstStyle/>
                    <a:p>
                      <a:pPr marL="0" marR="0" lvl="0" indent="0" algn="r" defTabSz="914400" rtl="0" eaLnBrk="1" fontAlgn="ctr" latinLnBrk="0" hangingPunct="1">
                        <a:lnSpc>
                          <a:spcPct val="100000"/>
                        </a:lnSpc>
                        <a:spcBef>
                          <a:spcPts val="0"/>
                        </a:spcBef>
                        <a:spcAft>
                          <a:spcPts val="0"/>
                        </a:spcAft>
                        <a:buClrTx/>
                        <a:buSzTx/>
                        <a:buFontTx/>
                        <a:buNone/>
                        <a:tabLst/>
                        <a:defRPr/>
                      </a:pPr>
                      <a:r>
                        <a:rPr lang="es-CO" sz="900" u="none" strike="noStrike" dirty="0">
                          <a:solidFill>
                            <a:schemeClr val="tx1"/>
                          </a:solidFill>
                          <a:effectLst/>
                        </a:rPr>
                        <a:t>30/12/2019</a:t>
                      </a:r>
                      <a:endParaRPr lang="es-CO" sz="900" b="0" i="0" u="none" strike="noStrike" dirty="0">
                        <a:solidFill>
                          <a:schemeClr val="tx1"/>
                        </a:solidFill>
                        <a:effectLst/>
                        <a:latin typeface="SansSerif"/>
                      </a:endParaRPr>
                    </a:p>
                  </a:txBody>
                  <a:tcPr marL="8089" marR="8089" marT="8089" marB="0" anchor="ctr"/>
                </a:tc>
                <a:tc>
                  <a:txBody>
                    <a:bodyPr/>
                    <a:lstStyle/>
                    <a:p>
                      <a:pPr algn="r" fontAlgn="ctr"/>
                      <a:r>
                        <a:rPr lang="es-CO" sz="900" u="none" strike="noStrike" dirty="0">
                          <a:solidFill>
                            <a:schemeClr val="tx1"/>
                          </a:solidFill>
                          <a:effectLst/>
                        </a:rPr>
                        <a:t>30/12/2019</a:t>
                      </a:r>
                      <a:endParaRPr lang="es-CO" sz="900" b="0" i="0" u="none" strike="noStrike" dirty="0">
                        <a:solidFill>
                          <a:schemeClr val="tx1"/>
                        </a:solidFill>
                        <a:effectLst/>
                        <a:latin typeface="SansSerif"/>
                      </a:endParaRPr>
                    </a:p>
                  </a:txBody>
                  <a:tcPr marL="8089" marR="8089" marT="8089" marB="0" anchor="ctr"/>
                </a:tc>
                <a:tc vMerge="1">
                  <a:txBody>
                    <a:bodyPr/>
                    <a:lstStyle/>
                    <a:p>
                      <a:pPr algn="l" fontAlgn="ctr"/>
                      <a:endParaRPr lang="es-ES" sz="900" b="0" i="0" u="none" strike="noStrike" dirty="0">
                        <a:solidFill>
                          <a:srgbClr val="000000"/>
                        </a:solidFill>
                        <a:effectLst/>
                        <a:latin typeface="SansSerif"/>
                      </a:endParaRPr>
                    </a:p>
                  </a:txBody>
                  <a:tcPr marL="8089" marR="8089" marT="8089" marB="0" anchor="ctr"/>
                </a:tc>
                <a:extLst>
                  <a:ext uri="{0D108BD9-81ED-4DB2-BD59-A6C34878D82A}">
                    <a16:rowId xmlns="" xmlns:a16="http://schemas.microsoft.com/office/drawing/2014/main" val="10007"/>
                  </a:ext>
                </a:extLst>
              </a:tr>
              <a:tr h="432530">
                <a:tc>
                  <a:txBody>
                    <a:bodyPr/>
                    <a:lstStyle/>
                    <a:p>
                      <a:pPr algn="l" fontAlgn="ctr"/>
                      <a:r>
                        <a:rPr lang="es-ES" sz="900" u="none" strike="noStrike" dirty="0">
                          <a:effectLst/>
                        </a:rPr>
                        <a:t>Permiso de cierre de vías por eventos deportivos y/o culturales, por obras y emergencias.</a:t>
                      </a:r>
                      <a:br>
                        <a:rPr lang="es-ES" sz="900" u="none" strike="noStrike" dirty="0">
                          <a:effectLst/>
                        </a:rPr>
                      </a:br>
                      <a:endParaRPr lang="es-ES" sz="900" b="0" i="0" u="none" strike="noStrike" dirty="0">
                        <a:solidFill>
                          <a:srgbClr val="000000"/>
                        </a:solidFill>
                        <a:effectLst/>
                        <a:latin typeface="SansSerif"/>
                      </a:endParaRPr>
                    </a:p>
                  </a:txBody>
                  <a:tcPr marL="8089" marR="8089" marT="8089" marB="0" anchor="ctr"/>
                </a:tc>
                <a:tc vMerge="1">
                  <a:txBody>
                    <a:bodyPr/>
                    <a:lstStyle/>
                    <a:p>
                      <a:pPr algn="l" fontAlgn="ctr"/>
                      <a:endParaRPr lang="es-ES" sz="900" b="0" i="0" u="none" strike="noStrike" dirty="0">
                        <a:solidFill>
                          <a:srgbClr val="000000"/>
                        </a:solidFill>
                        <a:effectLst/>
                        <a:latin typeface="SansSerif"/>
                      </a:endParaRPr>
                    </a:p>
                  </a:txBody>
                  <a:tcPr marL="8089" marR="8089" marT="8089" marB="0" anchor="ctr"/>
                </a:tc>
                <a:tc vMerge="1">
                  <a:txBody>
                    <a:bodyPr/>
                    <a:lstStyle/>
                    <a:p>
                      <a:pPr algn="l" fontAlgn="ctr"/>
                      <a:endParaRPr lang="es-ES" sz="900" b="0" i="0" u="none" strike="noStrike" dirty="0">
                        <a:solidFill>
                          <a:srgbClr val="000000"/>
                        </a:solidFill>
                        <a:effectLst/>
                        <a:latin typeface="SansSerif"/>
                      </a:endParaRPr>
                    </a:p>
                  </a:txBody>
                  <a:tcPr marL="8089" marR="8089" marT="8089" marB="0" anchor="ctr"/>
                </a:tc>
                <a:tc vMerge="1">
                  <a:txBody>
                    <a:bodyPr/>
                    <a:lstStyle/>
                    <a:p>
                      <a:pPr algn="l" fontAlgn="ctr"/>
                      <a:endParaRPr lang="es-ES" sz="900" b="0" i="0" u="none" strike="noStrike" dirty="0">
                        <a:solidFill>
                          <a:srgbClr val="000000"/>
                        </a:solidFill>
                        <a:effectLst/>
                        <a:latin typeface="SansSerif"/>
                      </a:endParaRPr>
                    </a:p>
                  </a:txBody>
                  <a:tcPr marL="8089" marR="8089" marT="8089" marB="0" anchor="ctr"/>
                </a:tc>
                <a:tc vMerge="1">
                  <a:txBody>
                    <a:bodyPr/>
                    <a:lstStyle/>
                    <a:p>
                      <a:pPr algn="l" fontAlgn="ctr"/>
                      <a:endParaRPr lang="es-CO" sz="900" b="0" i="0" u="none" strike="noStrike" dirty="0">
                        <a:solidFill>
                          <a:srgbClr val="000000"/>
                        </a:solidFill>
                        <a:effectLst/>
                        <a:latin typeface="SansSerif"/>
                      </a:endParaRPr>
                    </a:p>
                  </a:txBody>
                  <a:tcPr marL="8089" marR="8089" marT="8089" marB="0" anchor="ctr"/>
                </a:tc>
                <a:tc vMerge="1">
                  <a:txBody>
                    <a:bodyPr/>
                    <a:lstStyle/>
                    <a:p>
                      <a:pPr algn="l" fontAlgn="ctr"/>
                      <a:endParaRPr lang="es-ES" sz="900" b="0" i="0" u="none" strike="noStrike" dirty="0">
                        <a:solidFill>
                          <a:srgbClr val="000000"/>
                        </a:solidFill>
                        <a:effectLst/>
                        <a:latin typeface="SansSerif"/>
                      </a:endParaRPr>
                    </a:p>
                  </a:txBody>
                  <a:tcPr marL="8089" marR="8089" marT="8089" marB="0" anchor="ctr"/>
                </a:tc>
                <a:tc>
                  <a:txBody>
                    <a:bodyPr/>
                    <a:lstStyle/>
                    <a:p>
                      <a:pPr algn="r" fontAlgn="ctr"/>
                      <a:r>
                        <a:rPr lang="es-CO" sz="900" u="none" strike="noStrike" dirty="0">
                          <a:solidFill>
                            <a:schemeClr val="tx1"/>
                          </a:solidFill>
                          <a:effectLst/>
                        </a:rPr>
                        <a:t>1/02/2019</a:t>
                      </a:r>
                      <a:endParaRPr lang="es-CO" sz="900" b="0" i="0" u="none" strike="noStrike" dirty="0">
                        <a:solidFill>
                          <a:schemeClr val="tx1"/>
                        </a:solidFill>
                        <a:effectLst/>
                        <a:latin typeface="SansSerif"/>
                      </a:endParaRPr>
                    </a:p>
                  </a:txBody>
                  <a:tcPr marL="8089" marR="8089" marT="8089" marB="0" anchor="ctr"/>
                </a:tc>
                <a:tc>
                  <a:txBody>
                    <a:bodyPr/>
                    <a:lstStyle/>
                    <a:p>
                      <a:pPr marL="0" marR="0" lvl="0" indent="0" algn="r" defTabSz="914400" rtl="0" eaLnBrk="1" fontAlgn="ctr" latinLnBrk="0" hangingPunct="1">
                        <a:lnSpc>
                          <a:spcPct val="100000"/>
                        </a:lnSpc>
                        <a:spcBef>
                          <a:spcPts val="0"/>
                        </a:spcBef>
                        <a:spcAft>
                          <a:spcPts val="0"/>
                        </a:spcAft>
                        <a:buClrTx/>
                        <a:buSzTx/>
                        <a:buFontTx/>
                        <a:buNone/>
                        <a:tabLst/>
                        <a:defRPr/>
                      </a:pPr>
                      <a:r>
                        <a:rPr lang="es-CO" sz="900" u="none" strike="noStrike" dirty="0">
                          <a:solidFill>
                            <a:schemeClr val="tx1"/>
                          </a:solidFill>
                          <a:effectLst/>
                        </a:rPr>
                        <a:t>30/12/2019</a:t>
                      </a:r>
                      <a:endParaRPr lang="es-CO" sz="900" b="0" i="0" u="none" strike="noStrike" dirty="0">
                        <a:solidFill>
                          <a:schemeClr val="tx1"/>
                        </a:solidFill>
                        <a:effectLst/>
                        <a:latin typeface="SansSerif"/>
                      </a:endParaRPr>
                    </a:p>
                  </a:txBody>
                  <a:tcPr marL="8089" marR="8089" marT="8089" marB="0" anchor="ctr"/>
                </a:tc>
                <a:tc>
                  <a:txBody>
                    <a:bodyPr/>
                    <a:lstStyle/>
                    <a:p>
                      <a:pPr algn="r" fontAlgn="ctr"/>
                      <a:r>
                        <a:rPr lang="es-CO" sz="900" u="none" strike="noStrike" dirty="0">
                          <a:solidFill>
                            <a:schemeClr val="tx1"/>
                          </a:solidFill>
                          <a:effectLst/>
                        </a:rPr>
                        <a:t>30/12/2019</a:t>
                      </a:r>
                      <a:endParaRPr lang="es-CO" sz="900" b="0" i="0" u="none" strike="noStrike" dirty="0">
                        <a:solidFill>
                          <a:schemeClr val="tx1"/>
                        </a:solidFill>
                        <a:effectLst/>
                        <a:latin typeface="SansSerif"/>
                      </a:endParaRPr>
                    </a:p>
                  </a:txBody>
                  <a:tcPr marL="8089" marR="8089" marT="8089" marB="0" anchor="ctr"/>
                </a:tc>
                <a:tc vMerge="1">
                  <a:txBody>
                    <a:bodyPr/>
                    <a:lstStyle/>
                    <a:p>
                      <a:pPr algn="l" fontAlgn="ctr"/>
                      <a:endParaRPr lang="es-ES" sz="900" b="0" i="0" u="none" strike="noStrike" dirty="0">
                        <a:solidFill>
                          <a:srgbClr val="000000"/>
                        </a:solidFill>
                        <a:effectLst/>
                        <a:latin typeface="SansSerif"/>
                      </a:endParaRPr>
                    </a:p>
                  </a:txBody>
                  <a:tcPr marL="8089" marR="8089" marT="8089" marB="0" anchor="ctr"/>
                </a:tc>
                <a:extLst>
                  <a:ext uri="{0D108BD9-81ED-4DB2-BD59-A6C34878D82A}">
                    <a16:rowId xmlns="" xmlns:a16="http://schemas.microsoft.com/office/drawing/2014/main" val="10008"/>
                  </a:ext>
                </a:extLst>
              </a:tr>
              <a:tr h="432530">
                <a:tc>
                  <a:txBody>
                    <a:bodyPr/>
                    <a:lstStyle/>
                    <a:p>
                      <a:pPr algn="l" fontAlgn="ctr"/>
                      <a:r>
                        <a:rPr lang="es-ES" sz="900" u="none" strike="noStrike" dirty="0">
                          <a:effectLst/>
                        </a:rPr>
                        <a:t>Concepto técnico de ubicación de estaciones de servicios.</a:t>
                      </a:r>
                      <a:endParaRPr lang="es-ES" sz="900" b="0" i="0" u="none" strike="noStrike" dirty="0">
                        <a:solidFill>
                          <a:srgbClr val="000000"/>
                        </a:solidFill>
                        <a:effectLst/>
                        <a:latin typeface="SansSerif"/>
                      </a:endParaRPr>
                    </a:p>
                  </a:txBody>
                  <a:tcPr marL="8089" marR="8089" marT="8089" marB="0" anchor="ctr"/>
                </a:tc>
                <a:tc vMerge="1">
                  <a:txBody>
                    <a:bodyPr/>
                    <a:lstStyle/>
                    <a:p>
                      <a:pPr algn="l" fontAlgn="ctr"/>
                      <a:endParaRPr lang="es-ES" sz="900" b="0" i="0" u="none" strike="noStrike" dirty="0">
                        <a:solidFill>
                          <a:srgbClr val="000000"/>
                        </a:solidFill>
                        <a:effectLst/>
                        <a:latin typeface="SansSerif"/>
                      </a:endParaRPr>
                    </a:p>
                  </a:txBody>
                  <a:tcPr marL="8089" marR="8089" marT="8089" marB="0" anchor="ctr"/>
                </a:tc>
                <a:tc vMerge="1">
                  <a:txBody>
                    <a:bodyPr/>
                    <a:lstStyle/>
                    <a:p>
                      <a:pPr algn="l" fontAlgn="ctr"/>
                      <a:endParaRPr lang="es-ES" sz="900" b="0" i="0" u="none" strike="noStrike" dirty="0">
                        <a:solidFill>
                          <a:srgbClr val="000000"/>
                        </a:solidFill>
                        <a:effectLst/>
                        <a:latin typeface="SansSerif"/>
                      </a:endParaRPr>
                    </a:p>
                  </a:txBody>
                  <a:tcPr marL="8089" marR="8089" marT="8089" marB="0" anchor="ctr"/>
                </a:tc>
                <a:tc vMerge="1">
                  <a:txBody>
                    <a:bodyPr/>
                    <a:lstStyle/>
                    <a:p>
                      <a:pPr algn="l" fontAlgn="ctr"/>
                      <a:endParaRPr lang="es-ES" sz="900" b="0" i="0" u="none" strike="noStrike" dirty="0">
                        <a:solidFill>
                          <a:srgbClr val="000000"/>
                        </a:solidFill>
                        <a:effectLst/>
                        <a:latin typeface="SansSerif"/>
                      </a:endParaRPr>
                    </a:p>
                  </a:txBody>
                  <a:tcPr marL="8089" marR="8089" marT="8089" marB="0" anchor="ctr"/>
                </a:tc>
                <a:tc vMerge="1">
                  <a:txBody>
                    <a:bodyPr/>
                    <a:lstStyle/>
                    <a:p>
                      <a:pPr algn="l" fontAlgn="ctr"/>
                      <a:endParaRPr lang="es-CO" sz="900" b="0" i="0" u="none" strike="noStrike" dirty="0">
                        <a:solidFill>
                          <a:srgbClr val="000000"/>
                        </a:solidFill>
                        <a:effectLst/>
                        <a:latin typeface="SansSerif"/>
                      </a:endParaRPr>
                    </a:p>
                  </a:txBody>
                  <a:tcPr marL="8089" marR="8089" marT="8089" marB="0" anchor="ctr"/>
                </a:tc>
                <a:tc vMerge="1">
                  <a:txBody>
                    <a:bodyPr/>
                    <a:lstStyle/>
                    <a:p>
                      <a:pPr algn="l" fontAlgn="ctr"/>
                      <a:endParaRPr lang="es-ES" sz="900" b="0" i="0" u="none" strike="noStrike" dirty="0">
                        <a:solidFill>
                          <a:srgbClr val="000000"/>
                        </a:solidFill>
                        <a:effectLst/>
                        <a:latin typeface="SansSerif"/>
                      </a:endParaRPr>
                    </a:p>
                  </a:txBody>
                  <a:tcPr marL="8089" marR="8089" marT="8089" marB="0" anchor="ctr"/>
                </a:tc>
                <a:tc>
                  <a:txBody>
                    <a:bodyPr/>
                    <a:lstStyle/>
                    <a:p>
                      <a:pPr algn="r" fontAlgn="ctr"/>
                      <a:r>
                        <a:rPr lang="es-CO" sz="900" u="none" strike="noStrike" dirty="0">
                          <a:effectLst/>
                        </a:rPr>
                        <a:t>1/02/2019</a:t>
                      </a:r>
                      <a:endParaRPr lang="es-CO" sz="900" b="0" i="0" u="none" strike="noStrike" dirty="0">
                        <a:solidFill>
                          <a:srgbClr val="000000"/>
                        </a:solidFill>
                        <a:effectLst/>
                        <a:latin typeface="SansSerif"/>
                      </a:endParaRPr>
                    </a:p>
                  </a:txBody>
                  <a:tcPr marL="8089" marR="8089" marT="8089" marB="0" anchor="ctr"/>
                </a:tc>
                <a:tc>
                  <a:txBody>
                    <a:bodyPr/>
                    <a:lstStyle/>
                    <a:p>
                      <a:pPr marL="0" marR="0" lvl="0" indent="0" algn="r" defTabSz="914400" rtl="0" eaLnBrk="1" fontAlgn="ctr" latinLnBrk="0" hangingPunct="1">
                        <a:lnSpc>
                          <a:spcPct val="100000"/>
                        </a:lnSpc>
                        <a:spcBef>
                          <a:spcPts val="0"/>
                        </a:spcBef>
                        <a:spcAft>
                          <a:spcPts val="0"/>
                        </a:spcAft>
                        <a:buClrTx/>
                        <a:buSzTx/>
                        <a:buFontTx/>
                        <a:buNone/>
                        <a:tabLst/>
                        <a:defRPr/>
                      </a:pPr>
                      <a:r>
                        <a:rPr lang="es-CO" sz="900" u="none" strike="noStrike" dirty="0">
                          <a:effectLst/>
                        </a:rPr>
                        <a:t>30/12/2019</a:t>
                      </a:r>
                      <a:endParaRPr lang="es-CO" sz="900" b="0" i="0" u="none" strike="noStrike" dirty="0">
                        <a:solidFill>
                          <a:srgbClr val="000000"/>
                        </a:solidFill>
                        <a:effectLst/>
                        <a:latin typeface="SansSerif"/>
                      </a:endParaRPr>
                    </a:p>
                  </a:txBody>
                  <a:tcPr marL="8089" marR="8089" marT="8089" marB="0" anchor="ctr"/>
                </a:tc>
                <a:tc>
                  <a:txBody>
                    <a:bodyPr/>
                    <a:lstStyle/>
                    <a:p>
                      <a:pPr algn="r" fontAlgn="ctr"/>
                      <a:r>
                        <a:rPr lang="es-CO" sz="900" u="none" strike="noStrike" dirty="0">
                          <a:effectLst/>
                        </a:rPr>
                        <a:t>30/12/2019</a:t>
                      </a:r>
                      <a:endParaRPr lang="es-CO" sz="900" b="0" i="0" u="none" strike="noStrike" dirty="0">
                        <a:solidFill>
                          <a:srgbClr val="000000"/>
                        </a:solidFill>
                        <a:effectLst/>
                        <a:latin typeface="SansSerif"/>
                      </a:endParaRPr>
                    </a:p>
                  </a:txBody>
                  <a:tcPr marL="8089" marR="8089" marT="8089" marB="0" anchor="ctr"/>
                </a:tc>
                <a:tc vMerge="1">
                  <a:txBody>
                    <a:bodyPr/>
                    <a:lstStyle/>
                    <a:p>
                      <a:pPr algn="l" fontAlgn="ctr"/>
                      <a:endParaRPr lang="es-ES" sz="900" b="0" i="0" u="none" strike="noStrike" dirty="0">
                        <a:solidFill>
                          <a:srgbClr val="000000"/>
                        </a:solidFill>
                        <a:effectLst/>
                        <a:latin typeface="SansSerif"/>
                      </a:endParaRPr>
                    </a:p>
                  </a:txBody>
                  <a:tcPr marL="8089" marR="8089" marT="8089" marB="0" anchor="ctr"/>
                </a:tc>
                <a:extLst>
                  <a:ext uri="{0D108BD9-81ED-4DB2-BD59-A6C34878D82A}">
                    <a16:rowId xmlns="" xmlns:a16="http://schemas.microsoft.com/office/drawing/2014/main" val="10009"/>
                  </a:ext>
                </a:extLst>
              </a:tr>
              <a:tr h="432530">
                <a:tc>
                  <a:txBody>
                    <a:bodyPr/>
                    <a:lstStyle/>
                    <a:p>
                      <a:pPr algn="l" fontAlgn="ctr"/>
                      <a:r>
                        <a:rPr lang="es-ES" sz="900" u="none" strike="noStrike" dirty="0">
                          <a:effectLst/>
                        </a:rPr>
                        <a:t>Permiso de uso de zona de vía.</a:t>
                      </a:r>
                      <a:endParaRPr lang="es-ES" sz="900" b="0" i="0" u="none" strike="noStrike" dirty="0">
                        <a:solidFill>
                          <a:srgbClr val="000000"/>
                        </a:solidFill>
                        <a:effectLst/>
                        <a:latin typeface="SansSerif"/>
                      </a:endParaRPr>
                    </a:p>
                  </a:txBody>
                  <a:tcPr marL="8089" marR="8089" marT="8089" marB="0" anchor="ctr"/>
                </a:tc>
                <a:tc vMerge="1">
                  <a:txBody>
                    <a:bodyPr/>
                    <a:lstStyle/>
                    <a:p>
                      <a:pPr algn="l" fontAlgn="ctr"/>
                      <a:endParaRPr lang="es-ES" sz="900" b="0" i="0" u="none" strike="noStrike" dirty="0">
                        <a:solidFill>
                          <a:srgbClr val="000000"/>
                        </a:solidFill>
                        <a:effectLst/>
                        <a:latin typeface="SansSerif"/>
                      </a:endParaRPr>
                    </a:p>
                  </a:txBody>
                  <a:tcPr marL="8089" marR="8089" marT="8089" marB="0" anchor="ctr"/>
                </a:tc>
                <a:tc vMerge="1">
                  <a:txBody>
                    <a:bodyPr/>
                    <a:lstStyle/>
                    <a:p>
                      <a:pPr algn="l" fontAlgn="ctr"/>
                      <a:endParaRPr lang="es-ES" sz="900" b="0" i="0" u="none" strike="noStrike" dirty="0">
                        <a:solidFill>
                          <a:srgbClr val="000000"/>
                        </a:solidFill>
                        <a:effectLst/>
                        <a:latin typeface="SansSerif"/>
                      </a:endParaRPr>
                    </a:p>
                  </a:txBody>
                  <a:tcPr marL="8089" marR="8089" marT="8089" marB="0" anchor="ctr"/>
                </a:tc>
                <a:tc vMerge="1">
                  <a:txBody>
                    <a:bodyPr/>
                    <a:lstStyle/>
                    <a:p>
                      <a:pPr algn="l" fontAlgn="ctr"/>
                      <a:endParaRPr lang="es-ES" sz="900" b="0" i="0" u="none" strike="noStrike" dirty="0">
                        <a:solidFill>
                          <a:srgbClr val="000000"/>
                        </a:solidFill>
                        <a:effectLst/>
                        <a:latin typeface="SansSerif"/>
                      </a:endParaRPr>
                    </a:p>
                  </a:txBody>
                  <a:tcPr marL="8089" marR="8089" marT="8089" marB="0" anchor="ctr"/>
                </a:tc>
                <a:tc vMerge="1">
                  <a:txBody>
                    <a:bodyPr/>
                    <a:lstStyle/>
                    <a:p>
                      <a:pPr algn="l" fontAlgn="ctr"/>
                      <a:endParaRPr lang="es-CO" sz="900" b="0" i="0" u="none" strike="noStrike" dirty="0">
                        <a:solidFill>
                          <a:srgbClr val="000000"/>
                        </a:solidFill>
                        <a:effectLst/>
                        <a:latin typeface="SansSerif"/>
                      </a:endParaRPr>
                    </a:p>
                  </a:txBody>
                  <a:tcPr marL="8089" marR="8089" marT="8089" marB="0" anchor="ctr"/>
                </a:tc>
                <a:tc vMerge="1">
                  <a:txBody>
                    <a:bodyPr/>
                    <a:lstStyle/>
                    <a:p>
                      <a:pPr algn="l" fontAlgn="ctr"/>
                      <a:endParaRPr lang="es-ES" sz="900" b="0" i="0" u="none" strike="noStrike" dirty="0">
                        <a:solidFill>
                          <a:srgbClr val="000000"/>
                        </a:solidFill>
                        <a:effectLst/>
                        <a:latin typeface="SansSerif"/>
                      </a:endParaRPr>
                    </a:p>
                  </a:txBody>
                  <a:tcPr marL="8089" marR="8089" marT="8089" marB="0" anchor="ctr"/>
                </a:tc>
                <a:tc>
                  <a:txBody>
                    <a:bodyPr/>
                    <a:lstStyle/>
                    <a:p>
                      <a:pPr algn="r" fontAlgn="ctr"/>
                      <a:r>
                        <a:rPr lang="es-CO" sz="900" u="none" strike="noStrike" dirty="0">
                          <a:effectLst/>
                        </a:rPr>
                        <a:t>1/02/2019</a:t>
                      </a:r>
                      <a:endParaRPr lang="es-CO" sz="900" b="0" i="0" u="none" strike="noStrike" dirty="0">
                        <a:solidFill>
                          <a:srgbClr val="000000"/>
                        </a:solidFill>
                        <a:effectLst/>
                        <a:latin typeface="SansSerif"/>
                      </a:endParaRPr>
                    </a:p>
                  </a:txBody>
                  <a:tcPr marL="8089" marR="8089" marT="8089" marB="0" anchor="ctr"/>
                </a:tc>
                <a:tc>
                  <a:txBody>
                    <a:bodyPr/>
                    <a:lstStyle/>
                    <a:p>
                      <a:pPr marL="0" marR="0" lvl="0" indent="0" algn="r" defTabSz="914400" rtl="0" eaLnBrk="1" fontAlgn="ctr" latinLnBrk="0" hangingPunct="1">
                        <a:lnSpc>
                          <a:spcPct val="100000"/>
                        </a:lnSpc>
                        <a:spcBef>
                          <a:spcPts val="0"/>
                        </a:spcBef>
                        <a:spcAft>
                          <a:spcPts val="0"/>
                        </a:spcAft>
                        <a:buClrTx/>
                        <a:buSzTx/>
                        <a:buFontTx/>
                        <a:buNone/>
                        <a:tabLst/>
                        <a:defRPr/>
                      </a:pPr>
                      <a:r>
                        <a:rPr lang="es-CO" sz="900" u="none" strike="noStrike" dirty="0">
                          <a:effectLst/>
                        </a:rPr>
                        <a:t>30/12/2019</a:t>
                      </a:r>
                      <a:endParaRPr lang="es-CO" sz="900" b="0" i="0" u="none" strike="noStrike" dirty="0">
                        <a:solidFill>
                          <a:srgbClr val="000000"/>
                        </a:solidFill>
                        <a:effectLst/>
                        <a:latin typeface="SansSerif"/>
                      </a:endParaRPr>
                    </a:p>
                  </a:txBody>
                  <a:tcPr marL="8089" marR="8089" marT="8089" marB="0" anchor="ctr"/>
                </a:tc>
                <a:tc>
                  <a:txBody>
                    <a:bodyPr/>
                    <a:lstStyle/>
                    <a:p>
                      <a:pPr algn="r" fontAlgn="ctr"/>
                      <a:r>
                        <a:rPr lang="es-CO" sz="900" u="none" strike="noStrike" dirty="0">
                          <a:effectLst/>
                        </a:rPr>
                        <a:t>30/12/2019</a:t>
                      </a:r>
                      <a:endParaRPr lang="es-CO" sz="900" b="0" i="0" u="none" strike="noStrike" dirty="0">
                        <a:solidFill>
                          <a:srgbClr val="000000"/>
                        </a:solidFill>
                        <a:effectLst/>
                        <a:latin typeface="SansSerif"/>
                      </a:endParaRPr>
                    </a:p>
                  </a:txBody>
                  <a:tcPr marL="8089" marR="8089" marT="8089" marB="0" anchor="ctr"/>
                </a:tc>
                <a:tc vMerge="1">
                  <a:txBody>
                    <a:bodyPr/>
                    <a:lstStyle/>
                    <a:p>
                      <a:pPr algn="l" fontAlgn="ctr"/>
                      <a:endParaRPr lang="es-ES" sz="900" b="0" i="0" u="none" strike="noStrike" dirty="0">
                        <a:solidFill>
                          <a:srgbClr val="000000"/>
                        </a:solidFill>
                        <a:effectLst/>
                        <a:latin typeface="SansSerif"/>
                      </a:endParaRPr>
                    </a:p>
                  </a:txBody>
                  <a:tcPr marL="8089" marR="8089" marT="8089" marB="0" anchor="ctr"/>
                </a:tc>
                <a:extLst>
                  <a:ext uri="{0D108BD9-81ED-4DB2-BD59-A6C34878D82A}">
                    <a16:rowId xmlns="" xmlns:a16="http://schemas.microsoft.com/office/drawing/2014/main" val="10010"/>
                  </a:ext>
                </a:extLst>
              </a:tr>
            </a:tbl>
          </a:graphicData>
        </a:graphic>
      </p:graphicFrame>
    </p:spTree>
    <p:extLst>
      <p:ext uri="{BB962C8B-B14F-4D97-AF65-F5344CB8AC3E}">
        <p14:creationId xmlns:p14="http://schemas.microsoft.com/office/powerpoint/2010/main" val="238535782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tángulo 16">
            <a:extLst>
              <a:ext uri="{FF2B5EF4-FFF2-40B4-BE49-F238E27FC236}">
                <a16:creationId xmlns="" xmlns:a16="http://schemas.microsoft.com/office/drawing/2014/main" id="{1AFB049C-6B68-4B65-A015-20D3416AB98F}"/>
              </a:ext>
            </a:extLst>
          </p:cNvPr>
          <p:cNvSpPr/>
          <p:nvPr/>
        </p:nvSpPr>
        <p:spPr>
          <a:xfrm>
            <a:off x="6815025" y="-2058"/>
            <a:ext cx="5268686" cy="523220"/>
          </a:xfrm>
          <a:prstGeom prst="rect">
            <a:avLst/>
          </a:prstGeom>
        </p:spPr>
        <p:txBody>
          <a:bodyPr wrap="square">
            <a:spAutoFit/>
          </a:bodyPr>
          <a:lstStyle/>
          <a:p>
            <a:r>
              <a:rPr lang="es-ES" sz="2800" b="1" dirty="0">
                <a:solidFill>
                  <a:schemeClr val="bg1"/>
                </a:solidFill>
                <a:latin typeface="Arial" panose="020B0604020202020204" pitchFamily="34" charset="0"/>
                <a:cs typeface="Arial" panose="020B0604020202020204" pitchFamily="34" charset="0"/>
              </a:rPr>
              <a:t>Componente 3 - </a:t>
            </a:r>
            <a:r>
              <a:rPr lang="es-ES" sz="1600" b="1" dirty="0">
                <a:solidFill>
                  <a:schemeClr val="bg1"/>
                </a:solidFill>
                <a:latin typeface="Arial" panose="020B0604020202020204" pitchFamily="34" charset="0"/>
                <a:cs typeface="Arial" panose="020B0604020202020204" pitchFamily="34" charset="0"/>
              </a:rPr>
              <a:t>Rendición de Cuentas</a:t>
            </a:r>
          </a:p>
        </p:txBody>
      </p:sp>
      <p:sp>
        <p:nvSpPr>
          <p:cNvPr id="87" name="CuadroTexto 86"/>
          <p:cNvSpPr txBox="1"/>
          <p:nvPr/>
        </p:nvSpPr>
        <p:spPr>
          <a:xfrm>
            <a:off x="206343" y="1266548"/>
            <a:ext cx="11574798" cy="1200329"/>
          </a:xfrm>
          <a:prstGeom prst="rect">
            <a:avLst/>
          </a:prstGeom>
          <a:noFill/>
        </p:spPr>
        <p:txBody>
          <a:bodyPr wrap="square" rtlCol="0">
            <a:spAutoFit/>
          </a:bodyPr>
          <a:lstStyle/>
          <a:p>
            <a:pPr algn="just">
              <a:defRPr/>
            </a:pPr>
            <a:r>
              <a:rPr lang="es-CO" sz="2400" b="1" dirty="0"/>
              <a:t>Promover el control social mediante la adopción de un proceso transversal con interacción permanente entre la Entidad y los ciudadanos, con el fin de </a:t>
            </a:r>
            <a:r>
              <a:rPr lang="es-MX" sz="2400" b="1" dirty="0"/>
              <a:t>responder por los resultados de la gestión.</a:t>
            </a:r>
            <a:endParaRPr lang="es-ES" sz="2400" b="1" dirty="0"/>
          </a:p>
        </p:txBody>
      </p:sp>
      <p:grpSp>
        <p:nvGrpSpPr>
          <p:cNvPr id="88" name="Grupo 87"/>
          <p:cNvGrpSpPr/>
          <p:nvPr/>
        </p:nvGrpSpPr>
        <p:grpSpPr>
          <a:xfrm>
            <a:off x="333949" y="698545"/>
            <a:ext cx="5524184" cy="531449"/>
            <a:chOff x="5102657" y="5945321"/>
            <a:chExt cx="6284084" cy="548229"/>
          </a:xfrm>
          <a:solidFill>
            <a:schemeClr val="accent4"/>
          </a:solidFill>
        </p:grpSpPr>
        <p:sp>
          <p:nvSpPr>
            <p:cNvPr id="89" name="Forma libre 88"/>
            <p:cNvSpPr/>
            <p:nvPr/>
          </p:nvSpPr>
          <p:spPr>
            <a:xfrm>
              <a:off x="5665668" y="5945321"/>
              <a:ext cx="5721073" cy="548229"/>
            </a:xfrm>
            <a:custGeom>
              <a:avLst/>
              <a:gdLst>
                <a:gd name="connsiteX0" fmla="*/ 0 w 763861"/>
                <a:gd name="connsiteY0" fmla="*/ 0 h 806479"/>
                <a:gd name="connsiteX1" fmla="*/ 240208 w 763861"/>
                <a:gd name="connsiteY1" fmla="*/ 0 h 806479"/>
                <a:gd name="connsiteX2" fmla="*/ 245903 w 763861"/>
                <a:gd name="connsiteY2" fmla="*/ 9560 h 806479"/>
                <a:gd name="connsiteX3" fmla="*/ 245903 w 763861"/>
                <a:gd name="connsiteY3" fmla="*/ 0 h 806479"/>
                <a:gd name="connsiteX4" fmla="*/ 504882 w 763861"/>
                <a:gd name="connsiteY4" fmla="*/ 0 h 806479"/>
                <a:gd name="connsiteX5" fmla="*/ 763861 w 763861"/>
                <a:gd name="connsiteY5" fmla="*/ 403240 h 806479"/>
                <a:gd name="connsiteX6" fmla="*/ 504882 w 763861"/>
                <a:gd name="connsiteY6" fmla="*/ 806479 h 806479"/>
                <a:gd name="connsiteX7" fmla="*/ 245903 w 763861"/>
                <a:gd name="connsiteY7" fmla="*/ 806479 h 806479"/>
                <a:gd name="connsiteX8" fmla="*/ 245903 w 763861"/>
                <a:gd name="connsiteY8" fmla="*/ 796919 h 806479"/>
                <a:gd name="connsiteX9" fmla="*/ 240208 w 763861"/>
                <a:gd name="connsiteY9" fmla="*/ 806479 h 806479"/>
                <a:gd name="connsiteX10" fmla="*/ 0 w 763861"/>
                <a:gd name="connsiteY10" fmla="*/ 806479 h 806479"/>
                <a:gd name="connsiteX11" fmla="*/ 240208 w 763861"/>
                <a:gd name="connsiteY11" fmla="*/ 40324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04882 w 5292318"/>
                <a:gd name="connsiteY4" fmla="*/ 0 h 806479"/>
                <a:gd name="connsiteX5" fmla="*/ 5292318 w 5292318"/>
                <a:gd name="connsiteY5" fmla="*/ 479440 h 806479"/>
                <a:gd name="connsiteX6" fmla="*/ 504882 w 5292318"/>
                <a:gd name="connsiteY6" fmla="*/ 806479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04882 w 5292318"/>
                <a:gd name="connsiteY4" fmla="*/ 0 h 806479"/>
                <a:gd name="connsiteX5" fmla="*/ 5292318 w 5292318"/>
                <a:gd name="connsiteY5" fmla="*/ 479440 h 806479"/>
                <a:gd name="connsiteX6" fmla="*/ 5055111 w 5292318"/>
                <a:gd name="connsiteY6" fmla="*/ 719393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131311 w 5292318"/>
                <a:gd name="connsiteY4" fmla="*/ 10886 h 806479"/>
                <a:gd name="connsiteX5" fmla="*/ 5292318 w 5292318"/>
                <a:gd name="connsiteY5" fmla="*/ 479440 h 806479"/>
                <a:gd name="connsiteX6" fmla="*/ 5055111 w 5292318"/>
                <a:gd name="connsiteY6" fmla="*/ 719393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055111 w 5270547"/>
                <a:gd name="connsiteY6" fmla="*/ 719393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163969 w 5270547"/>
                <a:gd name="connsiteY6" fmla="*/ 762936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044226 w 5270547"/>
                <a:gd name="connsiteY6" fmla="*/ 795594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022454 w 5270547"/>
                <a:gd name="connsiteY4" fmla="*/ 10886 h 806479"/>
                <a:gd name="connsiteX5" fmla="*/ 5270547 w 5270547"/>
                <a:gd name="connsiteY5" fmla="*/ 370583 h 806479"/>
                <a:gd name="connsiteX6" fmla="*/ 5044226 w 5270547"/>
                <a:gd name="connsiteY6" fmla="*/ 795594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270547" h="806479">
                  <a:moveTo>
                    <a:pt x="0" y="0"/>
                  </a:moveTo>
                  <a:lnTo>
                    <a:pt x="240208" y="0"/>
                  </a:lnTo>
                  <a:lnTo>
                    <a:pt x="245903" y="9560"/>
                  </a:lnTo>
                  <a:lnTo>
                    <a:pt x="245903" y="0"/>
                  </a:lnTo>
                  <a:lnTo>
                    <a:pt x="5022454" y="10886"/>
                  </a:lnTo>
                  <a:lnTo>
                    <a:pt x="5270547" y="370583"/>
                  </a:lnTo>
                  <a:lnTo>
                    <a:pt x="5044226" y="795594"/>
                  </a:lnTo>
                  <a:lnTo>
                    <a:pt x="245903" y="806479"/>
                  </a:lnTo>
                  <a:lnTo>
                    <a:pt x="245903" y="796919"/>
                  </a:lnTo>
                  <a:lnTo>
                    <a:pt x="240208" y="806479"/>
                  </a:lnTo>
                  <a:lnTo>
                    <a:pt x="0" y="806479"/>
                  </a:lnTo>
                  <a:lnTo>
                    <a:pt x="240208" y="403240"/>
                  </a:lnTo>
                  <a:lnTo>
                    <a:pt x="0" y="0"/>
                  </a:lnTo>
                  <a:close/>
                </a:path>
              </a:pathLst>
            </a:custGeom>
            <a:grpFill/>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grpSp>
          <p:nvGrpSpPr>
            <p:cNvPr id="90" name="Grupo 89"/>
            <p:cNvGrpSpPr/>
            <p:nvPr/>
          </p:nvGrpSpPr>
          <p:grpSpPr>
            <a:xfrm>
              <a:off x="5102657" y="5978054"/>
              <a:ext cx="4547155" cy="476243"/>
              <a:chOff x="5102657" y="5978054"/>
              <a:chExt cx="4547155" cy="476243"/>
            </a:xfrm>
            <a:grpFill/>
          </p:grpSpPr>
          <p:sp>
            <p:nvSpPr>
              <p:cNvPr id="91" name="Pentágono 90"/>
              <p:cNvSpPr/>
              <p:nvPr/>
            </p:nvSpPr>
            <p:spPr>
              <a:xfrm>
                <a:off x="5423219" y="6002301"/>
                <a:ext cx="361141" cy="444998"/>
              </a:xfrm>
              <a:prstGeom prst="homePlate">
                <a:avLst/>
              </a:prstGeom>
              <a:grpFill/>
            </p:spPr>
            <p:style>
              <a:lnRef idx="0">
                <a:schemeClr val="accent6"/>
              </a:lnRef>
              <a:fillRef idx="3">
                <a:schemeClr val="accent6"/>
              </a:fillRef>
              <a:effectRef idx="3">
                <a:schemeClr val="accent6"/>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sp>
            <p:nvSpPr>
              <p:cNvPr id="92" name="Elipse 91"/>
              <p:cNvSpPr/>
              <p:nvPr/>
            </p:nvSpPr>
            <p:spPr>
              <a:xfrm>
                <a:off x="5102657" y="5999871"/>
                <a:ext cx="439263" cy="439263"/>
              </a:xfrm>
              <a:prstGeom prst="ellipse">
                <a:avLst/>
              </a:prstGeom>
              <a:grpFill/>
              <a:ln w="57150">
                <a:solidFill>
                  <a:schemeClr val="accent6">
                    <a:lumMod val="20000"/>
                    <a:lumOff val="80000"/>
                  </a:schemeClr>
                </a:solidFill>
              </a:ln>
            </p:spPr>
            <p:style>
              <a:lnRef idx="0">
                <a:schemeClr val="accent6"/>
              </a:lnRef>
              <a:fillRef idx="3">
                <a:schemeClr val="accent6"/>
              </a:fillRef>
              <a:effectRef idx="3">
                <a:schemeClr val="accent6"/>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sp>
            <p:nvSpPr>
              <p:cNvPr id="93" name="CuadroTexto 92"/>
              <p:cNvSpPr txBox="1"/>
              <p:nvPr/>
            </p:nvSpPr>
            <p:spPr>
              <a:xfrm>
                <a:off x="6026810" y="5978054"/>
                <a:ext cx="3623002" cy="476243"/>
              </a:xfrm>
              <a:prstGeom prst="rect">
                <a:avLst/>
              </a:prstGeom>
              <a:grpFill/>
            </p:spPr>
            <p:txBody>
              <a:bodyPr wrap="square" rtlCol="0">
                <a:spAutoFit/>
              </a:bodyPr>
              <a:lstStyle/>
              <a:p>
                <a:r>
                  <a:rPr lang="es-CO" sz="2400" b="1" dirty="0">
                    <a:solidFill>
                      <a:schemeClr val="bg1"/>
                    </a:solidFill>
                    <a:latin typeface="Arial" panose="020B0604020202020204" pitchFamily="34" charset="0"/>
                    <a:cs typeface="Arial" panose="020B0604020202020204" pitchFamily="34" charset="0"/>
                  </a:rPr>
                  <a:t>Objetivo</a:t>
                </a:r>
                <a:endParaRPr lang="es-CO" sz="1600" b="1" dirty="0">
                  <a:solidFill>
                    <a:schemeClr val="accent1">
                      <a:lumMod val="50000"/>
                    </a:schemeClr>
                  </a:solidFill>
                  <a:latin typeface="Arial" panose="020B0604020202020204" pitchFamily="34" charset="0"/>
                  <a:cs typeface="Arial" panose="020B0604020202020204" pitchFamily="34" charset="0"/>
                </a:endParaRPr>
              </a:p>
            </p:txBody>
          </p:sp>
        </p:grpSp>
      </p:grpSp>
      <p:graphicFrame>
        <p:nvGraphicFramePr>
          <p:cNvPr id="27" name="Tabla 26"/>
          <p:cNvGraphicFramePr>
            <a:graphicFrameLocks noGrp="1"/>
          </p:cNvGraphicFramePr>
          <p:nvPr>
            <p:extLst>
              <p:ext uri="{D42A27DB-BD31-4B8C-83A1-F6EECF244321}">
                <p14:modId xmlns:p14="http://schemas.microsoft.com/office/powerpoint/2010/main" val="4289833181"/>
              </p:ext>
            </p:extLst>
          </p:nvPr>
        </p:nvGraphicFramePr>
        <p:xfrm>
          <a:off x="491941" y="3274847"/>
          <a:ext cx="11289200" cy="1280160"/>
        </p:xfrm>
        <a:graphic>
          <a:graphicData uri="http://schemas.openxmlformats.org/drawingml/2006/table">
            <a:tbl>
              <a:tblPr firstRow="1" bandRow="1">
                <a:tableStyleId>{00A15C55-8517-42AA-B614-E9B94910E393}</a:tableStyleId>
              </a:tblPr>
              <a:tblGrid>
                <a:gridCol w="9213658">
                  <a:extLst>
                    <a:ext uri="{9D8B030D-6E8A-4147-A177-3AD203B41FA5}">
                      <a16:colId xmlns="" xmlns:a16="http://schemas.microsoft.com/office/drawing/2014/main" val="20000"/>
                    </a:ext>
                  </a:extLst>
                </a:gridCol>
                <a:gridCol w="2075542">
                  <a:extLst>
                    <a:ext uri="{9D8B030D-6E8A-4147-A177-3AD203B41FA5}">
                      <a16:colId xmlns="" xmlns:a16="http://schemas.microsoft.com/office/drawing/2014/main" val="20001"/>
                    </a:ext>
                  </a:extLst>
                </a:gridCol>
              </a:tblGrid>
              <a:tr h="250593">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CO" sz="1800" dirty="0"/>
                        <a:t>Indicador</a:t>
                      </a:r>
                      <a:endParaRPr lang="es-CO" sz="1200" b="1" dirty="0">
                        <a:solidFill>
                          <a:schemeClr val="accent1">
                            <a:lumMod val="50000"/>
                          </a:schemeClr>
                        </a:solidFill>
                        <a:latin typeface="Arial" panose="020B0604020202020204" pitchFamily="34" charset="0"/>
                        <a:cs typeface="Arial" panose="020B0604020202020204" pitchFamily="34" charset="0"/>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CO" sz="1800" dirty="0"/>
                        <a:t>Meta Anual</a:t>
                      </a:r>
                      <a:endParaRPr lang="es-CO" sz="1200" b="1" dirty="0">
                        <a:solidFill>
                          <a:schemeClr val="accent1">
                            <a:lumMod val="50000"/>
                          </a:schemeClr>
                        </a:solidFill>
                        <a:latin typeface="Arial" panose="020B0604020202020204" pitchFamily="34" charset="0"/>
                        <a:cs typeface="Arial" panose="020B0604020202020204" pitchFamily="34" charset="0"/>
                      </a:endParaRPr>
                    </a:p>
                  </a:txBody>
                  <a:tcPr/>
                </a:tc>
                <a:extLst>
                  <a:ext uri="{0D108BD9-81ED-4DB2-BD59-A6C34878D82A}">
                    <a16:rowId xmlns="" xmlns:a16="http://schemas.microsoft.com/office/drawing/2014/main" val="10000"/>
                  </a:ext>
                </a:extLst>
              </a:tr>
              <a:tr h="43253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CO" sz="1800" dirty="0"/>
                        <a:t>Número de interacciones entre la Entidad y los ciudadanos realizadas / Número de interacciones entre la Entidad y los ciudadanos programadas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s-CO" sz="1800" b="1" dirty="0"/>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CO" sz="1800" dirty="0"/>
                        <a:t>100%</a:t>
                      </a:r>
                      <a:endParaRPr lang="es-CO" dirty="0"/>
                    </a:p>
                  </a:txBody>
                  <a:tcPr anchor="ctr"/>
                </a:tc>
                <a:extLst>
                  <a:ext uri="{0D108BD9-81ED-4DB2-BD59-A6C34878D82A}">
                    <a16:rowId xmlns="" xmlns:a16="http://schemas.microsoft.com/office/drawing/2014/main" val="10001"/>
                  </a:ext>
                </a:extLst>
              </a:tr>
            </a:tbl>
          </a:graphicData>
        </a:graphic>
      </p:graphicFrame>
      <p:sp>
        <p:nvSpPr>
          <p:cNvPr id="28" name="Rectángulo 27"/>
          <p:cNvSpPr/>
          <p:nvPr/>
        </p:nvSpPr>
        <p:spPr>
          <a:xfrm>
            <a:off x="746375" y="4913392"/>
            <a:ext cx="9760080" cy="369332"/>
          </a:xfrm>
          <a:prstGeom prst="rect">
            <a:avLst/>
          </a:prstGeom>
        </p:spPr>
        <p:txBody>
          <a:bodyPr wrap="square">
            <a:spAutoFit/>
          </a:bodyPr>
          <a:lstStyle/>
          <a:p>
            <a:pPr algn="ctr"/>
            <a:r>
              <a:rPr lang="es-CO" b="1" dirty="0">
                <a:solidFill>
                  <a:schemeClr val="accent4"/>
                </a:solidFill>
                <a:effectLst>
                  <a:outerShdw blurRad="38100" dist="38100" dir="2700000" algn="tl">
                    <a:srgbClr val="000000">
                      <a:alpha val="43137"/>
                    </a:srgbClr>
                  </a:outerShdw>
                </a:effectLst>
              </a:rPr>
              <a:t>Generamos valor público y promovemos el control social </a:t>
            </a:r>
          </a:p>
        </p:txBody>
      </p:sp>
    </p:spTree>
    <p:extLst>
      <p:ext uri="{BB962C8B-B14F-4D97-AF65-F5344CB8AC3E}">
        <p14:creationId xmlns:p14="http://schemas.microsoft.com/office/powerpoint/2010/main" val="325684533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tángulo 16">
            <a:extLst>
              <a:ext uri="{FF2B5EF4-FFF2-40B4-BE49-F238E27FC236}">
                <a16:creationId xmlns="" xmlns:a16="http://schemas.microsoft.com/office/drawing/2014/main" id="{1AFB049C-6B68-4B65-A015-20D3416AB98F}"/>
              </a:ext>
            </a:extLst>
          </p:cNvPr>
          <p:cNvSpPr/>
          <p:nvPr/>
        </p:nvSpPr>
        <p:spPr>
          <a:xfrm>
            <a:off x="6815025" y="-2058"/>
            <a:ext cx="5268686" cy="523220"/>
          </a:xfrm>
          <a:prstGeom prst="rect">
            <a:avLst/>
          </a:prstGeom>
        </p:spPr>
        <p:txBody>
          <a:bodyPr wrap="square">
            <a:spAutoFit/>
          </a:bodyPr>
          <a:lstStyle/>
          <a:p>
            <a:r>
              <a:rPr lang="es-ES" sz="2800" b="1" dirty="0">
                <a:solidFill>
                  <a:schemeClr val="bg1"/>
                </a:solidFill>
                <a:latin typeface="Arial" panose="020B0604020202020204" pitchFamily="34" charset="0"/>
                <a:cs typeface="Arial" panose="020B0604020202020204" pitchFamily="34" charset="0"/>
              </a:rPr>
              <a:t>Componente 3 - </a:t>
            </a:r>
            <a:r>
              <a:rPr lang="es-ES" sz="1600" b="1" dirty="0">
                <a:solidFill>
                  <a:schemeClr val="bg1"/>
                </a:solidFill>
                <a:latin typeface="Arial" panose="020B0604020202020204" pitchFamily="34" charset="0"/>
                <a:cs typeface="Arial" panose="020B0604020202020204" pitchFamily="34" charset="0"/>
              </a:rPr>
              <a:t>Rendición de Cuentas</a:t>
            </a:r>
          </a:p>
        </p:txBody>
      </p:sp>
      <p:grpSp>
        <p:nvGrpSpPr>
          <p:cNvPr id="88" name="Grupo 87"/>
          <p:cNvGrpSpPr/>
          <p:nvPr/>
        </p:nvGrpSpPr>
        <p:grpSpPr>
          <a:xfrm>
            <a:off x="464577" y="499104"/>
            <a:ext cx="6056539" cy="531449"/>
            <a:chOff x="5102657" y="5945321"/>
            <a:chExt cx="6889669" cy="548229"/>
          </a:xfrm>
          <a:solidFill>
            <a:schemeClr val="accent4"/>
          </a:solidFill>
        </p:grpSpPr>
        <p:sp>
          <p:nvSpPr>
            <p:cNvPr id="89" name="Forma libre 88"/>
            <p:cNvSpPr/>
            <p:nvPr/>
          </p:nvSpPr>
          <p:spPr>
            <a:xfrm>
              <a:off x="5665668" y="5945321"/>
              <a:ext cx="5721073" cy="548229"/>
            </a:xfrm>
            <a:custGeom>
              <a:avLst/>
              <a:gdLst>
                <a:gd name="connsiteX0" fmla="*/ 0 w 763861"/>
                <a:gd name="connsiteY0" fmla="*/ 0 h 806479"/>
                <a:gd name="connsiteX1" fmla="*/ 240208 w 763861"/>
                <a:gd name="connsiteY1" fmla="*/ 0 h 806479"/>
                <a:gd name="connsiteX2" fmla="*/ 245903 w 763861"/>
                <a:gd name="connsiteY2" fmla="*/ 9560 h 806479"/>
                <a:gd name="connsiteX3" fmla="*/ 245903 w 763861"/>
                <a:gd name="connsiteY3" fmla="*/ 0 h 806479"/>
                <a:gd name="connsiteX4" fmla="*/ 504882 w 763861"/>
                <a:gd name="connsiteY4" fmla="*/ 0 h 806479"/>
                <a:gd name="connsiteX5" fmla="*/ 763861 w 763861"/>
                <a:gd name="connsiteY5" fmla="*/ 403240 h 806479"/>
                <a:gd name="connsiteX6" fmla="*/ 504882 w 763861"/>
                <a:gd name="connsiteY6" fmla="*/ 806479 h 806479"/>
                <a:gd name="connsiteX7" fmla="*/ 245903 w 763861"/>
                <a:gd name="connsiteY7" fmla="*/ 806479 h 806479"/>
                <a:gd name="connsiteX8" fmla="*/ 245903 w 763861"/>
                <a:gd name="connsiteY8" fmla="*/ 796919 h 806479"/>
                <a:gd name="connsiteX9" fmla="*/ 240208 w 763861"/>
                <a:gd name="connsiteY9" fmla="*/ 806479 h 806479"/>
                <a:gd name="connsiteX10" fmla="*/ 0 w 763861"/>
                <a:gd name="connsiteY10" fmla="*/ 806479 h 806479"/>
                <a:gd name="connsiteX11" fmla="*/ 240208 w 763861"/>
                <a:gd name="connsiteY11" fmla="*/ 40324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04882 w 5292318"/>
                <a:gd name="connsiteY4" fmla="*/ 0 h 806479"/>
                <a:gd name="connsiteX5" fmla="*/ 5292318 w 5292318"/>
                <a:gd name="connsiteY5" fmla="*/ 479440 h 806479"/>
                <a:gd name="connsiteX6" fmla="*/ 504882 w 5292318"/>
                <a:gd name="connsiteY6" fmla="*/ 806479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04882 w 5292318"/>
                <a:gd name="connsiteY4" fmla="*/ 0 h 806479"/>
                <a:gd name="connsiteX5" fmla="*/ 5292318 w 5292318"/>
                <a:gd name="connsiteY5" fmla="*/ 479440 h 806479"/>
                <a:gd name="connsiteX6" fmla="*/ 5055111 w 5292318"/>
                <a:gd name="connsiteY6" fmla="*/ 719393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131311 w 5292318"/>
                <a:gd name="connsiteY4" fmla="*/ 10886 h 806479"/>
                <a:gd name="connsiteX5" fmla="*/ 5292318 w 5292318"/>
                <a:gd name="connsiteY5" fmla="*/ 479440 h 806479"/>
                <a:gd name="connsiteX6" fmla="*/ 5055111 w 5292318"/>
                <a:gd name="connsiteY6" fmla="*/ 719393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055111 w 5270547"/>
                <a:gd name="connsiteY6" fmla="*/ 719393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163969 w 5270547"/>
                <a:gd name="connsiteY6" fmla="*/ 762936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044226 w 5270547"/>
                <a:gd name="connsiteY6" fmla="*/ 795594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022454 w 5270547"/>
                <a:gd name="connsiteY4" fmla="*/ 10886 h 806479"/>
                <a:gd name="connsiteX5" fmla="*/ 5270547 w 5270547"/>
                <a:gd name="connsiteY5" fmla="*/ 370583 h 806479"/>
                <a:gd name="connsiteX6" fmla="*/ 5044226 w 5270547"/>
                <a:gd name="connsiteY6" fmla="*/ 795594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270547" h="806479">
                  <a:moveTo>
                    <a:pt x="0" y="0"/>
                  </a:moveTo>
                  <a:lnTo>
                    <a:pt x="240208" y="0"/>
                  </a:lnTo>
                  <a:lnTo>
                    <a:pt x="245903" y="9560"/>
                  </a:lnTo>
                  <a:lnTo>
                    <a:pt x="245903" y="0"/>
                  </a:lnTo>
                  <a:lnTo>
                    <a:pt x="5022454" y="10886"/>
                  </a:lnTo>
                  <a:lnTo>
                    <a:pt x="5270547" y="370583"/>
                  </a:lnTo>
                  <a:lnTo>
                    <a:pt x="5044226" y="795594"/>
                  </a:lnTo>
                  <a:lnTo>
                    <a:pt x="245903" y="806479"/>
                  </a:lnTo>
                  <a:lnTo>
                    <a:pt x="245903" y="796919"/>
                  </a:lnTo>
                  <a:lnTo>
                    <a:pt x="240208" y="806479"/>
                  </a:lnTo>
                  <a:lnTo>
                    <a:pt x="0" y="806479"/>
                  </a:lnTo>
                  <a:lnTo>
                    <a:pt x="240208" y="403240"/>
                  </a:lnTo>
                  <a:lnTo>
                    <a:pt x="0" y="0"/>
                  </a:lnTo>
                  <a:close/>
                </a:path>
              </a:pathLst>
            </a:custGeom>
            <a:grpFill/>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grpSp>
          <p:nvGrpSpPr>
            <p:cNvPr id="90" name="Grupo 89"/>
            <p:cNvGrpSpPr/>
            <p:nvPr/>
          </p:nvGrpSpPr>
          <p:grpSpPr>
            <a:xfrm>
              <a:off x="5102657" y="5978051"/>
              <a:ext cx="6889669" cy="469248"/>
              <a:chOff x="5102657" y="5978051"/>
              <a:chExt cx="6889669" cy="469248"/>
            </a:xfrm>
            <a:grpFill/>
          </p:grpSpPr>
          <p:sp>
            <p:nvSpPr>
              <p:cNvPr id="91" name="Pentágono 90"/>
              <p:cNvSpPr/>
              <p:nvPr/>
            </p:nvSpPr>
            <p:spPr>
              <a:xfrm>
                <a:off x="5423219" y="6002301"/>
                <a:ext cx="361141" cy="444998"/>
              </a:xfrm>
              <a:prstGeom prst="homePlate">
                <a:avLst/>
              </a:prstGeom>
              <a:grpFill/>
            </p:spPr>
            <p:style>
              <a:lnRef idx="0">
                <a:schemeClr val="accent6"/>
              </a:lnRef>
              <a:fillRef idx="3">
                <a:schemeClr val="accent6"/>
              </a:fillRef>
              <a:effectRef idx="3">
                <a:schemeClr val="accent6"/>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sp>
            <p:nvSpPr>
              <p:cNvPr id="92" name="Elipse 91"/>
              <p:cNvSpPr/>
              <p:nvPr/>
            </p:nvSpPr>
            <p:spPr>
              <a:xfrm>
                <a:off x="5102657" y="5999871"/>
                <a:ext cx="439263" cy="439263"/>
              </a:xfrm>
              <a:prstGeom prst="ellipse">
                <a:avLst/>
              </a:prstGeom>
              <a:grpFill/>
              <a:ln w="57150">
                <a:solidFill>
                  <a:schemeClr val="accent6">
                    <a:lumMod val="20000"/>
                    <a:lumOff val="80000"/>
                  </a:schemeClr>
                </a:solidFill>
              </a:ln>
            </p:spPr>
            <p:style>
              <a:lnRef idx="0">
                <a:schemeClr val="accent6"/>
              </a:lnRef>
              <a:fillRef idx="3">
                <a:schemeClr val="accent6"/>
              </a:fillRef>
              <a:effectRef idx="3">
                <a:schemeClr val="accent6"/>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sp>
            <p:nvSpPr>
              <p:cNvPr id="93" name="CuadroTexto 92"/>
              <p:cNvSpPr txBox="1"/>
              <p:nvPr/>
            </p:nvSpPr>
            <p:spPr>
              <a:xfrm>
                <a:off x="6026809" y="5978051"/>
                <a:ext cx="5965517" cy="412743"/>
              </a:xfrm>
              <a:prstGeom prst="rect">
                <a:avLst/>
              </a:prstGeom>
              <a:noFill/>
            </p:spPr>
            <p:txBody>
              <a:bodyPr wrap="square" rtlCol="0">
                <a:spAutoFit/>
              </a:bodyPr>
              <a:lstStyle/>
              <a:p>
                <a:r>
                  <a:rPr lang="es-ES" sz="2000" b="1" dirty="0">
                    <a:solidFill>
                      <a:schemeClr val="bg1"/>
                    </a:solidFill>
                    <a:latin typeface="Arial" panose="020B0604020202020204" pitchFamily="34" charset="0"/>
                    <a:cs typeface="Arial" panose="020B0604020202020204" pitchFamily="34" charset="0"/>
                  </a:rPr>
                  <a:t>Estrategia de Rendición de Cuentas</a:t>
                </a:r>
                <a:endParaRPr lang="es-CO" sz="1400" b="1" dirty="0">
                  <a:solidFill>
                    <a:schemeClr val="accent1">
                      <a:lumMod val="50000"/>
                    </a:schemeClr>
                  </a:solidFill>
                  <a:latin typeface="Arial" panose="020B0604020202020204" pitchFamily="34" charset="0"/>
                  <a:cs typeface="Arial" panose="020B0604020202020204" pitchFamily="34" charset="0"/>
                </a:endParaRPr>
              </a:p>
            </p:txBody>
          </p:sp>
        </p:grpSp>
      </p:grpSp>
      <p:graphicFrame>
        <p:nvGraphicFramePr>
          <p:cNvPr id="11" name="11 Tabla"/>
          <p:cNvGraphicFramePr>
            <a:graphicFrameLocks noGrp="1"/>
          </p:cNvGraphicFramePr>
          <p:nvPr>
            <p:extLst>
              <p:ext uri="{D42A27DB-BD31-4B8C-83A1-F6EECF244321}">
                <p14:modId xmlns:p14="http://schemas.microsoft.com/office/powerpoint/2010/main" val="2578482881"/>
              </p:ext>
            </p:extLst>
          </p:nvPr>
        </p:nvGraphicFramePr>
        <p:xfrm>
          <a:off x="375194" y="1207734"/>
          <a:ext cx="11227133" cy="4250567"/>
        </p:xfrm>
        <a:graphic>
          <a:graphicData uri="http://schemas.openxmlformats.org/drawingml/2006/table">
            <a:tbl>
              <a:tblPr firstRow="1" bandRow="1">
                <a:tableStyleId>{00A15C55-8517-42AA-B614-E9B94910E393}</a:tableStyleId>
              </a:tblPr>
              <a:tblGrid>
                <a:gridCol w="1682206">
                  <a:extLst>
                    <a:ext uri="{9D8B030D-6E8A-4147-A177-3AD203B41FA5}">
                      <a16:colId xmlns="" xmlns:a16="http://schemas.microsoft.com/office/drawing/2014/main" val="20000"/>
                    </a:ext>
                  </a:extLst>
                </a:gridCol>
                <a:gridCol w="3212432">
                  <a:extLst>
                    <a:ext uri="{9D8B030D-6E8A-4147-A177-3AD203B41FA5}">
                      <a16:colId xmlns="" xmlns:a16="http://schemas.microsoft.com/office/drawing/2014/main" val="20001"/>
                    </a:ext>
                  </a:extLst>
                </a:gridCol>
                <a:gridCol w="2723874">
                  <a:extLst>
                    <a:ext uri="{9D8B030D-6E8A-4147-A177-3AD203B41FA5}">
                      <a16:colId xmlns="" xmlns:a16="http://schemas.microsoft.com/office/drawing/2014/main" val="20002"/>
                    </a:ext>
                  </a:extLst>
                </a:gridCol>
                <a:gridCol w="1804449">
                  <a:extLst>
                    <a:ext uri="{9D8B030D-6E8A-4147-A177-3AD203B41FA5}">
                      <a16:colId xmlns="" xmlns:a16="http://schemas.microsoft.com/office/drawing/2014/main" val="20003"/>
                    </a:ext>
                  </a:extLst>
                </a:gridCol>
                <a:gridCol w="1804172">
                  <a:extLst>
                    <a:ext uri="{9D8B030D-6E8A-4147-A177-3AD203B41FA5}">
                      <a16:colId xmlns="" xmlns:a16="http://schemas.microsoft.com/office/drawing/2014/main" val="20004"/>
                    </a:ext>
                  </a:extLst>
                </a:gridCol>
              </a:tblGrid>
              <a:tr h="620765">
                <a:tc>
                  <a:txBody>
                    <a:bodyPr/>
                    <a:lstStyle/>
                    <a:p>
                      <a:pPr algn="ctr"/>
                      <a:r>
                        <a:rPr lang="es-CO" sz="1800" u="none" strike="noStrike" kern="1200" baseline="0" dirty="0"/>
                        <a:t>Subcomponente</a:t>
                      </a:r>
                      <a:endParaRPr lang="es-CO" sz="1100" dirty="0">
                        <a:effectLst>
                          <a:outerShdw blurRad="38100" dist="38100" dir="2700000" algn="tl">
                            <a:srgbClr val="000000">
                              <a:alpha val="43137"/>
                            </a:srgbClr>
                          </a:outerShdw>
                        </a:effectLst>
                      </a:endParaRPr>
                    </a:p>
                  </a:txBody>
                  <a:tcPr marL="36000" marR="36000" marT="36007" marB="36007"/>
                </a:tc>
                <a:tc>
                  <a:txBody>
                    <a:bodyPr/>
                    <a:lstStyle/>
                    <a:p>
                      <a:pPr algn="ctr"/>
                      <a:r>
                        <a:rPr lang="es-CO" sz="1800" u="none" strike="noStrike" kern="1200" baseline="0" dirty="0"/>
                        <a:t>Actividades</a:t>
                      </a:r>
                      <a:endParaRPr lang="es-CO" sz="1100" dirty="0">
                        <a:effectLst>
                          <a:outerShdw blurRad="38100" dist="38100" dir="2700000" algn="tl">
                            <a:srgbClr val="000000">
                              <a:alpha val="43137"/>
                            </a:srgbClr>
                          </a:outerShdw>
                        </a:effectLst>
                      </a:endParaRPr>
                    </a:p>
                  </a:txBody>
                  <a:tcPr marL="36000" marR="36000" marT="36007" marB="36007"/>
                </a:tc>
                <a:tc>
                  <a:txBody>
                    <a:bodyPr/>
                    <a:lstStyle/>
                    <a:p>
                      <a:pPr algn="ctr"/>
                      <a:r>
                        <a:rPr lang="es-CO" sz="1800" u="none" strike="noStrike" kern="1200" baseline="0" dirty="0"/>
                        <a:t>Meta o producto</a:t>
                      </a:r>
                      <a:endParaRPr lang="es-CO" sz="1100" dirty="0">
                        <a:effectLst>
                          <a:outerShdw blurRad="38100" dist="38100" dir="2700000" algn="tl">
                            <a:srgbClr val="000000">
                              <a:alpha val="43137"/>
                            </a:srgbClr>
                          </a:outerShdw>
                        </a:effectLst>
                      </a:endParaRPr>
                    </a:p>
                  </a:txBody>
                  <a:tcPr marL="36000" marR="36000" marT="36007" marB="36007"/>
                </a:tc>
                <a:tc>
                  <a:txBody>
                    <a:bodyPr/>
                    <a:lstStyle/>
                    <a:p>
                      <a:pPr algn="ctr"/>
                      <a:r>
                        <a:rPr lang="es-CO" sz="1800" u="none" strike="noStrike" kern="1200" baseline="0" dirty="0"/>
                        <a:t>Responsable</a:t>
                      </a:r>
                      <a:endParaRPr lang="es-CO" sz="1100" dirty="0">
                        <a:effectLst>
                          <a:outerShdw blurRad="38100" dist="38100" dir="2700000" algn="tl">
                            <a:srgbClr val="000000">
                              <a:alpha val="43137"/>
                            </a:srgbClr>
                          </a:outerShdw>
                        </a:effectLst>
                      </a:endParaRPr>
                    </a:p>
                  </a:txBody>
                  <a:tcPr marL="36000" marR="36000" marT="36007" marB="36007"/>
                </a:tc>
                <a:tc>
                  <a:txBody>
                    <a:bodyPr/>
                    <a:lstStyle/>
                    <a:p>
                      <a:pPr algn="ctr"/>
                      <a:r>
                        <a:rPr lang="es-CO" sz="1800" u="none" strike="noStrike" kern="1200" baseline="0" dirty="0"/>
                        <a:t>Fecha programada</a:t>
                      </a:r>
                      <a:endParaRPr lang="es-CO" sz="1100" dirty="0">
                        <a:effectLst>
                          <a:outerShdw blurRad="38100" dist="38100" dir="2700000" algn="tl">
                            <a:srgbClr val="000000">
                              <a:alpha val="43137"/>
                            </a:srgbClr>
                          </a:outerShdw>
                        </a:effectLst>
                      </a:endParaRPr>
                    </a:p>
                  </a:txBody>
                  <a:tcPr marL="36000" marR="36000" marT="36007" marB="36007"/>
                </a:tc>
                <a:extLst>
                  <a:ext uri="{0D108BD9-81ED-4DB2-BD59-A6C34878D82A}">
                    <a16:rowId xmlns="" xmlns:a16="http://schemas.microsoft.com/office/drawing/2014/main" val="10000"/>
                  </a:ext>
                </a:extLst>
              </a:tr>
              <a:tr h="620765">
                <a:tc rowSpan="4">
                  <a:txBody>
                    <a:bodyPr/>
                    <a:lstStyle/>
                    <a:p>
                      <a:r>
                        <a:rPr lang="es-CO" sz="1800" dirty="0">
                          <a:effectLst>
                            <a:outerShdw blurRad="38100" dist="38100" dir="2700000" algn="tl">
                              <a:srgbClr val="000000">
                                <a:alpha val="43137"/>
                              </a:srgbClr>
                            </a:outerShdw>
                          </a:effectLst>
                        </a:rPr>
                        <a:t>1. </a:t>
                      </a:r>
                      <a:r>
                        <a:rPr lang="es-CO" sz="1800" u="none" strike="noStrike" kern="1200" baseline="0" dirty="0"/>
                        <a:t>Información de calidad y en lenguaje comprensible</a:t>
                      </a:r>
                      <a:endParaRPr lang="es-CO" sz="1800" dirty="0">
                        <a:effectLst>
                          <a:outerShdw blurRad="38100" dist="38100" dir="2700000" algn="tl">
                            <a:srgbClr val="000000">
                              <a:alpha val="43137"/>
                            </a:srgbClr>
                          </a:outerShdw>
                        </a:effectLst>
                      </a:endParaRPr>
                    </a:p>
                  </a:txBody>
                  <a:tcPr marL="36000" marR="36000" marT="36007" marB="36007" anchor="ctr"/>
                </a:tc>
                <a:tc>
                  <a:txBody>
                    <a:bodyPr/>
                    <a:lstStyle/>
                    <a:p>
                      <a:pPr algn="l" fontAlgn="ctr"/>
                      <a:r>
                        <a:rPr lang="es-ES" sz="1400" u="none" strike="noStrike" kern="1200" baseline="0" dirty="0">
                          <a:solidFill>
                            <a:schemeClr val="dk1"/>
                          </a:solidFill>
                          <a:latin typeface="+mn-lt"/>
                          <a:ea typeface="+mn-ea"/>
                          <a:cs typeface="+mn-cs"/>
                        </a:rPr>
                        <a:t>Velar por la actualización de la información publicada en los canales de comunicación externa e internos, sobre la gestión de la entidad</a:t>
                      </a:r>
                    </a:p>
                  </a:txBody>
                  <a:tcPr marL="0" marR="0" marT="0" marB="0" anchor="ctr"/>
                </a:tc>
                <a:tc>
                  <a:txBody>
                    <a:bodyPr/>
                    <a:lstStyle/>
                    <a:p>
                      <a:pPr algn="l" fontAlgn="ctr"/>
                      <a:r>
                        <a:rPr lang="es-ES" sz="1400" u="none" strike="noStrike" kern="1200" baseline="0" dirty="0">
                          <a:solidFill>
                            <a:schemeClr val="dk1"/>
                          </a:solidFill>
                          <a:latin typeface="+mn-lt"/>
                          <a:ea typeface="+mn-ea"/>
                          <a:cs typeface="+mn-cs"/>
                        </a:rPr>
                        <a:t>Información sobre la gestión de la entidad publicada en los canales de comunicación externa e interna, actualizada</a:t>
                      </a:r>
                    </a:p>
                  </a:txBody>
                  <a:tcPr marL="0" marR="0" marT="0" marB="0" anchor="ctr"/>
                </a:tc>
                <a:tc>
                  <a:txBody>
                    <a:bodyPr/>
                    <a:lstStyle/>
                    <a:p>
                      <a:pPr algn="ctr"/>
                      <a:r>
                        <a:rPr lang="es-ES" sz="1400" u="none" strike="noStrike" kern="1200" baseline="0" dirty="0">
                          <a:solidFill>
                            <a:schemeClr val="dk1"/>
                          </a:solidFill>
                          <a:latin typeface="+mn-lt"/>
                          <a:ea typeface="+mn-ea"/>
                          <a:cs typeface="+mn-cs"/>
                        </a:rPr>
                        <a:t>Secretaría General - Grupo de Comunicaciones</a:t>
                      </a:r>
                      <a:endParaRPr lang="es-CO" sz="1400" u="none" strike="noStrike" kern="1200" baseline="0" dirty="0">
                        <a:solidFill>
                          <a:schemeClr val="dk1"/>
                        </a:solidFill>
                        <a:latin typeface="+mn-lt"/>
                        <a:ea typeface="+mn-ea"/>
                        <a:cs typeface="+mn-cs"/>
                      </a:endParaRPr>
                    </a:p>
                  </a:txBody>
                  <a:tcPr marL="36000" marR="36000" marT="36007" marB="36007"/>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ES" sz="1400" u="none" strike="noStrike" kern="1200" baseline="0" dirty="0">
                          <a:solidFill>
                            <a:schemeClr val="dk1"/>
                          </a:solidFill>
                          <a:latin typeface="+mn-lt"/>
                          <a:ea typeface="+mn-ea"/>
                          <a:cs typeface="+mn-cs"/>
                        </a:rPr>
                        <a:t>1°, 2°, 3° y 4° trimestre</a:t>
                      </a:r>
                      <a:endParaRPr lang="es-CO" sz="1400" u="none" strike="noStrike" kern="1200" baseline="0" dirty="0">
                        <a:solidFill>
                          <a:schemeClr val="dk1"/>
                        </a:solidFill>
                        <a:latin typeface="+mn-lt"/>
                        <a:ea typeface="+mn-ea"/>
                        <a:cs typeface="+mn-cs"/>
                      </a:endParaRPr>
                    </a:p>
                  </a:txBody>
                  <a:tcPr marL="36000" marR="36000" marT="36007" marB="36007"/>
                </a:tc>
                <a:extLst>
                  <a:ext uri="{0D108BD9-81ED-4DB2-BD59-A6C34878D82A}">
                    <a16:rowId xmlns="" xmlns:a16="http://schemas.microsoft.com/office/drawing/2014/main" val="10001"/>
                  </a:ext>
                </a:extLst>
              </a:tr>
              <a:tr h="620765">
                <a:tc vMerge="1">
                  <a:txBody>
                    <a:bodyPr/>
                    <a:lstStyle/>
                    <a:p>
                      <a:endParaRPr lang="es-CO" sz="1800" dirty="0">
                        <a:effectLst>
                          <a:outerShdw blurRad="38100" dist="38100" dir="2700000" algn="tl">
                            <a:srgbClr val="000000">
                              <a:alpha val="43137"/>
                            </a:srgbClr>
                          </a:outerShdw>
                        </a:effectLst>
                      </a:endParaRPr>
                    </a:p>
                  </a:txBody>
                  <a:tcPr marL="36000" marR="36000" marT="36007" marB="36007" anchor="ctr"/>
                </a:tc>
                <a:tc>
                  <a:txBody>
                    <a:bodyPr/>
                    <a:lstStyle/>
                    <a:p>
                      <a:pPr algn="l" fontAlgn="ctr"/>
                      <a:r>
                        <a:rPr lang="es-ES" sz="1400" u="none" strike="noStrike" kern="1200" baseline="0" dirty="0">
                          <a:solidFill>
                            <a:schemeClr val="dk1"/>
                          </a:solidFill>
                          <a:latin typeface="+mn-lt"/>
                          <a:ea typeface="+mn-ea"/>
                          <a:cs typeface="+mn-cs"/>
                        </a:rPr>
                        <a:t>Publicar y divulgar oportunamente en los canales de comunicación externa e internos el informe de gestión de la Entidad</a:t>
                      </a:r>
                    </a:p>
                  </a:txBody>
                  <a:tcPr marL="0" marR="0" marT="0" marB="0" anchor="ctr"/>
                </a:tc>
                <a:tc>
                  <a:txBody>
                    <a:bodyPr/>
                    <a:lstStyle/>
                    <a:p>
                      <a:pPr algn="l" fontAlgn="ctr"/>
                      <a:r>
                        <a:rPr lang="es-ES" sz="1400" u="none" strike="noStrike" kern="1200" baseline="0" dirty="0">
                          <a:solidFill>
                            <a:schemeClr val="dk1"/>
                          </a:solidFill>
                          <a:latin typeface="+mn-lt"/>
                          <a:ea typeface="+mn-ea"/>
                          <a:cs typeface="+mn-cs"/>
                        </a:rPr>
                        <a:t>Informe de gestión de la Entidad publicado y divulgado en los canales de comunicación externa e internos </a:t>
                      </a:r>
                    </a:p>
                  </a:txBody>
                  <a:tcPr marL="0" marR="0" marT="0" marB="0" anchor="ctr"/>
                </a:tc>
                <a:tc>
                  <a:txBody>
                    <a:bodyPr/>
                    <a:lstStyle/>
                    <a:p>
                      <a:pPr algn="ctr"/>
                      <a:r>
                        <a:rPr lang="es-ES" sz="1400" u="none" strike="noStrike" kern="1200" baseline="0" dirty="0">
                          <a:solidFill>
                            <a:schemeClr val="dk1"/>
                          </a:solidFill>
                          <a:latin typeface="+mn-lt"/>
                          <a:ea typeface="+mn-ea"/>
                          <a:cs typeface="+mn-cs"/>
                        </a:rPr>
                        <a:t>Secretaría General - Grupo de Comunicaciones</a:t>
                      </a:r>
                      <a:endParaRPr lang="es-CO" sz="1400" u="none" strike="noStrike" kern="1200" baseline="0" dirty="0">
                        <a:solidFill>
                          <a:schemeClr val="dk1"/>
                        </a:solidFill>
                        <a:latin typeface="+mn-lt"/>
                        <a:ea typeface="+mn-ea"/>
                        <a:cs typeface="+mn-cs"/>
                      </a:endParaRPr>
                    </a:p>
                  </a:txBody>
                  <a:tcPr marL="36000" marR="36000" marT="36007" marB="36007"/>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ES" sz="1400" u="none" strike="noStrike" kern="1200" baseline="0" dirty="0">
                          <a:solidFill>
                            <a:schemeClr val="dk1"/>
                          </a:solidFill>
                          <a:latin typeface="+mn-lt"/>
                          <a:ea typeface="+mn-ea"/>
                          <a:cs typeface="+mn-cs"/>
                        </a:rPr>
                        <a:t>1° trimestre</a:t>
                      </a:r>
                      <a:endParaRPr lang="es-CO" sz="1400" u="none" strike="noStrike" kern="1200" baseline="0" dirty="0">
                        <a:solidFill>
                          <a:schemeClr val="dk1"/>
                        </a:solidFill>
                        <a:latin typeface="+mn-lt"/>
                        <a:ea typeface="+mn-ea"/>
                        <a:cs typeface="+mn-cs"/>
                      </a:endParaRPr>
                    </a:p>
                    <a:p>
                      <a:pPr algn="ctr"/>
                      <a:endParaRPr lang="es-CO" sz="1400" u="none" strike="noStrike" kern="1200" baseline="0" dirty="0">
                        <a:solidFill>
                          <a:schemeClr val="dk1"/>
                        </a:solidFill>
                        <a:latin typeface="+mn-lt"/>
                        <a:ea typeface="+mn-ea"/>
                        <a:cs typeface="+mn-cs"/>
                      </a:endParaRPr>
                    </a:p>
                  </a:txBody>
                  <a:tcPr marL="36000" marR="36000" marT="36007" marB="36007"/>
                </a:tc>
                <a:extLst>
                  <a:ext uri="{0D108BD9-81ED-4DB2-BD59-A6C34878D82A}">
                    <a16:rowId xmlns="" xmlns:a16="http://schemas.microsoft.com/office/drawing/2014/main" val="10002"/>
                  </a:ext>
                </a:extLst>
              </a:tr>
              <a:tr h="620765">
                <a:tc vMerge="1">
                  <a:txBody>
                    <a:bodyPr/>
                    <a:lstStyle/>
                    <a:p>
                      <a:endParaRPr lang="es-CO" sz="1800" dirty="0">
                        <a:effectLst>
                          <a:outerShdw blurRad="38100" dist="38100" dir="2700000" algn="tl">
                            <a:srgbClr val="000000">
                              <a:alpha val="43137"/>
                            </a:srgbClr>
                          </a:outerShdw>
                        </a:effectLst>
                      </a:endParaRPr>
                    </a:p>
                  </a:txBody>
                  <a:tcPr marL="36000" marR="36000" marT="36007" marB="36007" anchor="ctr"/>
                </a:tc>
                <a:tc>
                  <a:txBody>
                    <a:bodyPr/>
                    <a:lstStyle/>
                    <a:p>
                      <a:pPr algn="l" fontAlgn="ctr"/>
                      <a:r>
                        <a:rPr lang="es-ES" sz="1400" u="none" strike="noStrike" kern="1200" baseline="0" dirty="0">
                          <a:solidFill>
                            <a:schemeClr val="dk1"/>
                          </a:solidFill>
                          <a:latin typeface="+mn-lt"/>
                          <a:ea typeface="+mn-ea"/>
                          <a:cs typeface="+mn-cs"/>
                        </a:rPr>
                        <a:t>Documentar y publicar los lineamientos de la estrategia de rendición de cuentas y el principal espacio </a:t>
                      </a:r>
                    </a:p>
                  </a:txBody>
                  <a:tcPr marL="0" marR="0" marT="0" marB="0" anchor="ctr"/>
                </a:tc>
                <a:tc>
                  <a:txBody>
                    <a:bodyPr/>
                    <a:lstStyle/>
                    <a:p>
                      <a:pPr algn="l" fontAlgn="ctr"/>
                      <a:r>
                        <a:rPr lang="es-ES" sz="1400" u="none" strike="noStrike" kern="1200" baseline="0" dirty="0">
                          <a:solidFill>
                            <a:schemeClr val="dk1"/>
                          </a:solidFill>
                          <a:latin typeface="+mn-lt"/>
                          <a:ea typeface="+mn-ea"/>
                          <a:cs typeface="+mn-cs"/>
                        </a:rPr>
                        <a:t>Lineamientos de la estrategia de rendición de cuentas y el principal espacio documentados y publicados </a:t>
                      </a:r>
                    </a:p>
                  </a:txBody>
                  <a:tcPr marL="0" marR="0" marT="0" marB="0" anchor="ctr"/>
                </a:tc>
                <a:tc>
                  <a:txBody>
                    <a:bodyPr/>
                    <a:lstStyle/>
                    <a:p>
                      <a:pPr algn="ctr"/>
                      <a:r>
                        <a:rPr lang="es-ES" sz="1400" u="none" strike="noStrike" kern="1200" baseline="0" dirty="0">
                          <a:solidFill>
                            <a:schemeClr val="dk1"/>
                          </a:solidFill>
                          <a:latin typeface="+mn-lt"/>
                          <a:ea typeface="+mn-ea"/>
                          <a:cs typeface="+mn-cs"/>
                        </a:rPr>
                        <a:t>Secretaría General- Grupo de Comunicaciones Oficina Asesora de Planeación</a:t>
                      </a:r>
                      <a:endParaRPr lang="es-CO" sz="1400" u="none" strike="noStrike" kern="1200" baseline="0" dirty="0">
                        <a:solidFill>
                          <a:schemeClr val="dk1"/>
                        </a:solidFill>
                        <a:latin typeface="+mn-lt"/>
                        <a:ea typeface="+mn-ea"/>
                        <a:cs typeface="+mn-cs"/>
                      </a:endParaRPr>
                    </a:p>
                  </a:txBody>
                  <a:tcPr marL="36000" marR="36000" marT="36007" marB="36007"/>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ES" sz="1400" u="none" strike="noStrike" kern="1200" baseline="0" dirty="0">
                          <a:solidFill>
                            <a:schemeClr val="dk1"/>
                          </a:solidFill>
                          <a:latin typeface="+mn-lt"/>
                          <a:ea typeface="+mn-ea"/>
                          <a:cs typeface="+mn-cs"/>
                        </a:rPr>
                        <a:t>1° y 2° trimestre</a:t>
                      </a:r>
                      <a:endParaRPr lang="es-CO" sz="1400" u="none" strike="noStrike" kern="1200" baseline="0" dirty="0">
                        <a:solidFill>
                          <a:schemeClr val="dk1"/>
                        </a:solidFill>
                        <a:latin typeface="+mn-lt"/>
                        <a:ea typeface="+mn-ea"/>
                        <a:cs typeface="+mn-cs"/>
                      </a:endParaRPr>
                    </a:p>
                    <a:p>
                      <a:pPr algn="ctr"/>
                      <a:endParaRPr lang="es-CO" sz="1400" u="none" strike="noStrike" kern="1200" baseline="0" dirty="0">
                        <a:solidFill>
                          <a:schemeClr val="dk1"/>
                        </a:solidFill>
                        <a:latin typeface="+mn-lt"/>
                        <a:ea typeface="+mn-ea"/>
                        <a:cs typeface="+mn-cs"/>
                      </a:endParaRPr>
                    </a:p>
                  </a:txBody>
                  <a:tcPr marL="36000" marR="36000" marT="36007" marB="36007"/>
                </a:tc>
                <a:extLst>
                  <a:ext uri="{0D108BD9-81ED-4DB2-BD59-A6C34878D82A}">
                    <a16:rowId xmlns="" xmlns:a16="http://schemas.microsoft.com/office/drawing/2014/main" val="10003"/>
                  </a:ext>
                </a:extLst>
              </a:tr>
              <a:tr h="620765">
                <a:tc vMerge="1">
                  <a:txBody>
                    <a:bodyPr/>
                    <a:lstStyle/>
                    <a:p>
                      <a:endParaRPr lang="es-CO" sz="1800" dirty="0">
                        <a:effectLst>
                          <a:outerShdw blurRad="38100" dist="38100" dir="2700000" algn="tl">
                            <a:srgbClr val="000000">
                              <a:alpha val="43137"/>
                            </a:srgbClr>
                          </a:outerShdw>
                        </a:effectLst>
                      </a:endParaRPr>
                    </a:p>
                  </a:txBody>
                  <a:tcPr marL="36000" marR="36000" marT="36007" marB="36007" anchor="ctr"/>
                </a:tc>
                <a:tc>
                  <a:txBody>
                    <a:bodyPr/>
                    <a:lstStyle/>
                    <a:p>
                      <a:pPr algn="l" fontAlgn="ctr"/>
                      <a:r>
                        <a:rPr lang="es-ES" sz="1400" u="none" strike="noStrike" kern="1200" baseline="0" dirty="0">
                          <a:solidFill>
                            <a:schemeClr val="dk1"/>
                          </a:solidFill>
                          <a:latin typeface="+mn-lt"/>
                          <a:ea typeface="+mn-ea"/>
                          <a:cs typeface="+mn-cs"/>
                        </a:rPr>
                        <a:t>Diseñar y publicar agenda Principal espacio de Rendición de Cuentas a la Ciudadanía (incluyendo Acciones de diálogo con la ciudadanía) </a:t>
                      </a:r>
                    </a:p>
                  </a:txBody>
                  <a:tcPr marL="0" marR="0" marT="0" marB="0" anchor="ctr"/>
                </a:tc>
                <a:tc>
                  <a:txBody>
                    <a:bodyPr/>
                    <a:lstStyle/>
                    <a:p>
                      <a:pPr algn="l" fontAlgn="ctr"/>
                      <a:r>
                        <a:rPr lang="es-ES" sz="1400" u="none" strike="noStrike" kern="1200" baseline="0" dirty="0">
                          <a:solidFill>
                            <a:schemeClr val="dk1"/>
                          </a:solidFill>
                          <a:latin typeface="+mn-lt"/>
                          <a:ea typeface="+mn-ea"/>
                          <a:cs typeface="+mn-cs"/>
                        </a:rPr>
                        <a:t>Agenda Principal espacio de Rendición de Cuentas a la Ciudadanía diseñada y publicada </a:t>
                      </a:r>
                    </a:p>
                  </a:txBody>
                  <a:tcPr marL="0" marR="0" marT="0" marB="0" anchor="ctr"/>
                </a:tc>
                <a:tc>
                  <a:txBody>
                    <a:bodyPr/>
                    <a:lstStyle/>
                    <a:p>
                      <a:pPr algn="ctr"/>
                      <a:r>
                        <a:rPr lang="es-ES" sz="1400" u="none" strike="noStrike" kern="1200" baseline="0" dirty="0">
                          <a:solidFill>
                            <a:schemeClr val="dk1"/>
                          </a:solidFill>
                          <a:latin typeface="+mn-lt"/>
                          <a:ea typeface="+mn-ea"/>
                          <a:cs typeface="+mn-cs"/>
                        </a:rPr>
                        <a:t>Secretaría General - Grupo de Comunicaciones- con apoyo de la Oficina Asesora de Planeación</a:t>
                      </a:r>
                      <a:endParaRPr lang="es-CO" sz="1400" u="none" strike="noStrike" kern="1200" baseline="0" dirty="0">
                        <a:solidFill>
                          <a:schemeClr val="dk1"/>
                        </a:solidFill>
                        <a:latin typeface="+mn-lt"/>
                        <a:ea typeface="+mn-ea"/>
                        <a:cs typeface="+mn-cs"/>
                      </a:endParaRPr>
                    </a:p>
                  </a:txBody>
                  <a:tcPr marL="36000" marR="36000" marT="36007" marB="36007"/>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ES" sz="1400" u="none" strike="noStrike" kern="1200" baseline="0" dirty="0">
                          <a:solidFill>
                            <a:schemeClr val="dk1"/>
                          </a:solidFill>
                          <a:latin typeface="+mn-lt"/>
                          <a:ea typeface="+mn-ea"/>
                          <a:cs typeface="+mn-cs"/>
                        </a:rPr>
                        <a:t>2° trimestre</a:t>
                      </a:r>
                      <a:endParaRPr lang="es-CO" sz="1400" u="none" strike="noStrike" kern="1200" baseline="0" dirty="0">
                        <a:solidFill>
                          <a:schemeClr val="dk1"/>
                        </a:solidFill>
                        <a:latin typeface="+mn-lt"/>
                        <a:ea typeface="+mn-ea"/>
                        <a:cs typeface="+mn-cs"/>
                      </a:endParaRPr>
                    </a:p>
                    <a:p>
                      <a:pPr algn="ctr"/>
                      <a:endParaRPr lang="es-CO" sz="1400" u="none" strike="noStrike" kern="1200" baseline="0" dirty="0">
                        <a:solidFill>
                          <a:schemeClr val="dk1"/>
                        </a:solidFill>
                        <a:latin typeface="+mn-lt"/>
                        <a:ea typeface="+mn-ea"/>
                        <a:cs typeface="+mn-cs"/>
                      </a:endParaRPr>
                    </a:p>
                  </a:txBody>
                  <a:tcPr marL="36000" marR="36000" marT="36007" marB="36007"/>
                </a:tc>
                <a:extLst>
                  <a:ext uri="{0D108BD9-81ED-4DB2-BD59-A6C34878D82A}">
                    <a16:rowId xmlns="" xmlns:a16="http://schemas.microsoft.com/office/drawing/2014/main" val="10004"/>
                  </a:ext>
                </a:extLst>
              </a:tr>
            </a:tbl>
          </a:graphicData>
        </a:graphic>
      </p:graphicFrame>
    </p:spTree>
    <p:extLst>
      <p:ext uri="{BB962C8B-B14F-4D97-AF65-F5344CB8AC3E}">
        <p14:creationId xmlns:p14="http://schemas.microsoft.com/office/powerpoint/2010/main" val="192499305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tángulo 16">
            <a:extLst>
              <a:ext uri="{FF2B5EF4-FFF2-40B4-BE49-F238E27FC236}">
                <a16:creationId xmlns="" xmlns:a16="http://schemas.microsoft.com/office/drawing/2014/main" id="{1AFB049C-6B68-4B65-A015-20D3416AB98F}"/>
              </a:ext>
            </a:extLst>
          </p:cNvPr>
          <p:cNvSpPr/>
          <p:nvPr/>
        </p:nvSpPr>
        <p:spPr>
          <a:xfrm>
            <a:off x="6815025" y="-2058"/>
            <a:ext cx="5268686" cy="523220"/>
          </a:xfrm>
          <a:prstGeom prst="rect">
            <a:avLst/>
          </a:prstGeom>
        </p:spPr>
        <p:txBody>
          <a:bodyPr wrap="square">
            <a:spAutoFit/>
          </a:bodyPr>
          <a:lstStyle/>
          <a:p>
            <a:r>
              <a:rPr lang="es-ES" sz="2800" b="1" dirty="0">
                <a:solidFill>
                  <a:schemeClr val="bg1"/>
                </a:solidFill>
                <a:latin typeface="Arial" panose="020B0604020202020204" pitchFamily="34" charset="0"/>
                <a:cs typeface="Arial" panose="020B0604020202020204" pitchFamily="34" charset="0"/>
              </a:rPr>
              <a:t>Componente 3 - </a:t>
            </a:r>
            <a:r>
              <a:rPr lang="es-ES" sz="1600" b="1" dirty="0">
                <a:solidFill>
                  <a:schemeClr val="bg1"/>
                </a:solidFill>
                <a:latin typeface="Arial" panose="020B0604020202020204" pitchFamily="34" charset="0"/>
                <a:cs typeface="Arial" panose="020B0604020202020204" pitchFamily="34" charset="0"/>
              </a:rPr>
              <a:t>Rendición de Cuentas</a:t>
            </a:r>
          </a:p>
        </p:txBody>
      </p:sp>
      <p:graphicFrame>
        <p:nvGraphicFramePr>
          <p:cNvPr id="11" name="11 Tabla"/>
          <p:cNvGraphicFramePr>
            <a:graphicFrameLocks noGrp="1"/>
          </p:cNvGraphicFramePr>
          <p:nvPr>
            <p:extLst>
              <p:ext uri="{D42A27DB-BD31-4B8C-83A1-F6EECF244321}">
                <p14:modId xmlns:p14="http://schemas.microsoft.com/office/powerpoint/2010/main" val="851448681"/>
              </p:ext>
            </p:extLst>
          </p:nvPr>
        </p:nvGraphicFramePr>
        <p:xfrm>
          <a:off x="375194" y="1725094"/>
          <a:ext cx="11227133" cy="3397127"/>
        </p:xfrm>
        <a:graphic>
          <a:graphicData uri="http://schemas.openxmlformats.org/drawingml/2006/table">
            <a:tbl>
              <a:tblPr firstRow="1" bandRow="1">
                <a:tableStyleId>{00A15C55-8517-42AA-B614-E9B94910E393}</a:tableStyleId>
              </a:tblPr>
              <a:tblGrid>
                <a:gridCol w="2149642">
                  <a:extLst>
                    <a:ext uri="{9D8B030D-6E8A-4147-A177-3AD203B41FA5}">
                      <a16:colId xmlns="" xmlns:a16="http://schemas.microsoft.com/office/drawing/2014/main" val="20000"/>
                    </a:ext>
                  </a:extLst>
                </a:gridCol>
                <a:gridCol w="3864915">
                  <a:extLst>
                    <a:ext uri="{9D8B030D-6E8A-4147-A177-3AD203B41FA5}">
                      <a16:colId xmlns="" xmlns:a16="http://schemas.microsoft.com/office/drawing/2014/main" val="20001"/>
                    </a:ext>
                  </a:extLst>
                </a:gridCol>
                <a:gridCol w="1603955">
                  <a:extLst>
                    <a:ext uri="{9D8B030D-6E8A-4147-A177-3AD203B41FA5}">
                      <a16:colId xmlns="" xmlns:a16="http://schemas.microsoft.com/office/drawing/2014/main" val="20002"/>
                    </a:ext>
                  </a:extLst>
                </a:gridCol>
                <a:gridCol w="1804449">
                  <a:extLst>
                    <a:ext uri="{9D8B030D-6E8A-4147-A177-3AD203B41FA5}">
                      <a16:colId xmlns="" xmlns:a16="http://schemas.microsoft.com/office/drawing/2014/main" val="20003"/>
                    </a:ext>
                  </a:extLst>
                </a:gridCol>
                <a:gridCol w="1804172">
                  <a:extLst>
                    <a:ext uri="{9D8B030D-6E8A-4147-A177-3AD203B41FA5}">
                      <a16:colId xmlns="" xmlns:a16="http://schemas.microsoft.com/office/drawing/2014/main" val="20004"/>
                    </a:ext>
                  </a:extLst>
                </a:gridCol>
              </a:tblGrid>
              <a:tr h="620765">
                <a:tc>
                  <a:txBody>
                    <a:bodyPr/>
                    <a:lstStyle/>
                    <a:p>
                      <a:pPr algn="ctr"/>
                      <a:r>
                        <a:rPr lang="es-CO" sz="1800" u="none" strike="noStrike" kern="1200" baseline="0" dirty="0"/>
                        <a:t>Subcomponente</a:t>
                      </a:r>
                      <a:endParaRPr lang="es-CO" sz="1100" dirty="0">
                        <a:effectLst>
                          <a:outerShdw blurRad="38100" dist="38100" dir="2700000" algn="tl">
                            <a:srgbClr val="000000">
                              <a:alpha val="43137"/>
                            </a:srgbClr>
                          </a:outerShdw>
                        </a:effectLst>
                      </a:endParaRPr>
                    </a:p>
                  </a:txBody>
                  <a:tcPr marL="36000" marR="36000" marT="36007" marB="36007"/>
                </a:tc>
                <a:tc>
                  <a:txBody>
                    <a:bodyPr/>
                    <a:lstStyle/>
                    <a:p>
                      <a:pPr algn="ctr"/>
                      <a:r>
                        <a:rPr lang="es-CO" sz="1800" u="none" strike="noStrike" kern="1200" baseline="0" dirty="0"/>
                        <a:t>Actividades</a:t>
                      </a:r>
                      <a:endParaRPr lang="es-CO" sz="1100" dirty="0">
                        <a:effectLst>
                          <a:outerShdw blurRad="38100" dist="38100" dir="2700000" algn="tl">
                            <a:srgbClr val="000000">
                              <a:alpha val="43137"/>
                            </a:srgbClr>
                          </a:outerShdw>
                        </a:effectLst>
                      </a:endParaRPr>
                    </a:p>
                  </a:txBody>
                  <a:tcPr marL="36000" marR="36000" marT="36007" marB="36007"/>
                </a:tc>
                <a:tc>
                  <a:txBody>
                    <a:bodyPr/>
                    <a:lstStyle/>
                    <a:p>
                      <a:pPr algn="ctr"/>
                      <a:r>
                        <a:rPr lang="es-CO" sz="1800" u="none" strike="noStrike" kern="1200" baseline="0" dirty="0"/>
                        <a:t>Meta o producto</a:t>
                      </a:r>
                      <a:endParaRPr lang="es-CO" sz="1100" dirty="0">
                        <a:effectLst>
                          <a:outerShdw blurRad="38100" dist="38100" dir="2700000" algn="tl">
                            <a:srgbClr val="000000">
                              <a:alpha val="43137"/>
                            </a:srgbClr>
                          </a:outerShdw>
                        </a:effectLst>
                      </a:endParaRPr>
                    </a:p>
                  </a:txBody>
                  <a:tcPr marL="36000" marR="36000" marT="36007" marB="36007"/>
                </a:tc>
                <a:tc>
                  <a:txBody>
                    <a:bodyPr/>
                    <a:lstStyle/>
                    <a:p>
                      <a:pPr algn="ctr"/>
                      <a:r>
                        <a:rPr lang="es-CO" sz="1800" u="none" strike="noStrike" kern="1200" baseline="0" dirty="0"/>
                        <a:t>Responsable</a:t>
                      </a:r>
                      <a:endParaRPr lang="es-CO" sz="1100" dirty="0">
                        <a:effectLst>
                          <a:outerShdw blurRad="38100" dist="38100" dir="2700000" algn="tl">
                            <a:srgbClr val="000000">
                              <a:alpha val="43137"/>
                            </a:srgbClr>
                          </a:outerShdw>
                        </a:effectLst>
                      </a:endParaRPr>
                    </a:p>
                  </a:txBody>
                  <a:tcPr marL="36000" marR="36000" marT="36007" marB="36007"/>
                </a:tc>
                <a:tc>
                  <a:txBody>
                    <a:bodyPr/>
                    <a:lstStyle/>
                    <a:p>
                      <a:pPr algn="ctr"/>
                      <a:r>
                        <a:rPr lang="es-CO" sz="1800" u="none" strike="noStrike" kern="1200" baseline="0" dirty="0"/>
                        <a:t>Fecha programada</a:t>
                      </a:r>
                      <a:endParaRPr lang="es-CO" sz="1100" dirty="0">
                        <a:effectLst>
                          <a:outerShdw blurRad="38100" dist="38100" dir="2700000" algn="tl">
                            <a:srgbClr val="000000">
                              <a:alpha val="43137"/>
                            </a:srgbClr>
                          </a:outerShdw>
                        </a:effectLst>
                      </a:endParaRPr>
                    </a:p>
                  </a:txBody>
                  <a:tcPr marL="36000" marR="36000" marT="36007" marB="36007"/>
                </a:tc>
                <a:extLst>
                  <a:ext uri="{0D108BD9-81ED-4DB2-BD59-A6C34878D82A}">
                    <a16:rowId xmlns="" xmlns:a16="http://schemas.microsoft.com/office/drawing/2014/main" val="10000"/>
                  </a:ext>
                </a:extLst>
              </a:tr>
              <a:tr h="620765">
                <a:tc rowSpan="3">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CO" sz="1800" dirty="0">
                          <a:effectLst>
                            <a:outerShdw blurRad="38100" dist="38100" dir="2700000" algn="tl">
                              <a:srgbClr val="000000">
                                <a:alpha val="43137"/>
                              </a:srgbClr>
                            </a:outerShdw>
                          </a:effectLst>
                        </a:rPr>
                        <a:t>2. </a:t>
                      </a:r>
                      <a:r>
                        <a:rPr lang="es-CO" sz="1800" u="none" strike="noStrike" kern="1200" baseline="0" dirty="0"/>
                        <a:t>Diálogo de doble vía con la ciudadanía y sus organizaciones</a:t>
                      </a:r>
                      <a:endParaRPr lang="es-CO" sz="1800" dirty="0">
                        <a:effectLst>
                          <a:outerShdw blurRad="38100" dist="38100" dir="2700000" algn="tl">
                            <a:srgbClr val="000000">
                              <a:alpha val="43137"/>
                            </a:srgbClr>
                          </a:outerShdw>
                        </a:effectLst>
                      </a:endParaRPr>
                    </a:p>
                    <a:p>
                      <a:endParaRPr lang="es-CO" sz="1800" dirty="0">
                        <a:effectLst>
                          <a:outerShdw blurRad="38100" dist="38100" dir="2700000" algn="tl">
                            <a:srgbClr val="000000">
                              <a:alpha val="43137"/>
                            </a:srgbClr>
                          </a:outerShdw>
                        </a:effectLst>
                      </a:endParaRPr>
                    </a:p>
                  </a:txBody>
                  <a:tcPr marL="36000" marR="36000" marT="36007" marB="36007" anchor="ctr"/>
                </a:tc>
                <a:tc>
                  <a:txBody>
                    <a:bodyPr/>
                    <a:lstStyle/>
                    <a:p>
                      <a:pPr algn="l" fontAlgn="ctr"/>
                      <a:r>
                        <a:rPr lang="es-ES" sz="1400" u="none" strike="noStrike" kern="1200" baseline="0" dirty="0">
                          <a:solidFill>
                            <a:schemeClr val="dk1"/>
                          </a:solidFill>
                          <a:latin typeface="+mn-lt"/>
                          <a:ea typeface="+mn-ea"/>
                          <a:cs typeface="+mn-cs"/>
                        </a:rPr>
                        <a:t>Realizar principal espacio de rendición de cuentas presentando los resultados de los planes programas y proyectos de la Entidad de interés ciudadano</a:t>
                      </a:r>
                    </a:p>
                  </a:txBody>
                  <a:tcPr marL="0" marR="0" marT="0" marB="0" anchor="ctr"/>
                </a:tc>
                <a:tc>
                  <a:txBody>
                    <a:bodyPr/>
                    <a:lstStyle/>
                    <a:p>
                      <a:pPr algn="l" fontAlgn="ctr"/>
                      <a:r>
                        <a:rPr lang="es-ES" sz="1400" u="none" strike="noStrike" kern="1200" baseline="0" dirty="0">
                          <a:solidFill>
                            <a:schemeClr val="dk1"/>
                          </a:solidFill>
                          <a:latin typeface="+mn-lt"/>
                          <a:ea typeface="+mn-ea"/>
                          <a:cs typeface="+mn-cs"/>
                        </a:rPr>
                        <a:t>Principal espacio de Rendición de Cuentas Realizado</a:t>
                      </a:r>
                    </a:p>
                  </a:txBody>
                  <a:tcPr marL="0" marR="0" marT="0" marB="0" anchor="ctr"/>
                </a:tc>
                <a:tc>
                  <a:txBody>
                    <a:bodyPr/>
                    <a:lstStyle/>
                    <a:p>
                      <a:pPr algn="ctr"/>
                      <a:r>
                        <a:rPr lang="es-ES" sz="1400" u="none" strike="noStrike" kern="1200" baseline="0" dirty="0">
                          <a:solidFill>
                            <a:schemeClr val="dk1"/>
                          </a:solidFill>
                          <a:latin typeface="+mn-lt"/>
                          <a:ea typeface="+mn-ea"/>
                          <a:cs typeface="+mn-cs"/>
                        </a:rPr>
                        <a:t>Secretaría General, Dirección Técnica, Dirección Operativa y Oficina Asesora de Planeación</a:t>
                      </a:r>
                      <a:endParaRPr lang="es-CO" sz="1400" u="none" strike="noStrike" kern="1200" baseline="0" dirty="0">
                        <a:solidFill>
                          <a:schemeClr val="dk1"/>
                        </a:solidFill>
                        <a:latin typeface="+mn-lt"/>
                        <a:ea typeface="+mn-ea"/>
                        <a:cs typeface="+mn-cs"/>
                      </a:endParaRPr>
                    </a:p>
                  </a:txBody>
                  <a:tcPr marL="36000" marR="36000" marT="36007" marB="36007"/>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ES" sz="1400" u="none" strike="noStrike" kern="1200" baseline="0" dirty="0">
                          <a:solidFill>
                            <a:schemeClr val="dk1"/>
                          </a:solidFill>
                          <a:latin typeface="+mn-lt"/>
                          <a:ea typeface="+mn-ea"/>
                          <a:cs typeface="+mn-cs"/>
                        </a:rPr>
                        <a:t>3° y 4° trimestre</a:t>
                      </a:r>
                      <a:endParaRPr lang="es-CO" sz="1400" u="none" strike="noStrike" kern="1200" baseline="0" dirty="0">
                        <a:solidFill>
                          <a:schemeClr val="dk1"/>
                        </a:solidFill>
                        <a:latin typeface="+mn-lt"/>
                        <a:ea typeface="+mn-ea"/>
                        <a:cs typeface="+mn-cs"/>
                      </a:endParaRPr>
                    </a:p>
                  </a:txBody>
                  <a:tcPr marL="36000" marR="36000" marT="36007" marB="36007"/>
                </a:tc>
                <a:extLst>
                  <a:ext uri="{0D108BD9-81ED-4DB2-BD59-A6C34878D82A}">
                    <a16:rowId xmlns="" xmlns:a16="http://schemas.microsoft.com/office/drawing/2014/main" val="10001"/>
                  </a:ext>
                </a:extLst>
              </a:tr>
              <a:tr h="620765">
                <a:tc vMerge="1">
                  <a:txBody>
                    <a:bodyPr/>
                    <a:lstStyle/>
                    <a:p>
                      <a:endParaRPr lang="es-CO" sz="1800" dirty="0">
                        <a:effectLst>
                          <a:outerShdw blurRad="38100" dist="38100" dir="2700000" algn="tl">
                            <a:srgbClr val="000000">
                              <a:alpha val="43137"/>
                            </a:srgbClr>
                          </a:outerShdw>
                        </a:effectLst>
                      </a:endParaRPr>
                    </a:p>
                  </a:txBody>
                  <a:tcPr marL="36000" marR="36000" marT="36007" marB="36007" anchor="ctr"/>
                </a:tc>
                <a:tc>
                  <a:txBody>
                    <a:bodyPr/>
                    <a:lstStyle/>
                    <a:p>
                      <a:pPr algn="l" fontAlgn="ctr"/>
                      <a:r>
                        <a:rPr lang="es-ES" sz="1400" u="none" strike="noStrike" kern="1200" baseline="0" dirty="0">
                          <a:solidFill>
                            <a:schemeClr val="dk1"/>
                          </a:solidFill>
                          <a:latin typeface="+mn-lt"/>
                          <a:ea typeface="+mn-ea"/>
                          <a:cs typeface="+mn-cs"/>
                        </a:rPr>
                        <a:t>Realizar Chat ciudadano temático que propicien el diálogo con la ciudadanía.</a:t>
                      </a:r>
                    </a:p>
                  </a:txBody>
                  <a:tcPr marL="0" marR="0" marT="0" marB="0" anchor="ctr"/>
                </a:tc>
                <a:tc>
                  <a:txBody>
                    <a:bodyPr/>
                    <a:lstStyle/>
                    <a:p>
                      <a:pPr algn="l" fontAlgn="ctr"/>
                      <a:r>
                        <a:rPr lang="es-CO" sz="1400" u="none" strike="noStrike" kern="1200" baseline="0" dirty="0">
                          <a:solidFill>
                            <a:schemeClr val="dk1"/>
                          </a:solidFill>
                          <a:latin typeface="+mn-lt"/>
                          <a:ea typeface="+mn-ea"/>
                          <a:cs typeface="+mn-cs"/>
                        </a:rPr>
                        <a:t>Chat ciudadano temático realizado </a:t>
                      </a:r>
                    </a:p>
                  </a:txBody>
                  <a:tcPr marL="0" marR="0" marT="0" marB="0" anchor="ctr"/>
                </a:tc>
                <a:tc>
                  <a:txBody>
                    <a:bodyPr/>
                    <a:lstStyle/>
                    <a:p>
                      <a:pPr algn="ctr"/>
                      <a:r>
                        <a:rPr lang="es-ES" sz="1400" u="none" strike="noStrike" kern="1200" baseline="0" dirty="0">
                          <a:solidFill>
                            <a:schemeClr val="dk1"/>
                          </a:solidFill>
                          <a:latin typeface="+mn-lt"/>
                          <a:ea typeface="+mn-ea"/>
                          <a:cs typeface="+mn-cs"/>
                        </a:rPr>
                        <a:t>Dirección Operativa</a:t>
                      </a:r>
                    </a:p>
                    <a:p>
                      <a:pPr algn="ctr"/>
                      <a:r>
                        <a:rPr lang="es-ES" sz="1400" u="none" strike="noStrike" kern="1200" baseline="0" dirty="0">
                          <a:solidFill>
                            <a:schemeClr val="dk1"/>
                          </a:solidFill>
                          <a:latin typeface="+mn-lt"/>
                          <a:ea typeface="+mn-ea"/>
                          <a:cs typeface="+mn-cs"/>
                        </a:rPr>
                        <a:t>Dirección Técnica</a:t>
                      </a:r>
                    </a:p>
                    <a:p>
                      <a:pPr algn="ctr"/>
                      <a:r>
                        <a:rPr lang="es-ES" sz="1400" u="none" strike="noStrike" kern="1200" baseline="0" dirty="0">
                          <a:solidFill>
                            <a:schemeClr val="dk1"/>
                          </a:solidFill>
                          <a:latin typeface="+mn-lt"/>
                          <a:ea typeface="+mn-ea"/>
                          <a:cs typeface="+mn-cs"/>
                        </a:rPr>
                        <a:t>Unidades Ejecutoras</a:t>
                      </a:r>
                    </a:p>
                    <a:p>
                      <a:pPr algn="ctr"/>
                      <a:r>
                        <a:rPr lang="es-ES" sz="1400" u="none" strike="noStrike" kern="1200" baseline="0" dirty="0">
                          <a:solidFill>
                            <a:schemeClr val="dk1"/>
                          </a:solidFill>
                          <a:latin typeface="+mn-lt"/>
                          <a:ea typeface="+mn-ea"/>
                          <a:cs typeface="+mn-cs"/>
                        </a:rPr>
                        <a:t>Secretaría General</a:t>
                      </a:r>
                      <a:endParaRPr lang="es-CO" sz="1400" u="none" strike="noStrike" kern="1200" baseline="0" dirty="0">
                        <a:solidFill>
                          <a:schemeClr val="dk1"/>
                        </a:solidFill>
                        <a:latin typeface="+mn-lt"/>
                        <a:ea typeface="+mn-ea"/>
                        <a:cs typeface="+mn-cs"/>
                      </a:endParaRPr>
                    </a:p>
                  </a:txBody>
                  <a:tcPr marL="36000" marR="36000" marT="36007" marB="36007"/>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ES" sz="1400" u="none" strike="noStrike" kern="1200" baseline="0" dirty="0">
                          <a:solidFill>
                            <a:schemeClr val="dk1"/>
                          </a:solidFill>
                          <a:latin typeface="+mn-lt"/>
                          <a:ea typeface="+mn-ea"/>
                          <a:cs typeface="+mn-cs"/>
                        </a:rPr>
                        <a:t>1°, 2°, 3° y 4° trimestre</a:t>
                      </a:r>
                      <a:endParaRPr lang="es-CO" sz="1400" u="none" strike="noStrike" kern="1200" baseline="0" dirty="0">
                        <a:solidFill>
                          <a:schemeClr val="dk1"/>
                        </a:solidFill>
                        <a:latin typeface="+mn-lt"/>
                        <a:ea typeface="+mn-ea"/>
                        <a:cs typeface="+mn-cs"/>
                      </a:endParaRPr>
                    </a:p>
                    <a:p>
                      <a:pPr algn="ctr"/>
                      <a:endParaRPr lang="es-CO" sz="1400" u="none" strike="noStrike" kern="1200" baseline="0" dirty="0">
                        <a:solidFill>
                          <a:schemeClr val="dk1"/>
                        </a:solidFill>
                        <a:latin typeface="+mn-lt"/>
                        <a:ea typeface="+mn-ea"/>
                        <a:cs typeface="+mn-cs"/>
                      </a:endParaRPr>
                    </a:p>
                  </a:txBody>
                  <a:tcPr marL="36000" marR="36000" marT="36007" marB="36007"/>
                </a:tc>
                <a:extLst>
                  <a:ext uri="{0D108BD9-81ED-4DB2-BD59-A6C34878D82A}">
                    <a16:rowId xmlns="" xmlns:a16="http://schemas.microsoft.com/office/drawing/2014/main" val="10002"/>
                  </a:ext>
                </a:extLst>
              </a:tr>
              <a:tr h="620765">
                <a:tc vMerge="1">
                  <a:txBody>
                    <a:bodyPr/>
                    <a:lstStyle/>
                    <a:p>
                      <a:endParaRPr lang="es-CO" sz="1800" dirty="0">
                        <a:effectLst>
                          <a:outerShdw blurRad="38100" dist="38100" dir="2700000" algn="tl">
                            <a:srgbClr val="000000">
                              <a:alpha val="43137"/>
                            </a:srgbClr>
                          </a:outerShdw>
                        </a:effectLst>
                      </a:endParaRPr>
                    </a:p>
                  </a:txBody>
                  <a:tcPr marL="36000" marR="36000" marT="36007" marB="36007" anchor="ctr"/>
                </a:tc>
                <a:tc>
                  <a:txBody>
                    <a:bodyPr/>
                    <a:lstStyle/>
                    <a:p>
                      <a:pPr algn="l" fontAlgn="ctr"/>
                      <a:r>
                        <a:rPr lang="es-ES" sz="1400" u="none" strike="noStrike" kern="1200" baseline="0" dirty="0">
                          <a:solidFill>
                            <a:schemeClr val="dk1"/>
                          </a:solidFill>
                          <a:latin typeface="+mn-lt"/>
                          <a:ea typeface="+mn-ea"/>
                          <a:cs typeface="+mn-cs"/>
                        </a:rPr>
                        <a:t>Fortalecer los convenios interinstitucionales para instaurar la cátedra </a:t>
                      </a:r>
                      <a:r>
                        <a:rPr lang="es-ES" sz="1400" u="none" strike="noStrike" kern="1200" baseline="0" dirty="0" err="1">
                          <a:solidFill>
                            <a:schemeClr val="dk1"/>
                          </a:solidFill>
                          <a:latin typeface="+mn-lt"/>
                          <a:ea typeface="+mn-ea"/>
                          <a:cs typeface="+mn-cs"/>
                        </a:rPr>
                        <a:t>Invías</a:t>
                      </a:r>
                      <a:endParaRPr lang="es-ES" sz="1400" u="none" strike="noStrike" kern="1200" baseline="0" dirty="0">
                        <a:solidFill>
                          <a:schemeClr val="dk1"/>
                        </a:solidFill>
                        <a:latin typeface="+mn-lt"/>
                        <a:ea typeface="+mn-ea"/>
                        <a:cs typeface="+mn-cs"/>
                      </a:endParaRPr>
                    </a:p>
                  </a:txBody>
                  <a:tcPr marL="0" marR="0" marT="0" marB="0" anchor="ctr"/>
                </a:tc>
                <a:tc>
                  <a:txBody>
                    <a:bodyPr/>
                    <a:lstStyle/>
                    <a:p>
                      <a:pPr algn="l" fontAlgn="ctr"/>
                      <a:r>
                        <a:rPr lang="es-CO" sz="1400" u="none" strike="noStrike" kern="1200" baseline="0" dirty="0">
                          <a:solidFill>
                            <a:schemeClr val="dk1"/>
                          </a:solidFill>
                          <a:latin typeface="+mn-lt"/>
                          <a:ea typeface="+mn-ea"/>
                          <a:cs typeface="+mn-cs"/>
                        </a:rPr>
                        <a:t>Cátedra </a:t>
                      </a:r>
                      <a:r>
                        <a:rPr lang="es-CO" sz="1400" u="none" strike="noStrike" kern="1200" baseline="0" dirty="0" err="1">
                          <a:solidFill>
                            <a:schemeClr val="dk1"/>
                          </a:solidFill>
                          <a:latin typeface="+mn-lt"/>
                          <a:ea typeface="+mn-ea"/>
                          <a:cs typeface="+mn-cs"/>
                        </a:rPr>
                        <a:t>Invías</a:t>
                      </a:r>
                      <a:r>
                        <a:rPr lang="es-CO" sz="1400" u="none" strike="noStrike" kern="1200" baseline="0" dirty="0">
                          <a:solidFill>
                            <a:schemeClr val="dk1"/>
                          </a:solidFill>
                          <a:latin typeface="+mn-lt"/>
                          <a:ea typeface="+mn-ea"/>
                          <a:cs typeface="+mn-cs"/>
                        </a:rPr>
                        <a:t> instauradas</a:t>
                      </a:r>
                    </a:p>
                  </a:txBody>
                  <a:tcPr marL="0" marR="0" marT="0" marB="0" anchor="ctr"/>
                </a:tc>
                <a:tc>
                  <a:txBody>
                    <a:bodyPr/>
                    <a:lstStyle/>
                    <a:p>
                      <a:pPr algn="ctr"/>
                      <a:r>
                        <a:rPr lang="es-ES" sz="1400" u="none" strike="noStrike" kern="1200" baseline="0" dirty="0">
                          <a:solidFill>
                            <a:schemeClr val="dk1"/>
                          </a:solidFill>
                          <a:latin typeface="+mn-lt"/>
                          <a:ea typeface="+mn-ea"/>
                          <a:cs typeface="+mn-cs"/>
                        </a:rPr>
                        <a:t>Dirección Técnica con apoyo de la Dirección de Contratación</a:t>
                      </a:r>
                      <a:endParaRPr lang="es-CO" sz="1400" u="none" strike="noStrike" kern="1200" baseline="0" dirty="0">
                        <a:solidFill>
                          <a:schemeClr val="dk1"/>
                        </a:solidFill>
                        <a:latin typeface="+mn-lt"/>
                        <a:ea typeface="+mn-ea"/>
                        <a:cs typeface="+mn-cs"/>
                      </a:endParaRPr>
                    </a:p>
                  </a:txBody>
                  <a:tcPr marL="36000" marR="36000" marT="36007" marB="36007"/>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ES" sz="1400" u="none" strike="noStrike" kern="1200" baseline="0" dirty="0">
                          <a:solidFill>
                            <a:schemeClr val="dk1"/>
                          </a:solidFill>
                          <a:latin typeface="+mn-lt"/>
                          <a:ea typeface="+mn-ea"/>
                          <a:cs typeface="+mn-cs"/>
                        </a:rPr>
                        <a:t> 2°, 3° y 4° trimestre</a:t>
                      </a:r>
                      <a:endParaRPr lang="es-CO" sz="1400" u="none" strike="noStrike" kern="1200" baseline="0" dirty="0">
                        <a:solidFill>
                          <a:schemeClr val="dk1"/>
                        </a:solidFill>
                        <a:latin typeface="+mn-lt"/>
                        <a:ea typeface="+mn-ea"/>
                        <a:cs typeface="+mn-cs"/>
                      </a:endParaRPr>
                    </a:p>
                  </a:txBody>
                  <a:tcPr marL="36000" marR="36000" marT="36007" marB="36007"/>
                </a:tc>
                <a:extLst>
                  <a:ext uri="{0D108BD9-81ED-4DB2-BD59-A6C34878D82A}">
                    <a16:rowId xmlns="" xmlns:a16="http://schemas.microsoft.com/office/drawing/2014/main" val="10003"/>
                  </a:ext>
                </a:extLst>
              </a:tr>
            </a:tbl>
          </a:graphicData>
        </a:graphic>
      </p:graphicFrame>
      <p:grpSp>
        <p:nvGrpSpPr>
          <p:cNvPr id="10" name="Grupo 9"/>
          <p:cNvGrpSpPr/>
          <p:nvPr/>
        </p:nvGrpSpPr>
        <p:grpSpPr>
          <a:xfrm>
            <a:off x="464577" y="1016464"/>
            <a:ext cx="6056539" cy="531449"/>
            <a:chOff x="5102657" y="5945321"/>
            <a:chExt cx="6889669" cy="548229"/>
          </a:xfrm>
          <a:solidFill>
            <a:schemeClr val="accent4"/>
          </a:solidFill>
        </p:grpSpPr>
        <p:sp>
          <p:nvSpPr>
            <p:cNvPr id="12" name="Forma libre 11"/>
            <p:cNvSpPr/>
            <p:nvPr/>
          </p:nvSpPr>
          <p:spPr>
            <a:xfrm>
              <a:off x="5665668" y="5945321"/>
              <a:ext cx="5721073" cy="548229"/>
            </a:xfrm>
            <a:custGeom>
              <a:avLst/>
              <a:gdLst>
                <a:gd name="connsiteX0" fmla="*/ 0 w 763861"/>
                <a:gd name="connsiteY0" fmla="*/ 0 h 806479"/>
                <a:gd name="connsiteX1" fmla="*/ 240208 w 763861"/>
                <a:gd name="connsiteY1" fmla="*/ 0 h 806479"/>
                <a:gd name="connsiteX2" fmla="*/ 245903 w 763861"/>
                <a:gd name="connsiteY2" fmla="*/ 9560 h 806479"/>
                <a:gd name="connsiteX3" fmla="*/ 245903 w 763861"/>
                <a:gd name="connsiteY3" fmla="*/ 0 h 806479"/>
                <a:gd name="connsiteX4" fmla="*/ 504882 w 763861"/>
                <a:gd name="connsiteY4" fmla="*/ 0 h 806479"/>
                <a:gd name="connsiteX5" fmla="*/ 763861 w 763861"/>
                <a:gd name="connsiteY5" fmla="*/ 403240 h 806479"/>
                <a:gd name="connsiteX6" fmla="*/ 504882 w 763861"/>
                <a:gd name="connsiteY6" fmla="*/ 806479 h 806479"/>
                <a:gd name="connsiteX7" fmla="*/ 245903 w 763861"/>
                <a:gd name="connsiteY7" fmla="*/ 806479 h 806479"/>
                <a:gd name="connsiteX8" fmla="*/ 245903 w 763861"/>
                <a:gd name="connsiteY8" fmla="*/ 796919 h 806479"/>
                <a:gd name="connsiteX9" fmla="*/ 240208 w 763861"/>
                <a:gd name="connsiteY9" fmla="*/ 806479 h 806479"/>
                <a:gd name="connsiteX10" fmla="*/ 0 w 763861"/>
                <a:gd name="connsiteY10" fmla="*/ 806479 h 806479"/>
                <a:gd name="connsiteX11" fmla="*/ 240208 w 763861"/>
                <a:gd name="connsiteY11" fmla="*/ 40324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04882 w 5292318"/>
                <a:gd name="connsiteY4" fmla="*/ 0 h 806479"/>
                <a:gd name="connsiteX5" fmla="*/ 5292318 w 5292318"/>
                <a:gd name="connsiteY5" fmla="*/ 479440 h 806479"/>
                <a:gd name="connsiteX6" fmla="*/ 504882 w 5292318"/>
                <a:gd name="connsiteY6" fmla="*/ 806479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04882 w 5292318"/>
                <a:gd name="connsiteY4" fmla="*/ 0 h 806479"/>
                <a:gd name="connsiteX5" fmla="*/ 5292318 w 5292318"/>
                <a:gd name="connsiteY5" fmla="*/ 479440 h 806479"/>
                <a:gd name="connsiteX6" fmla="*/ 5055111 w 5292318"/>
                <a:gd name="connsiteY6" fmla="*/ 719393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131311 w 5292318"/>
                <a:gd name="connsiteY4" fmla="*/ 10886 h 806479"/>
                <a:gd name="connsiteX5" fmla="*/ 5292318 w 5292318"/>
                <a:gd name="connsiteY5" fmla="*/ 479440 h 806479"/>
                <a:gd name="connsiteX6" fmla="*/ 5055111 w 5292318"/>
                <a:gd name="connsiteY6" fmla="*/ 719393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055111 w 5270547"/>
                <a:gd name="connsiteY6" fmla="*/ 719393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163969 w 5270547"/>
                <a:gd name="connsiteY6" fmla="*/ 762936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044226 w 5270547"/>
                <a:gd name="connsiteY6" fmla="*/ 795594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022454 w 5270547"/>
                <a:gd name="connsiteY4" fmla="*/ 10886 h 806479"/>
                <a:gd name="connsiteX5" fmla="*/ 5270547 w 5270547"/>
                <a:gd name="connsiteY5" fmla="*/ 370583 h 806479"/>
                <a:gd name="connsiteX6" fmla="*/ 5044226 w 5270547"/>
                <a:gd name="connsiteY6" fmla="*/ 795594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270547" h="806479">
                  <a:moveTo>
                    <a:pt x="0" y="0"/>
                  </a:moveTo>
                  <a:lnTo>
                    <a:pt x="240208" y="0"/>
                  </a:lnTo>
                  <a:lnTo>
                    <a:pt x="245903" y="9560"/>
                  </a:lnTo>
                  <a:lnTo>
                    <a:pt x="245903" y="0"/>
                  </a:lnTo>
                  <a:lnTo>
                    <a:pt x="5022454" y="10886"/>
                  </a:lnTo>
                  <a:lnTo>
                    <a:pt x="5270547" y="370583"/>
                  </a:lnTo>
                  <a:lnTo>
                    <a:pt x="5044226" y="795594"/>
                  </a:lnTo>
                  <a:lnTo>
                    <a:pt x="245903" y="806479"/>
                  </a:lnTo>
                  <a:lnTo>
                    <a:pt x="245903" y="796919"/>
                  </a:lnTo>
                  <a:lnTo>
                    <a:pt x="240208" y="806479"/>
                  </a:lnTo>
                  <a:lnTo>
                    <a:pt x="0" y="806479"/>
                  </a:lnTo>
                  <a:lnTo>
                    <a:pt x="240208" y="403240"/>
                  </a:lnTo>
                  <a:lnTo>
                    <a:pt x="0" y="0"/>
                  </a:lnTo>
                  <a:close/>
                </a:path>
              </a:pathLst>
            </a:custGeom>
            <a:grpFill/>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grpSp>
          <p:nvGrpSpPr>
            <p:cNvPr id="13" name="Grupo 12"/>
            <p:cNvGrpSpPr/>
            <p:nvPr/>
          </p:nvGrpSpPr>
          <p:grpSpPr>
            <a:xfrm>
              <a:off x="5102657" y="5978051"/>
              <a:ext cx="6889669" cy="469248"/>
              <a:chOff x="5102657" y="5978051"/>
              <a:chExt cx="6889669" cy="469248"/>
            </a:xfrm>
            <a:grpFill/>
          </p:grpSpPr>
          <p:sp>
            <p:nvSpPr>
              <p:cNvPr id="14" name="Pentágono 13"/>
              <p:cNvSpPr/>
              <p:nvPr/>
            </p:nvSpPr>
            <p:spPr>
              <a:xfrm>
                <a:off x="5423219" y="6002301"/>
                <a:ext cx="361141" cy="444998"/>
              </a:xfrm>
              <a:prstGeom prst="homePlate">
                <a:avLst/>
              </a:prstGeom>
              <a:grpFill/>
            </p:spPr>
            <p:style>
              <a:lnRef idx="0">
                <a:schemeClr val="accent6"/>
              </a:lnRef>
              <a:fillRef idx="3">
                <a:schemeClr val="accent6"/>
              </a:fillRef>
              <a:effectRef idx="3">
                <a:schemeClr val="accent6"/>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sp>
            <p:nvSpPr>
              <p:cNvPr id="15" name="Elipse 14"/>
              <p:cNvSpPr/>
              <p:nvPr/>
            </p:nvSpPr>
            <p:spPr>
              <a:xfrm>
                <a:off x="5102657" y="5999871"/>
                <a:ext cx="439263" cy="439263"/>
              </a:xfrm>
              <a:prstGeom prst="ellipse">
                <a:avLst/>
              </a:prstGeom>
              <a:grpFill/>
              <a:ln w="57150">
                <a:solidFill>
                  <a:schemeClr val="accent6">
                    <a:lumMod val="20000"/>
                    <a:lumOff val="80000"/>
                  </a:schemeClr>
                </a:solidFill>
              </a:ln>
            </p:spPr>
            <p:style>
              <a:lnRef idx="0">
                <a:schemeClr val="accent6"/>
              </a:lnRef>
              <a:fillRef idx="3">
                <a:schemeClr val="accent6"/>
              </a:fillRef>
              <a:effectRef idx="3">
                <a:schemeClr val="accent6"/>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sp>
            <p:nvSpPr>
              <p:cNvPr id="16" name="CuadroTexto 15"/>
              <p:cNvSpPr txBox="1"/>
              <p:nvPr/>
            </p:nvSpPr>
            <p:spPr>
              <a:xfrm>
                <a:off x="6026809" y="5978051"/>
                <a:ext cx="5965517" cy="412743"/>
              </a:xfrm>
              <a:prstGeom prst="rect">
                <a:avLst/>
              </a:prstGeom>
              <a:noFill/>
            </p:spPr>
            <p:txBody>
              <a:bodyPr wrap="square" rtlCol="0">
                <a:spAutoFit/>
              </a:bodyPr>
              <a:lstStyle/>
              <a:p>
                <a:r>
                  <a:rPr lang="es-ES" sz="2000" b="1" dirty="0">
                    <a:solidFill>
                      <a:schemeClr val="bg1"/>
                    </a:solidFill>
                    <a:latin typeface="Arial" panose="020B0604020202020204" pitchFamily="34" charset="0"/>
                    <a:cs typeface="Arial" panose="020B0604020202020204" pitchFamily="34" charset="0"/>
                  </a:rPr>
                  <a:t>Estrategia de Rendición de Cuentas</a:t>
                </a:r>
                <a:endParaRPr lang="es-CO" sz="1400" b="1" dirty="0">
                  <a:solidFill>
                    <a:schemeClr val="accent1">
                      <a:lumMod val="50000"/>
                    </a:schemeClr>
                  </a:solidFill>
                  <a:latin typeface="Arial" panose="020B0604020202020204" pitchFamily="34" charset="0"/>
                  <a:cs typeface="Arial" panose="020B0604020202020204" pitchFamily="34" charset="0"/>
                </a:endParaRPr>
              </a:p>
            </p:txBody>
          </p:sp>
        </p:grpSp>
      </p:grpSp>
    </p:spTree>
    <p:extLst>
      <p:ext uri="{BB962C8B-B14F-4D97-AF65-F5344CB8AC3E}">
        <p14:creationId xmlns:p14="http://schemas.microsoft.com/office/powerpoint/2010/main" val="201202507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tángulo 16">
            <a:extLst>
              <a:ext uri="{FF2B5EF4-FFF2-40B4-BE49-F238E27FC236}">
                <a16:creationId xmlns="" xmlns:a16="http://schemas.microsoft.com/office/drawing/2014/main" id="{1AFB049C-6B68-4B65-A015-20D3416AB98F}"/>
              </a:ext>
            </a:extLst>
          </p:cNvPr>
          <p:cNvSpPr/>
          <p:nvPr/>
        </p:nvSpPr>
        <p:spPr>
          <a:xfrm>
            <a:off x="6815025" y="-2058"/>
            <a:ext cx="5268686" cy="523220"/>
          </a:xfrm>
          <a:prstGeom prst="rect">
            <a:avLst/>
          </a:prstGeom>
        </p:spPr>
        <p:txBody>
          <a:bodyPr wrap="square">
            <a:spAutoFit/>
          </a:bodyPr>
          <a:lstStyle/>
          <a:p>
            <a:r>
              <a:rPr lang="es-ES" sz="2800" b="1" dirty="0">
                <a:solidFill>
                  <a:schemeClr val="bg1"/>
                </a:solidFill>
                <a:latin typeface="Arial" panose="020B0604020202020204" pitchFamily="34" charset="0"/>
                <a:cs typeface="Arial" panose="020B0604020202020204" pitchFamily="34" charset="0"/>
              </a:rPr>
              <a:t>Componente 3 - </a:t>
            </a:r>
            <a:r>
              <a:rPr lang="es-ES" sz="1600" b="1" dirty="0">
                <a:solidFill>
                  <a:schemeClr val="bg1"/>
                </a:solidFill>
                <a:latin typeface="Arial" panose="020B0604020202020204" pitchFamily="34" charset="0"/>
                <a:cs typeface="Arial" panose="020B0604020202020204" pitchFamily="34" charset="0"/>
              </a:rPr>
              <a:t>Rendición de Cuentas</a:t>
            </a:r>
          </a:p>
        </p:txBody>
      </p:sp>
      <p:graphicFrame>
        <p:nvGraphicFramePr>
          <p:cNvPr id="11" name="11 Tabla"/>
          <p:cNvGraphicFramePr>
            <a:graphicFrameLocks noGrp="1"/>
          </p:cNvGraphicFramePr>
          <p:nvPr>
            <p:extLst>
              <p:ext uri="{D42A27DB-BD31-4B8C-83A1-F6EECF244321}">
                <p14:modId xmlns:p14="http://schemas.microsoft.com/office/powerpoint/2010/main" val="2691625318"/>
              </p:ext>
            </p:extLst>
          </p:nvPr>
        </p:nvGraphicFramePr>
        <p:xfrm>
          <a:off x="285811" y="1243832"/>
          <a:ext cx="11577326" cy="3610709"/>
        </p:xfrm>
        <a:graphic>
          <a:graphicData uri="http://schemas.openxmlformats.org/drawingml/2006/table">
            <a:tbl>
              <a:tblPr firstRow="1" bandRow="1">
                <a:tableStyleId>{00A15C55-8517-42AA-B614-E9B94910E393}</a:tableStyleId>
              </a:tblPr>
              <a:tblGrid>
                <a:gridCol w="1663305">
                  <a:extLst>
                    <a:ext uri="{9D8B030D-6E8A-4147-A177-3AD203B41FA5}">
                      <a16:colId xmlns="" xmlns:a16="http://schemas.microsoft.com/office/drawing/2014/main" val="20000"/>
                    </a:ext>
                  </a:extLst>
                </a:gridCol>
                <a:gridCol w="4538856">
                  <a:extLst>
                    <a:ext uri="{9D8B030D-6E8A-4147-A177-3AD203B41FA5}">
                      <a16:colId xmlns="" xmlns:a16="http://schemas.microsoft.com/office/drawing/2014/main" val="20001"/>
                    </a:ext>
                  </a:extLst>
                </a:gridCol>
                <a:gridCol w="1984085">
                  <a:extLst>
                    <a:ext uri="{9D8B030D-6E8A-4147-A177-3AD203B41FA5}">
                      <a16:colId xmlns="" xmlns:a16="http://schemas.microsoft.com/office/drawing/2014/main" val="20002"/>
                    </a:ext>
                  </a:extLst>
                </a:gridCol>
                <a:gridCol w="2084353">
                  <a:extLst>
                    <a:ext uri="{9D8B030D-6E8A-4147-A177-3AD203B41FA5}">
                      <a16:colId xmlns="" xmlns:a16="http://schemas.microsoft.com/office/drawing/2014/main" val="20003"/>
                    </a:ext>
                  </a:extLst>
                </a:gridCol>
                <a:gridCol w="1306727">
                  <a:extLst>
                    <a:ext uri="{9D8B030D-6E8A-4147-A177-3AD203B41FA5}">
                      <a16:colId xmlns="" xmlns:a16="http://schemas.microsoft.com/office/drawing/2014/main" val="20004"/>
                    </a:ext>
                  </a:extLst>
                </a:gridCol>
              </a:tblGrid>
              <a:tr h="620765">
                <a:tc>
                  <a:txBody>
                    <a:bodyPr/>
                    <a:lstStyle/>
                    <a:p>
                      <a:pPr algn="ctr"/>
                      <a:r>
                        <a:rPr lang="es-CO" sz="1800" u="none" strike="noStrike" kern="1200" baseline="0" dirty="0"/>
                        <a:t>Subcomponente</a:t>
                      </a:r>
                      <a:endParaRPr lang="es-CO" sz="1100" dirty="0">
                        <a:effectLst>
                          <a:outerShdw blurRad="38100" dist="38100" dir="2700000" algn="tl">
                            <a:srgbClr val="000000">
                              <a:alpha val="43137"/>
                            </a:srgbClr>
                          </a:outerShdw>
                        </a:effectLst>
                      </a:endParaRPr>
                    </a:p>
                  </a:txBody>
                  <a:tcPr marL="36000" marR="36000" marT="36007" marB="36007"/>
                </a:tc>
                <a:tc>
                  <a:txBody>
                    <a:bodyPr/>
                    <a:lstStyle/>
                    <a:p>
                      <a:pPr algn="ctr"/>
                      <a:r>
                        <a:rPr lang="es-CO" sz="1800" u="none" strike="noStrike" kern="1200" baseline="0" dirty="0"/>
                        <a:t>Actividades</a:t>
                      </a:r>
                      <a:endParaRPr lang="es-CO" sz="1100" dirty="0">
                        <a:effectLst>
                          <a:outerShdw blurRad="38100" dist="38100" dir="2700000" algn="tl">
                            <a:srgbClr val="000000">
                              <a:alpha val="43137"/>
                            </a:srgbClr>
                          </a:outerShdw>
                        </a:effectLst>
                      </a:endParaRPr>
                    </a:p>
                  </a:txBody>
                  <a:tcPr marL="36000" marR="36000" marT="36007" marB="36007"/>
                </a:tc>
                <a:tc>
                  <a:txBody>
                    <a:bodyPr/>
                    <a:lstStyle/>
                    <a:p>
                      <a:pPr algn="ctr"/>
                      <a:r>
                        <a:rPr lang="es-CO" sz="1800" u="none" strike="noStrike" kern="1200" baseline="0" dirty="0"/>
                        <a:t>Meta o producto</a:t>
                      </a:r>
                      <a:endParaRPr lang="es-CO" sz="1100" dirty="0">
                        <a:effectLst>
                          <a:outerShdw blurRad="38100" dist="38100" dir="2700000" algn="tl">
                            <a:srgbClr val="000000">
                              <a:alpha val="43137"/>
                            </a:srgbClr>
                          </a:outerShdw>
                        </a:effectLst>
                      </a:endParaRPr>
                    </a:p>
                  </a:txBody>
                  <a:tcPr marL="36000" marR="36000" marT="36007" marB="36007"/>
                </a:tc>
                <a:tc>
                  <a:txBody>
                    <a:bodyPr/>
                    <a:lstStyle/>
                    <a:p>
                      <a:pPr algn="ctr"/>
                      <a:r>
                        <a:rPr lang="es-CO" sz="1800" u="none" strike="noStrike" kern="1200" baseline="0" dirty="0"/>
                        <a:t>Responsable</a:t>
                      </a:r>
                      <a:endParaRPr lang="es-CO" sz="1100" dirty="0">
                        <a:effectLst>
                          <a:outerShdw blurRad="38100" dist="38100" dir="2700000" algn="tl">
                            <a:srgbClr val="000000">
                              <a:alpha val="43137"/>
                            </a:srgbClr>
                          </a:outerShdw>
                        </a:effectLst>
                      </a:endParaRPr>
                    </a:p>
                  </a:txBody>
                  <a:tcPr marL="36000" marR="36000" marT="36007" marB="36007"/>
                </a:tc>
                <a:tc>
                  <a:txBody>
                    <a:bodyPr/>
                    <a:lstStyle/>
                    <a:p>
                      <a:pPr algn="ctr"/>
                      <a:r>
                        <a:rPr lang="es-CO" sz="1800" u="none" strike="noStrike" kern="1200" baseline="0" dirty="0"/>
                        <a:t>Fecha programada</a:t>
                      </a:r>
                      <a:endParaRPr lang="es-CO" sz="1100" dirty="0">
                        <a:effectLst>
                          <a:outerShdw blurRad="38100" dist="38100" dir="2700000" algn="tl">
                            <a:srgbClr val="000000">
                              <a:alpha val="43137"/>
                            </a:srgbClr>
                          </a:outerShdw>
                        </a:effectLst>
                      </a:endParaRPr>
                    </a:p>
                  </a:txBody>
                  <a:tcPr marL="36000" marR="36000" marT="36007" marB="36007"/>
                </a:tc>
                <a:extLst>
                  <a:ext uri="{0D108BD9-81ED-4DB2-BD59-A6C34878D82A}">
                    <a16:rowId xmlns="" xmlns:a16="http://schemas.microsoft.com/office/drawing/2014/main" val="10000"/>
                  </a:ext>
                </a:extLst>
              </a:tr>
              <a:tr h="620765">
                <a:tc rowSpan="4">
                  <a:txBody>
                    <a:bodyPr/>
                    <a:lstStyle/>
                    <a:p>
                      <a:r>
                        <a:rPr lang="es-CO" sz="1800" dirty="0">
                          <a:effectLst>
                            <a:outerShdw blurRad="38100" dist="38100" dir="2700000" algn="tl">
                              <a:srgbClr val="000000">
                                <a:alpha val="43137"/>
                              </a:srgbClr>
                            </a:outerShdw>
                          </a:effectLst>
                        </a:rPr>
                        <a:t>3. </a:t>
                      </a:r>
                      <a:r>
                        <a:rPr lang="es-CO" sz="1800" u="none" strike="noStrike" kern="1200" baseline="0" dirty="0"/>
                        <a:t>Incentivos para motivar la cultura de la rendición y petición de cuentas</a:t>
                      </a:r>
                      <a:endParaRPr lang="es-CO" sz="1800" dirty="0">
                        <a:effectLst>
                          <a:outerShdw blurRad="38100" dist="38100" dir="2700000" algn="tl">
                            <a:srgbClr val="000000">
                              <a:alpha val="43137"/>
                            </a:srgbClr>
                          </a:outerShdw>
                        </a:effectLst>
                      </a:endParaRPr>
                    </a:p>
                  </a:txBody>
                  <a:tcPr marL="36000" marR="36000" marT="36007" marB="36007" anchor="ctr"/>
                </a:tc>
                <a:tc>
                  <a:txBody>
                    <a:bodyPr/>
                    <a:lstStyle/>
                    <a:p>
                      <a:pPr algn="l" fontAlgn="ctr"/>
                      <a:r>
                        <a:rPr lang="es-ES" sz="1100" u="none" strike="noStrike" kern="1200" baseline="0" dirty="0">
                          <a:solidFill>
                            <a:schemeClr val="dk1"/>
                          </a:solidFill>
                          <a:latin typeface="+mn-lt"/>
                          <a:ea typeface="+mn-ea"/>
                          <a:cs typeface="+mn-cs"/>
                        </a:rPr>
                        <a:t>Realizar consultas a la ciudadanía para identificar necesidades de información e involucrar los temas en chats, foros, principal espacio de rendición de cuentas, revistas, boletines, etc. (caracterización de necesidades de información) </a:t>
                      </a:r>
                    </a:p>
                  </a:txBody>
                  <a:tcPr marL="0" marR="0" marT="0" marB="0" anchor="ctr"/>
                </a:tc>
                <a:tc>
                  <a:txBody>
                    <a:bodyPr/>
                    <a:lstStyle/>
                    <a:p>
                      <a:pPr algn="l" fontAlgn="ctr"/>
                      <a:r>
                        <a:rPr lang="es-CO" sz="1100" u="none" strike="noStrike" kern="1200" baseline="0" dirty="0">
                          <a:solidFill>
                            <a:schemeClr val="dk1"/>
                          </a:solidFill>
                          <a:latin typeface="+mn-lt"/>
                          <a:ea typeface="+mn-ea"/>
                          <a:cs typeface="+mn-cs"/>
                        </a:rPr>
                        <a:t>Consultas realizadas e involucradas en chats, foros, principal espacio de rendición de cuentas, revistas, boletines, etc. </a:t>
                      </a:r>
                    </a:p>
                  </a:txBody>
                  <a:tcPr marL="0" marR="0" marT="0" marB="0" anchor="ctr"/>
                </a:tc>
                <a:tc>
                  <a:txBody>
                    <a:bodyPr/>
                    <a:lstStyle/>
                    <a:p>
                      <a:pPr algn="ctr"/>
                      <a:r>
                        <a:rPr lang="es-ES" sz="1100" u="none" strike="noStrike" kern="1200" baseline="0" dirty="0">
                          <a:solidFill>
                            <a:schemeClr val="dk1"/>
                          </a:solidFill>
                          <a:latin typeface="+mn-lt"/>
                          <a:ea typeface="+mn-ea"/>
                          <a:cs typeface="+mn-cs"/>
                        </a:rPr>
                        <a:t>Secretaría General - Grupo de Comunicaciones - Grupo de Atención al Ciudadano con apoyo de la Dirección Operativa</a:t>
                      </a:r>
                      <a:endParaRPr lang="es-CO" sz="1100" u="none" strike="noStrike" kern="1200" baseline="0" dirty="0">
                        <a:solidFill>
                          <a:schemeClr val="dk1"/>
                        </a:solidFill>
                        <a:latin typeface="+mn-lt"/>
                        <a:ea typeface="+mn-ea"/>
                        <a:cs typeface="+mn-cs"/>
                      </a:endParaRPr>
                    </a:p>
                  </a:txBody>
                  <a:tcPr marL="36000" marR="36000" marT="36007" marB="36007"/>
                </a:tc>
                <a:tc>
                  <a:txBody>
                    <a:bodyPr/>
                    <a:lstStyle/>
                    <a:p>
                      <a:pPr algn="ctr"/>
                      <a:r>
                        <a:rPr lang="es-ES" sz="1100" u="none" strike="noStrike" kern="1200" baseline="0" dirty="0" smtClean="0">
                          <a:solidFill>
                            <a:schemeClr val="dk1"/>
                          </a:solidFill>
                          <a:latin typeface="+mn-lt"/>
                          <a:ea typeface="+mn-ea"/>
                          <a:cs typeface="+mn-cs"/>
                        </a:rPr>
                        <a:t>2° trimestre</a:t>
                      </a:r>
                      <a:endParaRPr lang="es-CO" sz="1100" u="none" strike="noStrike" kern="1200" baseline="0" dirty="0">
                        <a:solidFill>
                          <a:schemeClr val="dk1"/>
                        </a:solidFill>
                        <a:latin typeface="+mn-lt"/>
                        <a:ea typeface="+mn-ea"/>
                        <a:cs typeface="+mn-cs"/>
                      </a:endParaRPr>
                    </a:p>
                  </a:txBody>
                  <a:tcPr marL="36000" marR="36000" marT="36007" marB="36007"/>
                </a:tc>
                <a:extLst>
                  <a:ext uri="{0D108BD9-81ED-4DB2-BD59-A6C34878D82A}">
                    <a16:rowId xmlns="" xmlns:a16="http://schemas.microsoft.com/office/drawing/2014/main" val="10001"/>
                  </a:ext>
                </a:extLst>
              </a:tr>
              <a:tr h="620765">
                <a:tc vMerge="1">
                  <a:txBody>
                    <a:bodyPr/>
                    <a:lstStyle/>
                    <a:p>
                      <a:endParaRPr lang="es-CO" sz="1800" dirty="0">
                        <a:effectLst>
                          <a:outerShdw blurRad="38100" dist="38100" dir="2700000" algn="tl">
                            <a:srgbClr val="000000">
                              <a:alpha val="43137"/>
                            </a:srgbClr>
                          </a:outerShdw>
                        </a:effectLst>
                      </a:endParaRPr>
                    </a:p>
                  </a:txBody>
                  <a:tcPr marL="36000" marR="36000" marT="36007" marB="36007" anchor="ctr"/>
                </a:tc>
                <a:tc>
                  <a:txBody>
                    <a:bodyPr/>
                    <a:lstStyle/>
                    <a:p>
                      <a:pPr algn="l" fontAlgn="ctr"/>
                      <a:r>
                        <a:rPr lang="es-ES" sz="1100" u="none" strike="noStrike" kern="1200" baseline="0" dirty="0">
                          <a:solidFill>
                            <a:schemeClr val="dk1"/>
                          </a:solidFill>
                          <a:latin typeface="+mn-lt"/>
                          <a:ea typeface="+mn-ea"/>
                          <a:cs typeface="+mn-cs"/>
                        </a:rPr>
                        <a:t>Implementar el Programa Cívico Guardavías – Vías para la Equidad mediante capacitaciones que permita a las personas y comunidades interesadas en realizar seguimiento a los proyectos instruirse y desarrollar las capacidades necesarias para llevar a cabo su misión; y dar así inicio al proceso de conformación de veedurías ciudadanas u otro espacio de participación comunitaria. </a:t>
                      </a:r>
                    </a:p>
                  </a:txBody>
                  <a:tcPr marL="0" marR="0" marT="0" marB="0" anchor="ctr"/>
                </a:tc>
                <a:tc>
                  <a:txBody>
                    <a:bodyPr/>
                    <a:lstStyle/>
                    <a:p>
                      <a:pPr algn="l" fontAlgn="ctr"/>
                      <a:r>
                        <a:rPr lang="es-ES" sz="1100" u="none" strike="noStrike" kern="1200" baseline="0" dirty="0">
                          <a:solidFill>
                            <a:schemeClr val="dk1"/>
                          </a:solidFill>
                          <a:latin typeface="+mn-lt"/>
                          <a:ea typeface="+mn-ea"/>
                          <a:cs typeface="+mn-cs"/>
                        </a:rPr>
                        <a:t>Programa Cívico Guardavías implementado, fomentando e incentivando el involucramiento y participación de las comunidades locales </a:t>
                      </a:r>
                    </a:p>
                  </a:txBody>
                  <a:tcPr marL="0" marR="0" marT="0" marB="0" anchor="ctr"/>
                </a:tc>
                <a:tc>
                  <a:txBody>
                    <a:bodyPr/>
                    <a:lstStyle/>
                    <a:p>
                      <a:pPr algn="ctr"/>
                      <a:r>
                        <a:rPr lang="es-ES" sz="1100" u="none" strike="noStrike" kern="1200" baseline="0" dirty="0">
                          <a:solidFill>
                            <a:schemeClr val="dk1"/>
                          </a:solidFill>
                          <a:latin typeface="+mn-lt"/>
                          <a:ea typeface="+mn-ea"/>
                          <a:cs typeface="+mn-cs"/>
                        </a:rPr>
                        <a:t>Dirección Técnica con apoyo de Subdirección de Medio Ambiente y Gestión Social</a:t>
                      </a:r>
                      <a:endParaRPr lang="es-CO" sz="1100" u="none" strike="noStrike" kern="1200" baseline="0" dirty="0">
                        <a:solidFill>
                          <a:schemeClr val="dk1"/>
                        </a:solidFill>
                        <a:latin typeface="+mn-lt"/>
                        <a:ea typeface="+mn-ea"/>
                        <a:cs typeface="+mn-cs"/>
                      </a:endParaRPr>
                    </a:p>
                  </a:txBody>
                  <a:tcPr marL="36000" marR="36000" marT="36007" marB="36007"/>
                </a:tc>
                <a:tc>
                  <a:txBody>
                    <a:bodyPr/>
                    <a:lstStyle/>
                    <a:p>
                      <a:pPr algn="ctr"/>
                      <a:r>
                        <a:rPr lang="es-ES" sz="1100" u="none" strike="noStrike" kern="1200" baseline="0" dirty="0">
                          <a:solidFill>
                            <a:schemeClr val="dk1"/>
                          </a:solidFill>
                          <a:latin typeface="+mn-lt"/>
                          <a:ea typeface="+mn-ea"/>
                          <a:cs typeface="+mn-cs"/>
                        </a:rPr>
                        <a:t>1°, 2°, 3° y 4° trimestre</a:t>
                      </a:r>
                      <a:endParaRPr lang="es-CO" sz="1100" u="none" strike="noStrike" kern="1200" baseline="0" dirty="0">
                        <a:solidFill>
                          <a:schemeClr val="dk1"/>
                        </a:solidFill>
                        <a:latin typeface="+mn-lt"/>
                        <a:ea typeface="+mn-ea"/>
                        <a:cs typeface="+mn-cs"/>
                      </a:endParaRPr>
                    </a:p>
                  </a:txBody>
                  <a:tcPr marL="36000" marR="36000" marT="36007" marB="36007"/>
                </a:tc>
                <a:extLst>
                  <a:ext uri="{0D108BD9-81ED-4DB2-BD59-A6C34878D82A}">
                    <a16:rowId xmlns="" xmlns:a16="http://schemas.microsoft.com/office/drawing/2014/main" val="10002"/>
                  </a:ext>
                </a:extLst>
              </a:tr>
              <a:tr h="620765">
                <a:tc vMerge="1">
                  <a:txBody>
                    <a:bodyPr/>
                    <a:lstStyle/>
                    <a:p>
                      <a:endParaRPr lang="es-CO" sz="1800" dirty="0">
                        <a:effectLst>
                          <a:outerShdw blurRad="38100" dist="38100" dir="2700000" algn="tl">
                            <a:srgbClr val="000000">
                              <a:alpha val="43137"/>
                            </a:srgbClr>
                          </a:outerShdw>
                        </a:effectLst>
                      </a:endParaRPr>
                    </a:p>
                  </a:txBody>
                  <a:tcPr marL="36000" marR="36000" marT="36007" marB="36007" anchor="ctr"/>
                </a:tc>
                <a:tc>
                  <a:txBody>
                    <a:bodyPr/>
                    <a:lstStyle/>
                    <a:p>
                      <a:pPr algn="l" fontAlgn="ctr"/>
                      <a:r>
                        <a:rPr lang="es-ES" sz="1100" u="none" strike="noStrike" kern="1200" baseline="0" dirty="0">
                          <a:solidFill>
                            <a:schemeClr val="dk1"/>
                          </a:solidFill>
                          <a:latin typeface="+mn-lt"/>
                          <a:ea typeface="+mn-ea"/>
                          <a:cs typeface="+mn-cs"/>
                        </a:rPr>
                        <a:t>Incentivar a ciudadanos, que hayan participado en una acción de rendición de cuentas, con una visita informativa guiada a una obra en su región</a:t>
                      </a:r>
                    </a:p>
                  </a:txBody>
                  <a:tcPr marL="0" marR="0" marT="0" marB="0" anchor="ctr"/>
                </a:tc>
                <a:tc>
                  <a:txBody>
                    <a:bodyPr/>
                    <a:lstStyle/>
                    <a:p>
                      <a:pPr algn="l" fontAlgn="ctr"/>
                      <a:r>
                        <a:rPr lang="es-ES" sz="1100" u="none" strike="noStrike" kern="1200" baseline="0" dirty="0">
                          <a:solidFill>
                            <a:schemeClr val="dk1"/>
                          </a:solidFill>
                          <a:latin typeface="+mn-lt"/>
                          <a:ea typeface="+mn-ea"/>
                          <a:cs typeface="+mn-cs"/>
                        </a:rPr>
                        <a:t>Visita informativa realizada con ciudadanos a una obra en su región</a:t>
                      </a:r>
                    </a:p>
                  </a:txBody>
                  <a:tcPr marL="0" marR="0" marT="0" marB="0" anchor="ctr"/>
                </a:tc>
                <a:tc>
                  <a:txBody>
                    <a:bodyPr/>
                    <a:lstStyle/>
                    <a:p>
                      <a:pPr algn="ctr"/>
                      <a:r>
                        <a:rPr lang="es-CO" sz="1100" u="none" strike="noStrike" kern="1200" baseline="0" dirty="0">
                          <a:solidFill>
                            <a:schemeClr val="dk1"/>
                          </a:solidFill>
                          <a:latin typeface="+mn-lt"/>
                          <a:ea typeface="+mn-ea"/>
                          <a:cs typeface="+mn-cs"/>
                        </a:rPr>
                        <a:t>Secretaría General </a:t>
                      </a:r>
                    </a:p>
                  </a:txBody>
                  <a:tcPr marL="36000" marR="36000" marT="36007" marB="36007"/>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ES" sz="1100" u="none" strike="noStrike" kern="1200" baseline="0" dirty="0">
                          <a:solidFill>
                            <a:schemeClr val="dk1"/>
                          </a:solidFill>
                          <a:latin typeface="+mn-lt"/>
                          <a:ea typeface="+mn-ea"/>
                          <a:cs typeface="+mn-cs"/>
                        </a:rPr>
                        <a:t>1</a:t>
                      </a:r>
                      <a:r>
                        <a:rPr lang="es-ES" sz="1100" u="none" strike="noStrike" kern="1200" baseline="0" dirty="0" smtClean="0">
                          <a:solidFill>
                            <a:schemeClr val="dk1"/>
                          </a:solidFill>
                          <a:latin typeface="+mn-lt"/>
                          <a:ea typeface="+mn-ea"/>
                          <a:cs typeface="+mn-cs"/>
                        </a:rPr>
                        <a:t>°, 2°, 3° y 4°  </a:t>
                      </a:r>
                      <a:r>
                        <a:rPr lang="es-ES" sz="1100" u="none" strike="noStrike" kern="1200" baseline="0" dirty="0">
                          <a:solidFill>
                            <a:schemeClr val="dk1"/>
                          </a:solidFill>
                          <a:latin typeface="+mn-lt"/>
                          <a:ea typeface="+mn-ea"/>
                          <a:cs typeface="+mn-cs"/>
                        </a:rPr>
                        <a:t>trimestre</a:t>
                      </a:r>
                      <a:endParaRPr lang="es-CO" sz="1100" u="none" strike="noStrike" kern="1200" baseline="0" dirty="0">
                        <a:solidFill>
                          <a:schemeClr val="dk1"/>
                        </a:solidFill>
                        <a:latin typeface="+mn-lt"/>
                        <a:ea typeface="+mn-ea"/>
                        <a:cs typeface="+mn-cs"/>
                      </a:endParaRPr>
                    </a:p>
                    <a:p>
                      <a:pPr algn="ctr"/>
                      <a:endParaRPr lang="es-CO" sz="1100" u="none" strike="noStrike" kern="1200" baseline="0" dirty="0">
                        <a:solidFill>
                          <a:schemeClr val="dk1"/>
                        </a:solidFill>
                        <a:latin typeface="+mn-lt"/>
                        <a:ea typeface="+mn-ea"/>
                        <a:cs typeface="+mn-cs"/>
                      </a:endParaRPr>
                    </a:p>
                  </a:txBody>
                  <a:tcPr marL="36000" marR="36000" marT="36007" marB="36007"/>
                </a:tc>
                <a:extLst>
                  <a:ext uri="{0D108BD9-81ED-4DB2-BD59-A6C34878D82A}">
                    <a16:rowId xmlns="" xmlns:a16="http://schemas.microsoft.com/office/drawing/2014/main" val="10004"/>
                  </a:ext>
                </a:extLst>
              </a:tr>
              <a:tr h="620765">
                <a:tc vMerge="1">
                  <a:txBody>
                    <a:bodyPr/>
                    <a:lstStyle/>
                    <a:p>
                      <a:endParaRPr lang="es-CO" sz="1800" dirty="0">
                        <a:effectLst>
                          <a:outerShdw blurRad="38100" dist="38100" dir="2700000" algn="tl">
                            <a:srgbClr val="000000">
                              <a:alpha val="43137"/>
                            </a:srgbClr>
                          </a:outerShdw>
                        </a:effectLst>
                      </a:endParaRPr>
                    </a:p>
                  </a:txBody>
                  <a:tcPr marL="36000" marR="36000" marT="36007" marB="36007" anchor="ctr"/>
                </a:tc>
                <a:tc>
                  <a:txBody>
                    <a:bodyPr/>
                    <a:lstStyle/>
                    <a:p>
                      <a:pPr algn="l" fontAlgn="ctr"/>
                      <a:r>
                        <a:rPr lang="es-ES" sz="1100" u="none" strike="noStrike" kern="1200" baseline="0" dirty="0">
                          <a:solidFill>
                            <a:schemeClr val="dk1"/>
                          </a:solidFill>
                          <a:latin typeface="+mn-lt"/>
                          <a:ea typeface="+mn-ea"/>
                          <a:cs typeface="+mn-cs"/>
                        </a:rPr>
                        <a:t>Promover divulgar la cultura de la rendición y petición de cuentas a través de los canales de comunicación internos </a:t>
                      </a:r>
                    </a:p>
                  </a:txBody>
                  <a:tcPr marL="0" marR="0" marT="0" marB="0" anchor="ctr"/>
                </a:tc>
                <a:tc>
                  <a:txBody>
                    <a:bodyPr/>
                    <a:lstStyle/>
                    <a:p>
                      <a:pPr algn="l" fontAlgn="ctr"/>
                      <a:r>
                        <a:rPr lang="es-ES" sz="1100" u="none" strike="noStrike" kern="1200" baseline="0" dirty="0">
                          <a:solidFill>
                            <a:schemeClr val="dk1"/>
                          </a:solidFill>
                          <a:latin typeface="+mn-lt"/>
                          <a:ea typeface="+mn-ea"/>
                          <a:cs typeface="+mn-cs"/>
                        </a:rPr>
                        <a:t>Cultura de la rendición promovida y divulgada a través de los canales de comunicación internos </a:t>
                      </a:r>
                    </a:p>
                  </a:txBody>
                  <a:tcPr marL="0" marR="0" marT="0" marB="0" anchor="ctr"/>
                </a:tc>
                <a:tc>
                  <a:txBody>
                    <a:bodyPr/>
                    <a:lstStyle/>
                    <a:p>
                      <a:pPr algn="ctr"/>
                      <a:r>
                        <a:rPr lang="es-ES" sz="1100" u="none" strike="noStrike" kern="1200" baseline="0" dirty="0">
                          <a:solidFill>
                            <a:schemeClr val="dk1"/>
                          </a:solidFill>
                          <a:latin typeface="+mn-lt"/>
                          <a:ea typeface="+mn-ea"/>
                          <a:cs typeface="+mn-cs"/>
                        </a:rPr>
                        <a:t>Secretaría General - Grupo de Comunicaciones </a:t>
                      </a:r>
                      <a:endParaRPr lang="es-CO" sz="1100" u="none" strike="noStrike" kern="1200" baseline="0" dirty="0">
                        <a:solidFill>
                          <a:schemeClr val="dk1"/>
                        </a:solidFill>
                        <a:latin typeface="+mn-lt"/>
                        <a:ea typeface="+mn-ea"/>
                        <a:cs typeface="+mn-cs"/>
                      </a:endParaRPr>
                    </a:p>
                  </a:txBody>
                  <a:tcPr marL="36000" marR="36000" marT="36007" marB="36007"/>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ES" sz="1100" u="none" strike="noStrike" kern="1200" baseline="0" dirty="0">
                          <a:solidFill>
                            <a:schemeClr val="dk1"/>
                          </a:solidFill>
                          <a:latin typeface="+mn-lt"/>
                          <a:ea typeface="+mn-ea"/>
                          <a:cs typeface="+mn-cs"/>
                        </a:rPr>
                        <a:t>2°, 3° y 4° trimestre</a:t>
                      </a:r>
                      <a:endParaRPr lang="es-CO" sz="1100" u="none" strike="noStrike" kern="1200" baseline="0" dirty="0">
                        <a:solidFill>
                          <a:schemeClr val="dk1"/>
                        </a:solidFill>
                        <a:latin typeface="+mn-lt"/>
                        <a:ea typeface="+mn-ea"/>
                        <a:cs typeface="+mn-cs"/>
                      </a:endParaRPr>
                    </a:p>
                    <a:p>
                      <a:pPr algn="ctr"/>
                      <a:endParaRPr lang="es-CO" sz="1100" u="none" strike="noStrike" kern="1200" baseline="0" dirty="0">
                        <a:solidFill>
                          <a:schemeClr val="dk1"/>
                        </a:solidFill>
                        <a:latin typeface="+mn-lt"/>
                        <a:ea typeface="+mn-ea"/>
                        <a:cs typeface="+mn-cs"/>
                      </a:endParaRPr>
                    </a:p>
                  </a:txBody>
                  <a:tcPr marL="36000" marR="36000" marT="36007" marB="36007"/>
                </a:tc>
                <a:extLst>
                  <a:ext uri="{0D108BD9-81ED-4DB2-BD59-A6C34878D82A}">
                    <a16:rowId xmlns="" xmlns:a16="http://schemas.microsoft.com/office/drawing/2014/main" val="10005"/>
                  </a:ext>
                </a:extLst>
              </a:tr>
            </a:tbl>
          </a:graphicData>
        </a:graphic>
      </p:graphicFrame>
      <p:grpSp>
        <p:nvGrpSpPr>
          <p:cNvPr id="10" name="Grupo 9"/>
          <p:cNvGrpSpPr/>
          <p:nvPr/>
        </p:nvGrpSpPr>
        <p:grpSpPr>
          <a:xfrm>
            <a:off x="375194" y="521162"/>
            <a:ext cx="6056539" cy="531449"/>
            <a:chOff x="5102657" y="5945321"/>
            <a:chExt cx="6889669" cy="548229"/>
          </a:xfrm>
          <a:solidFill>
            <a:schemeClr val="accent4"/>
          </a:solidFill>
        </p:grpSpPr>
        <p:sp>
          <p:nvSpPr>
            <p:cNvPr id="12" name="Forma libre 11"/>
            <p:cNvSpPr/>
            <p:nvPr/>
          </p:nvSpPr>
          <p:spPr>
            <a:xfrm>
              <a:off x="5665668" y="5945321"/>
              <a:ext cx="5721073" cy="548229"/>
            </a:xfrm>
            <a:custGeom>
              <a:avLst/>
              <a:gdLst>
                <a:gd name="connsiteX0" fmla="*/ 0 w 763861"/>
                <a:gd name="connsiteY0" fmla="*/ 0 h 806479"/>
                <a:gd name="connsiteX1" fmla="*/ 240208 w 763861"/>
                <a:gd name="connsiteY1" fmla="*/ 0 h 806479"/>
                <a:gd name="connsiteX2" fmla="*/ 245903 w 763861"/>
                <a:gd name="connsiteY2" fmla="*/ 9560 h 806479"/>
                <a:gd name="connsiteX3" fmla="*/ 245903 w 763861"/>
                <a:gd name="connsiteY3" fmla="*/ 0 h 806479"/>
                <a:gd name="connsiteX4" fmla="*/ 504882 w 763861"/>
                <a:gd name="connsiteY4" fmla="*/ 0 h 806479"/>
                <a:gd name="connsiteX5" fmla="*/ 763861 w 763861"/>
                <a:gd name="connsiteY5" fmla="*/ 403240 h 806479"/>
                <a:gd name="connsiteX6" fmla="*/ 504882 w 763861"/>
                <a:gd name="connsiteY6" fmla="*/ 806479 h 806479"/>
                <a:gd name="connsiteX7" fmla="*/ 245903 w 763861"/>
                <a:gd name="connsiteY7" fmla="*/ 806479 h 806479"/>
                <a:gd name="connsiteX8" fmla="*/ 245903 w 763861"/>
                <a:gd name="connsiteY8" fmla="*/ 796919 h 806479"/>
                <a:gd name="connsiteX9" fmla="*/ 240208 w 763861"/>
                <a:gd name="connsiteY9" fmla="*/ 806479 h 806479"/>
                <a:gd name="connsiteX10" fmla="*/ 0 w 763861"/>
                <a:gd name="connsiteY10" fmla="*/ 806479 h 806479"/>
                <a:gd name="connsiteX11" fmla="*/ 240208 w 763861"/>
                <a:gd name="connsiteY11" fmla="*/ 40324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04882 w 5292318"/>
                <a:gd name="connsiteY4" fmla="*/ 0 h 806479"/>
                <a:gd name="connsiteX5" fmla="*/ 5292318 w 5292318"/>
                <a:gd name="connsiteY5" fmla="*/ 479440 h 806479"/>
                <a:gd name="connsiteX6" fmla="*/ 504882 w 5292318"/>
                <a:gd name="connsiteY6" fmla="*/ 806479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04882 w 5292318"/>
                <a:gd name="connsiteY4" fmla="*/ 0 h 806479"/>
                <a:gd name="connsiteX5" fmla="*/ 5292318 w 5292318"/>
                <a:gd name="connsiteY5" fmla="*/ 479440 h 806479"/>
                <a:gd name="connsiteX6" fmla="*/ 5055111 w 5292318"/>
                <a:gd name="connsiteY6" fmla="*/ 719393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131311 w 5292318"/>
                <a:gd name="connsiteY4" fmla="*/ 10886 h 806479"/>
                <a:gd name="connsiteX5" fmla="*/ 5292318 w 5292318"/>
                <a:gd name="connsiteY5" fmla="*/ 479440 h 806479"/>
                <a:gd name="connsiteX6" fmla="*/ 5055111 w 5292318"/>
                <a:gd name="connsiteY6" fmla="*/ 719393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055111 w 5270547"/>
                <a:gd name="connsiteY6" fmla="*/ 719393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163969 w 5270547"/>
                <a:gd name="connsiteY6" fmla="*/ 762936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044226 w 5270547"/>
                <a:gd name="connsiteY6" fmla="*/ 795594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022454 w 5270547"/>
                <a:gd name="connsiteY4" fmla="*/ 10886 h 806479"/>
                <a:gd name="connsiteX5" fmla="*/ 5270547 w 5270547"/>
                <a:gd name="connsiteY5" fmla="*/ 370583 h 806479"/>
                <a:gd name="connsiteX6" fmla="*/ 5044226 w 5270547"/>
                <a:gd name="connsiteY6" fmla="*/ 795594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270547" h="806479">
                  <a:moveTo>
                    <a:pt x="0" y="0"/>
                  </a:moveTo>
                  <a:lnTo>
                    <a:pt x="240208" y="0"/>
                  </a:lnTo>
                  <a:lnTo>
                    <a:pt x="245903" y="9560"/>
                  </a:lnTo>
                  <a:lnTo>
                    <a:pt x="245903" y="0"/>
                  </a:lnTo>
                  <a:lnTo>
                    <a:pt x="5022454" y="10886"/>
                  </a:lnTo>
                  <a:lnTo>
                    <a:pt x="5270547" y="370583"/>
                  </a:lnTo>
                  <a:lnTo>
                    <a:pt x="5044226" y="795594"/>
                  </a:lnTo>
                  <a:lnTo>
                    <a:pt x="245903" y="806479"/>
                  </a:lnTo>
                  <a:lnTo>
                    <a:pt x="245903" y="796919"/>
                  </a:lnTo>
                  <a:lnTo>
                    <a:pt x="240208" y="806479"/>
                  </a:lnTo>
                  <a:lnTo>
                    <a:pt x="0" y="806479"/>
                  </a:lnTo>
                  <a:lnTo>
                    <a:pt x="240208" y="403240"/>
                  </a:lnTo>
                  <a:lnTo>
                    <a:pt x="0" y="0"/>
                  </a:lnTo>
                  <a:close/>
                </a:path>
              </a:pathLst>
            </a:custGeom>
            <a:grpFill/>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grpSp>
          <p:nvGrpSpPr>
            <p:cNvPr id="13" name="Grupo 12"/>
            <p:cNvGrpSpPr/>
            <p:nvPr/>
          </p:nvGrpSpPr>
          <p:grpSpPr>
            <a:xfrm>
              <a:off x="5102657" y="5978051"/>
              <a:ext cx="6889669" cy="469248"/>
              <a:chOff x="5102657" y="5978051"/>
              <a:chExt cx="6889669" cy="469248"/>
            </a:xfrm>
            <a:grpFill/>
          </p:grpSpPr>
          <p:sp>
            <p:nvSpPr>
              <p:cNvPr id="14" name="Pentágono 13"/>
              <p:cNvSpPr/>
              <p:nvPr/>
            </p:nvSpPr>
            <p:spPr>
              <a:xfrm>
                <a:off x="5423219" y="6002301"/>
                <a:ext cx="361141" cy="444998"/>
              </a:xfrm>
              <a:prstGeom prst="homePlate">
                <a:avLst/>
              </a:prstGeom>
              <a:grpFill/>
            </p:spPr>
            <p:style>
              <a:lnRef idx="0">
                <a:schemeClr val="accent6"/>
              </a:lnRef>
              <a:fillRef idx="3">
                <a:schemeClr val="accent6"/>
              </a:fillRef>
              <a:effectRef idx="3">
                <a:schemeClr val="accent6"/>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sp>
            <p:nvSpPr>
              <p:cNvPr id="15" name="Elipse 14"/>
              <p:cNvSpPr/>
              <p:nvPr/>
            </p:nvSpPr>
            <p:spPr>
              <a:xfrm>
                <a:off x="5102657" y="5999871"/>
                <a:ext cx="439263" cy="439263"/>
              </a:xfrm>
              <a:prstGeom prst="ellipse">
                <a:avLst/>
              </a:prstGeom>
              <a:grpFill/>
              <a:ln w="57150">
                <a:solidFill>
                  <a:schemeClr val="accent6">
                    <a:lumMod val="20000"/>
                    <a:lumOff val="80000"/>
                  </a:schemeClr>
                </a:solidFill>
              </a:ln>
            </p:spPr>
            <p:style>
              <a:lnRef idx="0">
                <a:schemeClr val="accent6"/>
              </a:lnRef>
              <a:fillRef idx="3">
                <a:schemeClr val="accent6"/>
              </a:fillRef>
              <a:effectRef idx="3">
                <a:schemeClr val="accent6"/>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sp>
            <p:nvSpPr>
              <p:cNvPr id="16" name="CuadroTexto 15"/>
              <p:cNvSpPr txBox="1"/>
              <p:nvPr/>
            </p:nvSpPr>
            <p:spPr>
              <a:xfrm>
                <a:off x="6026809" y="5978051"/>
                <a:ext cx="5965517" cy="412743"/>
              </a:xfrm>
              <a:prstGeom prst="rect">
                <a:avLst/>
              </a:prstGeom>
              <a:noFill/>
            </p:spPr>
            <p:txBody>
              <a:bodyPr wrap="square" rtlCol="0">
                <a:spAutoFit/>
              </a:bodyPr>
              <a:lstStyle/>
              <a:p>
                <a:r>
                  <a:rPr lang="es-ES" sz="2000" b="1" dirty="0">
                    <a:solidFill>
                      <a:schemeClr val="bg1"/>
                    </a:solidFill>
                    <a:latin typeface="Arial" panose="020B0604020202020204" pitchFamily="34" charset="0"/>
                    <a:cs typeface="Arial" panose="020B0604020202020204" pitchFamily="34" charset="0"/>
                  </a:rPr>
                  <a:t>Estrategia de Rendición de Cuentas</a:t>
                </a:r>
                <a:endParaRPr lang="es-CO" sz="1400" b="1" dirty="0">
                  <a:solidFill>
                    <a:schemeClr val="accent1">
                      <a:lumMod val="50000"/>
                    </a:schemeClr>
                  </a:solidFill>
                  <a:latin typeface="Arial" panose="020B0604020202020204" pitchFamily="34" charset="0"/>
                  <a:cs typeface="Arial" panose="020B0604020202020204" pitchFamily="34" charset="0"/>
                </a:endParaRPr>
              </a:p>
            </p:txBody>
          </p:sp>
        </p:grpSp>
      </p:grpSp>
    </p:spTree>
    <p:extLst>
      <p:ext uri="{BB962C8B-B14F-4D97-AF65-F5344CB8AC3E}">
        <p14:creationId xmlns:p14="http://schemas.microsoft.com/office/powerpoint/2010/main" val="54553053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tángulo 16">
            <a:extLst>
              <a:ext uri="{FF2B5EF4-FFF2-40B4-BE49-F238E27FC236}">
                <a16:creationId xmlns="" xmlns:a16="http://schemas.microsoft.com/office/drawing/2014/main" id="{1AFB049C-6B68-4B65-A015-20D3416AB98F}"/>
              </a:ext>
            </a:extLst>
          </p:cNvPr>
          <p:cNvSpPr/>
          <p:nvPr/>
        </p:nvSpPr>
        <p:spPr>
          <a:xfrm>
            <a:off x="6815025" y="-2058"/>
            <a:ext cx="5268686" cy="523220"/>
          </a:xfrm>
          <a:prstGeom prst="rect">
            <a:avLst/>
          </a:prstGeom>
        </p:spPr>
        <p:txBody>
          <a:bodyPr wrap="square">
            <a:spAutoFit/>
          </a:bodyPr>
          <a:lstStyle/>
          <a:p>
            <a:r>
              <a:rPr lang="es-ES" sz="2800" b="1" dirty="0">
                <a:solidFill>
                  <a:schemeClr val="bg1"/>
                </a:solidFill>
                <a:latin typeface="Arial" panose="020B0604020202020204" pitchFamily="34" charset="0"/>
                <a:cs typeface="Arial" panose="020B0604020202020204" pitchFamily="34" charset="0"/>
              </a:rPr>
              <a:t>Componente 3 - </a:t>
            </a:r>
            <a:r>
              <a:rPr lang="es-ES" sz="1600" b="1" dirty="0">
                <a:solidFill>
                  <a:schemeClr val="bg1"/>
                </a:solidFill>
                <a:latin typeface="Arial" panose="020B0604020202020204" pitchFamily="34" charset="0"/>
                <a:cs typeface="Arial" panose="020B0604020202020204" pitchFamily="34" charset="0"/>
              </a:rPr>
              <a:t>Rendición de Cuentas</a:t>
            </a:r>
          </a:p>
        </p:txBody>
      </p:sp>
      <p:graphicFrame>
        <p:nvGraphicFramePr>
          <p:cNvPr id="11" name="11 Tabla"/>
          <p:cNvGraphicFramePr>
            <a:graphicFrameLocks noGrp="1"/>
          </p:cNvGraphicFramePr>
          <p:nvPr>
            <p:extLst>
              <p:ext uri="{D42A27DB-BD31-4B8C-83A1-F6EECF244321}">
                <p14:modId xmlns:p14="http://schemas.microsoft.com/office/powerpoint/2010/main" val="2380355992"/>
              </p:ext>
            </p:extLst>
          </p:nvPr>
        </p:nvGraphicFramePr>
        <p:xfrm>
          <a:off x="375194" y="1725094"/>
          <a:ext cx="11227133" cy="3165689"/>
        </p:xfrm>
        <a:graphic>
          <a:graphicData uri="http://schemas.openxmlformats.org/drawingml/2006/table">
            <a:tbl>
              <a:tblPr firstRow="1" bandRow="1">
                <a:tableStyleId>{00A15C55-8517-42AA-B614-E9B94910E393}</a:tableStyleId>
              </a:tblPr>
              <a:tblGrid>
                <a:gridCol w="1814553">
                  <a:extLst>
                    <a:ext uri="{9D8B030D-6E8A-4147-A177-3AD203B41FA5}">
                      <a16:colId xmlns="" xmlns:a16="http://schemas.microsoft.com/office/drawing/2014/main" val="20000"/>
                    </a:ext>
                  </a:extLst>
                </a:gridCol>
                <a:gridCol w="3682547">
                  <a:extLst>
                    <a:ext uri="{9D8B030D-6E8A-4147-A177-3AD203B41FA5}">
                      <a16:colId xmlns="" xmlns:a16="http://schemas.microsoft.com/office/drawing/2014/main" val="20001"/>
                    </a:ext>
                  </a:extLst>
                </a:gridCol>
                <a:gridCol w="2121412">
                  <a:extLst>
                    <a:ext uri="{9D8B030D-6E8A-4147-A177-3AD203B41FA5}">
                      <a16:colId xmlns="" xmlns:a16="http://schemas.microsoft.com/office/drawing/2014/main" val="20002"/>
                    </a:ext>
                  </a:extLst>
                </a:gridCol>
                <a:gridCol w="1804449">
                  <a:extLst>
                    <a:ext uri="{9D8B030D-6E8A-4147-A177-3AD203B41FA5}">
                      <a16:colId xmlns="" xmlns:a16="http://schemas.microsoft.com/office/drawing/2014/main" val="20003"/>
                    </a:ext>
                  </a:extLst>
                </a:gridCol>
                <a:gridCol w="1804172">
                  <a:extLst>
                    <a:ext uri="{9D8B030D-6E8A-4147-A177-3AD203B41FA5}">
                      <a16:colId xmlns="" xmlns:a16="http://schemas.microsoft.com/office/drawing/2014/main" val="20004"/>
                    </a:ext>
                  </a:extLst>
                </a:gridCol>
              </a:tblGrid>
              <a:tr h="844265">
                <a:tc>
                  <a:txBody>
                    <a:bodyPr/>
                    <a:lstStyle/>
                    <a:p>
                      <a:pPr algn="ctr"/>
                      <a:r>
                        <a:rPr lang="es-CO" sz="1800" u="none" strike="noStrike" kern="1200" baseline="0" dirty="0"/>
                        <a:t>Subcomponente</a:t>
                      </a:r>
                      <a:endParaRPr lang="es-CO" sz="1100" dirty="0">
                        <a:effectLst>
                          <a:outerShdw blurRad="38100" dist="38100" dir="2700000" algn="tl">
                            <a:srgbClr val="000000">
                              <a:alpha val="43137"/>
                            </a:srgbClr>
                          </a:outerShdw>
                        </a:effectLst>
                      </a:endParaRPr>
                    </a:p>
                  </a:txBody>
                  <a:tcPr marL="36000" marR="36000" marT="36007" marB="36007"/>
                </a:tc>
                <a:tc>
                  <a:txBody>
                    <a:bodyPr/>
                    <a:lstStyle/>
                    <a:p>
                      <a:pPr algn="ctr"/>
                      <a:r>
                        <a:rPr lang="es-CO" sz="1800" u="none" strike="noStrike" kern="1200" baseline="0" dirty="0"/>
                        <a:t>Actividades</a:t>
                      </a:r>
                      <a:endParaRPr lang="es-CO" sz="1100" dirty="0">
                        <a:effectLst>
                          <a:outerShdw blurRad="38100" dist="38100" dir="2700000" algn="tl">
                            <a:srgbClr val="000000">
                              <a:alpha val="43137"/>
                            </a:srgbClr>
                          </a:outerShdw>
                        </a:effectLst>
                      </a:endParaRPr>
                    </a:p>
                  </a:txBody>
                  <a:tcPr marL="36000" marR="36000" marT="36007" marB="36007"/>
                </a:tc>
                <a:tc>
                  <a:txBody>
                    <a:bodyPr/>
                    <a:lstStyle/>
                    <a:p>
                      <a:pPr algn="ctr"/>
                      <a:r>
                        <a:rPr lang="es-CO" sz="1800" u="none" strike="noStrike" kern="1200" baseline="0" dirty="0"/>
                        <a:t>Meta o producto</a:t>
                      </a:r>
                      <a:endParaRPr lang="es-CO" sz="1100" dirty="0">
                        <a:effectLst>
                          <a:outerShdw blurRad="38100" dist="38100" dir="2700000" algn="tl">
                            <a:srgbClr val="000000">
                              <a:alpha val="43137"/>
                            </a:srgbClr>
                          </a:outerShdw>
                        </a:effectLst>
                      </a:endParaRPr>
                    </a:p>
                  </a:txBody>
                  <a:tcPr marL="36000" marR="36000" marT="36007" marB="36007"/>
                </a:tc>
                <a:tc>
                  <a:txBody>
                    <a:bodyPr/>
                    <a:lstStyle/>
                    <a:p>
                      <a:pPr algn="ctr"/>
                      <a:r>
                        <a:rPr lang="es-CO" sz="1800" u="none" strike="noStrike" kern="1200" baseline="0" dirty="0"/>
                        <a:t>Responsable</a:t>
                      </a:r>
                      <a:endParaRPr lang="es-CO" sz="1100" dirty="0">
                        <a:effectLst>
                          <a:outerShdw blurRad="38100" dist="38100" dir="2700000" algn="tl">
                            <a:srgbClr val="000000">
                              <a:alpha val="43137"/>
                            </a:srgbClr>
                          </a:outerShdw>
                        </a:effectLst>
                      </a:endParaRPr>
                    </a:p>
                  </a:txBody>
                  <a:tcPr marL="36000" marR="36000" marT="36007" marB="36007"/>
                </a:tc>
                <a:tc>
                  <a:txBody>
                    <a:bodyPr/>
                    <a:lstStyle/>
                    <a:p>
                      <a:pPr algn="ctr"/>
                      <a:r>
                        <a:rPr lang="es-CO" sz="1800" u="none" strike="noStrike" kern="1200" baseline="0" dirty="0"/>
                        <a:t>Fecha programada</a:t>
                      </a:r>
                      <a:endParaRPr lang="es-CO" sz="1100" dirty="0">
                        <a:effectLst>
                          <a:outerShdw blurRad="38100" dist="38100" dir="2700000" algn="tl">
                            <a:srgbClr val="000000">
                              <a:alpha val="43137"/>
                            </a:srgbClr>
                          </a:outerShdw>
                        </a:effectLst>
                      </a:endParaRPr>
                    </a:p>
                  </a:txBody>
                  <a:tcPr marL="36000" marR="36000" marT="36007" marB="36007"/>
                </a:tc>
                <a:extLst>
                  <a:ext uri="{0D108BD9-81ED-4DB2-BD59-A6C34878D82A}">
                    <a16:rowId xmlns="" xmlns:a16="http://schemas.microsoft.com/office/drawing/2014/main" val="10000"/>
                  </a:ext>
                </a:extLst>
              </a:tr>
              <a:tr h="1160712">
                <a:tc rowSpan="2">
                  <a:txBody>
                    <a:bodyPr/>
                    <a:lstStyle/>
                    <a:p>
                      <a:r>
                        <a:rPr lang="es-CO" sz="1800" dirty="0">
                          <a:effectLst>
                            <a:outerShdw blurRad="38100" dist="38100" dir="2700000" algn="tl">
                              <a:srgbClr val="000000">
                                <a:alpha val="43137"/>
                              </a:srgbClr>
                            </a:outerShdw>
                          </a:effectLst>
                        </a:rPr>
                        <a:t>4. </a:t>
                      </a:r>
                      <a:r>
                        <a:rPr lang="es-CO" sz="1800" u="none" strike="noStrike" kern="1200" baseline="0" dirty="0"/>
                        <a:t>Evaluación y retroalimentación a la gestión institucional</a:t>
                      </a:r>
                      <a:endParaRPr lang="es-CO" sz="1800" dirty="0">
                        <a:effectLst>
                          <a:outerShdw blurRad="38100" dist="38100" dir="2700000" algn="tl">
                            <a:srgbClr val="000000">
                              <a:alpha val="43137"/>
                            </a:srgbClr>
                          </a:outerShdw>
                        </a:effectLst>
                      </a:endParaRPr>
                    </a:p>
                  </a:txBody>
                  <a:tcPr marL="36000" marR="36000" marT="36007" marB="36007" anchor="ctr"/>
                </a:tc>
                <a:tc>
                  <a:txBody>
                    <a:bodyPr/>
                    <a:lstStyle/>
                    <a:p>
                      <a:pPr algn="l" fontAlgn="ctr"/>
                      <a:r>
                        <a:rPr lang="es-ES" sz="1400" u="none" strike="noStrike" kern="1200" baseline="0" dirty="0">
                          <a:solidFill>
                            <a:schemeClr val="dk1"/>
                          </a:solidFill>
                          <a:latin typeface="+mn-lt"/>
                          <a:ea typeface="+mn-ea"/>
                          <a:cs typeface="+mn-cs"/>
                        </a:rPr>
                        <a:t>Realizar seguimiento a la estrategia de Rendición de Cuentas y evaluar principal espacio </a:t>
                      </a:r>
                    </a:p>
                  </a:txBody>
                  <a:tcPr marL="0" marR="0" marT="0" marB="0" anchor="ctr"/>
                </a:tc>
                <a:tc>
                  <a:txBody>
                    <a:bodyPr/>
                    <a:lstStyle/>
                    <a:p>
                      <a:pPr algn="l" fontAlgn="ctr"/>
                      <a:r>
                        <a:rPr lang="es-ES" sz="1400" u="none" strike="noStrike" kern="1200" baseline="0" dirty="0">
                          <a:solidFill>
                            <a:schemeClr val="dk1"/>
                          </a:solidFill>
                          <a:latin typeface="+mn-lt"/>
                          <a:ea typeface="+mn-ea"/>
                          <a:cs typeface="+mn-cs"/>
                        </a:rPr>
                        <a:t>Seguimiento a la estrategia de Rendición de Cuentas, documentando la evaluación del principal espacio</a:t>
                      </a:r>
                    </a:p>
                  </a:txBody>
                  <a:tcPr marL="0" marR="0" marT="0" marB="0" anchor="ctr"/>
                </a:tc>
                <a:tc>
                  <a:txBody>
                    <a:bodyPr/>
                    <a:lstStyle/>
                    <a:p>
                      <a:r>
                        <a:rPr lang="es-ES" sz="1400" u="none" strike="noStrike" kern="1200" baseline="0" dirty="0">
                          <a:solidFill>
                            <a:schemeClr val="dk1"/>
                          </a:solidFill>
                          <a:latin typeface="+mn-lt"/>
                          <a:ea typeface="+mn-ea"/>
                          <a:cs typeface="+mn-cs"/>
                        </a:rPr>
                        <a:t>Oficina Asesora de Planeación con apoyo de la Secretaría General </a:t>
                      </a:r>
                      <a:endParaRPr lang="es-CO" sz="1400" u="none" strike="noStrike" kern="1200" baseline="0" dirty="0">
                        <a:solidFill>
                          <a:schemeClr val="dk1"/>
                        </a:solidFill>
                        <a:latin typeface="+mn-lt"/>
                        <a:ea typeface="+mn-ea"/>
                        <a:cs typeface="+mn-cs"/>
                      </a:endParaRPr>
                    </a:p>
                  </a:txBody>
                  <a:tcPr marL="36000" marR="36000" marT="36007" marB="36007"/>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ES" sz="1400" u="none" strike="noStrike" kern="1200" baseline="0" dirty="0">
                          <a:solidFill>
                            <a:schemeClr val="dk1"/>
                          </a:solidFill>
                          <a:latin typeface="+mn-lt"/>
                          <a:ea typeface="+mn-ea"/>
                          <a:cs typeface="+mn-cs"/>
                        </a:rPr>
                        <a:t>4° trimestre</a:t>
                      </a:r>
                      <a:endParaRPr lang="es-CO" sz="1400" u="none" strike="noStrike" kern="1200" baseline="0" dirty="0">
                        <a:solidFill>
                          <a:schemeClr val="dk1"/>
                        </a:solidFill>
                        <a:latin typeface="+mn-lt"/>
                        <a:ea typeface="+mn-ea"/>
                        <a:cs typeface="+mn-cs"/>
                      </a:endParaRPr>
                    </a:p>
                  </a:txBody>
                  <a:tcPr marL="36000" marR="36000" marT="36007" marB="36007"/>
                </a:tc>
                <a:extLst>
                  <a:ext uri="{0D108BD9-81ED-4DB2-BD59-A6C34878D82A}">
                    <a16:rowId xmlns="" xmlns:a16="http://schemas.microsoft.com/office/drawing/2014/main" val="10001"/>
                  </a:ext>
                </a:extLst>
              </a:tr>
              <a:tr h="1160712">
                <a:tc vMerge="1">
                  <a:txBody>
                    <a:bodyPr/>
                    <a:lstStyle/>
                    <a:p>
                      <a:endParaRPr lang="es-CO" sz="1800" dirty="0">
                        <a:effectLst>
                          <a:outerShdw blurRad="38100" dist="38100" dir="2700000" algn="tl">
                            <a:srgbClr val="000000">
                              <a:alpha val="43137"/>
                            </a:srgbClr>
                          </a:outerShdw>
                        </a:effectLst>
                      </a:endParaRPr>
                    </a:p>
                  </a:txBody>
                  <a:tcPr marL="36000" marR="36000" marT="36007" marB="36007" anchor="ctr"/>
                </a:tc>
                <a:tc>
                  <a:txBody>
                    <a:bodyPr/>
                    <a:lstStyle/>
                    <a:p>
                      <a:pPr algn="l" fontAlgn="ctr"/>
                      <a:r>
                        <a:rPr lang="es-ES" sz="1400" u="none" strike="noStrike" kern="1200" baseline="0" dirty="0">
                          <a:solidFill>
                            <a:schemeClr val="dk1"/>
                          </a:solidFill>
                          <a:latin typeface="+mn-lt"/>
                          <a:ea typeface="+mn-ea"/>
                          <a:cs typeface="+mn-cs"/>
                        </a:rPr>
                        <a:t>Elaborar informe de Evaluación de la estrategia de Rendición de Cuentas a la Ciudadanía </a:t>
                      </a:r>
                    </a:p>
                  </a:txBody>
                  <a:tcPr marL="0" marR="0" marT="0" marB="0" anchor="ctr"/>
                </a:tc>
                <a:tc>
                  <a:txBody>
                    <a:bodyPr/>
                    <a:lstStyle/>
                    <a:p>
                      <a:pPr algn="l" fontAlgn="ctr"/>
                      <a:r>
                        <a:rPr lang="es-ES" sz="1400" u="none" strike="noStrike" kern="1200" baseline="0" dirty="0">
                          <a:solidFill>
                            <a:schemeClr val="dk1"/>
                          </a:solidFill>
                          <a:latin typeface="+mn-lt"/>
                          <a:ea typeface="+mn-ea"/>
                          <a:cs typeface="+mn-cs"/>
                        </a:rPr>
                        <a:t>Informe de Evaluación de la estrategia de Rendición de Cuentas a la ciudadanía elaborado </a:t>
                      </a:r>
                    </a:p>
                  </a:txBody>
                  <a:tcPr marL="0" marR="0" marT="0" marB="0" anchor="ctr"/>
                </a:tc>
                <a:tc>
                  <a:txBody>
                    <a:bodyPr/>
                    <a:lstStyle/>
                    <a:p>
                      <a:r>
                        <a:rPr lang="es-CO" sz="1400" u="none" strike="noStrike" kern="1200" baseline="0" dirty="0">
                          <a:solidFill>
                            <a:schemeClr val="dk1"/>
                          </a:solidFill>
                          <a:latin typeface="+mn-lt"/>
                          <a:ea typeface="+mn-ea"/>
                          <a:cs typeface="+mn-cs"/>
                        </a:rPr>
                        <a:t>Oficina de Control Interno</a:t>
                      </a:r>
                    </a:p>
                  </a:txBody>
                  <a:tcPr marL="36000" marR="36000" marT="36007" marB="36007"/>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ES" sz="1400" u="none" strike="noStrike" kern="1200" baseline="0" dirty="0">
                          <a:solidFill>
                            <a:schemeClr val="dk1"/>
                          </a:solidFill>
                          <a:latin typeface="+mn-lt"/>
                          <a:ea typeface="+mn-ea"/>
                          <a:cs typeface="+mn-cs"/>
                        </a:rPr>
                        <a:t>4° trimestre</a:t>
                      </a:r>
                      <a:endParaRPr lang="es-CO" sz="1400" u="none" strike="noStrike" kern="1200" baseline="0" dirty="0">
                        <a:solidFill>
                          <a:schemeClr val="dk1"/>
                        </a:solidFill>
                        <a:latin typeface="+mn-lt"/>
                        <a:ea typeface="+mn-ea"/>
                        <a:cs typeface="+mn-cs"/>
                      </a:endParaRPr>
                    </a:p>
                    <a:p>
                      <a:endParaRPr lang="es-CO" sz="1400" u="none" strike="noStrike" kern="1200" baseline="0" dirty="0">
                        <a:solidFill>
                          <a:schemeClr val="dk1"/>
                        </a:solidFill>
                        <a:latin typeface="+mn-lt"/>
                        <a:ea typeface="+mn-ea"/>
                        <a:cs typeface="+mn-cs"/>
                      </a:endParaRPr>
                    </a:p>
                  </a:txBody>
                  <a:tcPr marL="36000" marR="36000" marT="36007" marB="36007"/>
                </a:tc>
                <a:extLst>
                  <a:ext uri="{0D108BD9-81ED-4DB2-BD59-A6C34878D82A}">
                    <a16:rowId xmlns="" xmlns:a16="http://schemas.microsoft.com/office/drawing/2014/main" val="10002"/>
                  </a:ext>
                </a:extLst>
              </a:tr>
            </a:tbl>
          </a:graphicData>
        </a:graphic>
      </p:graphicFrame>
      <p:grpSp>
        <p:nvGrpSpPr>
          <p:cNvPr id="10" name="Grupo 9"/>
          <p:cNvGrpSpPr/>
          <p:nvPr/>
        </p:nvGrpSpPr>
        <p:grpSpPr>
          <a:xfrm>
            <a:off x="464577" y="1016464"/>
            <a:ext cx="6056539" cy="531449"/>
            <a:chOff x="5102657" y="5945321"/>
            <a:chExt cx="6889669" cy="548229"/>
          </a:xfrm>
          <a:solidFill>
            <a:schemeClr val="accent4"/>
          </a:solidFill>
        </p:grpSpPr>
        <p:sp>
          <p:nvSpPr>
            <p:cNvPr id="12" name="Forma libre 11"/>
            <p:cNvSpPr/>
            <p:nvPr/>
          </p:nvSpPr>
          <p:spPr>
            <a:xfrm>
              <a:off x="5665668" y="5945321"/>
              <a:ext cx="5721073" cy="548229"/>
            </a:xfrm>
            <a:custGeom>
              <a:avLst/>
              <a:gdLst>
                <a:gd name="connsiteX0" fmla="*/ 0 w 763861"/>
                <a:gd name="connsiteY0" fmla="*/ 0 h 806479"/>
                <a:gd name="connsiteX1" fmla="*/ 240208 w 763861"/>
                <a:gd name="connsiteY1" fmla="*/ 0 h 806479"/>
                <a:gd name="connsiteX2" fmla="*/ 245903 w 763861"/>
                <a:gd name="connsiteY2" fmla="*/ 9560 h 806479"/>
                <a:gd name="connsiteX3" fmla="*/ 245903 w 763861"/>
                <a:gd name="connsiteY3" fmla="*/ 0 h 806479"/>
                <a:gd name="connsiteX4" fmla="*/ 504882 w 763861"/>
                <a:gd name="connsiteY4" fmla="*/ 0 h 806479"/>
                <a:gd name="connsiteX5" fmla="*/ 763861 w 763861"/>
                <a:gd name="connsiteY5" fmla="*/ 403240 h 806479"/>
                <a:gd name="connsiteX6" fmla="*/ 504882 w 763861"/>
                <a:gd name="connsiteY6" fmla="*/ 806479 h 806479"/>
                <a:gd name="connsiteX7" fmla="*/ 245903 w 763861"/>
                <a:gd name="connsiteY7" fmla="*/ 806479 h 806479"/>
                <a:gd name="connsiteX8" fmla="*/ 245903 w 763861"/>
                <a:gd name="connsiteY8" fmla="*/ 796919 h 806479"/>
                <a:gd name="connsiteX9" fmla="*/ 240208 w 763861"/>
                <a:gd name="connsiteY9" fmla="*/ 806479 h 806479"/>
                <a:gd name="connsiteX10" fmla="*/ 0 w 763861"/>
                <a:gd name="connsiteY10" fmla="*/ 806479 h 806479"/>
                <a:gd name="connsiteX11" fmla="*/ 240208 w 763861"/>
                <a:gd name="connsiteY11" fmla="*/ 40324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04882 w 5292318"/>
                <a:gd name="connsiteY4" fmla="*/ 0 h 806479"/>
                <a:gd name="connsiteX5" fmla="*/ 5292318 w 5292318"/>
                <a:gd name="connsiteY5" fmla="*/ 479440 h 806479"/>
                <a:gd name="connsiteX6" fmla="*/ 504882 w 5292318"/>
                <a:gd name="connsiteY6" fmla="*/ 806479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04882 w 5292318"/>
                <a:gd name="connsiteY4" fmla="*/ 0 h 806479"/>
                <a:gd name="connsiteX5" fmla="*/ 5292318 w 5292318"/>
                <a:gd name="connsiteY5" fmla="*/ 479440 h 806479"/>
                <a:gd name="connsiteX6" fmla="*/ 5055111 w 5292318"/>
                <a:gd name="connsiteY6" fmla="*/ 719393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131311 w 5292318"/>
                <a:gd name="connsiteY4" fmla="*/ 10886 h 806479"/>
                <a:gd name="connsiteX5" fmla="*/ 5292318 w 5292318"/>
                <a:gd name="connsiteY5" fmla="*/ 479440 h 806479"/>
                <a:gd name="connsiteX6" fmla="*/ 5055111 w 5292318"/>
                <a:gd name="connsiteY6" fmla="*/ 719393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055111 w 5270547"/>
                <a:gd name="connsiteY6" fmla="*/ 719393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163969 w 5270547"/>
                <a:gd name="connsiteY6" fmla="*/ 762936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044226 w 5270547"/>
                <a:gd name="connsiteY6" fmla="*/ 795594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022454 w 5270547"/>
                <a:gd name="connsiteY4" fmla="*/ 10886 h 806479"/>
                <a:gd name="connsiteX5" fmla="*/ 5270547 w 5270547"/>
                <a:gd name="connsiteY5" fmla="*/ 370583 h 806479"/>
                <a:gd name="connsiteX6" fmla="*/ 5044226 w 5270547"/>
                <a:gd name="connsiteY6" fmla="*/ 795594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270547" h="806479">
                  <a:moveTo>
                    <a:pt x="0" y="0"/>
                  </a:moveTo>
                  <a:lnTo>
                    <a:pt x="240208" y="0"/>
                  </a:lnTo>
                  <a:lnTo>
                    <a:pt x="245903" y="9560"/>
                  </a:lnTo>
                  <a:lnTo>
                    <a:pt x="245903" y="0"/>
                  </a:lnTo>
                  <a:lnTo>
                    <a:pt x="5022454" y="10886"/>
                  </a:lnTo>
                  <a:lnTo>
                    <a:pt x="5270547" y="370583"/>
                  </a:lnTo>
                  <a:lnTo>
                    <a:pt x="5044226" y="795594"/>
                  </a:lnTo>
                  <a:lnTo>
                    <a:pt x="245903" y="806479"/>
                  </a:lnTo>
                  <a:lnTo>
                    <a:pt x="245903" y="796919"/>
                  </a:lnTo>
                  <a:lnTo>
                    <a:pt x="240208" y="806479"/>
                  </a:lnTo>
                  <a:lnTo>
                    <a:pt x="0" y="806479"/>
                  </a:lnTo>
                  <a:lnTo>
                    <a:pt x="240208" y="403240"/>
                  </a:lnTo>
                  <a:lnTo>
                    <a:pt x="0" y="0"/>
                  </a:lnTo>
                  <a:close/>
                </a:path>
              </a:pathLst>
            </a:custGeom>
            <a:grpFill/>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grpSp>
          <p:nvGrpSpPr>
            <p:cNvPr id="13" name="Grupo 12"/>
            <p:cNvGrpSpPr/>
            <p:nvPr/>
          </p:nvGrpSpPr>
          <p:grpSpPr>
            <a:xfrm>
              <a:off x="5102657" y="5978051"/>
              <a:ext cx="6889669" cy="469248"/>
              <a:chOff x="5102657" y="5978051"/>
              <a:chExt cx="6889669" cy="469248"/>
            </a:xfrm>
            <a:grpFill/>
          </p:grpSpPr>
          <p:sp>
            <p:nvSpPr>
              <p:cNvPr id="14" name="Pentágono 13"/>
              <p:cNvSpPr/>
              <p:nvPr/>
            </p:nvSpPr>
            <p:spPr>
              <a:xfrm>
                <a:off x="5423219" y="6002301"/>
                <a:ext cx="361141" cy="444998"/>
              </a:xfrm>
              <a:prstGeom prst="homePlate">
                <a:avLst/>
              </a:prstGeom>
              <a:grpFill/>
            </p:spPr>
            <p:style>
              <a:lnRef idx="0">
                <a:schemeClr val="accent6"/>
              </a:lnRef>
              <a:fillRef idx="3">
                <a:schemeClr val="accent6"/>
              </a:fillRef>
              <a:effectRef idx="3">
                <a:schemeClr val="accent6"/>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sp>
            <p:nvSpPr>
              <p:cNvPr id="15" name="Elipse 14"/>
              <p:cNvSpPr/>
              <p:nvPr/>
            </p:nvSpPr>
            <p:spPr>
              <a:xfrm>
                <a:off x="5102657" y="5999871"/>
                <a:ext cx="439263" cy="439263"/>
              </a:xfrm>
              <a:prstGeom prst="ellipse">
                <a:avLst/>
              </a:prstGeom>
              <a:grpFill/>
              <a:ln w="57150">
                <a:solidFill>
                  <a:schemeClr val="accent6">
                    <a:lumMod val="20000"/>
                    <a:lumOff val="80000"/>
                  </a:schemeClr>
                </a:solidFill>
              </a:ln>
            </p:spPr>
            <p:style>
              <a:lnRef idx="0">
                <a:schemeClr val="accent6"/>
              </a:lnRef>
              <a:fillRef idx="3">
                <a:schemeClr val="accent6"/>
              </a:fillRef>
              <a:effectRef idx="3">
                <a:schemeClr val="accent6"/>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sp>
            <p:nvSpPr>
              <p:cNvPr id="16" name="CuadroTexto 15"/>
              <p:cNvSpPr txBox="1"/>
              <p:nvPr/>
            </p:nvSpPr>
            <p:spPr>
              <a:xfrm>
                <a:off x="6026809" y="5978051"/>
                <a:ext cx="5965517" cy="412743"/>
              </a:xfrm>
              <a:prstGeom prst="rect">
                <a:avLst/>
              </a:prstGeom>
              <a:noFill/>
            </p:spPr>
            <p:txBody>
              <a:bodyPr wrap="square" rtlCol="0">
                <a:spAutoFit/>
              </a:bodyPr>
              <a:lstStyle/>
              <a:p>
                <a:r>
                  <a:rPr lang="es-ES" sz="2000" b="1" dirty="0">
                    <a:solidFill>
                      <a:schemeClr val="bg1"/>
                    </a:solidFill>
                    <a:latin typeface="Arial" panose="020B0604020202020204" pitchFamily="34" charset="0"/>
                    <a:cs typeface="Arial" panose="020B0604020202020204" pitchFamily="34" charset="0"/>
                  </a:rPr>
                  <a:t>Estrategia de Rendición de Cuentas</a:t>
                </a:r>
                <a:endParaRPr lang="es-CO" sz="1400" b="1" dirty="0">
                  <a:solidFill>
                    <a:schemeClr val="accent1">
                      <a:lumMod val="50000"/>
                    </a:schemeClr>
                  </a:solidFill>
                  <a:latin typeface="Arial" panose="020B0604020202020204" pitchFamily="34" charset="0"/>
                  <a:cs typeface="Arial" panose="020B0604020202020204" pitchFamily="34" charset="0"/>
                </a:endParaRPr>
              </a:p>
            </p:txBody>
          </p:sp>
        </p:grpSp>
      </p:grpSp>
    </p:spTree>
    <p:extLst>
      <p:ext uri="{BB962C8B-B14F-4D97-AF65-F5344CB8AC3E}">
        <p14:creationId xmlns:p14="http://schemas.microsoft.com/office/powerpoint/2010/main" val="312642975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tángulo 16">
            <a:extLst>
              <a:ext uri="{FF2B5EF4-FFF2-40B4-BE49-F238E27FC236}">
                <a16:creationId xmlns="" xmlns:a16="http://schemas.microsoft.com/office/drawing/2014/main" id="{1AFB049C-6B68-4B65-A015-20D3416AB98F}"/>
              </a:ext>
            </a:extLst>
          </p:cNvPr>
          <p:cNvSpPr/>
          <p:nvPr/>
        </p:nvSpPr>
        <p:spPr>
          <a:xfrm>
            <a:off x="6815025" y="-2058"/>
            <a:ext cx="5268686" cy="523220"/>
          </a:xfrm>
          <a:prstGeom prst="rect">
            <a:avLst/>
          </a:prstGeom>
        </p:spPr>
        <p:txBody>
          <a:bodyPr wrap="square">
            <a:spAutoFit/>
          </a:bodyPr>
          <a:lstStyle/>
          <a:p>
            <a:r>
              <a:rPr lang="es-CO" sz="2800" b="1" dirty="0">
                <a:solidFill>
                  <a:schemeClr val="bg1"/>
                </a:solidFill>
                <a:latin typeface="Arial" panose="020B0604020202020204" pitchFamily="34" charset="0"/>
                <a:cs typeface="Arial" panose="020B0604020202020204" pitchFamily="34" charset="0"/>
              </a:rPr>
              <a:t>TABLA DE CONTENIDO</a:t>
            </a:r>
          </a:p>
        </p:txBody>
      </p:sp>
      <p:grpSp>
        <p:nvGrpSpPr>
          <p:cNvPr id="16" name="Grupo 15"/>
          <p:cNvGrpSpPr/>
          <p:nvPr/>
        </p:nvGrpSpPr>
        <p:grpSpPr>
          <a:xfrm>
            <a:off x="3968234" y="1742994"/>
            <a:ext cx="7858808" cy="689013"/>
            <a:chOff x="3799824" y="1095038"/>
            <a:chExt cx="11627198" cy="1019400"/>
          </a:xfrm>
        </p:grpSpPr>
        <p:sp>
          <p:nvSpPr>
            <p:cNvPr id="19" name="Pentágono 18"/>
            <p:cNvSpPr/>
            <p:nvPr/>
          </p:nvSpPr>
          <p:spPr>
            <a:xfrm>
              <a:off x="4220433" y="1098522"/>
              <a:ext cx="517958" cy="638228"/>
            </a:xfrm>
            <a:prstGeom prst="homePlate">
              <a:avLst/>
            </a:prstGeom>
          </p:spPr>
          <p:style>
            <a:lnRef idx="0">
              <a:schemeClr val="accent6"/>
            </a:lnRef>
            <a:fillRef idx="3">
              <a:schemeClr val="accent6"/>
            </a:fillRef>
            <a:effectRef idx="3">
              <a:schemeClr val="accent6"/>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sp>
          <p:nvSpPr>
            <p:cNvPr id="20" name="Forma libre 19"/>
            <p:cNvSpPr/>
            <p:nvPr/>
          </p:nvSpPr>
          <p:spPr>
            <a:xfrm>
              <a:off x="4724834" y="1098524"/>
              <a:ext cx="10702188" cy="638227"/>
            </a:xfrm>
            <a:custGeom>
              <a:avLst/>
              <a:gdLst>
                <a:gd name="connsiteX0" fmla="*/ 0 w 763861"/>
                <a:gd name="connsiteY0" fmla="*/ 0 h 806479"/>
                <a:gd name="connsiteX1" fmla="*/ 240208 w 763861"/>
                <a:gd name="connsiteY1" fmla="*/ 0 h 806479"/>
                <a:gd name="connsiteX2" fmla="*/ 245903 w 763861"/>
                <a:gd name="connsiteY2" fmla="*/ 9560 h 806479"/>
                <a:gd name="connsiteX3" fmla="*/ 245903 w 763861"/>
                <a:gd name="connsiteY3" fmla="*/ 0 h 806479"/>
                <a:gd name="connsiteX4" fmla="*/ 504882 w 763861"/>
                <a:gd name="connsiteY4" fmla="*/ 0 h 806479"/>
                <a:gd name="connsiteX5" fmla="*/ 763861 w 763861"/>
                <a:gd name="connsiteY5" fmla="*/ 403240 h 806479"/>
                <a:gd name="connsiteX6" fmla="*/ 504882 w 763861"/>
                <a:gd name="connsiteY6" fmla="*/ 806479 h 806479"/>
                <a:gd name="connsiteX7" fmla="*/ 245903 w 763861"/>
                <a:gd name="connsiteY7" fmla="*/ 806479 h 806479"/>
                <a:gd name="connsiteX8" fmla="*/ 245903 w 763861"/>
                <a:gd name="connsiteY8" fmla="*/ 796919 h 806479"/>
                <a:gd name="connsiteX9" fmla="*/ 240208 w 763861"/>
                <a:gd name="connsiteY9" fmla="*/ 806479 h 806479"/>
                <a:gd name="connsiteX10" fmla="*/ 0 w 763861"/>
                <a:gd name="connsiteY10" fmla="*/ 806479 h 806479"/>
                <a:gd name="connsiteX11" fmla="*/ 240208 w 763861"/>
                <a:gd name="connsiteY11" fmla="*/ 40324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04882 w 5292318"/>
                <a:gd name="connsiteY4" fmla="*/ 0 h 806479"/>
                <a:gd name="connsiteX5" fmla="*/ 5292318 w 5292318"/>
                <a:gd name="connsiteY5" fmla="*/ 479440 h 806479"/>
                <a:gd name="connsiteX6" fmla="*/ 504882 w 5292318"/>
                <a:gd name="connsiteY6" fmla="*/ 806479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04882 w 5292318"/>
                <a:gd name="connsiteY4" fmla="*/ 0 h 806479"/>
                <a:gd name="connsiteX5" fmla="*/ 5292318 w 5292318"/>
                <a:gd name="connsiteY5" fmla="*/ 479440 h 806479"/>
                <a:gd name="connsiteX6" fmla="*/ 5055111 w 5292318"/>
                <a:gd name="connsiteY6" fmla="*/ 719393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131311 w 5292318"/>
                <a:gd name="connsiteY4" fmla="*/ 10886 h 806479"/>
                <a:gd name="connsiteX5" fmla="*/ 5292318 w 5292318"/>
                <a:gd name="connsiteY5" fmla="*/ 479440 h 806479"/>
                <a:gd name="connsiteX6" fmla="*/ 5055111 w 5292318"/>
                <a:gd name="connsiteY6" fmla="*/ 719393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055111 w 5270547"/>
                <a:gd name="connsiteY6" fmla="*/ 719393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163969 w 5270547"/>
                <a:gd name="connsiteY6" fmla="*/ 762936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044226 w 5270547"/>
                <a:gd name="connsiteY6" fmla="*/ 795594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022454 w 5270547"/>
                <a:gd name="connsiteY4" fmla="*/ 10886 h 806479"/>
                <a:gd name="connsiteX5" fmla="*/ 5270547 w 5270547"/>
                <a:gd name="connsiteY5" fmla="*/ 370583 h 806479"/>
                <a:gd name="connsiteX6" fmla="*/ 5044226 w 5270547"/>
                <a:gd name="connsiteY6" fmla="*/ 795594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270547" h="806479">
                  <a:moveTo>
                    <a:pt x="0" y="0"/>
                  </a:moveTo>
                  <a:lnTo>
                    <a:pt x="240208" y="0"/>
                  </a:lnTo>
                  <a:lnTo>
                    <a:pt x="245903" y="9560"/>
                  </a:lnTo>
                  <a:lnTo>
                    <a:pt x="245903" y="0"/>
                  </a:lnTo>
                  <a:lnTo>
                    <a:pt x="5022454" y="10886"/>
                  </a:lnTo>
                  <a:lnTo>
                    <a:pt x="5270547" y="370583"/>
                  </a:lnTo>
                  <a:lnTo>
                    <a:pt x="5044226" y="795594"/>
                  </a:lnTo>
                  <a:lnTo>
                    <a:pt x="245903" y="806479"/>
                  </a:lnTo>
                  <a:lnTo>
                    <a:pt x="245903" y="796919"/>
                  </a:lnTo>
                  <a:lnTo>
                    <a:pt x="240208" y="806479"/>
                  </a:lnTo>
                  <a:lnTo>
                    <a:pt x="0" y="806479"/>
                  </a:lnTo>
                  <a:lnTo>
                    <a:pt x="240208" y="403240"/>
                  </a:lnTo>
                  <a:lnTo>
                    <a:pt x="0" y="0"/>
                  </a:lnTo>
                  <a:close/>
                </a:path>
              </a:pathLst>
            </a:custGeom>
          </p:spPr>
          <p:style>
            <a:lnRef idx="0">
              <a:schemeClr val="accent4"/>
            </a:lnRef>
            <a:fillRef idx="3">
              <a:schemeClr val="accent4"/>
            </a:fillRef>
            <a:effectRef idx="3">
              <a:schemeClr val="accent4"/>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sp>
          <p:nvSpPr>
            <p:cNvPr id="21" name="CuadroTexto 20"/>
            <p:cNvSpPr txBox="1"/>
            <p:nvPr/>
          </p:nvSpPr>
          <p:spPr>
            <a:xfrm>
              <a:off x="5031704" y="1158186"/>
              <a:ext cx="5394660" cy="956252"/>
            </a:xfrm>
            <a:prstGeom prst="rect">
              <a:avLst/>
            </a:prstGeom>
            <a:noFill/>
          </p:spPr>
          <p:txBody>
            <a:bodyPr wrap="square" rtlCol="0">
              <a:spAutoFit/>
            </a:bodyPr>
            <a:lstStyle/>
            <a:p>
              <a:r>
                <a:rPr lang="es-CO" b="1" dirty="0">
                  <a:solidFill>
                    <a:schemeClr val="accent1">
                      <a:lumMod val="50000"/>
                    </a:schemeClr>
                  </a:solidFill>
                  <a:latin typeface="Arial" panose="020B0604020202020204" pitchFamily="34" charset="0"/>
                  <a:cs typeface="Arial" panose="020B0604020202020204" pitchFamily="34" charset="0"/>
                </a:rPr>
                <a:t>Planeación Participativa</a:t>
              </a:r>
            </a:p>
            <a:p>
              <a:endParaRPr lang="es-CO" sz="1800" b="1" dirty="0">
                <a:solidFill>
                  <a:schemeClr val="accent1">
                    <a:lumMod val="50000"/>
                  </a:schemeClr>
                </a:solidFill>
                <a:latin typeface="Arial" panose="020B0604020202020204" pitchFamily="34" charset="0"/>
                <a:cs typeface="Arial" panose="020B0604020202020204" pitchFamily="34" charset="0"/>
              </a:endParaRPr>
            </a:p>
          </p:txBody>
        </p:sp>
        <p:sp>
          <p:nvSpPr>
            <p:cNvPr id="23" name="Elipse 22"/>
            <p:cNvSpPr/>
            <p:nvPr/>
          </p:nvSpPr>
          <p:spPr>
            <a:xfrm>
              <a:off x="3799824" y="1095038"/>
              <a:ext cx="630003" cy="630002"/>
            </a:xfrm>
            <a:prstGeom prst="ellipse">
              <a:avLst/>
            </a:prstGeom>
            <a:ln w="57150">
              <a:solidFill>
                <a:schemeClr val="accent6">
                  <a:lumMod val="20000"/>
                  <a:lumOff val="80000"/>
                </a:schemeClr>
              </a:solidFill>
            </a:ln>
          </p:spPr>
          <p:style>
            <a:lnRef idx="0">
              <a:schemeClr val="accent6"/>
            </a:lnRef>
            <a:fillRef idx="3">
              <a:schemeClr val="accent6"/>
            </a:fillRef>
            <a:effectRef idx="3">
              <a:schemeClr val="accent6"/>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grpSp>
      <p:grpSp>
        <p:nvGrpSpPr>
          <p:cNvPr id="30" name="Grupo 29"/>
          <p:cNvGrpSpPr/>
          <p:nvPr/>
        </p:nvGrpSpPr>
        <p:grpSpPr>
          <a:xfrm>
            <a:off x="3941563" y="2242534"/>
            <a:ext cx="7865353" cy="737665"/>
            <a:chOff x="3790135" y="1084178"/>
            <a:chExt cx="11636883" cy="702465"/>
          </a:xfrm>
        </p:grpSpPr>
        <p:sp>
          <p:nvSpPr>
            <p:cNvPr id="31" name="Pentágono 30"/>
            <p:cNvSpPr/>
            <p:nvPr/>
          </p:nvSpPr>
          <p:spPr>
            <a:xfrm>
              <a:off x="4210743" y="1087663"/>
              <a:ext cx="517958" cy="638228"/>
            </a:xfrm>
            <a:prstGeom prst="homePlate">
              <a:avLst/>
            </a:prstGeom>
          </p:spPr>
          <p:style>
            <a:lnRef idx="0">
              <a:schemeClr val="accent6"/>
            </a:lnRef>
            <a:fillRef idx="3">
              <a:schemeClr val="accent6"/>
            </a:fillRef>
            <a:effectRef idx="3">
              <a:schemeClr val="accent6"/>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sp>
          <p:nvSpPr>
            <p:cNvPr id="32" name="Forma libre 31"/>
            <p:cNvSpPr/>
            <p:nvPr/>
          </p:nvSpPr>
          <p:spPr>
            <a:xfrm>
              <a:off x="4724828" y="1098523"/>
              <a:ext cx="10702190" cy="627368"/>
            </a:xfrm>
            <a:custGeom>
              <a:avLst/>
              <a:gdLst>
                <a:gd name="connsiteX0" fmla="*/ 0 w 763861"/>
                <a:gd name="connsiteY0" fmla="*/ 0 h 806479"/>
                <a:gd name="connsiteX1" fmla="*/ 240208 w 763861"/>
                <a:gd name="connsiteY1" fmla="*/ 0 h 806479"/>
                <a:gd name="connsiteX2" fmla="*/ 245903 w 763861"/>
                <a:gd name="connsiteY2" fmla="*/ 9560 h 806479"/>
                <a:gd name="connsiteX3" fmla="*/ 245903 w 763861"/>
                <a:gd name="connsiteY3" fmla="*/ 0 h 806479"/>
                <a:gd name="connsiteX4" fmla="*/ 504882 w 763861"/>
                <a:gd name="connsiteY4" fmla="*/ 0 h 806479"/>
                <a:gd name="connsiteX5" fmla="*/ 763861 w 763861"/>
                <a:gd name="connsiteY5" fmla="*/ 403240 h 806479"/>
                <a:gd name="connsiteX6" fmla="*/ 504882 w 763861"/>
                <a:gd name="connsiteY6" fmla="*/ 806479 h 806479"/>
                <a:gd name="connsiteX7" fmla="*/ 245903 w 763861"/>
                <a:gd name="connsiteY7" fmla="*/ 806479 h 806479"/>
                <a:gd name="connsiteX8" fmla="*/ 245903 w 763861"/>
                <a:gd name="connsiteY8" fmla="*/ 796919 h 806479"/>
                <a:gd name="connsiteX9" fmla="*/ 240208 w 763861"/>
                <a:gd name="connsiteY9" fmla="*/ 806479 h 806479"/>
                <a:gd name="connsiteX10" fmla="*/ 0 w 763861"/>
                <a:gd name="connsiteY10" fmla="*/ 806479 h 806479"/>
                <a:gd name="connsiteX11" fmla="*/ 240208 w 763861"/>
                <a:gd name="connsiteY11" fmla="*/ 40324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04882 w 5292318"/>
                <a:gd name="connsiteY4" fmla="*/ 0 h 806479"/>
                <a:gd name="connsiteX5" fmla="*/ 5292318 w 5292318"/>
                <a:gd name="connsiteY5" fmla="*/ 479440 h 806479"/>
                <a:gd name="connsiteX6" fmla="*/ 504882 w 5292318"/>
                <a:gd name="connsiteY6" fmla="*/ 806479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04882 w 5292318"/>
                <a:gd name="connsiteY4" fmla="*/ 0 h 806479"/>
                <a:gd name="connsiteX5" fmla="*/ 5292318 w 5292318"/>
                <a:gd name="connsiteY5" fmla="*/ 479440 h 806479"/>
                <a:gd name="connsiteX6" fmla="*/ 5055111 w 5292318"/>
                <a:gd name="connsiteY6" fmla="*/ 719393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131311 w 5292318"/>
                <a:gd name="connsiteY4" fmla="*/ 10886 h 806479"/>
                <a:gd name="connsiteX5" fmla="*/ 5292318 w 5292318"/>
                <a:gd name="connsiteY5" fmla="*/ 479440 h 806479"/>
                <a:gd name="connsiteX6" fmla="*/ 5055111 w 5292318"/>
                <a:gd name="connsiteY6" fmla="*/ 719393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055111 w 5270547"/>
                <a:gd name="connsiteY6" fmla="*/ 719393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163969 w 5270547"/>
                <a:gd name="connsiteY6" fmla="*/ 762936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044226 w 5270547"/>
                <a:gd name="connsiteY6" fmla="*/ 795594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022454 w 5270547"/>
                <a:gd name="connsiteY4" fmla="*/ 10886 h 806479"/>
                <a:gd name="connsiteX5" fmla="*/ 5270547 w 5270547"/>
                <a:gd name="connsiteY5" fmla="*/ 370583 h 806479"/>
                <a:gd name="connsiteX6" fmla="*/ 5044226 w 5270547"/>
                <a:gd name="connsiteY6" fmla="*/ 795594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270547" h="806479">
                  <a:moveTo>
                    <a:pt x="0" y="0"/>
                  </a:moveTo>
                  <a:lnTo>
                    <a:pt x="240208" y="0"/>
                  </a:lnTo>
                  <a:lnTo>
                    <a:pt x="245903" y="9560"/>
                  </a:lnTo>
                  <a:lnTo>
                    <a:pt x="245903" y="0"/>
                  </a:lnTo>
                  <a:lnTo>
                    <a:pt x="5022454" y="10886"/>
                  </a:lnTo>
                  <a:lnTo>
                    <a:pt x="5270547" y="370583"/>
                  </a:lnTo>
                  <a:lnTo>
                    <a:pt x="5044226" y="795594"/>
                  </a:lnTo>
                  <a:lnTo>
                    <a:pt x="245903" y="806479"/>
                  </a:lnTo>
                  <a:lnTo>
                    <a:pt x="245903" y="796919"/>
                  </a:lnTo>
                  <a:lnTo>
                    <a:pt x="240208" y="806479"/>
                  </a:lnTo>
                  <a:lnTo>
                    <a:pt x="0" y="806479"/>
                  </a:lnTo>
                  <a:lnTo>
                    <a:pt x="240208" y="403240"/>
                  </a:lnTo>
                  <a:lnTo>
                    <a:pt x="0" y="0"/>
                  </a:lnTo>
                  <a:close/>
                </a:path>
              </a:pathLst>
            </a:custGeom>
          </p:spPr>
          <p:style>
            <a:lnRef idx="0">
              <a:schemeClr val="accent4"/>
            </a:lnRef>
            <a:fillRef idx="3">
              <a:schemeClr val="accent4"/>
            </a:fillRef>
            <a:effectRef idx="3">
              <a:schemeClr val="accent4"/>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sp>
          <p:nvSpPr>
            <p:cNvPr id="33" name="CuadroTexto 32"/>
            <p:cNvSpPr txBox="1"/>
            <p:nvPr/>
          </p:nvSpPr>
          <p:spPr>
            <a:xfrm>
              <a:off x="5086889" y="1158189"/>
              <a:ext cx="9895110" cy="628454"/>
            </a:xfrm>
            <a:prstGeom prst="rect">
              <a:avLst/>
            </a:prstGeom>
            <a:noFill/>
          </p:spPr>
          <p:txBody>
            <a:bodyPr wrap="square" rtlCol="0">
              <a:spAutoFit/>
            </a:bodyPr>
            <a:lstStyle/>
            <a:p>
              <a:r>
                <a:rPr lang="es-CO" b="1" dirty="0">
                  <a:solidFill>
                    <a:schemeClr val="accent1">
                      <a:lumMod val="50000"/>
                    </a:schemeClr>
                  </a:solidFill>
                  <a:latin typeface="Arial" panose="020B0604020202020204" pitchFamily="34" charset="0"/>
                  <a:cs typeface="Arial" panose="020B0604020202020204" pitchFamily="34" charset="0"/>
                </a:rPr>
                <a:t>Componente 1 -</a:t>
              </a:r>
              <a:r>
                <a:rPr lang="es-CO" sz="1400" b="1" dirty="0">
                  <a:solidFill>
                    <a:schemeClr val="accent1">
                      <a:lumMod val="50000"/>
                    </a:schemeClr>
                  </a:solidFill>
                  <a:latin typeface="Arial" panose="020B0604020202020204" pitchFamily="34" charset="0"/>
                  <a:cs typeface="Arial" panose="020B0604020202020204" pitchFamily="34" charset="0"/>
                </a:rPr>
                <a:t>Gestión del Riesgo de Corrupción “MAPA DE RIESGOS DE CORRUPCIÓN”</a:t>
              </a:r>
            </a:p>
            <a:p>
              <a:endParaRPr lang="es-CO" sz="1800" b="1" dirty="0">
                <a:solidFill>
                  <a:schemeClr val="accent1">
                    <a:lumMod val="50000"/>
                  </a:schemeClr>
                </a:solidFill>
                <a:latin typeface="Arial" panose="020B0604020202020204" pitchFamily="34" charset="0"/>
                <a:cs typeface="Arial" panose="020B0604020202020204" pitchFamily="34" charset="0"/>
              </a:endParaRPr>
            </a:p>
          </p:txBody>
        </p:sp>
        <p:sp>
          <p:nvSpPr>
            <p:cNvPr id="35" name="Elipse 34"/>
            <p:cNvSpPr/>
            <p:nvPr/>
          </p:nvSpPr>
          <p:spPr>
            <a:xfrm>
              <a:off x="3790135" y="1084178"/>
              <a:ext cx="630003" cy="630002"/>
            </a:xfrm>
            <a:prstGeom prst="ellipse">
              <a:avLst/>
            </a:prstGeom>
            <a:ln w="57150">
              <a:solidFill>
                <a:schemeClr val="accent6">
                  <a:lumMod val="20000"/>
                  <a:lumOff val="80000"/>
                </a:schemeClr>
              </a:solidFill>
            </a:ln>
          </p:spPr>
          <p:style>
            <a:lnRef idx="0">
              <a:schemeClr val="accent6"/>
            </a:lnRef>
            <a:fillRef idx="3">
              <a:schemeClr val="accent6"/>
            </a:fillRef>
            <a:effectRef idx="3">
              <a:schemeClr val="accent6"/>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grpSp>
      <p:sp>
        <p:nvSpPr>
          <p:cNvPr id="68" name="Circular 67"/>
          <p:cNvSpPr/>
          <p:nvPr/>
        </p:nvSpPr>
        <p:spPr bwMode="auto">
          <a:xfrm rot="18048252">
            <a:off x="398798" y="1496223"/>
            <a:ext cx="2965450" cy="2928937"/>
          </a:xfrm>
          <a:prstGeom prst="pie">
            <a:avLst>
              <a:gd name="adj1" fmla="val 16200000"/>
              <a:gd name="adj2" fmla="val 19800000"/>
            </a:avLst>
          </a:prstGeom>
        </p:spPr>
        <p:style>
          <a:lnRef idx="2">
            <a:schemeClr val="dk1"/>
          </a:lnRef>
          <a:fillRef idx="1">
            <a:schemeClr val="lt1"/>
          </a:fillRef>
          <a:effectRef idx="0">
            <a:schemeClr val="dk1"/>
          </a:effectRef>
          <a:fontRef idx="minor">
            <a:schemeClr val="dk1"/>
          </a:fontRef>
        </p:style>
      </p:sp>
      <p:grpSp>
        <p:nvGrpSpPr>
          <p:cNvPr id="5" name="Grupo 4"/>
          <p:cNvGrpSpPr/>
          <p:nvPr/>
        </p:nvGrpSpPr>
        <p:grpSpPr>
          <a:xfrm>
            <a:off x="438116" y="1496223"/>
            <a:ext cx="2965450" cy="2976562"/>
            <a:chOff x="1203317" y="1246177"/>
            <a:chExt cx="2965450" cy="2976562"/>
          </a:xfrm>
        </p:grpSpPr>
        <p:grpSp>
          <p:nvGrpSpPr>
            <p:cNvPr id="52" name="Grupo 101"/>
            <p:cNvGrpSpPr>
              <a:grpSpLocks/>
            </p:cNvGrpSpPr>
            <p:nvPr/>
          </p:nvGrpSpPr>
          <p:grpSpPr bwMode="auto">
            <a:xfrm>
              <a:off x="1203317" y="1246177"/>
              <a:ext cx="2965450" cy="2928937"/>
              <a:chOff x="902958" y="505093"/>
              <a:chExt cx="3952859" cy="3903503"/>
            </a:xfrm>
          </p:grpSpPr>
          <p:sp>
            <p:nvSpPr>
              <p:cNvPr id="53" name="Circular 52"/>
              <p:cNvSpPr/>
              <p:nvPr/>
            </p:nvSpPr>
            <p:spPr>
              <a:xfrm>
                <a:off x="902958" y="505093"/>
                <a:ext cx="3952859" cy="3903503"/>
              </a:xfrm>
              <a:prstGeom prst="pie">
                <a:avLst>
                  <a:gd name="adj1" fmla="val 16200000"/>
                  <a:gd name="adj2" fmla="val 19800000"/>
                </a:avLst>
              </a:prstGeom>
            </p:spPr>
            <p:style>
              <a:lnRef idx="2">
                <a:schemeClr val="lt1">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sp>
          <p:sp>
            <p:nvSpPr>
              <p:cNvPr id="54" name="Circular 4"/>
              <p:cNvSpPr/>
              <p:nvPr/>
            </p:nvSpPr>
            <p:spPr>
              <a:xfrm>
                <a:off x="2921709" y="924006"/>
                <a:ext cx="1153269" cy="835709"/>
              </a:xfrm>
              <a:prstGeom prst="rect">
                <a:avLst/>
              </a:prstGeom>
            </p:spPr>
            <p:style>
              <a:lnRef idx="0">
                <a:scrgbClr r="0" g="0" b="0"/>
              </a:lnRef>
              <a:fillRef idx="0">
                <a:scrgbClr r="0" g="0" b="0"/>
              </a:fillRef>
              <a:effectRef idx="0">
                <a:scrgbClr r="0" g="0" b="0"/>
              </a:effectRef>
              <a:fontRef idx="minor">
                <a:schemeClr val="lt1"/>
              </a:fontRef>
            </p:style>
            <p:txBody>
              <a:bodyPr lIns="0" tIns="13335" rIns="0" bIns="13335" spcCol="1270"/>
              <a:lstStyle/>
              <a:p>
                <a:pPr algn="ctr" defTabSz="466725">
                  <a:lnSpc>
                    <a:spcPct val="90000"/>
                  </a:lnSpc>
                  <a:spcAft>
                    <a:spcPct val="35000"/>
                  </a:spcAft>
                  <a:defRPr/>
                </a:pPr>
                <a:r>
                  <a:rPr lang="es-CO" sz="1050" b="1" dirty="0">
                    <a:effectLst>
                      <a:outerShdw blurRad="38100" dist="38100" dir="2700000" algn="tl">
                        <a:srgbClr val="000000">
                          <a:alpha val="43137"/>
                        </a:srgbClr>
                      </a:outerShdw>
                    </a:effectLst>
                  </a:rPr>
                  <a:t>1) Gestión del Riesgo de Corrupción - </a:t>
                </a:r>
                <a:r>
                  <a:rPr lang="es-CO" sz="825" b="1" dirty="0">
                    <a:effectLst>
                      <a:outerShdw blurRad="38100" dist="38100" dir="2700000" algn="tl">
                        <a:srgbClr val="000000">
                          <a:alpha val="43137"/>
                        </a:srgbClr>
                      </a:outerShdw>
                    </a:effectLst>
                  </a:rPr>
                  <a:t>MAPA DE RIESGOS DE CORRUPCIÓN</a:t>
                </a:r>
                <a:endParaRPr lang="es-CO" sz="1050" b="1" dirty="0">
                  <a:effectLst>
                    <a:outerShdw blurRad="38100" dist="38100" dir="2700000" algn="tl">
                      <a:srgbClr val="000000">
                        <a:alpha val="43137"/>
                      </a:srgbClr>
                    </a:outerShdw>
                  </a:effectLst>
                </a:endParaRPr>
              </a:p>
              <a:p>
                <a:pPr marL="0" lvl="1" defTabSz="466725">
                  <a:lnSpc>
                    <a:spcPct val="90000"/>
                  </a:lnSpc>
                  <a:spcAft>
                    <a:spcPct val="15000"/>
                  </a:spcAft>
                  <a:buFontTx/>
                  <a:buChar char="••"/>
                  <a:defRPr/>
                </a:pPr>
                <a:endParaRPr lang="es-CO" sz="1050" b="1" dirty="0">
                  <a:effectLst>
                    <a:outerShdw blurRad="38100" dist="38100" dir="2700000" algn="tl">
                      <a:srgbClr val="000000">
                        <a:alpha val="43137"/>
                      </a:srgbClr>
                    </a:outerShdw>
                  </a:effectLst>
                </a:endParaRPr>
              </a:p>
              <a:p>
                <a:pPr marL="0" lvl="1" defTabSz="466725">
                  <a:lnSpc>
                    <a:spcPct val="90000"/>
                  </a:lnSpc>
                  <a:spcAft>
                    <a:spcPct val="15000"/>
                  </a:spcAft>
                  <a:buFontTx/>
                  <a:buChar char="••"/>
                  <a:defRPr/>
                </a:pPr>
                <a:endParaRPr lang="es-CO" sz="1050" b="1" dirty="0">
                  <a:effectLst>
                    <a:outerShdw blurRad="38100" dist="38100" dir="2700000" algn="tl">
                      <a:srgbClr val="000000">
                        <a:alpha val="43137"/>
                      </a:srgbClr>
                    </a:outerShdw>
                  </a:effectLst>
                </a:endParaRPr>
              </a:p>
              <a:p>
                <a:pPr marL="128588" lvl="1" defTabSz="466725">
                  <a:lnSpc>
                    <a:spcPct val="90000"/>
                  </a:lnSpc>
                  <a:spcAft>
                    <a:spcPct val="15000"/>
                  </a:spcAft>
                  <a:buFontTx/>
                  <a:buChar char="••"/>
                  <a:defRPr/>
                </a:pPr>
                <a:endParaRPr lang="es-CO" sz="1050" b="1" dirty="0">
                  <a:effectLst>
                    <a:outerShdw blurRad="38100" dist="38100" dir="2700000" algn="tl">
                      <a:srgbClr val="000000">
                        <a:alpha val="43137"/>
                      </a:srgbClr>
                    </a:outerShdw>
                  </a:effectLst>
                </a:endParaRPr>
              </a:p>
              <a:p>
                <a:pPr marL="128588" lvl="1" defTabSz="466725">
                  <a:lnSpc>
                    <a:spcPct val="90000"/>
                  </a:lnSpc>
                  <a:spcAft>
                    <a:spcPct val="15000"/>
                  </a:spcAft>
                  <a:buFontTx/>
                  <a:buChar char="••"/>
                  <a:defRPr/>
                </a:pPr>
                <a:endParaRPr lang="es-CO" sz="1050" b="1" dirty="0">
                  <a:effectLst>
                    <a:outerShdw blurRad="38100" dist="38100" dir="2700000" algn="tl">
                      <a:srgbClr val="000000">
                        <a:alpha val="43137"/>
                      </a:srgbClr>
                    </a:outerShdw>
                  </a:effectLst>
                </a:endParaRPr>
              </a:p>
              <a:p>
                <a:pPr marL="128588" lvl="1" defTabSz="466725">
                  <a:lnSpc>
                    <a:spcPct val="90000"/>
                  </a:lnSpc>
                  <a:spcAft>
                    <a:spcPct val="15000"/>
                  </a:spcAft>
                  <a:buFontTx/>
                  <a:buChar char="••"/>
                  <a:defRPr/>
                </a:pPr>
                <a:endParaRPr lang="es-CO" sz="1050" b="1" dirty="0">
                  <a:effectLst>
                    <a:outerShdw blurRad="38100" dist="38100" dir="2700000" algn="tl">
                      <a:srgbClr val="000000">
                        <a:alpha val="43137"/>
                      </a:srgbClr>
                    </a:outerShdw>
                  </a:effectLst>
                </a:endParaRPr>
              </a:p>
            </p:txBody>
          </p:sp>
        </p:grpSp>
        <p:grpSp>
          <p:nvGrpSpPr>
            <p:cNvPr id="55" name="Grupo 104"/>
            <p:cNvGrpSpPr>
              <a:grpSpLocks/>
            </p:cNvGrpSpPr>
            <p:nvPr/>
          </p:nvGrpSpPr>
          <p:grpSpPr bwMode="auto">
            <a:xfrm>
              <a:off x="1203317" y="1295389"/>
              <a:ext cx="2903537" cy="2903538"/>
              <a:chOff x="1005437" y="476554"/>
              <a:chExt cx="3871063" cy="3871063"/>
            </a:xfrm>
          </p:grpSpPr>
          <p:sp>
            <p:nvSpPr>
              <p:cNvPr id="56" name="Circular 55"/>
              <p:cNvSpPr/>
              <p:nvPr/>
            </p:nvSpPr>
            <p:spPr>
              <a:xfrm>
                <a:off x="1005437" y="476554"/>
                <a:ext cx="3871063" cy="3871063"/>
              </a:xfrm>
              <a:prstGeom prst="pie">
                <a:avLst>
                  <a:gd name="adj1" fmla="val 19800000"/>
                  <a:gd name="adj2" fmla="val 1800000"/>
                </a:avLst>
              </a:prstGeom>
            </p:spPr>
            <p:style>
              <a:lnRef idx="2">
                <a:schemeClr val="lt1">
                  <a:hueOff val="0"/>
                  <a:satOff val="0"/>
                  <a:lumOff val="0"/>
                  <a:alphaOff val="0"/>
                </a:schemeClr>
              </a:lnRef>
              <a:fillRef idx="1">
                <a:schemeClr val="accent3">
                  <a:hueOff val="0"/>
                  <a:satOff val="0"/>
                  <a:lumOff val="0"/>
                  <a:alphaOff val="0"/>
                </a:schemeClr>
              </a:fillRef>
              <a:effectRef idx="0">
                <a:schemeClr val="accent3">
                  <a:hueOff val="0"/>
                  <a:satOff val="0"/>
                  <a:lumOff val="0"/>
                  <a:alphaOff val="0"/>
                </a:schemeClr>
              </a:effectRef>
              <a:fontRef idx="minor">
                <a:schemeClr val="lt1"/>
              </a:fontRef>
            </p:style>
          </p:sp>
          <p:sp>
            <p:nvSpPr>
              <p:cNvPr id="57" name="Circular 4"/>
              <p:cNvSpPr/>
              <p:nvPr/>
            </p:nvSpPr>
            <p:spPr>
              <a:xfrm>
                <a:off x="3655285" y="2019477"/>
                <a:ext cx="1170419" cy="785218"/>
              </a:xfrm>
              <a:prstGeom prst="rect">
                <a:avLst/>
              </a:prstGeom>
            </p:spPr>
            <p:style>
              <a:lnRef idx="0">
                <a:scrgbClr r="0" g="0" b="0"/>
              </a:lnRef>
              <a:fillRef idx="0">
                <a:scrgbClr r="0" g="0" b="0"/>
              </a:fillRef>
              <a:effectRef idx="0">
                <a:scrgbClr r="0" g="0" b="0"/>
              </a:effectRef>
              <a:fontRef idx="minor">
                <a:schemeClr val="lt1"/>
              </a:fontRef>
            </p:style>
            <p:txBody>
              <a:bodyPr lIns="13335" tIns="13335" rIns="13335" bIns="13335" spcCol="1270" anchor="ctr"/>
              <a:lstStyle/>
              <a:p>
                <a:pPr algn="ctr" defTabSz="466725">
                  <a:lnSpc>
                    <a:spcPct val="90000"/>
                  </a:lnSpc>
                  <a:spcAft>
                    <a:spcPct val="35000"/>
                  </a:spcAft>
                  <a:defRPr/>
                </a:pPr>
                <a:r>
                  <a:rPr lang="es-CO" sz="1050" b="1" dirty="0">
                    <a:effectLst>
                      <a:outerShdw blurRad="38100" dist="38100" dir="2700000" algn="tl">
                        <a:srgbClr val="000000">
                          <a:alpha val="43137"/>
                        </a:srgbClr>
                      </a:outerShdw>
                    </a:effectLst>
                  </a:rPr>
                  <a:t>2) Racionalización de Trámites.</a:t>
                </a:r>
              </a:p>
            </p:txBody>
          </p:sp>
        </p:grpSp>
        <p:grpSp>
          <p:nvGrpSpPr>
            <p:cNvPr id="58" name="Grupo 107"/>
            <p:cNvGrpSpPr>
              <a:grpSpLocks/>
            </p:cNvGrpSpPr>
            <p:nvPr/>
          </p:nvGrpSpPr>
          <p:grpSpPr bwMode="auto">
            <a:xfrm>
              <a:off x="1203317" y="1319202"/>
              <a:ext cx="2903537" cy="2903537"/>
              <a:chOff x="1005437" y="476554"/>
              <a:chExt cx="3871063" cy="3871063"/>
            </a:xfrm>
          </p:grpSpPr>
          <p:sp>
            <p:nvSpPr>
              <p:cNvPr id="59" name="Circular 58"/>
              <p:cNvSpPr/>
              <p:nvPr/>
            </p:nvSpPr>
            <p:spPr>
              <a:xfrm>
                <a:off x="1005437" y="476554"/>
                <a:ext cx="3871063" cy="3871063"/>
              </a:xfrm>
              <a:prstGeom prst="pie">
                <a:avLst>
                  <a:gd name="adj1" fmla="val 1800000"/>
                  <a:gd name="adj2" fmla="val 5400000"/>
                </a:avLst>
              </a:prstGeom>
            </p:spPr>
            <p:style>
              <a:lnRef idx="2">
                <a:schemeClr val="lt1">
                  <a:hueOff val="0"/>
                  <a:satOff val="0"/>
                  <a:lumOff val="0"/>
                  <a:alphaOff val="0"/>
                </a:schemeClr>
              </a:lnRef>
              <a:fillRef idx="1">
                <a:schemeClr val="accent4">
                  <a:hueOff val="0"/>
                  <a:satOff val="0"/>
                  <a:lumOff val="0"/>
                  <a:alphaOff val="0"/>
                </a:schemeClr>
              </a:fillRef>
              <a:effectRef idx="0">
                <a:schemeClr val="accent4">
                  <a:hueOff val="0"/>
                  <a:satOff val="0"/>
                  <a:lumOff val="0"/>
                  <a:alphaOff val="0"/>
                </a:schemeClr>
              </a:effectRef>
              <a:fontRef idx="minor">
                <a:schemeClr val="lt1"/>
              </a:fontRef>
            </p:style>
          </p:sp>
          <p:sp>
            <p:nvSpPr>
              <p:cNvPr id="60" name="Circular 4"/>
              <p:cNvSpPr/>
              <p:nvPr/>
            </p:nvSpPr>
            <p:spPr>
              <a:xfrm>
                <a:off x="2982240" y="3103120"/>
                <a:ext cx="1130207" cy="829665"/>
              </a:xfrm>
              <a:prstGeom prst="rect">
                <a:avLst/>
              </a:prstGeom>
            </p:spPr>
            <p:style>
              <a:lnRef idx="0">
                <a:scrgbClr r="0" g="0" b="0"/>
              </a:lnRef>
              <a:fillRef idx="0">
                <a:scrgbClr r="0" g="0" b="0"/>
              </a:fillRef>
              <a:effectRef idx="0">
                <a:scrgbClr r="0" g="0" b="0"/>
              </a:effectRef>
              <a:fontRef idx="minor">
                <a:schemeClr val="lt1"/>
              </a:fontRef>
            </p:style>
            <p:txBody>
              <a:bodyPr lIns="13335" tIns="13335" rIns="13335" bIns="13335" spcCol="1270" anchor="ctr"/>
              <a:lstStyle/>
              <a:p>
                <a:pPr algn="ctr" defTabSz="466725">
                  <a:lnSpc>
                    <a:spcPct val="90000"/>
                  </a:lnSpc>
                  <a:spcAft>
                    <a:spcPct val="35000"/>
                  </a:spcAft>
                  <a:defRPr/>
                </a:pPr>
                <a:r>
                  <a:rPr lang="es-CO" sz="1050" b="1" dirty="0">
                    <a:effectLst>
                      <a:outerShdw blurRad="38100" dist="38100" dir="2700000" algn="tl">
                        <a:srgbClr val="000000">
                          <a:alpha val="43137"/>
                        </a:srgbClr>
                      </a:outerShdw>
                    </a:effectLst>
                  </a:rPr>
                  <a:t>3)   Rendición de Cuentas</a:t>
                </a:r>
              </a:p>
            </p:txBody>
          </p:sp>
        </p:grpSp>
        <p:grpSp>
          <p:nvGrpSpPr>
            <p:cNvPr id="61" name="Grupo 110"/>
            <p:cNvGrpSpPr>
              <a:grpSpLocks/>
            </p:cNvGrpSpPr>
            <p:nvPr/>
          </p:nvGrpSpPr>
          <p:grpSpPr bwMode="auto">
            <a:xfrm>
              <a:off x="1203317" y="1319202"/>
              <a:ext cx="2903537" cy="2903537"/>
              <a:chOff x="1005437" y="476554"/>
              <a:chExt cx="3871063" cy="3871063"/>
            </a:xfrm>
          </p:grpSpPr>
          <p:sp>
            <p:nvSpPr>
              <p:cNvPr id="62" name="Circular 61"/>
              <p:cNvSpPr/>
              <p:nvPr/>
            </p:nvSpPr>
            <p:spPr>
              <a:xfrm>
                <a:off x="1005437" y="476554"/>
                <a:ext cx="3871063" cy="3871063"/>
              </a:xfrm>
              <a:prstGeom prst="pie">
                <a:avLst>
                  <a:gd name="adj1" fmla="val 5400000"/>
                  <a:gd name="adj2" fmla="val 9000000"/>
                </a:avLst>
              </a:prstGeom>
            </p:spPr>
            <p:style>
              <a:lnRef idx="2">
                <a:schemeClr val="lt1">
                  <a:hueOff val="0"/>
                  <a:satOff val="0"/>
                  <a:lumOff val="0"/>
                  <a:alphaOff val="0"/>
                </a:schemeClr>
              </a:lnRef>
              <a:fillRef idx="1">
                <a:schemeClr val="accent5">
                  <a:hueOff val="0"/>
                  <a:satOff val="0"/>
                  <a:lumOff val="0"/>
                  <a:alphaOff val="0"/>
                </a:schemeClr>
              </a:fillRef>
              <a:effectRef idx="0">
                <a:schemeClr val="accent5">
                  <a:hueOff val="0"/>
                  <a:satOff val="0"/>
                  <a:lumOff val="0"/>
                  <a:alphaOff val="0"/>
                </a:schemeClr>
              </a:effectRef>
              <a:fontRef idx="minor">
                <a:schemeClr val="lt1"/>
              </a:fontRef>
            </p:style>
          </p:sp>
          <p:sp>
            <p:nvSpPr>
              <p:cNvPr id="63" name="Circular 4"/>
              <p:cNvSpPr/>
              <p:nvPr/>
            </p:nvSpPr>
            <p:spPr>
              <a:xfrm>
                <a:off x="1769490" y="3103120"/>
                <a:ext cx="1130207" cy="829665"/>
              </a:xfrm>
              <a:prstGeom prst="rect">
                <a:avLst/>
              </a:prstGeom>
            </p:spPr>
            <p:style>
              <a:lnRef idx="0">
                <a:scrgbClr r="0" g="0" b="0"/>
              </a:lnRef>
              <a:fillRef idx="0">
                <a:scrgbClr r="0" g="0" b="0"/>
              </a:fillRef>
              <a:effectRef idx="0">
                <a:scrgbClr r="0" g="0" b="0"/>
              </a:effectRef>
              <a:fontRef idx="minor">
                <a:schemeClr val="lt1"/>
              </a:fontRef>
            </p:style>
            <p:txBody>
              <a:bodyPr lIns="13335" tIns="13335" rIns="13335" bIns="13335" spcCol="1270" anchor="ctr"/>
              <a:lstStyle/>
              <a:p>
                <a:pPr algn="ctr" defTabSz="466725">
                  <a:lnSpc>
                    <a:spcPct val="90000"/>
                  </a:lnSpc>
                  <a:spcAft>
                    <a:spcPct val="35000"/>
                  </a:spcAft>
                  <a:defRPr/>
                </a:pPr>
                <a:r>
                  <a:rPr lang="es-CO" sz="1050" b="1" dirty="0">
                    <a:effectLst>
                      <a:outerShdw blurRad="38100" dist="38100" dir="2700000" algn="tl">
                        <a:srgbClr val="000000">
                          <a:alpha val="43137"/>
                        </a:srgbClr>
                      </a:outerShdw>
                    </a:effectLst>
                  </a:rPr>
                  <a:t>4) Mecanismos para mejorar la Atención al Ciudadano</a:t>
                </a:r>
              </a:p>
            </p:txBody>
          </p:sp>
        </p:grpSp>
        <p:grpSp>
          <p:nvGrpSpPr>
            <p:cNvPr id="64" name="Grupo 113"/>
            <p:cNvGrpSpPr>
              <a:grpSpLocks/>
            </p:cNvGrpSpPr>
            <p:nvPr/>
          </p:nvGrpSpPr>
          <p:grpSpPr bwMode="auto">
            <a:xfrm>
              <a:off x="1203317" y="1295389"/>
              <a:ext cx="2903537" cy="2903538"/>
              <a:chOff x="1005437" y="476554"/>
              <a:chExt cx="3871063" cy="3871063"/>
            </a:xfrm>
          </p:grpSpPr>
          <p:sp>
            <p:nvSpPr>
              <p:cNvPr id="65" name="Circular 64"/>
              <p:cNvSpPr/>
              <p:nvPr/>
            </p:nvSpPr>
            <p:spPr>
              <a:xfrm>
                <a:off x="1005437" y="476554"/>
                <a:ext cx="3871063" cy="3871063"/>
              </a:xfrm>
              <a:prstGeom prst="pie">
                <a:avLst>
                  <a:gd name="adj1" fmla="val 9000000"/>
                  <a:gd name="adj2" fmla="val 12600000"/>
                </a:avLst>
              </a:prstGeom>
            </p:spPr>
            <p:style>
              <a:lnRef idx="2">
                <a:schemeClr val="lt1">
                  <a:hueOff val="0"/>
                  <a:satOff val="0"/>
                  <a:lumOff val="0"/>
                  <a:alphaOff val="0"/>
                </a:schemeClr>
              </a:lnRef>
              <a:fillRef idx="1">
                <a:schemeClr val="accent6">
                  <a:hueOff val="0"/>
                  <a:satOff val="0"/>
                  <a:lumOff val="0"/>
                  <a:alphaOff val="0"/>
                </a:schemeClr>
              </a:fillRef>
              <a:effectRef idx="0">
                <a:schemeClr val="accent6">
                  <a:hueOff val="0"/>
                  <a:satOff val="0"/>
                  <a:lumOff val="0"/>
                  <a:alphaOff val="0"/>
                </a:schemeClr>
              </a:effectRef>
              <a:fontRef idx="minor">
                <a:schemeClr val="lt1"/>
              </a:fontRef>
            </p:style>
          </p:sp>
          <p:sp>
            <p:nvSpPr>
              <p:cNvPr id="66" name="Circular 4"/>
              <p:cNvSpPr/>
              <p:nvPr/>
            </p:nvSpPr>
            <p:spPr>
              <a:xfrm>
                <a:off x="1064699" y="2019477"/>
                <a:ext cx="1170419" cy="785218"/>
              </a:xfrm>
              <a:prstGeom prst="rect">
                <a:avLst/>
              </a:prstGeom>
            </p:spPr>
            <p:style>
              <a:lnRef idx="0">
                <a:scrgbClr r="0" g="0" b="0"/>
              </a:lnRef>
              <a:fillRef idx="0">
                <a:scrgbClr r="0" g="0" b="0"/>
              </a:fillRef>
              <a:effectRef idx="0">
                <a:scrgbClr r="0" g="0" b="0"/>
              </a:effectRef>
              <a:fontRef idx="minor">
                <a:schemeClr val="lt1"/>
              </a:fontRef>
            </p:style>
            <p:txBody>
              <a:bodyPr lIns="13335" tIns="13335" rIns="13335" bIns="13335" spcCol="1270" anchor="ctr"/>
              <a:lstStyle/>
              <a:p>
                <a:pPr algn="ctr" defTabSz="466725">
                  <a:lnSpc>
                    <a:spcPct val="90000"/>
                  </a:lnSpc>
                  <a:spcAft>
                    <a:spcPct val="35000"/>
                  </a:spcAft>
                  <a:defRPr/>
                </a:pPr>
                <a:r>
                  <a:rPr lang="es-CO" sz="1050" b="1" dirty="0">
                    <a:effectLst>
                      <a:outerShdw blurRad="38100" dist="38100" dir="2700000" algn="tl">
                        <a:srgbClr val="000000">
                          <a:alpha val="43137"/>
                        </a:srgbClr>
                      </a:outerShdw>
                    </a:effectLst>
                  </a:rPr>
                  <a:t>5) Mecanismos para la Transparencia y Acceso a la Información</a:t>
                </a:r>
              </a:p>
            </p:txBody>
          </p:sp>
        </p:grpSp>
        <p:sp>
          <p:nvSpPr>
            <p:cNvPr id="67" name="CuadroTexto 66"/>
            <p:cNvSpPr txBox="1"/>
            <p:nvPr/>
          </p:nvSpPr>
          <p:spPr>
            <a:xfrm>
              <a:off x="1641467" y="1758939"/>
              <a:ext cx="1033462" cy="369888"/>
            </a:xfrm>
            <a:prstGeom prst="rect">
              <a:avLst/>
            </a:prstGeom>
            <a:noFill/>
          </p:spPr>
          <p:txBody>
            <a:bodyPr>
              <a:spAutoFit/>
            </a:bodyPr>
            <a:lstStyle/>
            <a:p>
              <a:pPr>
                <a:defRPr/>
              </a:pPr>
              <a:r>
                <a:rPr lang="es-CO" sz="900" dirty="0">
                  <a:effectLst>
                    <a:outerShdw blurRad="38100" dist="38100" dir="2700000" algn="tl">
                      <a:srgbClr val="000000">
                        <a:alpha val="43137"/>
                      </a:srgbClr>
                    </a:outerShdw>
                  </a:effectLst>
                </a:rPr>
                <a:t>6) INICIATIVAS ADICIONALES</a:t>
              </a:r>
            </a:p>
          </p:txBody>
        </p:sp>
      </p:grpSp>
      <p:grpSp>
        <p:nvGrpSpPr>
          <p:cNvPr id="50" name="Grupo 49"/>
          <p:cNvGrpSpPr/>
          <p:nvPr/>
        </p:nvGrpSpPr>
        <p:grpSpPr>
          <a:xfrm>
            <a:off x="3961689" y="3035182"/>
            <a:ext cx="7865353" cy="452903"/>
            <a:chOff x="3790135" y="1084178"/>
            <a:chExt cx="11636883" cy="661925"/>
          </a:xfrm>
        </p:grpSpPr>
        <p:sp>
          <p:nvSpPr>
            <p:cNvPr id="51" name="Pentágono 50"/>
            <p:cNvSpPr/>
            <p:nvPr/>
          </p:nvSpPr>
          <p:spPr>
            <a:xfrm>
              <a:off x="4210743" y="1087663"/>
              <a:ext cx="517958" cy="638228"/>
            </a:xfrm>
            <a:prstGeom prst="homePlate">
              <a:avLst/>
            </a:prstGeom>
          </p:spPr>
          <p:style>
            <a:lnRef idx="0">
              <a:schemeClr val="accent6"/>
            </a:lnRef>
            <a:fillRef idx="3">
              <a:schemeClr val="accent6"/>
            </a:fillRef>
            <a:effectRef idx="3">
              <a:schemeClr val="accent6"/>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sp>
          <p:nvSpPr>
            <p:cNvPr id="69" name="Forma libre 68"/>
            <p:cNvSpPr/>
            <p:nvPr/>
          </p:nvSpPr>
          <p:spPr>
            <a:xfrm>
              <a:off x="4724828" y="1098523"/>
              <a:ext cx="10702190" cy="627368"/>
            </a:xfrm>
            <a:custGeom>
              <a:avLst/>
              <a:gdLst>
                <a:gd name="connsiteX0" fmla="*/ 0 w 763861"/>
                <a:gd name="connsiteY0" fmla="*/ 0 h 806479"/>
                <a:gd name="connsiteX1" fmla="*/ 240208 w 763861"/>
                <a:gd name="connsiteY1" fmla="*/ 0 h 806479"/>
                <a:gd name="connsiteX2" fmla="*/ 245903 w 763861"/>
                <a:gd name="connsiteY2" fmla="*/ 9560 h 806479"/>
                <a:gd name="connsiteX3" fmla="*/ 245903 w 763861"/>
                <a:gd name="connsiteY3" fmla="*/ 0 h 806479"/>
                <a:gd name="connsiteX4" fmla="*/ 504882 w 763861"/>
                <a:gd name="connsiteY4" fmla="*/ 0 h 806479"/>
                <a:gd name="connsiteX5" fmla="*/ 763861 w 763861"/>
                <a:gd name="connsiteY5" fmla="*/ 403240 h 806479"/>
                <a:gd name="connsiteX6" fmla="*/ 504882 w 763861"/>
                <a:gd name="connsiteY6" fmla="*/ 806479 h 806479"/>
                <a:gd name="connsiteX7" fmla="*/ 245903 w 763861"/>
                <a:gd name="connsiteY7" fmla="*/ 806479 h 806479"/>
                <a:gd name="connsiteX8" fmla="*/ 245903 w 763861"/>
                <a:gd name="connsiteY8" fmla="*/ 796919 h 806479"/>
                <a:gd name="connsiteX9" fmla="*/ 240208 w 763861"/>
                <a:gd name="connsiteY9" fmla="*/ 806479 h 806479"/>
                <a:gd name="connsiteX10" fmla="*/ 0 w 763861"/>
                <a:gd name="connsiteY10" fmla="*/ 806479 h 806479"/>
                <a:gd name="connsiteX11" fmla="*/ 240208 w 763861"/>
                <a:gd name="connsiteY11" fmla="*/ 40324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04882 w 5292318"/>
                <a:gd name="connsiteY4" fmla="*/ 0 h 806479"/>
                <a:gd name="connsiteX5" fmla="*/ 5292318 w 5292318"/>
                <a:gd name="connsiteY5" fmla="*/ 479440 h 806479"/>
                <a:gd name="connsiteX6" fmla="*/ 504882 w 5292318"/>
                <a:gd name="connsiteY6" fmla="*/ 806479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04882 w 5292318"/>
                <a:gd name="connsiteY4" fmla="*/ 0 h 806479"/>
                <a:gd name="connsiteX5" fmla="*/ 5292318 w 5292318"/>
                <a:gd name="connsiteY5" fmla="*/ 479440 h 806479"/>
                <a:gd name="connsiteX6" fmla="*/ 5055111 w 5292318"/>
                <a:gd name="connsiteY6" fmla="*/ 719393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131311 w 5292318"/>
                <a:gd name="connsiteY4" fmla="*/ 10886 h 806479"/>
                <a:gd name="connsiteX5" fmla="*/ 5292318 w 5292318"/>
                <a:gd name="connsiteY5" fmla="*/ 479440 h 806479"/>
                <a:gd name="connsiteX6" fmla="*/ 5055111 w 5292318"/>
                <a:gd name="connsiteY6" fmla="*/ 719393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055111 w 5270547"/>
                <a:gd name="connsiteY6" fmla="*/ 719393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163969 w 5270547"/>
                <a:gd name="connsiteY6" fmla="*/ 762936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044226 w 5270547"/>
                <a:gd name="connsiteY6" fmla="*/ 795594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022454 w 5270547"/>
                <a:gd name="connsiteY4" fmla="*/ 10886 h 806479"/>
                <a:gd name="connsiteX5" fmla="*/ 5270547 w 5270547"/>
                <a:gd name="connsiteY5" fmla="*/ 370583 h 806479"/>
                <a:gd name="connsiteX6" fmla="*/ 5044226 w 5270547"/>
                <a:gd name="connsiteY6" fmla="*/ 795594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270547" h="806479">
                  <a:moveTo>
                    <a:pt x="0" y="0"/>
                  </a:moveTo>
                  <a:lnTo>
                    <a:pt x="240208" y="0"/>
                  </a:lnTo>
                  <a:lnTo>
                    <a:pt x="245903" y="9560"/>
                  </a:lnTo>
                  <a:lnTo>
                    <a:pt x="245903" y="0"/>
                  </a:lnTo>
                  <a:lnTo>
                    <a:pt x="5022454" y="10886"/>
                  </a:lnTo>
                  <a:lnTo>
                    <a:pt x="5270547" y="370583"/>
                  </a:lnTo>
                  <a:lnTo>
                    <a:pt x="5044226" y="795594"/>
                  </a:lnTo>
                  <a:lnTo>
                    <a:pt x="245903" y="806479"/>
                  </a:lnTo>
                  <a:lnTo>
                    <a:pt x="245903" y="796919"/>
                  </a:lnTo>
                  <a:lnTo>
                    <a:pt x="240208" y="806479"/>
                  </a:lnTo>
                  <a:lnTo>
                    <a:pt x="0" y="806479"/>
                  </a:lnTo>
                  <a:lnTo>
                    <a:pt x="240208" y="403240"/>
                  </a:lnTo>
                  <a:lnTo>
                    <a:pt x="0" y="0"/>
                  </a:lnTo>
                  <a:close/>
                </a:path>
              </a:pathLst>
            </a:custGeom>
          </p:spPr>
          <p:style>
            <a:lnRef idx="0">
              <a:schemeClr val="accent4"/>
            </a:lnRef>
            <a:fillRef idx="3">
              <a:schemeClr val="accent4"/>
            </a:fillRef>
            <a:effectRef idx="3">
              <a:schemeClr val="accent4"/>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sp>
          <p:nvSpPr>
            <p:cNvPr id="70" name="CuadroTexto 69"/>
            <p:cNvSpPr txBox="1"/>
            <p:nvPr/>
          </p:nvSpPr>
          <p:spPr>
            <a:xfrm>
              <a:off x="5086889" y="1158189"/>
              <a:ext cx="9895110" cy="587914"/>
            </a:xfrm>
            <a:prstGeom prst="rect">
              <a:avLst/>
            </a:prstGeom>
            <a:noFill/>
          </p:spPr>
          <p:txBody>
            <a:bodyPr wrap="square" rtlCol="0">
              <a:spAutoFit/>
            </a:bodyPr>
            <a:lstStyle/>
            <a:p>
              <a:r>
                <a:rPr lang="es-CO" b="1" dirty="0">
                  <a:solidFill>
                    <a:schemeClr val="accent1">
                      <a:lumMod val="50000"/>
                    </a:schemeClr>
                  </a:solidFill>
                  <a:latin typeface="Arial" panose="020B0604020202020204" pitchFamily="34" charset="0"/>
                  <a:cs typeface="Arial" panose="020B0604020202020204" pitchFamily="34" charset="0"/>
                </a:rPr>
                <a:t>Componente 2 -</a:t>
              </a:r>
              <a:r>
                <a:rPr lang="es-CO" sz="1400" b="1" dirty="0">
                  <a:solidFill>
                    <a:schemeClr val="accent1">
                      <a:lumMod val="50000"/>
                    </a:schemeClr>
                  </a:solidFill>
                  <a:latin typeface="Arial" panose="020B0604020202020204" pitchFamily="34" charset="0"/>
                  <a:cs typeface="Arial" panose="020B0604020202020204" pitchFamily="34" charset="0"/>
                </a:rPr>
                <a:t>Racionalización de Trámites</a:t>
              </a:r>
            </a:p>
            <a:p>
              <a:endParaRPr lang="es-CO" sz="1800" b="1" dirty="0">
                <a:solidFill>
                  <a:schemeClr val="accent1">
                    <a:lumMod val="50000"/>
                  </a:schemeClr>
                </a:solidFill>
                <a:latin typeface="Arial" panose="020B0604020202020204" pitchFamily="34" charset="0"/>
                <a:cs typeface="Arial" panose="020B0604020202020204" pitchFamily="34" charset="0"/>
              </a:endParaRPr>
            </a:p>
          </p:txBody>
        </p:sp>
        <p:sp>
          <p:nvSpPr>
            <p:cNvPr id="71" name="Elipse 70"/>
            <p:cNvSpPr/>
            <p:nvPr/>
          </p:nvSpPr>
          <p:spPr>
            <a:xfrm>
              <a:off x="3790135" y="1084178"/>
              <a:ext cx="630003" cy="630002"/>
            </a:xfrm>
            <a:prstGeom prst="ellipse">
              <a:avLst/>
            </a:prstGeom>
            <a:ln w="57150">
              <a:solidFill>
                <a:schemeClr val="accent6">
                  <a:lumMod val="20000"/>
                  <a:lumOff val="80000"/>
                </a:schemeClr>
              </a:solidFill>
            </a:ln>
          </p:spPr>
          <p:style>
            <a:lnRef idx="0">
              <a:schemeClr val="accent6"/>
            </a:lnRef>
            <a:fillRef idx="3">
              <a:schemeClr val="accent6"/>
            </a:fillRef>
            <a:effectRef idx="3">
              <a:schemeClr val="accent6"/>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grpSp>
      <p:grpSp>
        <p:nvGrpSpPr>
          <p:cNvPr id="72" name="Grupo 71"/>
          <p:cNvGrpSpPr/>
          <p:nvPr/>
        </p:nvGrpSpPr>
        <p:grpSpPr>
          <a:xfrm>
            <a:off x="3941563" y="3595432"/>
            <a:ext cx="7865353" cy="586990"/>
            <a:chOff x="3790135" y="1084178"/>
            <a:chExt cx="11636883" cy="857896"/>
          </a:xfrm>
        </p:grpSpPr>
        <p:sp>
          <p:nvSpPr>
            <p:cNvPr id="73" name="Pentágono 72"/>
            <p:cNvSpPr/>
            <p:nvPr/>
          </p:nvSpPr>
          <p:spPr>
            <a:xfrm>
              <a:off x="4210743" y="1087663"/>
              <a:ext cx="517958" cy="638228"/>
            </a:xfrm>
            <a:prstGeom prst="homePlate">
              <a:avLst/>
            </a:prstGeom>
          </p:spPr>
          <p:style>
            <a:lnRef idx="0">
              <a:schemeClr val="accent6"/>
            </a:lnRef>
            <a:fillRef idx="3">
              <a:schemeClr val="accent6"/>
            </a:fillRef>
            <a:effectRef idx="3">
              <a:schemeClr val="accent6"/>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sp>
          <p:nvSpPr>
            <p:cNvPr id="74" name="Forma libre 73"/>
            <p:cNvSpPr/>
            <p:nvPr/>
          </p:nvSpPr>
          <p:spPr>
            <a:xfrm>
              <a:off x="4724828" y="1098523"/>
              <a:ext cx="10702190" cy="627368"/>
            </a:xfrm>
            <a:custGeom>
              <a:avLst/>
              <a:gdLst>
                <a:gd name="connsiteX0" fmla="*/ 0 w 763861"/>
                <a:gd name="connsiteY0" fmla="*/ 0 h 806479"/>
                <a:gd name="connsiteX1" fmla="*/ 240208 w 763861"/>
                <a:gd name="connsiteY1" fmla="*/ 0 h 806479"/>
                <a:gd name="connsiteX2" fmla="*/ 245903 w 763861"/>
                <a:gd name="connsiteY2" fmla="*/ 9560 h 806479"/>
                <a:gd name="connsiteX3" fmla="*/ 245903 w 763861"/>
                <a:gd name="connsiteY3" fmla="*/ 0 h 806479"/>
                <a:gd name="connsiteX4" fmla="*/ 504882 w 763861"/>
                <a:gd name="connsiteY4" fmla="*/ 0 h 806479"/>
                <a:gd name="connsiteX5" fmla="*/ 763861 w 763861"/>
                <a:gd name="connsiteY5" fmla="*/ 403240 h 806479"/>
                <a:gd name="connsiteX6" fmla="*/ 504882 w 763861"/>
                <a:gd name="connsiteY6" fmla="*/ 806479 h 806479"/>
                <a:gd name="connsiteX7" fmla="*/ 245903 w 763861"/>
                <a:gd name="connsiteY7" fmla="*/ 806479 h 806479"/>
                <a:gd name="connsiteX8" fmla="*/ 245903 w 763861"/>
                <a:gd name="connsiteY8" fmla="*/ 796919 h 806479"/>
                <a:gd name="connsiteX9" fmla="*/ 240208 w 763861"/>
                <a:gd name="connsiteY9" fmla="*/ 806479 h 806479"/>
                <a:gd name="connsiteX10" fmla="*/ 0 w 763861"/>
                <a:gd name="connsiteY10" fmla="*/ 806479 h 806479"/>
                <a:gd name="connsiteX11" fmla="*/ 240208 w 763861"/>
                <a:gd name="connsiteY11" fmla="*/ 40324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04882 w 5292318"/>
                <a:gd name="connsiteY4" fmla="*/ 0 h 806479"/>
                <a:gd name="connsiteX5" fmla="*/ 5292318 w 5292318"/>
                <a:gd name="connsiteY5" fmla="*/ 479440 h 806479"/>
                <a:gd name="connsiteX6" fmla="*/ 504882 w 5292318"/>
                <a:gd name="connsiteY6" fmla="*/ 806479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04882 w 5292318"/>
                <a:gd name="connsiteY4" fmla="*/ 0 h 806479"/>
                <a:gd name="connsiteX5" fmla="*/ 5292318 w 5292318"/>
                <a:gd name="connsiteY5" fmla="*/ 479440 h 806479"/>
                <a:gd name="connsiteX6" fmla="*/ 5055111 w 5292318"/>
                <a:gd name="connsiteY6" fmla="*/ 719393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131311 w 5292318"/>
                <a:gd name="connsiteY4" fmla="*/ 10886 h 806479"/>
                <a:gd name="connsiteX5" fmla="*/ 5292318 w 5292318"/>
                <a:gd name="connsiteY5" fmla="*/ 479440 h 806479"/>
                <a:gd name="connsiteX6" fmla="*/ 5055111 w 5292318"/>
                <a:gd name="connsiteY6" fmla="*/ 719393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055111 w 5270547"/>
                <a:gd name="connsiteY6" fmla="*/ 719393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163969 w 5270547"/>
                <a:gd name="connsiteY6" fmla="*/ 762936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044226 w 5270547"/>
                <a:gd name="connsiteY6" fmla="*/ 795594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022454 w 5270547"/>
                <a:gd name="connsiteY4" fmla="*/ 10886 h 806479"/>
                <a:gd name="connsiteX5" fmla="*/ 5270547 w 5270547"/>
                <a:gd name="connsiteY5" fmla="*/ 370583 h 806479"/>
                <a:gd name="connsiteX6" fmla="*/ 5044226 w 5270547"/>
                <a:gd name="connsiteY6" fmla="*/ 795594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270547" h="806479">
                  <a:moveTo>
                    <a:pt x="0" y="0"/>
                  </a:moveTo>
                  <a:lnTo>
                    <a:pt x="240208" y="0"/>
                  </a:lnTo>
                  <a:lnTo>
                    <a:pt x="245903" y="9560"/>
                  </a:lnTo>
                  <a:lnTo>
                    <a:pt x="245903" y="0"/>
                  </a:lnTo>
                  <a:lnTo>
                    <a:pt x="5022454" y="10886"/>
                  </a:lnTo>
                  <a:lnTo>
                    <a:pt x="5270547" y="370583"/>
                  </a:lnTo>
                  <a:lnTo>
                    <a:pt x="5044226" y="795594"/>
                  </a:lnTo>
                  <a:lnTo>
                    <a:pt x="245903" y="806479"/>
                  </a:lnTo>
                  <a:lnTo>
                    <a:pt x="245903" y="796919"/>
                  </a:lnTo>
                  <a:lnTo>
                    <a:pt x="240208" y="806479"/>
                  </a:lnTo>
                  <a:lnTo>
                    <a:pt x="0" y="806479"/>
                  </a:lnTo>
                  <a:lnTo>
                    <a:pt x="240208" y="403240"/>
                  </a:lnTo>
                  <a:lnTo>
                    <a:pt x="0" y="0"/>
                  </a:lnTo>
                  <a:close/>
                </a:path>
              </a:pathLst>
            </a:custGeom>
          </p:spPr>
          <p:style>
            <a:lnRef idx="0">
              <a:schemeClr val="accent4"/>
            </a:lnRef>
            <a:fillRef idx="3">
              <a:schemeClr val="accent4"/>
            </a:fillRef>
            <a:effectRef idx="3">
              <a:schemeClr val="accent4"/>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sp>
          <p:nvSpPr>
            <p:cNvPr id="75" name="CuadroTexto 74"/>
            <p:cNvSpPr txBox="1"/>
            <p:nvPr/>
          </p:nvSpPr>
          <p:spPr>
            <a:xfrm>
              <a:off x="5086889" y="1158189"/>
              <a:ext cx="9895110" cy="783885"/>
            </a:xfrm>
            <a:prstGeom prst="rect">
              <a:avLst/>
            </a:prstGeom>
            <a:noFill/>
          </p:spPr>
          <p:txBody>
            <a:bodyPr wrap="square" rtlCol="0">
              <a:spAutoFit/>
            </a:bodyPr>
            <a:lstStyle/>
            <a:p>
              <a:r>
                <a:rPr lang="es-CO" b="1" dirty="0">
                  <a:solidFill>
                    <a:schemeClr val="accent1">
                      <a:lumMod val="50000"/>
                    </a:schemeClr>
                  </a:solidFill>
                  <a:latin typeface="Arial" panose="020B0604020202020204" pitchFamily="34" charset="0"/>
                  <a:cs typeface="Arial" panose="020B0604020202020204" pitchFamily="34" charset="0"/>
                </a:rPr>
                <a:t>Componente 3 -</a:t>
              </a:r>
              <a:r>
                <a:rPr lang="es-CO" sz="1400" b="1" dirty="0">
                  <a:solidFill>
                    <a:schemeClr val="accent1">
                      <a:lumMod val="50000"/>
                    </a:schemeClr>
                  </a:solidFill>
                  <a:latin typeface="Arial" panose="020B0604020202020204" pitchFamily="34" charset="0"/>
                  <a:cs typeface="Arial" panose="020B0604020202020204" pitchFamily="34" charset="0"/>
                </a:rPr>
                <a:t>Rendición de Cuentas</a:t>
              </a:r>
            </a:p>
            <a:p>
              <a:endParaRPr lang="es-CO" sz="1400" b="1" dirty="0">
                <a:solidFill>
                  <a:schemeClr val="accent1">
                    <a:lumMod val="50000"/>
                  </a:schemeClr>
                </a:solidFill>
                <a:latin typeface="Arial" panose="020B0604020202020204" pitchFamily="34" charset="0"/>
                <a:cs typeface="Arial" panose="020B0604020202020204" pitchFamily="34" charset="0"/>
              </a:endParaRPr>
            </a:p>
            <a:p>
              <a:endParaRPr lang="es-CO" sz="1800" b="1" dirty="0">
                <a:solidFill>
                  <a:schemeClr val="accent1">
                    <a:lumMod val="50000"/>
                  </a:schemeClr>
                </a:solidFill>
                <a:latin typeface="Arial" panose="020B0604020202020204" pitchFamily="34" charset="0"/>
                <a:cs typeface="Arial" panose="020B0604020202020204" pitchFamily="34" charset="0"/>
              </a:endParaRPr>
            </a:p>
          </p:txBody>
        </p:sp>
        <p:sp>
          <p:nvSpPr>
            <p:cNvPr id="76" name="Elipse 75"/>
            <p:cNvSpPr/>
            <p:nvPr/>
          </p:nvSpPr>
          <p:spPr>
            <a:xfrm>
              <a:off x="3790135" y="1084178"/>
              <a:ext cx="630003" cy="630002"/>
            </a:xfrm>
            <a:prstGeom prst="ellipse">
              <a:avLst/>
            </a:prstGeom>
            <a:ln w="57150">
              <a:solidFill>
                <a:schemeClr val="accent6">
                  <a:lumMod val="20000"/>
                  <a:lumOff val="80000"/>
                </a:schemeClr>
              </a:solidFill>
            </a:ln>
          </p:spPr>
          <p:style>
            <a:lnRef idx="0">
              <a:schemeClr val="accent6"/>
            </a:lnRef>
            <a:fillRef idx="3">
              <a:schemeClr val="accent6"/>
            </a:fillRef>
            <a:effectRef idx="3">
              <a:schemeClr val="accent6"/>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grpSp>
      <p:grpSp>
        <p:nvGrpSpPr>
          <p:cNvPr id="77" name="Grupo 76"/>
          <p:cNvGrpSpPr/>
          <p:nvPr/>
        </p:nvGrpSpPr>
        <p:grpSpPr>
          <a:xfrm>
            <a:off x="3976653" y="4154465"/>
            <a:ext cx="7865353" cy="439074"/>
            <a:chOff x="3790135" y="1084178"/>
            <a:chExt cx="11636883" cy="641713"/>
          </a:xfrm>
        </p:grpSpPr>
        <p:sp>
          <p:nvSpPr>
            <p:cNvPr id="78" name="Pentágono 77"/>
            <p:cNvSpPr/>
            <p:nvPr/>
          </p:nvSpPr>
          <p:spPr>
            <a:xfrm>
              <a:off x="4210743" y="1087663"/>
              <a:ext cx="517958" cy="638228"/>
            </a:xfrm>
            <a:prstGeom prst="homePlate">
              <a:avLst/>
            </a:prstGeom>
          </p:spPr>
          <p:style>
            <a:lnRef idx="0">
              <a:schemeClr val="accent6"/>
            </a:lnRef>
            <a:fillRef idx="3">
              <a:schemeClr val="accent6"/>
            </a:fillRef>
            <a:effectRef idx="3">
              <a:schemeClr val="accent6"/>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sp>
          <p:nvSpPr>
            <p:cNvPr id="79" name="Forma libre 78"/>
            <p:cNvSpPr/>
            <p:nvPr/>
          </p:nvSpPr>
          <p:spPr>
            <a:xfrm>
              <a:off x="4724828" y="1098523"/>
              <a:ext cx="10702190" cy="627368"/>
            </a:xfrm>
            <a:custGeom>
              <a:avLst/>
              <a:gdLst>
                <a:gd name="connsiteX0" fmla="*/ 0 w 763861"/>
                <a:gd name="connsiteY0" fmla="*/ 0 h 806479"/>
                <a:gd name="connsiteX1" fmla="*/ 240208 w 763861"/>
                <a:gd name="connsiteY1" fmla="*/ 0 h 806479"/>
                <a:gd name="connsiteX2" fmla="*/ 245903 w 763861"/>
                <a:gd name="connsiteY2" fmla="*/ 9560 h 806479"/>
                <a:gd name="connsiteX3" fmla="*/ 245903 w 763861"/>
                <a:gd name="connsiteY3" fmla="*/ 0 h 806479"/>
                <a:gd name="connsiteX4" fmla="*/ 504882 w 763861"/>
                <a:gd name="connsiteY4" fmla="*/ 0 h 806479"/>
                <a:gd name="connsiteX5" fmla="*/ 763861 w 763861"/>
                <a:gd name="connsiteY5" fmla="*/ 403240 h 806479"/>
                <a:gd name="connsiteX6" fmla="*/ 504882 w 763861"/>
                <a:gd name="connsiteY6" fmla="*/ 806479 h 806479"/>
                <a:gd name="connsiteX7" fmla="*/ 245903 w 763861"/>
                <a:gd name="connsiteY7" fmla="*/ 806479 h 806479"/>
                <a:gd name="connsiteX8" fmla="*/ 245903 w 763861"/>
                <a:gd name="connsiteY8" fmla="*/ 796919 h 806479"/>
                <a:gd name="connsiteX9" fmla="*/ 240208 w 763861"/>
                <a:gd name="connsiteY9" fmla="*/ 806479 h 806479"/>
                <a:gd name="connsiteX10" fmla="*/ 0 w 763861"/>
                <a:gd name="connsiteY10" fmla="*/ 806479 h 806479"/>
                <a:gd name="connsiteX11" fmla="*/ 240208 w 763861"/>
                <a:gd name="connsiteY11" fmla="*/ 40324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04882 w 5292318"/>
                <a:gd name="connsiteY4" fmla="*/ 0 h 806479"/>
                <a:gd name="connsiteX5" fmla="*/ 5292318 w 5292318"/>
                <a:gd name="connsiteY5" fmla="*/ 479440 h 806479"/>
                <a:gd name="connsiteX6" fmla="*/ 504882 w 5292318"/>
                <a:gd name="connsiteY6" fmla="*/ 806479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04882 w 5292318"/>
                <a:gd name="connsiteY4" fmla="*/ 0 h 806479"/>
                <a:gd name="connsiteX5" fmla="*/ 5292318 w 5292318"/>
                <a:gd name="connsiteY5" fmla="*/ 479440 h 806479"/>
                <a:gd name="connsiteX6" fmla="*/ 5055111 w 5292318"/>
                <a:gd name="connsiteY6" fmla="*/ 719393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131311 w 5292318"/>
                <a:gd name="connsiteY4" fmla="*/ 10886 h 806479"/>
                <a:gd name="connsiteX5" fmla="*/ 5292318 w 5292318"/>
                <a:gd name="connsiteY5" fmla="*/ 479440 h 806479"/>
                <a:gd name="connsiteX6" fmla="*/ 5055111 w 5292318"/>
                <a:gd name="connsiteY6" fmla="*/ 719393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055111 w 5270547"/>
                <a:gd name="connsiteY6" fmla="*/ 719393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163969 w 5270547"/>
                <a:gd name="connsiteY6" fmla="*/ 762936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044226 w 5270547"/>
                <a:gd name="connsiteY6" fmla="*/ 795594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022454 w 5270547"/>
                <a:gd name="connsiteY4" fmla="*/ 10886 h 806479"/>
                <a:gd name="connsiteX5" fmla="*/ 5270547 w 5270547"/>
                <a:gd name="connsiteY5" fmla="*/ 370583 h 806479"/>
                <a:gd name="connsiteX6" fmla="*/ 5044226 w 5270547"/>
                <a:gd name="connsiteY6" fmla="*/ 795594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270547" h="806479">
                  <a:moveTo>
                    <a:pt x="0" y="0"/>
                  </a:moveTo>
                  <a:lnTo>
                    <a:pt x="240208" y="0"/>
                  </a:lnTo>
                  <a:lnTo>
                    <a:pt x="245903" y="9560"/>
                  </a:lnTo>
                  <a:lnTo>
                    <a:pt x="245903" y="0"/>
                  </a:lnTo>
                  <a:lnTo>
                    <a:pt x="5022454" y="10886"/>
                  </a:lnTo>
                  <a:lnTo>
                    <a:pt x="5270547" y="370583"/>
                  </a:lnTo>
                  <a:lnTo>
                    <a:pt x="5044226" y="795594"/>
                  </a:lnTo>
                  <a:lnTo>
                    <a:pt x="245903" y="806479"/>
                  </a:lnTo>
                  <a:lnTo>
                    <a:pt x="245903" y="796919"/>
                  </a:lnTo>
                  <a:lnTo>
                    <a:pt x="240208" y="806479"/>
                  </a:lnTo>
                  <a:lnTo>
                    <a:pt x="0" y="806479"/>
                  </a:lnTo>
                  <a:lnTo>
                    <a:pt x="240208" y="403240"/>
                  </a:lnTo>
                  <a:lnTo>
                    <a:pt x="0" y="0"/>
                  </a:lnTo>
                  <a:close/>
                </a:path>
              </a:pathLst>
            </a:custGeom>
          </p:spPr>
          <p:style>
            <a:lnRef idx="0">
              <a:schemeClr val="accent4"/>
            </a:lnRef>
            <a:fillRef idx="3">
              <a:schemeClr val="accent4"/>
            </a:fillRef>
            <a:effectRef idx="3">
              <a:schemeClr val="accent4"/>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sp>
          <p:nvSpPr>
            <p:cNvPr id="80" name="CuadroTexto 79"/>
            <p:cNvSpPr txBox="1"/>
            <p:nvPr/>
          </p:nvSpPr>
          <p:spPr>
            <a:xfrm>
              <a:off x="5086889" y="1158189"/>
              <a:ext cx="9895110" cy="335951"/>
            </a:xfrm>
            <a:prstGeom prst="rect">
              <a:avLst/>
            </a:prstGeom>
            <a:noFill/>
          </p:spPr>
          <p:txBody>
            <a:bodyPr wrap="square" rtlCol="0">
              <a:spAutoFit/>
            </a:bodyPr>
            <a:lstStyle/>
            <a:p>
              <a:r>
                <a:rPr lang="es-CO" b="1" dirty="0">
                  <a:solidFill>
                    <a:schemeClr val="accent1">
                      <a:lumMod val="50000"/>
                    </a:schemeClr>
                  </a:solidFill>
                  <a:latin typeface="Arial" panose="020B0604020202020204" pitchFamily="34" charset="0"/>
                  <a:cs typeface="Arial" panose="020B0604020202020204" pitchFamily="34" charset="0"/>
                </a:rPr>
                <a:t>Componente 4 -</a:t>
              </a:r>
              <a:r>
                <a:rPr lang="es-CO" sz="1400" b="1" dirty="0">
                  <a:solidFill>
                    <a:schemeClr val="accent1">
                      <a:lumMod val="50000"/>
                    </a:schemeClr>
                  </a:solidFill>
                  <a:latin typeface="Arial" panose="020B0604020202020204" pitchFamily="34" charset="0"/>
                  <a:cs typeface="Arial" panose="020B0604020202020204" pitchFamily="34" charset="0"/>
                </a:rPr>
                <a:t> </a:t>
              </a:r>
              <a:r>
                <a:rPr lang="es-ES" sz="1400" b="1" dirty="0">
                  <a:solidFill>
                    <a:schemeClr val="accent1">
                      <a:lumMod val="50000"/>
                    </a:schemeClr>
                  </a:solidFill>
                  <a:latin typeface="Arial" panose="020B0604020202020204" pitchFamily="34" charset="0"/>
                  <a:cs typeface="Arial" panose="020B0604020202020204" pitchFamily="34" charset="0"/>
                </a:rPr>
                <a:t>Mecanismos para mejorar la Atención al Ciudadano</a:t>
              </a:r>
              <a:endParaRPr lang="es-CO" sz="1800" b="1" dirty="0">
                <a:solidFill>
                  <a:schemeClr val="accent1">
                    <a:lumMod val="50000"/>
                  </a:schemeClr>
                </a:solidFill>
                <a:latin typeface="Arial" panose="020B0604020202020204" pitchFamily="34" charset="0"/>
                <a:cs typeface="Arial" panose="020B0604020202020204" pitchFamily="34" charset="0"/>
              </a:endParaRPr>
            </a:p>
          </p:txBody>
        </p:sp>
        <p:sp>
          <p:nvSpPr>
            <p:cNvPr id="81" name="Elipse 80"/>
            <p:cNvSpPr/>
            <p:nvPr/>
          </p:nvSpPr>
          <p:spPr>
            <a:xfrm>
              <a:off x="3790135" y="1084178"/>
              <a:ext cx="630003" cy="630002"/>
            </a:xfrm>
            <a:prstGeom prst="ellipse">
              <a:avLst/>
            </a:prstGeom>
            <a:ln w="57150">
              <a:solidFill>
                <a:schemeClr val="accent6">
                  <a:lumMod val="20000"/>
                  <a:lumOff val="80000"/>
                </a:schemeClr>
              </a:solidFill>
            </a:ln>
          </p:spPr>
          <p:style>
            <a:lnRef idx="0">
              <a:schemeClr val="accent6"/>
            </a:lnRef>
            <a:fillRef idx="3">
              <a:schemeClr val="accent6"/>
            </a:fillRef>
            <a:effectRef idx="3">
              <a:schemeClr val="accent6"/>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grpSp>
      <p:grpSp>
        <p:nvGrpSpPr>
          <p:cNvPr id="82" name="Grupo 81"/>
          <p:cNvGrpSpPr/>
          <p:nvPr/>
        </p:nvGrpSpPr>
        <p:grpSpPr>
          <a:xfrm>
            <a:off x="3961689" y="4745926"/>
            <a:ext cx="7865353" cy="860500"/>
            <a:chOff x="3790135" y="1084178"/>
            <a:chExt cx="11636883" cy="857896"/>
          </a:xfrm>
        </p:grpSpPr>
        <p:sp>
          <p:nvSpPr>
            <p:cNvPr id="83" name="Pentágono 82"/>
            <p:cNvSpPr/>
            <p:nvPr/>
          </p:nvSpPr>
          <p:spPr>
            <a:xfrm>
              <a:off x="4210743" y="1087663"/>
              <a:ext cx="517958" cy="638228"/>
            </a:xfrm>
            <a:prstGeom prst="homePlate">
              <a:avLst/>
            </a:prstGeom>
          </p:spPr>
          <p:style>
            <a:lnRef idx="0">
              <a:schemeClr val="accent6"/>
            </a:lnRef>
            <a:fillRef idx="3">
              <a:schemeClr val="accent6"/>
            </a:fillRef>
            <a:effectRef idx="3">
              <a:schemeClr val="accent6"/>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sp>
          <p:nvSpPr>
            <p:cNvPr id="84" name="Forma libre 83"/>
            <p:cNvSpPr/>
            <p:nvPr/>
          </p:nvSpPr>
          <p:spPr>
            <a:xfrm>
              <a:off x="4724828" y="1098523"/>
              <a:ext cx="10702190" cy="627368"/>
            </a:xfrm>
            <a:custGeom>
              <a:avLst/>
              <a:gdLst>
                <a:gd name="connsiteX0" fmla="*/ 0 w 763861"/>
                <a:gd name="connsiteY0" fmla="*/ 0 h 806479"/>
                <a:gd name="connsiteX1" fmla="*/ 240208 w 763861"/>
                <a:gd name="connsiteY1" fmla="*/ 0 h 806479"/>
                <a:gd name="connsiteX2" fmla="*/ 245903 w 763861"/>
                <a:gd name="connsiteY2" fmla="*/ 9560 h 806479"/>
                <a:gd name="connsiteX3" fmla="*/ 245903 w 763861"/>
                <a:gd name="connsiteY3" fmla="*/ 0 h 806479"/>
                <a:gd name="connsiteX4" fmla="*/ 504882 w 763861"/>
                <a:gd name="connsiteY4" fmla="*/ 0 h 806479"/>
                <a:gd name="connsiteX5" fmla="*/ 763861 w 763861"/>
                <a:gd name="connsiteY5" fmla="*/ 403240 h 806479"/>
                <a:gd name="connsiteX6" fmla="*/ 504882 w 763861"/>
                <a:gd name="connsiteY6" fmla="*/ 806479 h 806479"/>
                <a:gd name="connsiteX7" fmla="*/ 245903 w 763861"/>
                <a:gd name="connsiteY7" fmla="*/ 806479 h 806479"/>
                <a:gd name="connsiteX8" fmla="*/ 245903 w 763861"/>
                <a:gd name="connsiteY8" fmla="*/ 796919 h 806479"/>
                <a:gd name="connsiteX9" fmla="*/ 240208 w 763861"/>
                <a:gd name="connsiteY9" fmla="*/ 806479 h 806479"/>
                <a:gd name="connsiteX10" fmla="*/ 0 w 763861"/>
                <a:gd name="connsiteY10" fmla="*/ 806479 h 806479"/>
                <a:gd name="connsiteX11" fmla="*/ 240208 w 763861"/>
                <a:gd name="connsiteY11" fmla="*/ 40324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04882 w 5292318"/>
                <a:gd name="connsiteY4" fmla="*/ 0 h 806479"/>
                <a:gd name="connsiteX5" fmla="*/ 5292318 w 5292318"/>
                <a:gd name="connsiteY5" fmla="*/ 479440 h 806479"/>
                <a:gd name="connsiteX6" fmla="*/ 504882 w 5292318"/>
                <a:gd name="connsiteY6" fmla="*/ 806479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04882 w 5292318"/>
                <a:gd name="connsiteY4" fmla="*/ 0 h 806479"/>
                <a:gd name="connsiteX5" fmla="*/ 5292318 w 5292318"/>
                <a:gd name="connsiteY5" fmla="*/ 479440 h 806479"/>
                <a:gd name="connsiteX6" fmla="*/ 5055111 w 5292318"/>
                <a:gd name="connsiteY6" fmla="*/ 719393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131311 w 5292318"/>
                <a:gd name="connsiteY4" fmla="*/ 10886 h 806479"/>
                <a:gd name="connsiteX5" fmla="*/ 5292318 w 5292318"/>
                <a:gd name="connsiteY5" fmla="*/ 479440 h 806479"/>
                <a:gd name="connsiteX6" fmla="*/ 5055111 w 5292318"/>
                <a:gd name="connsiteY6" fmla="*/ 719393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055111 w 5270547"/>
                <a:gd name="connsiteY6" fmla="*/ 719393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163969 w 5270547"/>
                <a:gd name="connsiteY6" fmla="*/ 762936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044226 w 5270547"/>
                <a:gd name="connsiteY6" fmla="*/ 795594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022454 w 5270547"/>
                <a:gd name="connsiteY4" fmla="*/ 10886 h 806479"/>
                <a:gd name="connsiteX5" fmla="*/ 5270547 w 5270547"/>
                <a:gd name="connsiteY5" fmla="*/ 370583 h 806479"/>
                <a:gd name="connsiteX6" fmla="*/ 5044226 w 5270547"/>
                <a:gd name="connsiteY6" fmla="*/ 795594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270547" h="806479">
                  <a:moveTo>
                    <a:pt x="0" y="0"/>
                  </a:moveTo>
                  <a:lnTo>
                    <a:pt x="240208" y="0"/>
                  </a:lnTo>
                  <a:lnTo>
                    <a:pt x="245903" y="9560"/>
                  </a:lnTo>
                  <a:lnTo>
                    <a:pt x="245903" y="0"/>
                  </a:lnTo>
                  <a:lnTo>
                    <a:pt x="5022454" y="10886"/>
                  </a:lnTo>
                  <a:lnTo>
                    <a:pt x="5270547" y="370583"/>
                  </a:lnTo>
                  <a:lnTo>
                    <a:pt x="5044226" y="795594"/>
                  </a:lnTo>
                  <a:lnTo>
                    <a:pt x="245903" y="806479"/>
                  </a:lnTo>
                  <a:lnTo>
                    <a:pt x="245903" y="796919"/>
                  </a:lnTo>
                  <a:lnTo>
                    <a:pt x="240208" y="806479"/>
                  </a:lnTo>
                  <a:lnTo>
                    <a:pt x="0" y="806479"/>
                  </a:lnTo>
                  <a:lnTo>
                    <a:pt x="240208" y="403240"/>
                  </a:lnTo>
                  <a:lnTo>
                    <a:pt x="0" y="0"/>
                  </a:lnTo>
                  <a:close/>
                </a:path>
              </a:pathLst>
            </a:custGeom>
          </p:spPr>
          <p:style>
            <a:lnRef idx="0">
              <a:schemeClr val="accent4"/>
            </a:lnRef>
            <a:fillRef idx="3">
              <a:schemeClr val="accent4"/>
            </a:fillRef>
            <a:effectRef idx="3">
              <a:schemeClr val="accent4"/>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sp>
          <p:nvSpPr>
            <p:cNvPr id="85" name="CuadroTexto 84"/>
            <p:cNvSpPr txBox="1"/>
            <p:nvPr/>
          </p:nvSpPr>
          <p:spPr>
            <a:xfrm>
              <a:off x="5086889" y="1158189"/>
              <a:ext cx="9895110" cy="783885"/>
            </a:xfrm>
            <a:prstGeom prst="rect">
              <a:avLst/>
            </a:prstGeom>
            <a:noFill/>
          </p:spPr>
          <p:txBody>
            <a:bodyPr wrap="square" rtlCol="0">
              <a:spAutoFit/>
            </a:bodyPr>
            <a:lstStyle/>
            <a:p>
              <a:r>
                <a:rPr lang="es-CO" b="1" dirty="0">
                  <a:solidFill>
                    <a:schemeClr val="accent1">
                      <a:lumMod val="50000"/>
                    </a:schemeClr>
                  </a:solidFill>
                  <a:latin typeface="Arial" panose="020B0604020202020204" pitchFamily="34" charset="0"/>
                  <a:cs typeface="Arial" panose="020B0604020202020204" pitchFamily="34" charset="0"/>
                </a:rPr>
                <a:t>Componente 5 - </a:t>
              </a:r>
              <a:r>
                <a:rPr lang="es-ES" sz="1400" b="1" dirty="0">
                  <a:solidFill>
                    <a:schemeClr val="accent1">
                      <a:lumMod val="50000"/>
                    </a:schemeClr>
                  </a:solidFill>
                  <a:latin typeface="Arial" panose="020B0604020202020204" pitchFamily="34" charset="0"/>
                  <a:cs typeface="Arial" panose="020B0604020202020204" pitchFamily="34" charset="0"/>
                </a:rPr>
                <a:t>Mecanismos para la Transparencia y Acceso a la Información</a:t>
              </a:r>
              <a:endParaRPr lang="es-CO" sz="1400" b="1" dirty="0">
                <a:solidFill>
                  <a:schemeClr val="accent1">
                    <a:lumMod val="50000"/>
                  </a:schemeClr>
                </a:solidFill>
                <a:latin typeface="Arial" panose="020B0604020202020204" pitchFamily="34" charset="0"/>
                <a:cs typeface="Arial" panose="020B0604020202020204" pitchFamily="34" charset="0"/>
              </a:endParaRPr>
            </a:p>
            <a:p>
              <a:endParaRPr lang="es-CO" sz="1800" b="1" dirty="0">
                <a:solidFill>
                  <a:schemeClr val="accent1">
                    <a:lumMod val="50000"/>
                  </a:schemeClr>
                </a:solidFill>
                <a:latin typeface="Arial" panose="020B0604020202020204" pitchFamily="34" charset="0"/>
                <a:cs typeface="Arial" panose="020B0604020202020204" pitchFamily="34" charset="0"/>
              </a:endParaRPr>
            </a:p>
          </p:txBody>
        </p:sp>
        <p:sp>
          <p:nvSpPr>
            <p:cNvPr id="86" name="Elipse 85"/>
            <p:cNvSpPr/>
            <p:nvPr/>
          </p:nvSpPr>
          <p:spPr>
            <a:xfrm>
              <a:off x="3790135" y="1084178"/>
              <a:ext cx="630003" cy="630002"/>
            </a:xfrm>
            <a:prstGeom prst="ellipse">
              <a:avLst/>
            </a:prstGeom>
            <a:ln w="57150">
              <a:solidFill>
                <a:schemeClr val="accent6">
                  <a:lumMod val="20000"/>
                  <a:lumOff val="80000"/>
                </a:schemeClr>
              </a:solidFill>
            </a:ln>
          </p:spPr>
          <p:style>
            <a:lnRef idx="0">
              <a:schemeClr val="accent6"/>
            </a:lnRef>
            <a:fillRef idx="3">
              <a:schemeClr val="accent6"/>
            </a:fillRef>
            <a:effectRef idx="3">
              <a:schemeClr val="accent6"/>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grpSp>
      <p:grpSp>
        <p:nvGrpSpPr>
          <p:cNvPr id="87" name="Grupo 86"/>
          <p:cNvGrpSpPr/>
          <p:nvPr/>
        </p:nvGrpSpPr>
        <p:grpSpPr>
          <a:xfrm>
            <a:off x="3982921" y="1131093"/>
            <a:ext cx="7860041" cy="437568"/>
            <a:chOff x="3797995" y="1094708"/>
            <a:chExt cx="11629026" cy="642043"/>
          </a:xfrm>
        </p:grpSpPr>
        <p:sp>
          <p:nvSpPr>
            <p:cNvPr id="88" name="Pentágono 87"/>
            <p:cNvSpPr/>
            <p:nvPr/>
          </p:nvSpPr>
          <p:spPr>
            <a:xfrm>
              <a:off x="4218601" y="1098522"/>
              <a:ext cx="517959" cy="638228"/>
            </a:xfrm>
            <a:prstGeom prst="homePlate">
              <a:avLst/>
            </a:prstGeom>
          </p:spPr>
          <p:style>
            <a:lnRef idx="0">
              <a:schemeClr val="accent6"/>
            </a:lnRef>
            <a:fillRef idx="3">
              <a:schemeClr val="accent6"/>
            </a:fillRef>
            <a:effectRef idx="3">
              <a:schemeClr val="accent6"/>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sp>
          <p:nvSpPr>
            <p:cNvPr id="89" name="Forma libre 88"/>
            <p:cNvSpPr/>
            <p:nvPr/>
          </p:nvSpPr>
          <p:spPr>
            <a:xfrm>
              <a:off x="4750696" y="1098524"/>
              <a:ext cx="10676325" cy="638227"/>
            </a:xfrm>
            <a:custGeom>
              <a:avLst/>
              <a:gdLst>
                <a:gd name="connsiteX0" fmla="*/ 0 w 763861"/>
                <a:gd name="connsiteY0" fmla="*/ 0 h 806479"/>
                <a:gd name="connsiteX1" fmla="*/ 240208 w 763861"/>
                <a:gd name="connsiteY1" fmla="*/ 0 h 806479"/>
                <a:gd name="connsiteX2" fmla="*/ 245903 w 763861"/>
                <a:gd name="connsiteY2" fmla="*/ 9560 h 806479"/>
                <a:gd name="connsiteX3" fmla="*/ 245903 w 763861"/>
                <a:gd name="connsiteY3" fmla="*/ 0 h 806479"/>
                <a:gd name="connsiteX4" fmla="*/ 504882 w 763861"/>
                <a:gd name="connsiteY4" fmla="*/ 0 h 806479"/>
                <a:gd name="connsiteX5" fmla="*/ 763861 w 763861"/>
                <a:gd name="connsiteY5" fmla="*/ 403240 h 806479"/>
                <a:gd name="connsiteX6" fmla="*/ 504882 w 763861"/>
                <a:gd name="connsiteY6" fmla="*/ 806479 h 806479"/>
                <a:gd name="connsiteX7" fmla="*/ 245903 w 763861"/>
                <a:gd name="connsiteY7" fmla="*/ 806479 h 806479"/>
                <a:gd name="connsiteX8" fmla="*/ 245903 w 763861"/>
                <a:gd name="connsiteY8" fmla="*/ 796919 h 806479"/>
                <a:gd name="connsiteX9" fmla="*/ 240208 w 763861"/>
                <a:gd name="connsiteY9" fmla="*/ 806479 h 806479"/>
                <a:gd name="connsiteX10" fmla="*/ 0 w 763861"/>
                <a:gd name="connsiteY10" fmla="*/ 806479 h 806479"/>
                <a:gd name="connsiteX11" fmla="*/ 240208 w 763861"/>
                <a:gd name="connsiteY11" fmla="*/ 40324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04882 w 5292318"/>
                <a:gd name="connsiteY4" fmla="*/ 0 h 806479"/>
                <a:gd name="connsiteX5" fmla="*/ 5292318 w 5292318"/>
                <a:gd name="connsiteY5" fmla="*/ 479440 h 806479"/>
                <a:gd name="connsiteX6" fmla="*/ 504882 w 5292318"/>
                <a:gd name="connsiteY6" fmla="*/ 806479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04882 w 5292318"/>
                <a:gd name="connsiteY4" fmla="*/ 0 h 806479"/>
                <a:gd name="connsiteX5" fmla="*/ 5292318 w 5292318"/>
                <a:gd name="connsiteY5" fmla="*/ 479440 h 806479"/>
                <a:gd name="connsiteX6" fmla="*/ 5055111 w 5292318"/>
                <a:gd name="connsiteY6" fmla="*/ 719393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131311 w 5292318"/>
                <a:gd name="connsiteY4" fmla="*/ 10886 h 806479"/>
                <a:gd name="connsiteX5" fmla="*/ 5292318 w 5292318"/>
                <a:gd name="connsiteY5" fmla="*/ 479440 h 806479"/>
                <a:gd name="connsiteX6" fmla="*/ 5055111 w 5292318"/>
                <a:gd name="connsiteY6" fmla="*/ 719393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055111 w 5270547"/>
                <a:gd name="connsiteY6" fmla="*/ 719393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163969 w 5270547"/>
                <a:gd name="connsiteY6" fmla="*/ 762936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044226 w 5270547"/>
                <a:gd name="connsiteY6" fmla="*/ 795594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022454 w 5270547"/>
                <a:gd name="connsiteY4" fmla="*/ 10886 h 806479"/>
                <a:gd name="connsiteX5" fmla="*/ 5270547 w 5270547"/>
                <a:gd name="connsiteY5" fmla="*/ 370583 h 806479"/>
                <a:gd name="connsiteX6" fmla="*/ 5044226 w 5270547"/>
                <a:gd name="connsiteY6" fmla="*/ 795594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270547" h="806479">
                  <a:moveTo>
                    <a:pt x="0" y="0"/>
                  </a:moveTo>
                  <a:lnTo>
                    <a:pt x="240208" y="0"/>
                  </a:lnTo>
                  <a:lnTo>
                    <a:pt x="245903" y="9560"/>
                  </a:lnTo>
                  <a:lnTo>
                    <a:pt x="245903" y="0"/>
                  </a:lnTo>
                  <a:lnTo>
                    <a:pt x="5022454" y="10886"/>
                  </a:lnTo>
                  <a:lnTo>
                    <a:pt x="5270547" y="370583"/>
                  </a:lnTo>
                  <a:lnTo>
                    <a:pt x="5044226" y="795594"/>
                  </a:lnTo>
                  <a:lnTo>
                    <a:pt x="245903" y="806479"/>
                  </a:lnTo>
                  <a:lnTo>
                    <a:pt x="245903" y="796919"/>
                  </a:lnTo>
                  <a:lnTo>
                    <a:pt x="240208" y="806479"/>
                  </a:lnTo>
                  <a:lnTo>
                    <a:pt x="0" y="806479"/>
                  </a:lnTo>
                  <a:lnTo>
                    <a:pt x="240208" y="403240"/>
                  </a:lnTo>
                  <a:lnTo>
                    <a:pt x="0" y="0"/>
                  </a:lnTo>
                  <a:close/>
                </a:path>
              </a:pathLst>
            </a:custGeom>
          </p:spPr>
          <p:style>
            <a:lnRef idx="0">
              <a:schemeClr val="accent4"/>
            </a:lnRef>
            <a:fillRef idx="3">
              <a:schemeClr val="accent4"/>
            </a:fillRef>
            <a:effectRef idx="3">
              <a:schemeClr val="accent4"/>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sp>
          <p:nvSpPr>
            <p:cNvPr id="90" name="CuadroTexto 89"/>
            <p:cNvSpPr txBox="1"/>
            <p:nvPr/>
          </p:nvSpPr>
          <p:spPr>
            <a:xfrm>
              <a:off x="5051750" y="1094708"/>
              <a:ext cx="9770040" cy="429438"/>
            </a:xfrm>
            <a:prstGeom prst="rect">
              <a:avLst/>
            </a:prstGeom>
            <a:noFill/>
          </p:spPr>
          <p:txBody>
            <a:bodyPr wrap="square" rtlCol="0">
              <a:spAutoFit/>
            </a:bodyPr>
            <a:lstStyle/>
            <a:p>
              <a:r>
                <a:rPr lang="es-ES" b="1" dirty="0">
                  <a:solidFill>
                    <a:schemeClr val="accent1">
                      <a:lumMod val="50000"/>
                    </a:schemeClr>
                  </a:solidFill>
                  <a:latin typeface="Arial" panose="020B0604020202020204" pitchFamily="34" charset="0"/>
                  <a:cs typeface="Arial" panose="020B0604020202020204" pitchFamily="34" charset="0"/>
                </a:rPr>
                <a:t>Compromiso Institucional de lucha contra la corrupción</a:t>
              </a:r>
            </a:p>
          </p:txBody>
        </p:sp>
        <p:sp>
          <p:nvSpPr>
            <p:cNvPr id="91" name="Elipse 90"/>
            <p:cNvSpPr/>
            <p:nvPr/>
          </p:nvSpPr>
          <p:spPr>
            <a:xfrm>
              <a:off x="3797995" y="1095038"/>
              <a:ext cx="630003" cy="630002"/>
            </a:xfrm>
            <a:prstGeom prst="ellipse">
              <a:avLst/>
            </a:prstGeom>
            <a:ln w="57150">
              <a:solidFill>
                <a:schemeClr val="accent6">
                  <a:lumMod val="20000"/>
                  <a:lumOff val="80000"/>
                </a:schemeClr>
              </a:solidFill>
            </a:ln>
          </p:spPr>
          <p:style>
            <a:lnRef idx="0">
              <a:schemeClr val="accent6"/>
            </a:lnRef>
            <a:fillRef idx="3">
              <a:schemeClr val="accent6"/>
            </a:fillRef>
            <a:effectRef idx="3">
              <a:schemeClr val="accent6"/>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grpSp>
    </p:spTree>
    <p:extLst>
      <p:ext uri="{BB962C8B-B14F-4D97-AF65-F5344CB8AC3E}">
        <p14:creationId xmlns:p14="http://schemas.microsoft.com/office/powerpoint/2010/main" val="213308327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tángulo 16">
            <a:extLst>
              <a:ext uri="{FF2B5EF4-FFF2-40B4-BE49-F238E27FC236}">
                <a16:creationId xmlns="" xmlns:a16="http://schemas.microsoft.com/office/drawing/2014/main" id="{1AFB049C-6B68-4B65-A015-20D3416AB98F}"/>
              </a:ext>
            </a:extLst>
          </p:cNvPr>
          <p:cNvSpPr/>
          <p:nvPr/>
        </p:nvSpPr>
        <p:spPr>
          <a:xfrm>
            <a:off x="6815025" y="-2058"/>
            <a:ext cx="5268686" cy="769441"/>
          </a:xfrm>
          <a:prstGeom prst="rect">
            <a:avLst/>
          </a:prstGeom>
        </p:spPr>
        <p:txBody>
          <a:bodyPr wrap="square">
            <a:spAutoFit/>
          </a:bodyPr>
          <a:lstStyle/>
          <a:p>
            <a:r>
              <a:rPr lang="es-ES" sz="2800" b="1" dirty="0">
                <a:solidFill>
                  <a:schemeClr val="bg1"/>
                </a:solidFill>
                <a:latin typeface="Arial" panose="020B0604020202020204" pitchFamily="34" charset="0"/>
                <a:cs typeface="Arial" panose="020B0604020202020204" pitchFamily="34" charset="0"/>
              </a:rPr>
              <a:t>Componente 4 - </a:t>
            </a:r>
            <a:r>
              <a:rPr lang="es-ES" sz="1600" b="1" dirty="0">
                <a:solidFill>
                  <a:schemeClr val="bg1"/>
                </a:solidFill>
                <a:latin typeface="Arial" panose="020B0604020202020204" pitchFamily="34" charset="0"/>
                <a:cs typeface="Arial" panose="020B0604020202020204" pitchFamily="34" charset="0"/>
              </a:rPr>
              <a:t>Mecanismos para mejorar la Atención al Ciudadano</a:t>
            </a:r>
          </a:p>
        </p:txBody>
      </p:sp>
      <p:sp>
        <p:nvSpPr>
          <p:cNvPr id="87" name="CuadroTexto 86"/>
          <p:cNvSpPr txBox="1"/>
          <p:nvPr/>
        </p:nvSpPr>
        <p:spPr>
          <a:xfrm>
            <a:off x="508913" y="1588636"/>
            <a:ext cx="11354224" cy="1569660"/>
          </a:xfrm>
          <a:prstGeom prst="rect">
            <a:avLst/>
          </a:prstGeom>
          <a:noFill/>
        </p:spPr>
        <p:txBody>
          <a:bodyPr wrap="square" rtlCol="0">
            <a:spAutoFit/>
          </a:bodyPr>
          <a:lstStyle/>
          <a:p>
            <a:pPr algn="just">
              <a:defRPr/>
            </a:pPr>
            <a:r>
              <a:rPr lang="es-CO" sz="2400" b="1" dirty="0"/>
              <a:t>Garantizar el acceso de los ciudadanos a los trámites y servicios de la Administración Pública conforme a los principios de información completa, clara, consistente, con altos niveles de calidad y oportunidad en el servicio ajustando la oferta institucional a las necesidades, realidades y expectativas del ciudadano.</a:t>
            </a:r>
          </a:p>
        </p:txBody>
      </p:sp>
      <p:grpSp>
        <p:nvGrpSpPr>
          <p:cNvPr id="88" name="Grupo 87"/>
          <p:cNvGrpSpPr/>
          <p:nvPr/>
        </p:nvGrpSpPr>
        <p:grpSpPr>
          <a:xfrm>
            <a:off x="464577" y="1016463"/>
            <a:ext cx="5524184" cy="531449"/>
            <a:chOff x="5102657" y="5945321"/>
            <a:chExt cx="6284084" cy="548229"/>
          </a:xfrm>
          <a:solidFill>
            <a:schemeClr val="accent6"/>
          </a:solidFill>
        </p:grpSpPr>
        <p:sp>
          <p:nvSpPr>
            <p:cNvPr id="89" name="Forma libre 88"/>
            <p:cNvSpPr/>
            <p:nvPr/>
          </p:nvSpPr>
          <p:spPr>
            <a:xfrm>
              <a:off x="5665668" y="5945321"/>
              <a:ext cx="5721073" cy="548229"/>
            </a:xfrm>
            <a:custGeom>
              <a:avLst/>
              <a:gdLst>
                <a:gd name="connsiteX0" fmla="*/ 0 w 763861"/>
                <a:gd name="connsiteY0" fmla="*/ 0 h 806479"/>
                <a:gd name="connsiteX1" fmla="*/ 240208 w 763861"/>
                <a:gd name="connsiteY1" fmla="*/ 0 h 806479"/>
                <a:gd name="connsiteX2" fmla="*/ 245903 w 763861"/>
                <a:gd name="connsiteY2" fmla="*/ 9560 h 806479"/>
                <a:gd name="connsiteX3" fmla="*/ 245903 w 763861"/>
                <a:gd name="connsiteY3" fmla="*/ 0 h 806479"/>
                <a:gd name="connsiteX4" fmla="*/ 504882 w 763861"/>
                <a:gd name="connsiteY4" fmla="*/ 0 h 806479"/>
                <a:gd name="connsiteX5" fmla="*/ 763861 w 763861"/>
                <a:gd name="connsiteY5" fmla="*/ 403240 h 806479"/>
                <a:gd name="connsiteX6" fmla="*/ 504882 w 763861"/>
                <a:gd name="connsiteY6" fmla="*/ 806479 h 806479"/>
                <a:gd name="connsiteX7" fmla="*/ 245903 w 763861"/>
                <a:gd name="connsiteY7" fmla="*/ 806479 h 806479"/>
                <a:gd name="connsiteX8" fmla="*/ 245903 w 763861"/>
                <a:gd name="connsiteY8" fmla="*/ 796919 h 806479"/>
                <a:gd name="connsiteX9" fmla="*/ 240208 w 763861"/>
                <a:gd name="connsiteY9" fmla="*/ 806479 h 806479"/>
                <a:gd name="connsiteX10" fmla="*/ 0 w 763861"/>
                <a:gd name="connsiteY10" fmla="*/ 806479 h 806479"/>
                <a:gd name="connsiteX11" fmla="*/ 240208 w 763861"/>
                <a:gd name="connsiteY11" fmla="*/ 40324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04882 w 5292318"/>
                <a:gd name="connsiteY4" fmla="*/ 0 h 806479"/>
                <a:gd name="connsiteX5" fmla="*/ 5292318 w 5292318"/>
                <a:gd name="connsiteY5" fmla="*/ 479440 h 806479"/>
                <a:gd name="connsiteX6" fmla="*/ 504882 w 5292318"/>
                <a:gd name="connsiteY6" fmla="*/ 806479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04882 w 5292318"/>
                <a:gd name="connsiteY4" fmla="*/ 0 h 806479"/>
                <a:gd name="connsiteX5" fmla="*/ 5292318 w 5292318"/>
                <a:gd name="connsiteY5" fmla="*/ 479440 h 806479"/>
                <a:gd name="connsiteX6" fmla="*/ 5055111 w 5292318"/>
                <a:gd name="connsiteY6" fmla="*/ 719393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131311 w 5292318"/>
                <a:gd name="connsiteY4" fmla="*/ 10886 h 806479"/>
                <a:gd name="connsiteX5" fmla="*/ 5292318 w 5292318"/>
                <a:gd name="connsiteY5" fmla="*/ 479440 h 806479"/>
                <a:gd name="connsiteX6" fmla="*/ 5055111 w 5292318"/>
                <a:gd name="connsiteY6" fmla="*/ 719393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055111 w 5270547"/>
                <a:gd name="connsiteY6" fmla="*/ 719393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163969 w 5270547"/>
                <a:gd name="connsiteY6" fmla="*/ 762936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044226 w 5270547"/>
                <a:gd name="connsiteY6" fmla="*/ 795594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022454 w 5270547"/>
                <a:gd name="connsiteY4" fmla="*/ 10886 h 806479"/>
                <a:gd name="connsiteX5" fmla="*/ 5270547 w 5270547"/>
                <a:gd name="connsiteY5" fmla="*/ 370583 h 806479"/>
                <a:gd name="connsiteX6" fmla="*/ 5044226 w 5270547"/>
                <a:gd name="connsiteY6" fmla="*/ 795594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270547" h="806479">
                  <a:moveTo>
                    <a:pt x="0" y="0"/>
                  </a:moveTo>
                  <a:lnTo>
                    <a:pt x="240208" y="0"/>
                  </a:lnTo>
                  <a:lnTo>
                    <a:pt x="245903" y="9560"/>
                  </a:lnTo>
                  <a:lnTo>
                    <a:pt x="245903" y="0"/>
                  </a:lnTo>
                  <a:lnTo>
                    <a:pt x="5022454" y="10886"/>
                  </a:lnTo>
                  <a:lnTo>
                    <a:pt x="5270547" y="370583"/>
                  </a:lnTo>
                  <a:lnTo>
                    <a:pt x="5044226" y="795594"/>
                  </a:lnTo>
                  <a:lnTo>
                    <a:pt x="245903" y="806479"/>
                  </a:lnTo>
                  <a:lnTo>
                    <a:pt x="245903" y="796919"/>
                  </a:lnTo>
                  <a:lnTo>
                    <a:pt x="240208" y="806479"/>
                  </a:lnTo>
                  <a:lnTo>
                    <a:pt x="0" y="806479"/>
                  </a:lnTo>
                  <a:lnTo>
                    <a:pt x="240208" y="403240"/>
                  </a:lnTo>
                  <a:lnTo>
                    <a:pt x="0" y="0"/>
                  </a:lnTo>
                  <a:close/>
                </a:path>
              </a:pathLst>
            </a:custGeom>
            <a:grpFill/>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grpSp>
          <p:nvGrpSpPr>
            <p:cNvPr id="90" name="Grupo 89"/>
            <p:cNvGrpSpPr/>
            <p:nvPr/>
          </p:nvGrpSpPr>
          <p:grpSpPr>
            <a:xfrm>
              <a:off x="5102657" y="5978054"/>
              <a:ext cx="4547155" cy="476243"/>
              <a:chOff x="5102657" y="5978054"/>
              <a:chExt cx="4547155" cy="476243"/>
            </a:xfrm>
            <a:grpFill/>
          </p:grpSpPr>
          <p:sp>
            <p:nvSpPr>
              <p:cNvPr id="91" name="Pentágono 90"/>
              <p:cNvSpPr/>
              <p:nvPr/>
            </p:nvSpPr>
            <p:spPr>
              <a:xfrm>
                <a:off x="5423219" y="6002301"/>
                <a:ext cx="361141" cy="444998"/>
              </a:xfrm>
              <a:prstGeom prst="homePlate">
                <a:avLst/>
              </a:prstGeom>
              <a:grpFill/>
            </p:spPr>
            <p:style>
              <a:lnRef idx="0">
                <a:schemeClr val="accent6"/>
              </a:lnRef>
              <a:fillRef idx="3">
                <a:schemeClr val="accent6"/>
              </a:fillRef>
              <a:effectRef idx="3">
                <a:schemeClr val="accent6"/>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sp>
            <p:nvSpPr>
              <p:cNvPr id="92" name="Elipse 91"/>
              <p:cNvSpPr/>
              <p:nvPr/>
            </p:nvSpPr>
            <p:spPr>
              <a:xfrm>
                <a:off x="5102657" y="5999871"/>
                <a:ext cx="439263" cy="439263"/>
              </a:xfrm>
              <a:prstGeom prst="ellipse">
                <a:avLst/>
              </a:prstGeom>
              <a:grpFill/>
              <a:ln w="57150">
                <a:solidFill>
                  <a:schemeClr val="accent6">
                    <a:lumMod val="20000"/>
                    <a:lumOff val="80000"/>
                  </a:schemeClr>
                </a:solidFill>
              </a:ln>
            </p:spPr>
            <p:style>
              <a:lnRef idx="0">
                <a:schemeClr val="accent6"/>
              </a:lnRef>
              <a:fillRef idx="3">
                <a:schemeClr val="accent6"/>
              </a:fillRef>
              <a:effectRef idx="3">
                <a:schemeClr val="accent6"/>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sp>
            <p:nvSpPr>
              <p:cNvPr id="93" name="CuadroTexto 92"/>
              <p:cNvSpPr txBox="1"/>
              <p:nvPr/>
            </p:nvSpPr>
            <p:spPr>
              <a:xfrm>
                <a:off x="6026810" y="5978054"/>
                <a:ext cx="3623002" cy="476243"/>
              </a:xfrm>
              <a:prstGeom prst="rect">
                <a:avLst/>
              </a:prstGeom>
              <a:grpFill/>
            </p:spPr>
            <p:txBody>
              <a:bodyPr wrap="square" rtlCol="0">
                <a:spAutoFit/>
              </a:bodyPr>
              <a:lstStyle/>
              <a:p>
                <a:r>
                  <a:rPr lang="es-CO" sz="2400" b="1" dirty="0">
                    <a:solidFill>
                      <a:schemeClr val="bg1"/>
                    </a:solidFill>
                    <a:latin typeface="Arial" panose="020B0604020202020204" pitchFamily="34" charset="0"/>
                    <a:cs typeface="Arial" panose="020B0604020202020204" pitchFamily="34" charset="0"/>
                  </a:rPr>
                  <a:t>Objetivo</a:t>
                </a:r>
                <a:endParaRPr lang="es-CO" sz="1600" b="1" dirty="0">
                  <a:solidFill>
                    <a:schemeClr val="accent1">
                      <a:lumMod val="50000"/>
                    </a:schemeClr>
                  </a:solidFill>
                  <a:latin typeface="Arial" panose="020B0604020202020204" pitchFamily="34" charset="0"/>
                  <a:cs typeface="Arial" panose="020B0604020202020204" pitchFamily="34" charset="0"/>
                </a:endParaRPr>
              </a:p>
            </p:txBody>
          </p:sp>
        </p:grpSp>
      </p:grpSp>
      <p:graphicFrame>
        <p:nvGraphicFramePr>
          <p:cNvPr id="26" name="Tabla 25"/>
          <p:cNvGraphicFramePr>
            <a:graphicFrameLocks noGrp="1"/>
          </p:cNvGraphicFramePr>
          <p:nvPr>
            <p:extLst>
              <p:ext uri="{D42A27DB-BD31-4B8C-83A1-F6EECF244321}">
                <p14:modId xmlns:p14="http://schemas.microsoft.com/office/powerpoint/2010/main" val="401295550"/>
              </p:ext>
            </p:extLst>
          </p:nvPr>
        </p:nvGraphicFramePr>
        <p:xfrm>
          <a:off x="679508" y="3251771"/>
          <a:ext cx="11151117" cy="1005840"/>
        </p:xfrm>
        <a:graphic>
          <a:graphicData uri="http://schemas.openxmlformats.org/drawingml/2006/table">
            <a:tbl>
              <a:tblPr firstRow="1" bandRow="1">
                <a:tableStyleId>{93296810-A885-4BE3-A3E7-6D5BEEA58F35}</a:tableStyleId>
              </a:tblPr>
              <a:tblGrid>
                <a:gridCol w="9198418">
                  <a:extLst>
                    <a:ext uri="{9D8B030D-6E8A-4147-A177-3AD203B41FA5}">
                      <a16:colId xmlns="" xmlns:a16="http://schemas.microsoft.com/office/drawing/2014/main" val="20000"/>
                    </a:ext>
                  </a:extLst>
                </a:gridCol>
                <a:gridCol w="1952699">
                  <a:extLst>
                    <a:ext uri="{9D8B030D-6E8A-4147-A177-3AD203B41FA5}">
                      <a16:colId xmlns="" xmlns:a16="http://schemas.microsoft.com/office/drawing/2014/main" val="20001"/>
                    </a:ext>
                  </a:extLst>
                </a:gridCol>
              </a:tblGrid>
              <a:tr h="250593">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CO" sz="1800" dirty="0"/>
                        <a:t>Indicador</a:t>
                      </a:r>
                      <a:endParaRPr lang="es-CO" sz="1200" b="1" dirty="0">
                        <a:solidFill>
                          <a:schemeClr val="accent1">
                            <a:lumMod val="50000"/>
                          </a:schemeClr>
                        </a:solidFill>
                        <a:latin typeface="Arial" panose="020B0604020202020204" pitchFamily="34" charset="0"/>
                        <a:cs typeface="Arial" panose="020B0604020202020204" pitchFamily="34" charset="0"/>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CO" sz="1800" dirty="0"/>
                        <a:t>Meta Anual</a:t>
                      </a:r>
                      <a:endParaRPr lang="es-CO" sz="1200" b="1" dirty="0">
                        <a:solidFill>
                          <a:schemeClr val="accent1">
                            <a:lumMod val="50000"/>
                          </a:schemeClr>
                        </a:solidFill>
                        <a:latin typeface="Arial" panose="020B0604020202020204" pitchFamily="34" charset="0"/>
                        <a:cs typeface="Arial" panose="020B0604020202020204" pitchFamily="34" charset="0"/>
                      </a:endParaRPr>
                    </a:p>
                  </a:txBody>
                  <a:tcPr/>
                </a:tc>
                <a:extLst>
                  <a:ext uri="{0D108BD9-81ED-4DB2-BD59-A6C34878D82A}">
                    <a16:rowId xmlns="" xmlns:a16="http://schemas.microsoft.com/office/drawing/2014/main" val="10000"/>
                  </a:ext>
                </a:extLst>
              </a:tr>
              <a:tr h="432530">
                <a:tc>
                  <a:txBody>
                    <a:bodyPr/>
                    <a:lstStyle/>
                    <a:p>
                      <a:pPr>
                        <a:defRPr/>
                      </a:pPr>
                      <a:r>
                        <a:rPr lang="es-ES" sz="1800" b="0" i="0" u="none" strike="noStrike" kern="1200" baseline="0" dirty="0">
                          <a:solidFill>
                            <a:schemeClr val="tx1"/>
                          </a:solidFill>
                          <a:latin typeface="+mn-lt"/>
                          <a:ea typeface="+mn-ea"/>
                          <a:cs typeface="+mn-cs"/>
                        </a:rPr>
                        <a:t>No. de peticiones de los ciudadanos respondidas oportunamente/ No. de peticiones realizadas por los ciudadanos </a:t>
                      </a:r>
                      <a:endParaRPr lang="es-CO" sz="1800" b="1" dirty="0">
                        <a:solidFill>
                          <a:schemeClr val="tx1"/>
                        </a:solidFill>
                      </a:endParaRP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CO" sz="1800" dirty="0">
                          <a:solidFill>
                            <a:schemeClr val="tx1"/>
                          </a:solidFill>
                        </a:rPr>
                        <a:t>100%</a:t>
                      </a:r>
                      <a:endParaRPr lang="es-CO" dirty="0">
                        <a:solidFill>
                          <a:schemeClr val="tx1"/>
                        </a:solidFill>
                      </a:endParaRPr>
                    </a:p>
                  </a:txBody>
                  <a:tcPr anchor="ctr"/>
                </a:tc>
                <a:extLst>
                  <a:ext uri="{0D108BD9-81ED-4DB2-BD59-A6C34878D82A}">
                    <a16:rowId xmlns="" xmlns:a16="http://schemas.microsoft.com/office/drawing/2014/main" val="10001"/>
                  </a:ext>
                </a:extLst>
              </a:tr>
            </a:tbl>
          </a:graphicData>
        </a:graphic>
      </p:graphicFrame>
      <p:sp>
        <p:nvSpPr>
          <p:cNvPr id="27" name="Rectángulo 26"/>
          <p:cNvSpPr/>
          <p:nvPr/>
        </p:nvSpPr>
        <p:spPr>
          <a:xfrm>
            <a:off x="746375" y="4913392"/>
            <a:ext cx="11084250" cy="369332"/>
          </a:xfrm>
          <a:prstGeom prst="rect">
            <a:avLst/>
          </a:prstGeom>
        </p:spPr>
        <p:txBody>
          <a:bodyPr wrap="square">
            <a:spAutoFit/>
          </a:bodyPr>
          <a:lstStyle/>
          <a:p>
            <a:pPr algn="ctr"/>
            <a:r>
              <a:rPr lang="es-CO" b="1" dirty="0">
                <a:solidFill>
                  <a:schemeClr val="accent6"/>
                </a:solidFill>
                <a:effectLst>
                  <a:outerShdw blurRad="38100" dist="38100" dir="2700000" algn="tl">
                    <a:srgbClr val="000000">
                      <a:alpha val="43137"/>
                    </a:srgbClr>
                  </a:outerShdw>
                </a:effectLst>
              </a:rPr>
              <a:t>Comprometidos con nuestros grupos de valor facilitamos el </a:t>
            </a:r>
            <a:r>
              <a:rPr lang="es-ES" b="1" dirty="0">
                <a:solidFill>
                  <a:schemeClr val="accent6"/>
                </a:solidFill>
                <a:effectLst>
                  <a:outerShdw blurRad="38100" dist="38100" dir="2700000" algn="tl">
                    <a:srgbClr val="000000">
                      <a:alpha val="43137"/>
                    </a:srgbClr>
                  </a:outerShdw>
                </a:effectLst>
              </a:rPr>
              <a:t>acceso de los ciudadanos a los trámites y servicios </a:t>
            </a:r>
            <a:r>
              <a:rPr lang="es-CO" b="1" dirty="0">
                <a:solidFill>
                  <a:schemeClr val="accent6"/>
                </a:solidFill>
                <a:effectLst>
                  <a:outerShdw blurRad="38100" dist="38100" dir="2700000" algn="tl">
                    <a:srgbClr val="000000">
                      <a:alpha val="43137"/>
                    </a:srgbClr>
                  </a:outerShdw>
                </a:effectLst>
              </a:rPr>
              <a:t> </a:t>
            </a:r>
          </a:p>
        </p:txBody>
      </p:sp>
    </p:spTree>
    <p:extLst>
      <p:ext uri="{BB962C8B-B14F-4D97-AF65-F5344CB8AC3E}">
        <p14:creationId xmlns:p14="http://schemas.microsoft.com/office/powerpoint/2010/main" val="260220481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tángulo 16">
            <a:extLst>
              <a:ext uri="{FF2B5EF4-FFF2-40B4-BE49-F238E27FC236}">
                <a16:creationId xmlns="" xmlns:a16="http://schemas.microsoft.com/office/drawing/2014/main" id="{1AFB049C-6B68-4B65-A015-20D3416AB98F}"/>
              </a:ext>
            </a:extLst>
          </p:cNvPr>
          <p:cNvSpPr/>
          <p:nvPr/>
        </p:nvSpPr>
        <p:spPr>
          <a:xfrm>
            <a:off x="6815025" y="-2058"/>
            <a:ext cx="5268686" cy="769441"/>
          </a:xfrm>
          <a:prstGeom prst="rect">
            <a:avLst/>
          </a:prstGeom>
        </p:spPr>
        <p:txBody>
          <a:bodyPr wrap="square">
            <a:spAutoFit/>
          </a:bodyPr>
          <a:lstStyle/>
          <a:p>
            <a:r>
              <a:rPr lang="es-ES" sz="2800" b="1" dirty="0">
                <a:solidFill>
                  <a:schemeClr val="bg1"/>
                </a:solidFill>
                <a:latin typeface="Arial" panose="020B0604020202020204" pitchFamily="34" charset="0"/>
                <a:cs typeface="Arial" panose="020B0604020202020204" pitchFamily="34" charset="0"/>
              </a:rPr>
              <a:t>Componente 4 - </a:t>
            </a:r>
            <a:r>
              <a:rPr lang="es-ES" sz="1600" b="1" dirty="0">
                <a:solidFill>
                  <a:schemeClr val="bg1"/>
                </a:solidFill>
                <a:latin typeface="Arial" panose="020B0604020202020204" pitchFamily="34" charset="0"/>
                <a:cs typeface="Arial" panose="020B0604020202020204" pitchFamily="34" charset="0"/>
              </a:rPr>
              <a:t>Mecanismos para mejorar la Atención al Ciudadano</a:t>
            </a:r>
          </a:p>
        </p:txBody>
      </p:sp>
      <p:grpSp>
        <p:nvGrpSpPr>
          <p:cNvPr id="88" name="Grupo 87"/>
          <p:cNvGrpSpPr/>
          <p:nvPr/>
        </p:nvGrpSpPr>
        <p:grpSpPr>
          <a:xfrm>
            <a:off x="464577" y="1016463"/>
            <a:ext cx="5524184" cy="531449"/>
            <a:chOff x="5102657" y="5945321"/>
            <a:chExt cx="6284084" cy="548229"/>
          </a:xfrm>
          <a:solidFill>
            <a:schemeClr val="accent6"/>
          </a:solidFill>
        </p:grpSpPr>
        <p:sp>
          <p:nvSpPr>
            <p:cNvPr id="89" name="Forma libre 88"/>
            <p:cNvSpPr/>
            <p:nvPr/>
          </p:nvSpPr>
          <p:spPr>
            <a:xfrm>
              <a:off x="5665668" y="5945321"/>
              <a:ext cx="5721073" cy="548229"/>
            </a:xfrm>
            <a:custGeom>
              <a:avLst/>
              <a:gdLst>
                <a:gd name="connsiteX0" fmla="*/ 0 w 763861"/>
                <a:gd name="connsiteY0" fmla="*/ 0 h 806479"/>
                <a:gd name="connsiteX1" fmla="*/ 240208 w 763861"/>
                <a:gd name="connsiteY1" fmla="*/ 0 h 806479"/>
                <a:gd name="connsiteX2" fmla="*/ 245903 w 763861"/>
                <a:gd name="connsiteY2" fmla="*/ 9560 h 806479"/>
                <a:gd name="connsiteX3" fmla="*/ 245903 w 763861"/>
                <a:gd name="connsiteY3" fmla="*/ 0 h 806479"/>
                <a:gd name="connsiteX4" fmla="*/ 504882 w 763861"/>
                <a:gd name="connsiteY4" fmla="*/ 0 h 806479"/>
                <a:gd name="connsiteX5" fmla="*/ 763861 w 763861"/>
                <a:gd name="connsiteY5" fmla="*/ 403240 h 806479"/>
                <a:gd name="connsiteX6" fmla="*/ 504882 w 763861"/>
                <a:gd name="connsiteY6" fmla="*/ 806479 h 806479"/>
                <a:gd name="connsiteX7" fmla="*/ 245903 w 763861"/>
                <a:gd name="connsiteY7" fmla="*/ 806479 h 806479"/>
                <a:gd name="connsiteX8" fmla="*/ 245903 w 763861"/>
                <a:gd name="connsiteY8" fmla="*/ 796919 h 806479"/>
                <a:gd name="connsiteX9" fmla="*/ 240208 w 763861"/>
                <a:gd name="connsiteY9" fmla="*/ 806479 h 806479"/>
                <a:gd name="connsiteX10" fmla="*/ 0 w 763861"/>
                <a:gd name="connsiteY10" fmla="*/ 806479 h 806479"/>
                <a:gd name="connsiteX11" fmla="*/ 240208 w 763861"/>
                <a:gd name="connsiteY11" fmla="*/ 40324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04882 w 5292318"/>
                <a:gd name="connsiteY4" fmla="*/ 0 h 806479"/>
                <a:gd name="connsiteX5" fmla="*/ 5292318 w 5292318"/>
                <a:gd name="connsiteY5" fmla="*/ 479440 h 806479"/>
                <a:gd name="connsiteX6" fmla="*/ 504882 w 5292318"/>
                <a:gd name="connsiteY6" fmla="*/ 806479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04882 w 5292318"/>
                <a:gd name="connsiteY4" fmla="*/ 0 h 806479"/>
                <a:gd name="connsiteX5" fmla="*/ 5292318 w 5292318"/>
                <a:gd name="connsiteY5" fmla="*/ 479440 h 806479"/>
                <a:gd name="connsiteX6" fmla="*/ 5055111 w 5292318"/>
                <a:gd name="connsiteY6" fmla="*/ 719393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131311 w 5292318"/>
                <a:gd name="connsiteY4" fmla="*/ 10886 h 806479"/>
                <a:gd name="connsiteX5" fmla="*/ 5292318 w 5292318"/>
                <a:gd name="connsiteY5" fmla="*/ 479440 h 806479"/>
                <a:gd name="connsiteX6" fmla="*/ 5055111 w 5292318"/>
                <a:gd name="connsiteY6" fmla="*/ 719393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055111 w 5270547"/>
                <a:gd name="connsiteY6" fmla="*/ 719393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163969 w 5270547"/>
                <a:gd name="connsiteY6" fmla="*/ 762936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044226 w 5270547"/>
                <a:gd name="connsiteY6" fmla="*/ 795594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022454 w 5270547"/>
                <a:gd name="connsiteY4" fmla="*/ 10886 h 806479"/>
                <a:gd name="connsiteX5" fmla="*/ 5270547 w 5270547"/>
                <a:gd name="connsiteY5" fmla="*/ 370583 h 806479"/>
                <a:gd name="connsiteX6" fmla="*/ 5044226 w 5270547"/>
                <a:gd name="connsiteY6" fmla="*/ 795594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270547" h="806479">
                  <a:moveTo>
                    <a:pt x="0" y="0"/>
                  </a:moveTo>
                  <a:lnTo>
                    <a:pt x="240208" y="0"/>
                  </a:lnTo>
                  <a:lnTo>
                    <a:pt x="245903" y="9560"/>
                  </a:lnTo>
                  <a:lnTo>
                    <a:pt x="245903" y="0"/>
                  </a:lnTo>
                  <a:lnTo>
                    <a:pt x="5022454" y="10886"/>
                  </a:lnTo>
                  <a:lnTo>
                    <a:pt x="5270547" y="370583"/>
                  </a:lnTo>
                  <a:lnTo>
                    <a:pt x="5044226" y="795594"/>
                  </a:lnTo>
                  <a:lnTo>
                    <a:pt x="245903" y="806479"/>
                  </a:lnTo>
                  <a:lnTo>
                    <a:pt x="245903" y="796919"/>
                  </a:lnTo>
                  <a:lnTo>
                    <a:pt x="240208" y="806479"/>
                  </a:lnTo>
                  <a:lnTo>
                    <a:pt x="0" y="806479"/>
                  </a:lnTo>
                  <a:lnTo>
                    <a:pt x="240208" y="403240"/>
                  </a:lnTo>
                  <a:lnTo>
                    <a:pt x="0" y="0"/>
                  </a:lnTo>
                  <a:close/>
                </a:path>
              </a:pathLst>
            </a:custGeom>
            <a:grpFill/>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grpSp>
          <p:nvGrpSpPr>
            <p:cNvPr id="90" name="Grupo 89"/>
            <p:cNvGrpSpPr/>
            <p:nvPr/>
          </p:nvGrpSpPr>
          <p:grpSpPr>
            <a:xfrm>
              <a:off x="5102657" y="5978054"/>
              <a:ext cx="4547155" cy="476243"/>
              <a:chOff x="5102657" y="5978054"/>
              <a:chExt cx="4547155" cy="476243"/>
            </a:xfrm>
            <a:grpFill/>
          </p:grpSpPr>
          <p:sp>
            <p:nvSpPr>
              <p:cNvPr id="91" name="Pentágono 90"/>
              <p:cNvSpPr/>
              <p:nvPr/>
            </p:nvSpPr>
            <p:spPr>
              <a:xfrm>
                <a:off x="5423219" y="6002301"/>
                <a:ext cx="361141" cy="444998"/>
              </a:xfrm>
              <a:prstGeom prst="homePlate">
                <a:avLst/>
              </a:prstGeom>
              <a:grpFill/>
            </p:spPr>
            <p:style>
              <a:lnRef idx="0">
                <a:schemeClr val="accent6"/>
              </a:lnRef>
              <a:fillRef idx="3">
                <a:schemeClr val="accent6"/>
              </a:fillRef>
              <a:effectRef idx="3">
                <a:schemeClr val="accent6"/>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sp>
            <p:nvSpPr>
              <p:cNvPr id="92" name="Elipse 91"/>
              <p:cNvSpPr/>
              <p:nvPr/>
            </p:nvSpPr>
            <p:spPr>
              <a:xfrm>
                <a:off x="5102657" y="5999871"/>
                <a:ext cx="439263" cy="439263"/>
              </a:xfrm>
              <a:prstGeom prst="ellipse">
                <a:avLst/>
              </a:prstGeom>
              <a:grpFill/>
              <a:ln w="57150">
                <a:solidFill>
                  <a:schemeClr val="accent6">
                    <a:lumMod val="20000"/>
                    <a:lumOff val="80000"/>
                  </a:schemeClr>
                </a:solidFill>
              </a:ln>
            </p:spPr>
            <p:style>
              <a:lnRef idx="0">
                <a:schemeClr val="accent6"/>
              </a:lnRef>
              <a:fillRef idx="3">
                <a:schemeClr val="accent6"/>
              </a:fillRef>
              <a:effectRef idx="3">
                <a:schemeClr val="accent6"/>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sp>
            <p:nvSpPr>
              <p:cNvPr id="93" name="CuadroTexto 92"/>
              <p:cNvSpPr txBox="1"/>
              <p:nvPr/>
            </p:nvSpPr>
            <p:spPr>
              <a:xfrm>
                <a:off x="6026810" y="5978054"/>
                <a:ext cx="3623002" cy="476243"/>
              </a:xfrm>
              <a:prstGeom prst="rect">
                <a:avLst/>
              </a:prstGeom>
              <a:grpFill/>
            </p:spPr>
            <p:txBody>
              <a:bodyPr wrap="square" rtlCol="0">
                <a:spAutoFit/>
              </a:bodyPr>
              <a:lstStyle/>
              <a:p>
                <a:r>
                  <a:rPr lang="es-CO" sz="2400" b="1" dirty="0">
                    <a:solidFill>
                      <a:schemeClr val="bg1"/>
                    </a:solidFill>
                    <a:latin typeface="Arial" panose="020B0604020202020204" pitchFamily="34" charset="0"/>
                    <a:cs typeface="Arial" panose="020B0604020202020204" pitchFamily="34" charset="0"/>
                  </a:rPr>
                  <a:t>Estrategia </a:t>
                </a:r>
                <a:endParaRPr lang="es-CO" sz="1600" b="1" dirty="0">
                  <a:solidFill>
                    <a:schemeClr val="accent1">
                      <a:lumMod val="50000"/>
                    </a:schemeClr>
                  </a:solidFill>
                  <a:latin typeface="Arial" panose="020B0604020202020204" pitchFamily="34" charset="0"/>
                  <a:cs typeface="Arial" panose="020B0604020202020204" pitchFamily="34" charset="0"/>
                </a:endParaRPr>
              </a:p>
            </p:txBody>
          </p:sp>
        </p:grpSp>
      </p:grpSp>
      <p:graphicFrame>
        <p:nvGraphicFramePr>
          <p:cNvPr id="26" name="11 Tabla"/>
          <p:cNvGraphicFramePr>
            <a:graphicFrameLocks noGrp="1"/>
          </p:cNvGraphicFramePr>
          <p:nvPr>
            <p:extLst>
              <p:ext uri="{D42A27DB-BD31-4B8C-83A1-F6EECF244321}">
                <p14:modId xmlns:p14="http://schemas.microsoft.com/office/powerpoint/2010/main" val="1328453269"/>
              </p:ext>
            </p:extLst>
          </p:nvPr>
        </p:nvGraphicFramePr>
        <p:xfrm>
          <a:off x="375194" y="1725094"/>
          <a:ext cx="11227133" cy="3397349"/>
        </p:xfrm>
        <a:graphic>
          <a:graphicData uri="http://schemas.openxmlformats.org/drawingml/2006/table">
            <a:tbl>
              <a:tblPr firstRow="1" bandRow="1">
                <a:tableStyleId>{93296810-A885-4BE3-A3E7-6D5BEEA58F35}</a:tableStyleId>
              </a:tblPr>
              <a:tblGrid>
                <a:gridCol w="1862680">
                  <a:extLst>
                    <a:ext uri="{9D8B030D-6E8A-4147-A177-3AD203B41FA5}">
                      <a16:colId xmlns="" xmlns:a16="http://schemas.microsoft.com/office/drawing/2014/main" val="20000"/>
                    </a:ext>
                  </a:extLst>
                </a:gridCol>
                <a:gridCol w="3705726">
                  <a:extLst>
                    <a:ext uri="{9D8B030D-6E8A-4147-A177-3AD203B41FA5}">
                      <a16:colId xmlns="" xmlns:a16="http://schemas.microsoft.com/office/drawing/2014/main" val="20001"/>
                    </a:ext>
                  </a:extLst>
                </a:gridCol>
                <a:gridCol w="2093495">
                  <a:extLst>
                    <a:ext uri="{9D8B030D-6E8A-4147-A177-3AD203B41FA5}">
                      <a16:colId xmlns="" xmlns:a16="http://schemas.microsoft.com/office/drawing/2014/main" val="20002"/>
                    </a:ext>
                  </a:extLst>
                </a:gridCol>
                <a:gridCol w="2117558">
                  <a:extLst>
                    <a:ext uri="{9D8B030D-6E8A-4147-A177-3AD203B41FA5}">
                      <a16:colId xmlns="" xmlns:a16="http://schemas.microsoft.com/office/drawing/2014/main" val="20003"/>
                    </a:ext>
                  </a:extLst>
                </a:gridCol>
                <a:gridCol w="1447674">
                  <a:extLst>
                    <a:ext uri="{9D8B030D-6E8A-4147-A177-3AD203B41FA5}">
                      <a16:colId xmlns="" xmlns:a16="http://schemas.microsoft.com/office/drawing/2014/main" val="20004"/>
                    </a:ext>
                  </a:extLst>
                </a:gridCol>
              </a:tblGrid>
              <a:tr h="620765">
                <a:tc>
                  <a:txBody>
                    <a:bodyPr/>
                    <a:lstStyle/>
                    <a:p>
                      <a:pPr algn="ctr"/>
                      <a:r>
                        <a:rPr lang="es-CO" sz="1800" u="none" strike="noStrike" kern="1200" baseline="0" dirty="0"/>
                        <a:t>Subcomponente</a:t>
                      </a:r>
                      <a:endParaRPr lang="es-CO" sz="1100" dirty="0">
                        <a:effectLst>
                          <a:outerShdw blurRad="38100" dist="38100" dir="2700000" algn="tl">
                            <a:srgbClr val="000000">
                              <a:alpha val="43137"/>
                            </a:srgbClr>
                          </a:outerShdw>
                        </a:effectLst>
                      </a:endParaRPr>
                    </a:p>
                  </a:txBody>
                  <a:tcPr marL="36000" marR="36000" marT="36007" marB="36007"/>
                </a:tc>
                <a:tc>
                  <a:txBody>
                    <a:bodyPr/>
                    <a:lstStyle/>
                    <a:p>
                      <a:pPr algn="ctr"/>
                      <a:r>
                        <a:rPr lang="es-CO" sz="1800" u="none" strike="noStrike" kern="1200" baseline="0" dirty="0"/>
                        <a:t>Actividades</a:t>
                      </a:r>
                      <a:endParaRPr lang="es-CO" sz="1100" dirty="0">
                        <a:effectLst>
                          <a:outerShdw blurRad="38100" dist="38100" dir="2700000" algn="tl">
                            <a:srgbClr val="000000">
                              <a:alpha val="43137"/>
                            </a:srgbClr>
                          </a:outerShdw>
                        </a:effectLst>
                      </a:endParaRPr>
                    </a:p>
                  </a:txBody>
                  <a:tcPr marL="36000" marR="36000" marT="36007" marB="36007"/>
                </a:tc>
                <a:tc>
                  <a:txBody>
                    <a:bodyPr/>
                    <a:lstStyle/>
                    <a:p>
                      <a:pPr algn="ctr"/>
                      <a:r>
                        <a:rPr lang="es-CO" sz="1800" u="none" strike="noStrike" kern="1200" baseline="0" dirty="0"/>
                        <a:t>Meta o producto</a:t>
                      </a:r>
                      <a:endParaRPr lang="es-CO" sz="1100" dirty="0">
                        <a:effectLst>
                          <a:outerShdw blurRad="38100" dist="38100" dir="2700000" algn="tl">
                            <a:srgbClr val="000000">
                              <a:alpha val="43137"/>
                            </a:srgbClr>
                          </a:outerShdw>
                        </a:effectLst>
                      </a:endParaRPr>
                    </a:p>
                  </a:txBody>
                  <a:tcPr marL="36000" marR="36000" marT="36007" marB="36007"/>
                </a:tc>
                <a:tc>
                  <a:txBody>
                    <a:bodyPr/>
                    <a:lstStyle/>
                    <a:p>
                      <a:pPr algn="ctr"/>
                      <a:r>
                        <a:rPr lang="es-CO" sz="1800" u="none" strike="noStrike" kern="1200" baseline="0" dirty="0"/>
                        <a:t>Responsable</a:t>
                      </a:r>
                      <a:endParaRPr lang="es-CO" sz="1100" dirty="0">
                        <a:effectLst>
                          <a:outerShdw blurRad="38100" dist="38100" dir="2700000" algn="tl">
                            <a:srgbClr val="000000">
                              <a:alpha val="43137"/>
                            </a:srgbClr>
                          </a:outerShdw>
                        </a:effectLst>
                      </a:endParaRPr>
                    </a:p>
                  </a:txBody>
                  <a:tcPr marL="36000" marR="36000" marT="36007" marB="36007"/>
                </a:tc>
                <a:tc>
                  <a:txBody>
                    <a:bodyPr/>
                    <a:lstStyle/>
                    <a:p>
                      <a:pPr algn="ctr"/>
                      <a:r>
                        <a:rPr lang="es-CO" sz="1800" u="none" strike="noStrike" kern="1200" baseline="0" dirty="0"/>
                        <a:t>Fecha programada</a:t>
                      </a:r>
                      <a:endParaRPr lang="es-CO" sz="1100" dirty="0">
                        <a:effectLst>
                          <a:outerShdw blurRad="38100" dist="38100" dir="2700000" algn="tl">
                            <a:srgbClr val="000000">
                              <a:alpha val="43137"/>
                            </a:srgbClr>
                          </a:outerShdw>
                        </a:effectLst>
                      </a:endParaRPr>
                    </a:p>
                  </a:txBody>
                  <a:tcPr marL="36000" marR="36000" marT="36007" marB="36007"/>
                </a:tc>
                <a:extLst>
                  <a:ext uri="{0D108BD9-81ED-4DB2-BD59-A6C34878D82A}">
                    <a16:rowId xmlns="" xmlns:a16="http://schemas.microsoft.com/office/drawing/2014/main" val="10000"/>
                  </a:ext>
                </a:extLst>
              </a:tr>
              <a:tr h="620765">
                <a:tc rowSpan="2">
                  <a:txBody>
                    <a:bodyPr/>
                    <a:lstStyle/>
                    <a:p>
                      <a:pPr marL="0" indent="0" algn="ctr" fontAlgn="ctr">
                        <a:buFont typeface="+mj-lt"/>
                        <a:buNone/>
                      </a:pPr>
                      <a:r>
                        <a:rPr lang="es-CO" sz="1800" dirty="0">
                          <a:effectLst>
                            <a:outerShdw blurRad="38100" dist="38100" dir="2700000" algn="tl">
                              <a:srgbClr val="000000">
                                <a:alpha val="43137"/>
                              </a:srgbClr>
                            </a:outerShdw>
                          </a:effectLst>
                        </a:rPr>
                        <a:t>1</a:t>
                      </a:r>
                      <a:r>
                        <a:rPr lang="es-CO" sz="1800" u="none" strike="noStrike" kern="1200" baseline="0" dirty="0"/>
                        <a:t>. Estructura administrativa y Direccionamiento estratégico </a:t>
                      </a:r>
                      <a:endParaRPr lang="es-CO" sz="1800" u="none" strike="noStrike" kern="1200" baseline="0" dirty="0">
                        <a:solidFill>
                          <a:schemeClr val="tx1"/>
                        </a:solidFill>
                        <a:latin typeface="+mn-lt"/>
                        <a:ea typeface="+mn-ea"/>
                        <a:cs typeface="+mn-cs"/>
                      </a:endParaRPr>
                    </a:p>
                  </a:txBody>
                  <a:tcPr marL="36000" marR="36000" marT="36007" marB="36007" anchor="ctr"/>
                </a:tc>
                <a:tc>
                  <a:txBody>
                    <a:bodyPr/>
                    <a:lstStyle/>
                    <a:p>
                      <a:pPr algn="l" fontAlgn="ctr"/>
                      <a:r>
                        <a:rPr lang="es-ES" sz="1200" u="none" strike="noStrike" kern="1200" baseline="0" dirty="0">
                          <a:solidFill>
                            <a:schemeClr val="dk1"/>
                          </a:solidFill>
                          <a:latin typeface="+mn-lt"/>
                          <a:ea typeface="+mn-ea"/>
                          <a:cs typeface="+mn-cs"/>
                        </a:rPr>
                        <a:t>Documentar un proceso de servicio al ciudadano y un procedimiento para las peticiones incompletas.</a:t>
                      </a:r>
                    </a:p>
                  </a:txBody>
                  <a:tcPr marL="0" marR="0" marT="0" marB="0" anchor="ctr"/>
                </a:tc>
                <a:tc>
                  <a:txBody>
                    <a:bodyPr/>
                    <a:lstStyle/>
                    <a:p>
                      <a:pPr algn="l" fontAlgn="ctr"/>
                      <a:r>
                        <a:rPr lang="es-CO" sz="1200" u="none" strike="noStrike" kern="1200" baseline="0">
                          <a:solidFill>
                            <a:schemeClr val="dk1"/>
                          </a:solidFill>
                          <a:latin typeface="+mn-lt"/>
                          <a:ea typeface="+mn-ea"/>
                          <a:cs typeface="+mn-cs"/>
                        </a:rPr>
                        <a:t>Proceso documentado</a:t>
                      </a:r>
                    </a:p>
                  </a:txBody>
                  <a:tcPr marL="0" marR="0" marT="0" marB="0" anchor="ctr"/>
                </a:tc>
                <a:tc>
                  <a:txBody>
                    <a:bodyPr/>
                    <a:lstStyle/>
                    <a:p>
                      <a:pPr algn="ctr"/>
                      <a:r>
                        <a:rPr lang="es-ES" sz="1200" u="none" strike="noStrike" kern="1200" baseline="0" dirty="0">
                          <a:solidFill>
                            <a:schemeClr val="dk1"/>
                          </a:solidFill>
                          <a:latin typeface="+mn-lt"/>
                          <a:ea typeface="+mn-ea"/>
                          <a:cs typeface="+mn-cs"/>
                        </a:rPr>
                        <a:t>Secretaría General -Grupo de Atención al Ciudadano </a:t>
                      </a:r>
                    </a:p>
                    <a:p>
                      <a:pPr algn="ctr"/>
                      <a:r>
                        <a:rPr lang="es-ES" sz="1200" u="none" strike="noStrike" kern="1200" baseline="0" dirty="0">
                          <a:solidFill>
                            <a:schemeClr val="dk1"/>
                          </a:solidFill>
                          <a:latin typeface="+mn-lt"/>
                          <a:ea typeface="+mn-ea"/>
                          <a:cs typeface="+mn-cs"/>
                        </a:rPr>
                        <a:t>Comité Institucional de Gestión y Desempeño</a:t>
                      </a:r>
                      <a:endParaRPr lang="es-CO" sz="1200" u="none" strike="noStrike" kern="1200" baseline="0" dirty="0">
                        <a:solidFill>
                          <a:schemeClr val="dk1"/>
                        </a:solidFill>
                        <a:latin typeface="+mn-lt"/>
                        <a:ea typeface="+mn-ea"/>
                        <a:cs typeface="+mn-cs"/>
                      </a:endParaRPr>
                    </a:p>
                  </a:txBody>
                  <a:tcPr marL="36000" marR="36000" marT="36007" marB="36007"/>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ES" sz="1200" u="none" strike="noStrike" kern="1200" baseline="0" dirty="0">
                          <a:solidFill>
                            <a:schemeClr val="dk1"/>
                          </a:solidFill>
                          <a:latin typeface="+mn-lt"/>
                          <a:ea typeface="+mn-ea"/>
                          <a:cs typeface="+mn-cs"/>
                        </a:rPr>
                        <a:t>2° y  3° trimestre</a:t>
                      </a:r>
                      <a:endParaRPr lang="es-CO" sz="1200" u="none" strike="noStrike" kern="1200" baseline="0" dirty="0">
                        <a:solidFill>
                          <a:schemeClr val="dk1"/>
                        </a:solidFill>
                        <a:latin typeface="+mn-lt"/>
                        <a:ea typeface="+mn-ea"/>
                        <a:cs typeface="+mn-cs"/>
                      </a:endParaRPr>
                    </a:p>
                    <a:p>
                      <a:pPr algn="ctr"/>
                      <a:endParaRPr lang="es-CO" sz="1200" u="none" strike="noStrike" kern="1200" baseline="0" dirty="0">
                        <a:solidFill>
                          <a:schemeClr val="dk1"/>
                        </a:solidFill>
                        <a:latin typeface="+mn-lt"/>
                        <a:ea typeface="+mn-ea"/>
                        <a:cs typeface="+mn-cs"/>
                      </a:endParaRPr>
                    </a:p>
                  </a:txBody>
                  <a:tcPr marL="36000" marR="36000" marT="36007" marB="36007"/>
                </a:tc>
                <a:extLst>
                  <a:ext uri="{0D108BD9-81ED-4DB2-BD59-A6C34878D82A}">
                    <a16:rowId xmlns="" xmlns:a16="http://schemas.microsoft.com/office/drawing/2014/main" val="10001"/>
                  </a:ext>
                </a:extLst>
              </a:tr>
              <a:tr h="620765">
                <a:tc vMerge="1">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s-CO" sz="1800" u="none" strike="noStrike" kern="1200" baseline="0" dirty="0">
                        <a:solidFill>
                          <a:schemeClr val="tx1"/>
                        </a:solidFill>
                        <a:latin typeface="+mn-lt"/>
                        <a:ea typeface="+mn-ea"/>
                        <a:cs typeface="+mn-cs"/>
                      </a:endParaRPr>
                    </a:p>
                  </a:txBody>
                  <a:tcPr marL="36000" marR="36000" marT="36007" marB="36007" anchor="ctr"/>
                </a:tc>
                <a:tc>
                  <a:txBody>
                    <a:bodyPr/>
                    <a:lstStyle/>
                    <a:p>
                      <a:pPr algn="l" fontAlgn="ctr"/>
                      <a:r>
                        <a:rPr lang="es-ES" sz="1200" u="none" strike="noStrike" kern="1200" baseline="0" dirty="0">
                          <a:solidFill>
                            <a:schemeClr val="dk1"/>
                          </a:solidFill>
                          <a:latin typeface="+mn-lt"/>
                          <a:ea typeface="+mn-ea"/>
                          <a:cs typeface="+mn-cs"/>
                        </a:rPr>
                        <a:t>Identificar necesidades para mejorar el sistema de información para el registro ordenado y la gestión de peticiones, quejas, reclamos y denuncias</a:t>
                      </a:r>
                    </a:p>
                  </a:txBody>
                  <a:tcPr marL="0" marR="0" marT="0" marB="0" anchor="ctr"/>
                </a:tc>
                <a:tc>
                  <a:txBody>
                    <a:bodyPr/>
                    <a:lstStyle/>
                    <a:p>
                      <a:pPr algn="l" fontAlgn="ctr"/>
                      <a:r>
                        <a:rPr lang="es-ES" sz="1200" u="none" strike="noStrike" kern="1200" baseline="0" dirty="0">
                          <a:solidFill>
                            <a:schemeClr val="dk1"/>
                          </a:solidFill>
                          <a:latin typeface="+mn-lt"/>
                          <a:ea typeface="+mn-ea"/>
                          <a:cs typeface="+mn-cs"/>
                        </a:rPr>
                        <a:t>Necesidades para mejorar el sistema de información para el registro ordenado y la gestión de PQRD identificadas</a:t>
                      </a:r>
                    </a:p>
                  </a:txBody>
                  <a:tcPr marL="0" marR="0" marT="0" marB="0" anchor="ctr"/>
                </a:tc>
                <a:tc>
                  <a:txBody>
                    <a:bodyPr/>
                    <a:lstStyle/>
                    <a:p>
                      <a:pPr algn="ctr"/>
                      <a:r>
                        <a:rPr lang="es-ES" sz="1200" u="none" strike="noStrike" kern="1200" baseline="0" dirty="0">
                          <a:solidFill>
                            <a:schemeClr val="dk1"/>
                          </a:solidFill>
                          <a:latin typeface="+mn-lt"/>
                          <a:ea typeface="+mn-ea"/>
                          <a:cs typeface="+mn-cs"/>
                        </a:rPr>
                        <a:t>Secretaría General -Grupo de Atención al Ciudadano </a:t>
                      </a:r>
                    </a:p>
                    <a:p>
                      <a:pPr algn="ctr"/>
                      <a:r>
                        <a:rPr lang="es-ES" sz="1200" u="none" strike="noStrike" kern="1200" baseline="0" dirty="0">
                          <a:solidFill>
                            <a:schemeClr val="dk1"/>
                          </a:solidFill>
                          <a:latin typeface="+mn-lt"/>
                          <a:ea typeface="+mn-ea"/>
                          <a:cs typeface="+mn-cs"/>
                        </a:rPr>
                        <a:t>Oficina Asesora de Planeación</a:t>
                      </a:r>
                      <a:endParaRPr lang="es-CO" sz="1200" u="none" strike="noStrike" kern="1200" baseline="0" dirty="0">
                        <a:solidFill>
                          <a:schemeClr val="dk1"/>
                        </a:solidFill>
                        <a:latin typeface="+mn-lt"/>
                        <a:ea typeface="+mn-ea"/>
                        <a:cs typeface="+mn-cs"/>
                      </a:endParaRPr>
                    </a:p>
                  </a:txBody>
                  <a:tcPr marL="36000" marR="36000" marT="36007" marB="36007"/>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ES" sz="1200" u="none" strike="noStrike" kern="1200" baseline="0" dirty="0">
                          <a:solidFill>
                            <a:schemeClr val="dk1"/>
                          </a:solidFill>
                          <a:latin typeface="+mn-lt"/>
                          <a:ea typeface="+mn-ea"/>
                          <a:cs typeface="+mn-cs"/>
                        </a:rPr>
                        <a:t>3° y  4° trimestre</a:t>
                      </a:r>
                      <a:endParaRPr lang="es-CO" sz="1200" u="none" strike="noStrike" kern="1200" baseline="0" dirty="0">
                        <a:solidFill>
                          <a:schemeClr val="dk1"/>
                        </a:solidFill>
                        <a:latin typeface="+mn-lt"/>
                        <a:ea typeface="+mn-ea"/>
                        <a:cs typeface="+mn-cs"/>
                      </a:endParaRPr>
                    </a:p>
                    <a:p>
                      <a:pPr algn="ctr"/>
                      <a:endParaRPr lang="es-CO" sz="1200" u="none" strike="noStrike" kern="1200" baseline="0" dirty="0">
                        <a:solidFill>
                          <a:schemeClr val="dk1"/>
                        </a:solidFill>
                        <a:latin typeface="+mn-lt"/>
                        <a:ea typeface="+mn-ea"/>
                        <a:cs typeface="+mn-cs"/>
                      </a:endParaRPr>
                    </a:p>
                  </a:txBody>
                  <a:tcPr marL="36000" marR="36000" marT="36007" marB="36007"/>
                </a:tc>
                <a:extLst>
                  <a:ext uri="{0D108BD9-81ED-4DB2-BD59-A6C34878D82A}">
                    <a16:rowId xmlns="" xmlns:a16="http://schemas.microsoft.com/office/drawing/2014/main" val="10002"/>
                  </a:ext>
                </a:extLst>
              </a:tr>
              <a:tr h="620765">
                <a:tc row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CO" sz="1800" u="none" strike="noStrike" kern="1200" baseline="0" dirty="0"/>
                        <a:t>2. Fortalecimiento de los canales de atención</a:t>
                      </a:r>
                      <a:endParaRPr lang="es-CO" sz="1800" u="none" strike="noStrike" kern="1200" baseline="0" dirty="0">
                        <a:solidFill>
                          <a:schemeClr val="tx1"/>
                        </a:solidFill>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s-CO" sz="1800" u="none" strike="noStrike" kern="1200" baseline="0" dirty="0">
                        <a:solidFill>
                          <a:schemeClr val="tx1"/>
                        </a:solidFill>
                        <a:latin typeface="+mn-lt"/>
                        <a:ea typeface="+mn-ea"/>
                        <a:cs typeface="+mn-cs"/>
                      </a:endParaRPr>
                    </a:p>
                  </a:txBody>
                  <a:tcPr marL="36000" marR="36000" marT="36007" marB="36007" anchor="ctr"/>
                </a:tc>
                <a:tc>
                  <a:txBody>
                    <a:bodyPr/>
                    <a:lstStyle/>
                    <a:p>
                      <a:pPr algn="l" fontAlgn="ctr"/>
                      <a:r>
                        <a:rPr lang="es-ES" sz="1200" u="none" strike="noStrike" kern="1200" baseline="0" dirty="0">
                          <a:solidFill>
                            <a:schemeClr val="dk1"/>
                          </a:solidFill>
                          <a:latin typeface="+mn-lt"/>
                          <a:ea typeface="+mn-ea"/>
                          <a:cs typeface="+mn-cs"/>
                        </a:rPr>
                        <a:t>Atender oportunamente las peticiones, quejas, reclamos y denuncias (PQRD) de acuerdo a ley y demás disposiciones vigentes</a:t>
                      </a:r>
                    </a:p>
                  </a:txBody>
                  <a:tcPr marL="0" marR="0" marT="0" marB="0" anchor="ctr"/>
                </a:tc>
                <a:tc>
                  <a:txBody>
                    <a:bodyPr/>
                    <a:lstStyle/>
                    <a:p>
                      <a:pPr algn="l" fontAlgn="ctr"/>
                      <a:r>
                        <a:rPr lang="es-ES" sz="1200" u="none" strike="noStrike" kern="1200" baseline="0" dirty="0">
                          <a:solidFill>
                            <a:schemeClr val="dk1"/>
                          </a:solidFill>
                          <a:latin typeface="+mn-lt"/>
                          <a:ea typeface="+mn-ea"/>
                          <a:cs typeface="+mn-cs"/>
                        </a:rPr>
                        <a:t>PQRD atendidas oportunamente de acuerdo a ley y demás disposiciones vigentes</a:t>
                      </a:r>
                    </a:p>
                  </a:txBody>
                  <a:tcPr marL="0" marR="0" marT="0" marB="0" anchor="ctr"/>
                </a:tc>
                <a:tc>
                  <a:txBody>
                    <a:bodyPr/>
                    <a:lstStyle/>
                    <a:p>
                      <a:pPr algn="ctr"/>
                      <a:r>
                        <a:rPr lang="es-CO" sz="1200" u="none" strike="noStrike" kern="1200" baseline="0" dirty="0">
                          <a:solidFill>
                            <a:schemeClr val="dk1"/>
                          </a:solidFill>
                          <a:latin typeface="+mn-lt"/>
                          <a:ea typeface="+mn-ea"/>
                          <a:cs typeface="+mn-cs"/>
                        </a:rPr>
                        <a:t>Todas las dependencias</a:t>
                      </a:r>
                    </a:p>
                  </a:txBody>
                  <a:tcPr marL="36000" marR="36000" marT="36007" marB="36007"/>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ES" sz="1200" u="none" strike="noStrike" kern="1200" baseline="0" dirty="0">
                          <a:solidFill>
                            <a:schemeClr val="dk1"/>
                          </a:solidFill>
                          <a:latin typeface="+mn-lt"/>
                          <a:ea typeface="+mn-ea"/>
                          <a:cs typeface="+mn-cs"/>
                        </a:rPr>
                        <a:t>1°, 2°, 3° y  4° trimestre</a:t>
                      </a:r>
                      <a:endParaRPr lang="es-CO" sz="1200" u="none" strike="noStrike" kern="1200" baseline="0" dirty="0">
                        <a:solidFill>
                          <a:schemeClr val="dk1"/>
                        </a:solidFill>
                        <a:latin typeface="+mn-lt"/>
                        <a:ea typeface="+mn-ea"/>
                        <a:cs typeface="+mn-cs"/>
                      </a:endParaRPr>
                    </a:p>
                  </a:txBody>
                  <a:tcPr marL="36000" marR="36000" marT="36007" marB="36007"/>
                </a:tc>
                <a:extLst>
                  <a:ext uri="{0D108BD9-81ED-4DB2-BD59-A6C34878D82A}">
                    <a16:rowId xmlns="" xmlns:a16="http://schemas.microsoft.com/office/drawing/2014/main" val="10003"/>
                  </a:ext>
                </a:extLst>
              </a:tr>
              <a:tr h="620765">
                <a:tc vMerge="1">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s-CO" sz="1800" u="none" strike="noStrike" kern="1200" baseline="0" dirty="0">
                        <a:solidFill>
                          <a:schemeClr val="tx1"/>
                        </a:solidFill>
                        <a:latin typeface="+mn-lt"/>
                        <a:ea typeface="+mn-ea"/>
                        <a:cs typeface="+mn-cs"/>
                      </a:endParaRPr>
                    </a:p>
                  </a:txBody>
                  <a:tcPr marL="36000" marR="36000" marT="36007" marB="36007" anchor="ctr"/>
                </a:tc>
                <a:tc>
                  <a:txBody>
                    <a:bodyPr/>
                    <a:lstStyle/>
                    <a:p>
                      <a:pPr algn="l" fontAlgn="ctr"/>
                      <a:r>
                        <a:rPr lang="es-ES" sz="1200" u="none" strike="noStrike" kern="1200" baseline="0" dirty="0">
                          <a:solidFill>
                            <a:schemeClr val="dk1"/>
                          </a:solidFill>
                          <a:latin typeface="+mn-lt"/>
                          <a:ea typeface="+mn-ea"/>
                          <a:cs typeface="+mn-cs"/>
                        </a:rPr>
                        <a:t>Promover el uso de la línea de atención específica para denunciantes de hechos de corrupción</a:t>
                      </a:r>
                    </a:p>
                  </a:txBody>
                  <a:tcPr marL="0" marR="0" marT="0" marB="0" anchor="ctr"/>
                </a:tc>
                <a:tc>
                  <a:txBody>
                    <a:bodyPr/>
                    <a:lstStyle/>
                    <a:p>
                      <a:pPr algn="l" fontAlgn="ctr"/>
                      <a:r>
                        <a:rPr lang="es-ES" sz="1200" u="none" strike="noStrike" kern="1200" baseline="0" dirty="0">
                          <a:solidFill>
                            <a:schemeClr val="dk1"/>
                          </a:solidFill>
                          <a:latin typeface="+mn-lt"/>
                          <a:ea typeface="+mn-ea"/>
                          <a:cs typeface="+mn-cs"/>
                        </a:rPr>
                        <a:t>Línea de atención específica para denunciantes de hechos de corrupción promovida</a:t>
                      </a:r>
                    </a:p>
                  </a:txBody>
                  <a:tcPr marL="0" marR="0" marT="0" marB="0" anchor="ctr"/>
                </a:tc>
                <a:tc>
                  <a:txBody>
                    <a:bodyPr/>
                    <a:lstStyle/>
                    <a:p>
                      <a:pPr algn="ctr"/>
                      <a:r>
                        <a:rPr lang="es-ES" sz="1200" u="none" strike="noStrike" kern="1200" baseline="0" dirty="0">
                          <a:solidFill>
                            <a:schemeClr val="dk1"/>
                          </a:solidFill>
                          <a:latin typeface="+mn-lt"/>
                          <a:ea typeface="+mn-ea"/>
                          <a:cs typeface="+mn-cs"/>
                        </a:rPr>
                        <a:t>Secretaría General – Grupo de Atención al Ciudadano</a:t>
                      </a:r>
                      <a:endParaRPr lang="es-CO" sz="1200" u="none" strike="noStrike" kern="1200" baseline="0" dirty="0">
                        <a:solidFill>
                          <a:schemeClr val="dk1"/>
                        </a:solidFill>
                        <a:latin typeface="+mn-lt"/>
                        <a:ea typeface="+mn-ea"/>
                        <a:cs typeface="+mn-cs"/>
                      </a:endParaRPr>
                    </a:p>
                  </a:txBody>
                  <a:tcPr marL="36000" marR="36000" marT="36007" marB="36007"/>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ES" sz="1200" u="none" strike="noStrike" kern="1200" baseline="0" dirty="0">
                          <a:solidFill>
                            <a:schemeClr val="dk1"/>
                          </a:solidFill>
                          <a:latin typeface="+mn-lt"/>
                          <a:ea typeface="+mn-ea"/>
                          <a:cs typeface="+mn-cs"/>
                        </a:rPr>
                        <a:t>2° y  4° trimestre</a:t>
                      </a:r>
                      <a:endParaRPr lang="es-CO" sz="1200" u="none" strike="noStrike" kern="1200" baseline="0" dirty="0">
                        <a:solidFill>
                          <a:schemeClr val="dk1"/>
                        </a:solidFill>
                        <a:latin typeface="+mn-lt"/>
                        <a:ea typeface="+mn-ea"/>
                        <a:cs typeface="+mn-cs"/>
                      </a:endParaRPr>
                    </a:p>
                    <a:p>
                      <a:pPr algn="ctr"/>
                      <a:endParaRPr lang="es-CO" sz="1200" u="none" strike="noStrike" kern="1200" baseline="0" dirty="0">
                        <a:solidFill>
                          <a:schemeClr val="dk1"/>
                        </a:solidFill>
                        <a:latin typeface="+mn-lt"/>
                        <a:ea typeface="+mn-ea"/>
                        <a:cs typeface="+mn-cs"/>
                      </a:endParaRPr>
                    </a:p>
                  </a:txBody>
                  <a:tcPr marL="36000" marR="36000" marT="36007" marB="36007"/>
                </a:tc>
                <a:extLst>
                  <a:ext uri="{0D108BD9-81ED-4DB2-BD59-A6C34878D82A}">
                    <a16:rowId xmlns="" xmlns:a16="http://schemas.microsoft.com/office/drawing/2014/main" val="10004"/>
                  </a:ext>
                </a:extLst>
              </a:tr>
            </a:tbl>
          </a:graphicData>
        </a:graphic>
      </p:graphicFrame>
    </p:spTree>
    <p:extLst>
      <p:ext uri="{BB962C8B-B14F-4D97-AF65-F5344CB8AC3E}">
        <p14:creationId xmlns:p14="http://schemas.microsoft.com/office/powerpoint/2010/main" val="8296257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tángulo 16">
            <a:extLst>
              <a:ext uri="{FF2B5EF4-FFF2-40B4-BE49-F238E27FC236}">
                <a16:creationId xmlns="" xmlns:a16="http://schemas.microsoft.com/office/drawing/2014/main" id="{1AFB049C-6B68-4B65-A015-20D3416AB98F}"/>
              </a:ext>
            </a:extLst>
          </p:cNvPr>
          <p:cNvSpPr/>
          <p:nvPr/>
        </p:nvSpPr>
        <p:spPr>
          <a:xfrm>
            <a:off x="6815025" y="-2058"/>
            <a:ext cx="5268686" cy="769441"/>
          </a:xfrm>
          <a:prstGeom prst="rect">
            <a:avLst/>
          </a:prstGeom>
        </p:spPr>
        <p:txBody>
          <a:bodyPr wrap="square">
            <a:spAutoFit/>
          </a:bodyPr>
          <a:lstStyle/>
          <a:p>
            <a:r>
              <a:rPr lang="es-ES" sz="2800" b="1" dirty="0">
                <a:solidFill>
                  <a:schemeClr val="bg1"/>
                </a:solidFill>
                <a:latin typeface="Arial" panose="020B0604020202020204" pitchFamily="34" charset="0"/>
                <a:cs typeface="Arial" panose="020B0604020202020204" pitchFamily="34" charset="0"/>
              </a:rPr>
              <a:t>Componente 4 - </a:t>
            </a:r>
            <a:r>
              <a:rPr lang="es-ES" sz="1600" b="1" dirty="0">
                <a:solidFill>
                  <a:schemeClr val="bg1"/>
                </a:solidFill>
                <a:latin typeface="Arial" panose="020B0604020202020204" pitchFamily="34" charset="0"/>
                <a:cs typeface="Arial" panose="020B0604020202020204" pitchFamily="34" charset="0"/>
              </a:rPr>
              <a:t>Mecanismos para mejorar la Atención al Ciudadano</a:t>
            </a:r>
          </a:p>
        </p:txBody>
      </p:sp>
      <p:grpSp>
        <p:nvGrpSpPr>
          <p:cNvPr id="88" name="Grupo 87"/>
          <p:cNvGrpSpPr/>
          <p:nvPr/>
        </p:nvGrpSpPr>
        <p:grpSpPr>
          <a:xfrm>
            <a:off x="464577" y="1016463"/>
            <a:ext cx="5524184" cy="531449"/>
            <a:chOff x="5102657" y="5945321"/>
            <a:chExt cx="6284084" cy="548229"/>
          </a:xfrm>
          <a:solidFill>
            <a:schemeClr val="accent6"/>
          </a:solidFill>
        </p:grpSpPr>
        <p:sp>
          <p:nvSpPr>
            <p:cNvPr id="89" name="Forma libre 88"/>
            <p:cNvSpPr/>
            <p:nvPr/>
          </p:nvSpPr>
          <p:spPr>
            <a:xfrm>
              <a:off x="5665668" y="5945321"/>
              <a:ext cx="5721073" cy="548229"/>
            </a:xfrm>
            <a:custGeom>
              <a:avLst/>
              <a:gdLst>
                <a:gd name="connsiteX0" fmla="*/ 0 w 763861"/>
                <a:gd name="connsiteY0" fmla="*/ 0 h 806479"/>
                <a:gd name="connsiteX1" fmla="*/ 240208 w 763861"/>
                <a:gd name="connsiteY1" fmla="*/ 0 h 806479"/>
                <a:gd name="connsiteX2" fmla="*/ 245903 w 763861"/>
                <a:gd name="connsiteY2" fmla="*/ 9560 h 806479"/>
                <a:gd name="connsiteX3" fmla="*/ 245903 w 763861"/>
                <a:gd name="connsiteY3" fmla="*/ 0 h 806479"/>
                <a:gd name="connsiteX4" fmla="*/ 504882 w 763861"/>
                <a:gd name="connsiteY4" fmla="*/ 0 h 806479"/>
                <a:gd name="connsiteX5" fmla="*/ 763861 w 763861"/>
                <a:gd name="connsiteY5" fmla="*/ 403240 h 806479"/>
                <a:gd name="connsiteX6" fmla="*/ 504882 w 763861"/>
                <a:gd name="connsiteY6" fmla="*/ 806479 h 806479"/>
                <a:gd name="connsiteX7" fmla="*/ 245903 w 763861"/>
                <a:gd name="connsiteY7" fmla="*/ 806479 h 806479"/>
                <a:gd name="connsiteX8" fmla="*/ 245903 w 763861"/>
                <a:gd name="connsiteY8" fmla="*/ 796919 h 806479"/>
                <a:gd name="connsiteX9" fmla="*/ 240208 w 763861"/>
                <a:gd name="connsiteY9" fmla="*/ 806479 h 806479"/>
                <a:gd name="connsiteX10" fmla="*/ 0 w 763861"/>
                <a:gd name="connsiteY10" fmla="*/ 806479 h 806479"/>
                <a:gd name="connsiteX11" fmla="*/ 240208 w 763861"/>
                <a:gd name="connsiteY11" fmla="*/ 40324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04882 w 5292318"/>
                <a:gd name="connsiteY4" fmla="*/ 0 h 806479"/>
                <a:gd name="connsiteX5" fmla="*/ 5292318 w 5292318"/>
                <a:gd name="connsiteY5" fmla="*/ 479440 h 806479"/>
                <a:gd name="connsiteX6" fmla="*/ 504882 w 5292318"/>
                <a:gd name="connsiteY6" fmla="*/ 806479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04882 w 5292318"/>
                <a:gd name="connsiteY4" fmla="*/ 0 h 806479"/>
                <a:gd name="connsiteX5" fmla="*/ 5292318 w 5292318"/>
                <a:gd name="connsiteY5" fmla="*/ 479440 h 806479"/>
                <a:gd name="connsiteX6" fmla="*/ 5055111 w 5292318"/>
                <a:gd name="connsiteY6" fmla="*/ 719393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131311 w 5292318"/>
                <a:gd name="connsiteY4" fmla="*/ 10886 h 806479"/>
                <a:gd name="connsiteX5" fmla="*/ 5292318 w 5292318"/>
                <a:gd name="connsiteY5" fmla="*/ 479440 h 806479"/>
                <a:gd name="connsiteX6" fmla="*/ 5055111 w 5292318"/>
                <a:gd name="connsiteY6" fmla="*/ 719393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055111 w 5270547"/>
                <a:gd name="connsiteY6" fmla="*/ 719393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163969 w 5270547"/>
                <a:gd name="connsiteY6" fmla="*/ 762936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044226 w 5270547"/>
                <a:gd name="connsiteY6" fmla="*/ 795594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022454 w 5270547"/>
                <a:gd name="connsiteY4" fmla="*/ 10886 h 806479"/>
                <a:gd name="connsiteX5" fmla="*/ 5270547 w 5270547"/>
                <a:gd name="connsiteY5" fmla="*/ 370583 h 806479"/>
                <a:gd name="connsiteX6" fmla="*/ 5044226 w 5270547"/>
                <a:gd name="connsiteY6" fmla="*/ 795594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270547" h="806479">
                  <a:moveTo>
                    <a:pt x="0" y="0"/>
                  </a:moveTo>
                  <a:lnTo>
                    <a:pt x="240208" y="0"/>
                  </a:lnTo>
                  <a:lnTo>
                    <a:pt x="245903" y="9560"/>
                  </a:lnTo>
                  <a:lnTo>
                    <a:pt x="245903" y="0"/>
                  </a:lnTo>
                  <a:lnTo>
                    <a:pt x="5022454" y="10886"/>
                  </a:lnTo>
                  <a:lnTo>
                    <a:pt x="5270547" y="370583"/>
                  </a:lnTo>
                  <a:lnTo>
                    <a:pt x="5044226" y="795594"/>
                  </a:lnTo>
                  <a:lnTo>
                    <a:pt x="245903" y="806479"/>
                  </a:lnTo>
                  <a:lnTo>
                    <a:pt x="245903" y="796919"/>
                  </a:lnTo>
                  <a:lnTo>
                    <a:pt x="240208" y="806479"/>
                  </a:lnTo>
                  <a:lnTo>
                    <a:pt x="0" y="806479"/>
                  </a:lnTo>
                  <a:lnTo>
                    <a:pt x="240208" y="403240"/>
                  </a:lnTo>
                  <a:lnTo>
                    <a:pt x="0" y="0"/>
                  </a:lnTo>
                  <a:close/>
                </a:path>
              </a:pathLst>
            </a:custGeom>
            <a:grpFill/>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grpSp>
          <p:nvGrpSpPr>
            <p:cNvPr id="90" name="Grupo 89"/>
            <p:cNvGrpSpPr/>
            <p:nvPr/>
          </p:nvGrpSpPr>
          <p:grpSpPr>
            <a:xfrm>
              <a:off x="5102657" y="5978054"/>
              <a:ext cx="4547155" cy="476243"/>
              <a:chOff x="5102657" y="5978054"/>
              <a:chExt cx="4547155" cy="476243"/>
            </a:xfrm>
            <a:grpFill/>
          </p:grpSpPr>
          <p:sp>
            <p:nvSpPr>
              <p:cNvPr id="91" name="Pentágono 90"/>
              <p:cNvSpPr/>
              <p:nvPr/>
            </p:nvSpPr>
            <p:spPr>
              <a:xfrm>
                <a:off x="5423219" y="6002301"/>
                <a:ext cx="361141" cy="444998"/>
              </a:xfrm>
              <a:prstGeom prst="homePlate">
                <a:avLst/>
              </a:prstGeom>
              <a:grpFill/>
            </p:spPr>
            <p:style>
              <a:lnRef idx="0">
                <a:schemeClr val="accent6"/>
              </a:lnRef>
              <a:fillRef idx="3">
                <a:schemeClr val="accent6"/>
              </a:fillRef>
              <a:effectRef idx="3">
                <a:schemeClr val="accent6"/>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sp>
            <p:nvSpPr>
              <p:cNvPr id="92" name="Elipse 91"/>
              <p:cNvSpPr/>
              <p:nvPr/>
            </p:nvSpPr>
            <p:spPr>
              <a:xfrm>
                <a:off x="5102657" y="5999871"/>
                <a:ext cx="439263" cy="439263"/>
              </a:xfrm>
              <a:prstGeom prst="ellipse">
                <a:avLst/>
              </a:prstGeom>
              <a:grpFill/>
              <a:ln w="57150">
                <a:solidFill>
                  <a:schemeClr val="accent6">
                    <a:lumMod val="20000"/>
                    <a:lumOff val="80000"/>
                  </a:schemeClr>
                </a:solidFill>
              </a:ln>
            </p:spPr>
            <p:style>
              <a:lnRef idx="0">
                <a:schemeClr val="accent6"/>
              </a:lnRef>
              <a:fillRef idx="3">
                <a:schemeClr val="accent6"/>
              </a:fillRef>
              <a:effectRef idx="3">
                <a:schemeClr val="accent6"/>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sp>
            <p:nvSpPr>
              <p:cNvPr id="93" name="CuadroTexto 92"/>
              <p:cNvSpPr txBox="1"/>
              <p:nvPr/>
            </p:nvSpPr>
            <p:spPr>
              <a:xfrm>
                <a:off x="6026810" y="5978054"/>
                <a:ext cx="3623002" cy="476243"/>
              </a:xfrm>
              <a:prstGeom prst="rect">
                <a:avLst/>
              </a:prstGeom>
              <a:grpFill/>
            </p:spPr>
            <p:txBody>
              <a:bodyPr wrap="square" rtlCol="0">
                <a:spAutoFit/>
              </a:bodyPr>
              <a:lstStyle/>
              <a:p>
                <a:r>
                  <a:rPr lang="es-CO" sz="2400" b="1" dirty="0">
                    <a:solidFill>
                      <a:schemeClr val="bg1"/>
                    </a:solidFill>
                    <a:latin typeface="Arial" panose="020B0604020202020204" pitchFamily="34" charset="0"/>
                    <a:cs typeface="Arial" panose="020B0604020202020204" pitchFamily="34" charset="0"/>
                  </a:rPr>
                  <a:t>Estrategia </a:t>
                </a:r>
                <a:endParaRPr lang="es-CO" sz="1600" b="1" dirty="0">
                  <a:solidFill>
                    <a:schemeClr val="accent1">
                      <a:lumMod val="50000"/>
                    </a:schemeClr>
                  </a:solidFill>
                  <a:latin typeface="Arial" panose="020B0604020202020204" pitchFamily="34" charset="0"/>
                  <a:cs typeface="Arial" panose="020B0604020202020204" pitchFamily="34" charset="0"/>
                </a:endParaRPr>
              </a:p>
            </p:txBody>
          </p:sp>
        </p:grpSp>
      </p:grpSp>
      <p:graphicFrame>
        <p:nvGraphicFramePr>
          <p:cNvPr id="26" name="11 Tabla"/>
          <p:cNvGraphicFramePr>
            <a:graphicFrameLocks noGrp="1"/>
          </p:cNvGraphicFramePr>
          <p:nvPr>
            <p:extLst>
              <p:ext uri="{D42A27DB-BD31-4B8C-83A1-F6EECF244321}">
                <p14:modId xmlns:p14="http://schemas.microsoft.com/office/powerpoint/2010/main" val="4142701832"/>
              </p:ext>
            </p:extLst>
          </p:nvPr>
        </p:nvGraphicFramePr>
        <p:xfrm>
          <a:off x="375194" y="1725094"/>
          <a:ext cx="11227133" cy="2776584"/>
        </p:xfrm>
        <a:graphic>
          <a:graphicData uri="http://schemas.openxmlformats.org/drawingml/2006/table">
            <a:tbl>
              <a:tblPr firstRow="1" bandRow="1">
                <a:tableStyleId>{93296810-A885-4BE3-A3E7-6D5BEEA58F35}</a:tableStyleId>
              </a:tblPr>
              <a:tblGrid>
                <a:gridCol w="1802522">
                  <a:extLst>
                    <a:ext uri="{9D8B030D-6E8A-4147-A177-3AD203B41FA5}">
                      <a16:colId xmlns="" xmlns:a16="http://schemas.microsoft.com/office/drawing/2014/main" val="20000"/>
                    </a:ext>
                  </a:extLst>
                </a:gridCol>
                <a:gridCol w="3970421">
                  <a:extLst>
                    <a:ext uri="{9D8B030D-6E8A-4147-A177-3AD203B41FA5}">
                      <a16:colId xmlns="" xmlns:a16="http://schemas.microsoft.com/office/drawing/2014/main" val="20001"/>
                    </a:ext>
                  </a:extLst>
                </a:gridCol>
                <a:gridCol w="1845569">
                  <a:extLst>
                    <a:ext uri="{9D8B030D-6E8A-4147-A177-3AD203B41FA5}">
                      <a16:colId xmlns="" xmlns:a16="http://schemas.microsoft.com/office/drawing/2014/main" val="20002"/>
                    </a:ext>
                  </a:extLst>
                </a:gridCol>
                <a:gridCol w="1804449">
                  <a:extLst>
                    <a:ext uri="{9D8B030D-6E8A-4147-A177-3AD203B41FA5}">
                      <a16:colId xmlns="" xmlns:a16="http://schemas.microsoft.com/office/drawing/2014/main" val="20003"/>
                    </a:ext>
                  </a:extLst>
                </a:gridCol>
                <a:gridCol w="1804172">
                  <a:extLst>
                    <a:ext uri="{9D8B030D-6E8A-4147-A177-3AD203B41FA5}">
                      <a16:colId xmlns="" xmlns:a16="http://schemas.microsoft.com/office/drawing/2014/main" val="20004"/>
                    </a:ext>
                  </a:extLst>
                </a:gridCol>
              </a:tblGrid>
              <a:tr h="620765">
                <a:tc>
                  <a:txBody>
                    <a:bodyPr/>
                    <a:lstStyle/>
                    <a:p>
                      <a:pPr algn="ctr"/>
                      <a:r>
                        <a:rPr lang="es-CO" sz="1800" u="none" strike="noStrike" kern="1200" baseline="0" dirty="0"/>
                        <a:t>Subcomponente</a:t>
                      </a:r>
                      <a:endParaRPr lang="es-CO" sz="1100" dirty="0">
                        <a:effectLst>
                          <a:outerShdw blurRad="38100" dist="38100" dir="2700000" algn="tl">
                            <a:srgbClr val="000000">
                              <a:alpha val="43137"/>
                            </a:srgbClr>
                          </a:outerShdw>
                        </a:effectLst>
                      </a:endParaRPr>
                    </a:p>
                  </a:txBody>
                  <a:tcPr marL="36000" marR="36000" marT="36007" marB="36007"/>
                </a:tc>
                <a:tc>
                  <a:txBody>
                    <a:bodyPr/>
                    <a:lstStyle/>
                    <a:p>
                      <a:pPr algn="ctr"/>
                      <a:r>
                        <a:rPr lang="es-CO" sz="1800" u="none" strike="noStrike" kern="1200" baseline="0" dirty="0"/>
                        <a:t>Actividades</a:t>
                      </a:r>
                      <a:endParaRPr lang="es-CO" sz="1100" dirty="0">
                        <a:effectLst>
                          <a:outerShdw blurRad="38100" dist="38100" dir="2700000" algn="tl">
                            <a:srgbClr val="000000">
                              <a:alpha val="43137"/>
                            </a:srgbClr>
                          </a:outerShdw>
                        </a:effectLst>
                      </a:endParaRPr>
                    </a:p>
                  </a:txBody>
                  <a:tcPr marL="36000" marR="36000" marT="36007" marB="36007"/>
                </a:tc>
                <a:tc>
                  <a:txBody>
                    <a:bodyPr/>
                    <a:lstStyle/>
                    <a:p>
                      <a:pPr algn="ctr"/>
                      <a:r>
                        <a:rPr lang="es-CO" sz="1800" u="none" strike="noStrike" kern="1200" baseline="0" dirty="0"/>
                        <a:t>Meta o producto</a:t>
                      </a:r>
                      <a:endParaRPr lang="es-CO" sz="1100" dirty="0">
                        <a:effectLst>
                          <a:outerShdw blurRad="38100" dist="38100" dir="2700000" algn="tl">
                            <a:srgbClr val="000000">
                              <a:alpha val="43137"/>
                            </a:srgbClr>
                          </a:outerShdw>
                        </a:effectLst>
                      </a:endParaRPr>
                    </a:p>
                  </a:txBody>
                  <a:tcPr marL="36000" marR="36000" marT="36007" marB="36007"/>
                </a:tc>
                <a:tc>
                  <a:txBody>
                    <a:bodyPr/>
                    <a:lstStyle/>
                    <a:p>
                      <a:pPr algn="ctr"/>
                      <a:r>
                        <a:rPr lang="es-CO" sz="1800" u="none" strike="noStrike" kern="1200" baseline="0" dirty="0"/>
                        <a:t>Responsable</a:t>
                      </a:r>
                      <a:endParaRPr lang="es-CO" sz="1100" dirty="0">
                        <a:effectLst>
                          <a:outerShdw blurRad="38100" dist="38100" dir="2700000" algn="tl">
                            <a:srgbClr val="000000">
                              <a:alpha val="43137"/>
                            </a:srgbClr>
                          </a:outerShdw>
                        </a:effectLst>
                      </a:endParaRPr>
                    </a:p>
                  </a:txBody>
                  <a:tcPr marL="36000" marR="36000" marT="36007" marB="36007"/>
                </a:tc>
                <a:tc>
                  <a:txBody>
                    <a:bodyPr/>
                    <a:lstStyle/>
                    <a:p>
                      <a:pPr algn="ctr"/>
                      <a:r>
                        <a:rPr lang="es-CO" sz="1800" u="none" strike="noStrike" kern="1200" baseline="0" dirty="0"/>
                        <a:t>Fecha programada</a:t>
                      </a:r>
                      <a:endParaRPr lang="es-CO" sz="1100" dirty="0">
                        <a:effectLst>
                          <a:outerShdw blurRad="38100" dist="38100" dir="2700000" algn="tl">
                            <a:srgbClr val="000000">
                              <a:alpha val="43137"/>
                            </a:srgbClr>
                          </a:outerShdw>
                        </a:effectLst>
                      </a:endParaRPr>
                    </a:p>
                  </a:txBody>
                  <a:tcPr marL="36000" marR="36000" marT="36007" marB="36007"/>
                </a:tc>
                <a:extLst>
                  <a:ext uri="{0D108BD9-81ED-4DB2-BD59-A6C34878D82A}">
                    <a16:rowId xmlns="" xmlns:a16="http://schemas.microsoft.com/office/drawing/2014/main" val="10000"/>
                  </a:ext>
                </a:extLst>
              </a:tr>
              <a:tr h="620765">
                <a:tc rowSpan="3">
                  <a:txBody>
                    <a:bodyPr/>
                    <a:lstStyle/>
                    <a:p>
                      <a:pPr marL="0" indent="0" algn="ctr" fontAlgn="ctr">
                        <a:buFont typeface="+mj-lt"/>
                        <a:buNone/>
                      </a:pPr>
                      <a:r>
                        <a:rPr lang="es-CO" sz="1800" u="none" strike="noStrike" kern="1200" baseline="0" dirty="0"/>
                        <a:t>3. Talento humano</a:t>
                      </a:r>
                      <a:endParaRPr lang="es-CO" sz="1800" u="none" strike="noStrike" kern="1200" baseline="0" dirty="0">
                        <a:solidFill>
                          <a:schemeClr val="tx1"/>
                        </a:solidFill>
                        <a:latin typeface="+mn-lt"/>
                        <a:ea typeface="+mn-ea"/>
                        <a:cs typeface="+mn-cs"/>
                      </a:endParaRPr>
                    </a:p>
                  </a:txBody>
                  <a:tcPr marL="36000" marR="36000" marT="36007" marB="36007" anchor="ctr"/>
                </a:tc>
                <a:tc>
                  <a:txBody>
                    <a:bodyPr/>
                    <a:lstStyle/>
                    <a:p>
                      <a:pPr algn="l" fontAlgn="ctr"/>
                      <a:r>
                        <a:rPr lang="es-ES" sz="1200" u="none" strike="noStrike" kern="1200" baseline="0" dirty="0">
                          <a:solidFill>
                            <a:schemeClr val="dk1"/>
                          </a:solidFill>
                          <a:latin typeface="+mn-lt"/>
                          <a:ea typeface="+mn-ea"/>
                          <a:cs typeface="+mn-cs"/>
                        </a:rPr>
                        <a:t>Diseñar e implementar un programa para promover espacios de sensibilización en la cultura del servicio en </a:t>
                      </a:r>
                      <a:r>
                        <a:rPr lang="es-ES" sz="1200" u="none" strike="noStrike" kern="1200" baseline="0" dirty="0" err="1">
                          <a:solidFill>
                            <a:schemeClr val="dk1"/>
                          </a:solidFill>
                          <a:latin typeface="+mn-lt"/>
                          <a:ea typeface="+mn-ea"/>
                          <a:cs typeface="+mn-cs"/>
                        </a:rPr>
                        <a:t>Invías</a:t>
                      </a:r>
                      <a:endParaRPr lang="es-ES" sz="1200" u="none" strike="noStrike" kern="1200" baseline="0" dirty="0">
                        <a:solidFill>
                          <a:schemeClr val="dk1"/>
                        </a:solidFill>
                        <a:latin typeface="+mn-lt"/>
                        <a:ea typeface="+mn-ea"/>
                        <a:cs typeface="+mn-cs"/>
                      </a:endParaRPr>
                    </a:p>
                  </a:txBody>
                  <a:tcPr marL="0" marR="0" marT="0" marB="0" anchor="ctr"/>
                </a:tc>
                <a:tc>
                  <a:txBody>
                    <a:bodyPr/>
                    <a:lstStyle/>
                    <a:p>
                      <a:pPr algn="l" fontAlgn="ctr"/>
                      <a:r>
                        <a:rPr lang="es-ES" sz="1200" u="none" strike="noStrike" kern="1200" baseline="0" dirty="0">
                          <a:solidFill>
                            <a:schemeClr val="dk1"/>
                          </a:solidFill>
                          <a:latin typeface="+mn-lt"/>
                          <a:ea typeface="+mn-ea"/>
                          <a:cs typeface="+mn-cs"/>
                        </a:rPr>
                        <a:t>Programa de sensibilización diseñado e implementado</a:t>
                      </a:r>
                    </a:p>
                  </a:txBody>
                  <a:tcPr marL="0" marR="0" marT="0" marB="0" anchor="ctr"/>
                </a:tc>
                <a:tc>
                  <a:txBody>
                    <a:bodyPr/>
                    <a:lstStyle/>
                    <a:p>
                      <a:pPr algn="ctr"/>
                      <a:r>
                        <a:rPr lang="es-ES" sz="1200" u="none" strike="noStrike" kern="1200" baseline="0" dirty="0">
                          <a:solidFill>
                            <a:schemeClr val="dk1"/>
                          </a:solidFill>
                          <a:latin typeface="+mn-lt"/>
                          <a:ea typeface="+mn-ea"/>
                          <a:cs typeface="+mn-cs"/>
                        </a:rPr>
                        <a:t>Subdirección Administrativa con apoyo de la Secretaría General </a:t>
                      </a:r>
                      <a:endParaRPr lang="es-CO" sz="1200" u="none" strike="noStrike" kern="1200" baseline="0" dirty="0">
                        <a:solidFill>
                          <a:schemeClr val="dk1"/>
                        </a:solidFill>
                        <a:latin typeface="+mn-lt"/>
                        <a:ea typeface="+mn-ea"/>
                        <a:cs typeface="+mn-cs"/>
                      </a:endParaRPr>
                    </a:p>
                  </a:txBody>
                  <a:tcPr marL="36000" marR="36000" marT="36007" marB="36007"/>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ES" sz="1200" u="none" strike="noStrike" kern="1200" baseline="0" dirty="0">
                          <a:solidFill>
                            <a:schemeClr val="dk1"/>
                          </a:solidFill>
                          <a:latin typeface="+mn-lt"/>
                          <a:ea typeface="+mn-ea"/>
                          <a:cs typeface="+mn-cs"/>
                        </a:rPr>
                        <a:t>1°, 2°, 3° y  4° trimestre</a:t>
                      </a:r>
                      <a:endParaRPr lang="es-CO" sz="1200" u="none" strike="noStrike" kern="1200" baseline="0" dirty="0">
                        <a:solidFill>
                          <a:schemeClr val="dk1"/>
                        </a:solidFill>
                        <a:latin typeface="+mn-lt"/>
                        <a:ea typeface="+mn-ea"/>
                        <a:cs typeface="+mn-cs"/>
                      </a:endParaRPr>
                    </a:p>
                    <a:p>
                      <a:pPr algn="ctr"/>
                      <a:endParaRPr lang="es-CO" sz="1200" u="none" strike="noStrike" kern="1200" baseline="0" dirty="0">
                        <a:solidFill>
                          <a:schemeClr val="dk1"/>
                        </a:solidFill>
                        <a:latin typeface="+mn-lt"/>
                        <a:ea typeface="+mn-ea"/>
                        <a:cs typeface="+mn-cs"/>
                      </a:endParaRPr>
                    </a:p>
                  </a:txBody>
                  <a:tcPr marL="36000" marR="36000" marT="36007" marB="36007"/>
                </a:tc>
                <a:extLst>
                  <a:ext uri="{0D108BD9-81ED-4DB2-BD59-A6C34878D82A}">
                    <a16:rowId xmlns="" xmlns:a16="http://schemas.microsoft.com/office/drawing/2014/main" val="10001"/>
                  </a:ext>
                </a:extLst>
              </a:tr>
              <a:tr h="620765">
                <a:tc vMerge="1">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s-CO" sz="1800" u="none" strike="noStrike" kern="1200" baseline="0" dirty="0">
                        <a:solidFill>
                          <a:schemeClr val="tx1"/>
                        </a:solidFill>
                        <a:latin typeface="+mn-lt"/>
                        <a:ea typeface="+mn-ea"/>
                        <a:cs typeface="+mn-cs"/>
                      </a:endParaRPr>
                    </a:p>
                  </a:txBody>
                  <a:tcPr marL="36000" marR="36000" marT="36007" marB="36007" anchor="ctr"/>
                </a:tc>
                <a:tc>
                  <a:txBody>
                    <a:bodyPr/>
                    <a:lstStyle/>
                    <a:p>
                      <a:pPr algn="l" fontAlgn="ctr"/>
                      <a:r>
                        <a:rPr lang="es-ES" sz="1200" u="none" strike="noStrike" kern="1200" baseline="0" dirty="0">
                          <a:solidFill>
                            <a:schemeClr val="dk1"/>
                          </a:solidFill>
                          <a:latin typeface="+mn-lt"/>
                          <a:ea typeface="+mn-ea"/>
                          <a:cs typeface="+mn-cs"/>
                        </a:rPr>
                        <a:t>Realizar mesas de trabajo presenciales con Direcciones Territoriales y Unidades Ejecutoras de Planta Central para mejorar la oportunidad en la atención de las peticiones, quejas, reclamos y denuncias (PQRD).</a:t>
                      </a:r>
                    </a:p>
                  </a:txBody>
                  <a:tcPr marL="0" marR="0" marT="0" marB="0" anchor="ctr"/>
                </a:tc>
                <a:tc>
                  <a:txBody>
                    <a:bodyPr/>
                    <a:lstStyle/>
                    <a:p>
                      <a:pPr algn="l" fontAlgn="ctr"/>
                      <a:r>
                        <a:rPr lang="es-CO" sz="1200" u="none" strike="noStrike" kern="1200" baseline="0" dirty="0">
                          <a:solidFill>
                            <a:schemeClr val="dk1"/>
                          </a:solidFill>
                          <a:latin typeface="+mn-lt"/>
                          <a:ea typeface="+mn-ea"/>
                          <a:cs typeface="+mn-cs"/>
                        </a:rPr>
                        <a:t>Mesas de trabajo realizadas </a:t>
                      </a:r>
                    </a:p>
                  </a:txBody>
                  <a:tcPr marL="0" marR="0" marT="0" marB="0" anchor="ctr"/>
                </a:tc>
                <a:tc>
                  <a:txBody>
                    <a:bodyPr/>
                    <a:lstStyle/>
                    <a:p>
                      <a:pPr algn="ctr"/>
                      <a:r>
                        <a:rPr lang="es-ES" sz="1200" u="none" strike="noStrike" kern="1200" baseline="0" dirty="0">
                          <a:solidFill>
                            <a:schemeClr val="dk1"/>
                          </a:solidFill>
                          <a:latin typeface="+mn-lt"/>
                          <a:ea typeface="+mn-ea"/>
                          <a:cs typeface="+mn-cs"/>
                        </a:rPr>
                        <a:t>Secretaría General - Atención al Ciudadano</a:t>
                      </a:r>
                      <a:endParaRPr lang="es-CO" sz="1200" u="none" strike="noStrike" kern="1200" baseline="0" dirty="0">
                        <a:solidFill>
                          <a:schemeClr val="dk1"/>
                        </a:solidFill>
                        <a:latin typeface="+mn-lt"/>
                        <a:ea typeface="+mn-ea"/>
                        <a:cs typeface="+mn-cs"/>
                      </a:endParaRPr>
                    </a:p>
                  </a:txBody>
                  <a:tcPr marL="36000" marR="36000" marT="36007" marB="36007"/>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ES" sz="1200" u="none" strike="noStrike" kern="1200" baseline="0" dirty="0">
                          <a:solidFill>
                            <a:schemeClr val="dk1"/>
                          </a:solidFill>
                          <a:latin typeface="+mn-lt"/>
                          <a:ea typeface="+mn-ea"/>
                          <a:cs typeface="+mn-cs"/>
                        </a:rPr>
                        <a:t>1°, 2°, 3° y  4° trimestre</a:t>
                      </a:r>
                      <a:endParaRPr lang="es-CO" sz="1200" u="none" strike="noStrike" kern="1200" baseline="0" dirty="0">
                        <a:solidFill>
                          <a:schemeClr val="dk1"/>
                        </a:solidFill>
                        <a:latin typeface="+mn-lt"/>
                        <a:ea typeface="+mn-ea"/>
                        <a:cs typeface="+mn-cs"/>
                      </a:endParaRPr>
                    </a:p>
                  </a:txBody>
                  <a:tcPr marL="36000" marR="36000" marT="36007" marB="36007"/>
                </a:tc>
                <a:extLst>
                  <a:ext uri="{0D108BD9-81ED-4DB2-BD59-A6C34878D82A}">
                    <a16:rowId xmlns="" xmlns:a16="http://schemas.microsoft.com/office/drawing/2014/main" val="10002"/>
                  </a:ext>
                </a:extLst>
              </a:tr>
              <a:tr h="620765">
                <a:tc vMerge="1">
                  <a:txBody>
                    <a:bodyPr/>
                    <a:lstStyle/>
                    <a:p>
                      <a:pPr marL="0" indent="0" algn="ctr" fontAlgn="ctr">
                        <a:buFont typeface="+mj-lt"/>
                        <a:buNone/>
                      </a:pPr>
                      <a:endParaRPr lang="es-CO" sz="1800" u="none" strike="noStrike" kern="1200" baseline="0" dirty="0">
                        <a:solidFill>
                          <a:schemeClr val="tx1"/>
                        </a:solidFill>
                        <a:latin typeface="+mn-lt"/>
                        <a:ea typeface="+mn-ea"/>
                        <a:cs typeface="+mn-cs"/>
                      </a:endParaRPr>
                    </a:p>
                  </a:txBody>
                  <a:tcPr marL="36000" marR="36000" marT="36007" marB="36007" anchor="ctr"/>
                </a:tc>
                <a:tc>
                  <a:txBody>
                    <a:bodyPr/>
                    <a:lstStyle/>
                    <a:p>
                      <a:pPr algn="l" fontAlgn="ctr"/>
                      <a:r>
                        <a:rPr lang="es-ES" sz="1200" u="none" strike="noStrike" kern="1200" baseline="0" dirty="0">
                          <a:solidFill>
                            <a:schemeClr val="dk1"/>
                          </a:solidFill>
                          <a:latin typeface="+mn-lt"/>
                          <a:ea typeface="+mn-ea"/>
                          <a:cs typeface="+mn-cs"/>
                        </a:rPr>
                        <a:t>Realizar 2 talleres sobre la responsabilidad de los servidores públicos, y ciudadanos frente a sus deberes, derechos y obligaciones.</a:t>
                      </a:r>
                    </a:p>
                  </a:txBody>
                  <a:tcPr marL="0" marR="0" marT="0" marB="0" anchor="ctr"/>
                </a:tc>
                <a:tc>
                  <a:txBody>
                    <a:bodyPr/>
                    <a:lstStyle/>
                    <a:p>
                      <a:pPr algn="l" fontAlgn="ctr"/>
                      <a:r>
                        <a:rPr lang="es-CO" sz="1200" u="none" strike="noStrike" kern="1200" baseline="0" dirty="0">
                          <a:solidFill>
                            <a:schemeClr val="dk1"/>
                          </a:solidFill>
                          <a:latin typeface="+mn-lt"/>
                          <a:ea typeface="+mn-ea"/>
                          <a:cs typeface="+mn-cs"/>
                        </a:rPr>
                        <a:t>Talleres realizados.</a:t>
                      </a:r>
                    </a:p>
                  </a:txBody>
                  <a:tcPr marL="0" marR="0" marT="0" marB="0" anchor="ctr"/>
                </a:tc>
                <a:tc>
                  <a:txBody>
                    <a:bodyPr/>
                    <a:lstStyle/>
                    <a:p>
                      <a:pPr algn="ctr"/>
                      <a:r>
                        <a:rPr lang="es-ES" sz="1200" u="none" strike="noStrike" kern="1200" baseline="0" dirty="0">
                          <a:solidFill>
                            <a:schemeClr val="dk1"/>
                          </a:solidFill>
                          <a:latin typeface="+mn-lt"/>
                          <a:ea typeface="+mn-ea"/>
                          <a:cs typeface="+mn-cs"/>
                        </a:rPr>
                        <a:t>Secretaría General – Grupo Control Interno Disciplinario y Grupo de Comunicaciones </a:t>
                      </a:r>
                      <a:endParaRPr lang="es-CO" sz="1200" u="none" strike="noStrike" kern="1200" baseline="0" dirty="0">
                        <a:solidFill>
                          <a:schemeClr val="dk1"/>
                        </a:solidFill>
                        <a:latin typeface="+mn-lt"/>
                        <a:ea typeface="+mn-ea"/>
                        <a:cs typeface="+mn-cs"/>
                      </a:endParaRPr>
                    </a:p>
                  </a:txBody>
                  <a:tcPr marL="36000" marR="36000" marT="36007" marB="36007"/>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ES" sz="1200" u="none" strike="noStrike" kern="1200" baseline="0" dirty="0">
                          <a:solidFill>
                            <a:schemeClr val="dk1"/>
                          </a:solidFill>
                          <a:latin typeface="+mn-lt"/>
                          <a:ea typeface="+mn-ea"/>
                          <a:cs typeface="+mn-cs"/>
                        </a:rPr>
                        <a:t>2° y  4° trimestre</a:t>
                      </a:r>
                      <a:endParaRPr lang="es-CO" sz="1200" u="none" strike="noStrike" kern="1200" baseline="0" dirty="0">
                        <a:solidFill>
                          <a:schemeClr val="dk1"/>
                        </a:solidFill>
                        <a:latin typeface="+mn-lt"/>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lang="es-CO" sz="1200" u="none" strike="noStrike" kern="1200" baseline="0" dirty="0">
                        <a:solidFill>
                          <a:schemeClr val="dk1"/>
                        </a:solidFill>
                        <a:latin typeface="+mn-lt"/>
                        <a:ea typeface="+mn-ea"/>
                        <a:cs typeface="+mn-cs"/>
                      </a:endParaRPr>
                    </a:p>
                  </a:txBody>
                  <a:tcPr marL="36000" marR="36000" marT="36007" marB="36007"/>
                </a:tc>
                <a:extLst>
                  <a:ext uri="{0D108BD9-81ED-4DB2-BD59-A6C34878D82A}">
                    <a16:rowId xmlns="" xmlns:a16="http://schemas.microsoft.com/office/drawing/2014/main" val="10003"/>
                  </a:ext>
                </a:extLst>
              </a:tr>
            </a:tbl>
          </a:graphicData>
        </a:graphic>
      </p:graphicFrame>
    </p:spTree>
    <p:extLst>
      <p:ext uri="{BB962C8B-B14F-4D97-AF65-F5344CB8AC3E}">
        <p14:creationId xmlns:p14="http://schemas.microsoft.com/office/powerpoint/2010/main" val="223871801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tángulo 16">
            <a:extLst>
              <a:ext uri="{FF2B5EF4-FFF2-40B4-BE49-F238E27FC236}">
                <a16:creationId xmlns="" xmlns:a16="http://schemas.microsoft.com/office/drawing/2014/main" id="{1AFB049C-6B68-4B65-A015-20D3416AB98F}"/>
              </a:ext>
            </a:extLst>
          </p:cNvPr>
          <p:cNvSpPr/>
          <p:nvPr/>
        </p:nvSpPr>
        <p:spPr>
          <a:xfrm>
            <a:off x="6815025" y="-2058"/>
            <a:ext cx="5268686" cy="769441"/>
          </a:xfrm>
          <a:prstGeom prst="rect">
            <a:avLst/>
          </a:prstGeom>
        </p:spPr>
        <p:txBody>
          <a:bodyPr wrap="square">
            <a:spAutoFit/>
          </a:bodyPr>
          <a:lstStyle/>
          <a:p>
            <a:r>
              <a:rPr lang="es-ES" sz="2800" b="1" dirty="0">
                <a:solidFill>
                  <a:schemeClr val="bg1"/>
                </a:solidFill>
                <a:latin typeface="Arial" panose="020B0604020202020204" pitchFamily="34" charset="0"/>
                <a:cs typeface="Arial" panose="020B0604020202020204" pitchFamily="34" charset="0"/>
              </a:rPr>
              <a:t>Componente 4 - </a:t>
            </a:r>
            <a:r>
              <a:rPr lang="es-ES" sz="1600" b="1" dirty="0">
                <a:solidFill>
                  <a:schemeClr val="bg1"/>
                </a:solidFill>
                <a:latin typeface="Arial" panose="020B0604020202020204" pitchFamily="34" charset="0"/>
                <a:cs typeface="Arial" panose="020B0604020202020204" pitchFamily="34" charset="0"/>
              </a:rPr>
              <a:t>Mecanismos para mejorar la Atención al Ciudadano</a:t>
            </a:r>
          </a:p>
        </p:txBody>
      </p:sp>
      <p:grpSp>
        <p:nvGrpSpPr>
          <p:cNvPr id="88" name="Grupo 87"/>
          <p:cNvGrpSpPr/>
          <p:nvPr/>
        </p:nvGrpSpPr>
        <p:grpSpPr>
          <a:xfrm>
            <a:off x="243682" y="292655"/>
            <a:ext cx="5524184" cy="531449"/>
            <a:chOff x="5102657" y="5945321"/>
            <a:chExt cx="6284084" cy="548229"/>
          </a:xfrm>
          <a:solidFill>
            <a:schemeClr val="accent6"/>
          </a:solidFill>
        </p:grpSpPr>
        <p:sp>
          <p:nvSpPr>
            <p:cNvPr id="89" name="Forma libre 88"/>
            <p:cNvSpPr/>
            <p:nvPr/>
          </p:nvSpPr>
          <p:spPr>
            <a:xfrm>
              <a:off x="5665668" y="5945321"/>
              <a:ext cx="5721073" cy="548229"/>
            </a:xfrm>
            <a:custGeom>
              <a:avLst/>
              <a:gdLst>
                <a:gd name="connsiteX0" fmla="*/ 0 w 763861"/>
                <a:gd name="connsiteY0" fmla="*/ 0 h 806479"/>
                <a:gd name="connsiteX1" fmla="*/ 240208 w 763861"/>
                <a:gd name="connsiteY1" fmla="*/ 0 h 806479"/>
                <a:gd name="connsiteX2" fmla="*/ 245903 w 763861"/>
                <a:gd name="connsiteY2" fmla="*/ 9560 h 806479"/>
                <a:gd name="connsiteX3" fmla="*/ 245903 w 763861"/>
                <a:gd name="connsiteY3" fmla="*/ 0 h 806479"/>
                <a:gd name="connsiteX4" fmla="*/ 504882 w 763861"/>
                <a:gd name="connsiteY4" fmla="*/ 0 h 806479"/>
                <a:gd name="connsiteX5" fmla="*/ 763861 w 763861"/>
                <a:gd name="connsiteY5" fmla="*/ 403240 h 806479"/>
                <a:gd name="connsiteX6" fmla="*/ 504882 w 763861"/>
                <a:gd name="connsiteY6" fmla="*/ 806479 h 806479"/>
                <a:gd name="connsiteX7" fmla="*/ 245903 w 763861"/>
                <a:gd name="connsiteY7" fmla="*/ 806479 h 806479"/>
                <a:gd name="connsiteX8" fmla="*/ 245903 w 763861"/>
                <a:gd name="connsiteY8" fmla="*/ 796919 h 806479"/>
                <a:gd name="connsiteX9" fmla="*/ 240208 w 763861"/>
                <a:gd name="connsiteY9" fmla="*/ 806479 h 806479"/>
                <a:gd name="connsiteX10" fmla="*/ 0 w 763861"/>
                <a:gd name="connsiteY10" fmla="*/ 806479 h 806479"/>
                <a:gd name="connsiteX11" fmla="*/ 240208 w 763861"/>
                <a:gd name="connsiteY11" fmla="*/ 40324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04882 w 5292318"/>
                <a:gd name="connsiteY4" fmla="*/ 0 h 806479"/>
                <a:gd name="connsiteX5" fmla="*/ 5292318 w 5292318"/>
                <a:gd name="connsiteY5" fmla="*/ 479440 h 806479"/>
                <a:gd name="connsiteX6" fmla="*/ 504882 w 5292318"/>
                <a:gd name="connsiteY6" fmla="*/ 806479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04882 w 5292318"/>
                <a:gd name="connsiteY4" fmla="*/ 0 h 806479"/>
                <a:gd name="connsiteX5" fmla="*/ 5292318 w 5292318"/>
                <a:gd name="connsiteY5" fmla="*/ 479440 h 806479"/>
                <a:gd name="connsiteX6" fmla="*/ 5055111 w 5292318"/>
                <a:gd name="connsiteY6" fmla="*/ 719393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131311 w 5292318"/>
                <a:gd name="connsiteY4" fmla="*/ 10886 h 806479"/>
                <a:gd name="connsiteX5" fmla="*/ 5292318 w 5292318"/>
                <a:gd name="connsiteY5" fmla="*/ 479440 h 806479"/>
                <a:gd name="connsiteX6" fmla="*/ 5055111 w 5292318"/>
                <a:gd name="connsiteY6" fmla="*/ 719393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055111 w 5270547"/>
                <a:gd name="connsiteY6" fmla="*/ 719393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163969 w 5270547"/>
                <a:gd name="connsiteY6" fmla="*/ 762936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044226 w 5270547"/>
                <a:gd name="connsiteY6" fmla="*/ 795594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022454 w 5270547"/>
                <a:gd name="connsiteY4" fmla="*/ 10886 h 806479"/>
                <a:gd name="connsiteX5" fmla="*/ 5270547 w 5270547"/>
                <a:gd name="connsiteY5" fmla="*/ 370583 h 806479"/>
                <a:gd name="connsiteX6" fmla="*/ 5044226 w 5270547"/>
                <a:gd name="connsiteY6" fmla="*/ 795594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270547" h="806479">
                  <a:moveTo>
                    <a:pt x="0" y="0"/>
                  </a:moveTo>
                  <a:lnTo>
                    <a:pt x="240208" y="0"/>
                  </a:lnTo>
                  <a:lnTo>
                    <a:pt x="245903" y="9560"/>
                  </a:lnTo>
                  <a:lnTo>
                    <a:pt x="245903" y="0"/>
                  </a:lnTo>
                  <a:lnTo>
                    <a:pt x="5022454" y="10886"/>
                  </a:lnTo>
                  <a:lnTo>
                    <a:pt x="5270547" y="370583"/>
                  </a:lnTo>
                  <a:lnTo>
                    <a:pt x="5044226" y="795594"/>
                  </a:lnTo>
                  <a:lnTo>
                    <a:pt x="245903" y="806479"/>
                  </a:lnTo>
                  <a:lnTo>
                    <a:pt x="245903" y="796919"/>
                  </a:lnTo>
                  <a:lnTo>
                    <a:pt x="240208" y="806479"/>
                  </a:lnTo>
                  <a:lnTo>
                    <a:pt x="0" y="806479"/>
                  </a:lnTo>
                  <a:lnTo>
                    <a:pt x="240208" y="403240"/>
                  </a:lnTo>
                  <a:lnTo>
                    <a:pt x="0" y="0"/>
                  </a:lnTo>
                  <a:close/>
                </a:path>
              </a:pathLst>
            </a:custGeom>
            <a:grpFill/>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grpSp>
          <p:nvGrpSpPr>
            <p:cNvPr id="90" name="Grupo 89"/>
            <p:cNvGrpSpPr/>
            <p:nvPr/>
          </p:nvGrpSpPr>
          <p:grpSpPr>
            <a:xfrm>
              <a:off x="5102657" y="5978054"/>
              <a:ext cx="4547155" cy="476243"/>
              <a:chOff x="5102657" y="5978054"/>
              <a:chExt cx="4547155" cy="476243"/>
            </a:xfrm>
            <a:grpFill/>
          </p:grpSpPr>
          <p:sp>
            <p:nvSpPr>
              <p:cNvPr id="91" name="Pentágono 90"/>
              <p:cNvSpPr/>
              <p:nvPr/>
            </p:nvSpPr>
            <p:spPr>
              <a:xfrm>
                <a:off x="5423219" y="6002301"/>
                <a:ext cx="361141" cy="444998"/>
              </a:xfrm>
              <a:prstGeom prst="homePlate">
                <a:avLst/>
              </a:prstGeom>
              <a:grpFill/>
            </p:spPr>
            <p:style>
              <a:lnRef idx="0">
                <a:schemeClr val="accent6"/>
              </a:lnRef>
              <a:fillRef idx="3">
                <a:schemeClr val="accent6"/>
              </a:fillRef>
              <a:effectRef idx="3">
                <a:schemeClr val="accent6"/>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sp>
            <p:nvSpPr>
              <p:cNvPr id="92" name="Elipse 91"/>
              <p:cNvSpPr/>
              <p:nvPr/>
            </p:nvSpPr>
            <p:spPr>
              <a:xfrm>
                <a:off x="5102657" y="5999871"/>
                <a:ext cx="439263" cy="439263"/>
              </a:xfrm>
              <a:prstGeom prst="ellipse">
                <a:avLst/>
              </a:prstGeom>
              <a:grpFill/>
              <a:ln w="57150">
                <a:solidFill>
                  <a:schemeClr val="accent6">
                    <a:lumMod val="20000"/>
                    <a:lumOff val="80000"/>
                  </a:schemeClr>
                </a:solidFill>
              </a:ln>
            </p:spPr>
            <p:style>
              <a:lnRef idx="0">
                <a:schemeClr val="accent6"/>
              </a:lnRef>
              <a:fillRef idx="3">
                <a:schemeClr val="accent6"/>
              </a:fillRef>
              <a:effectRef idx="3">
                <a:schemeClr val="accent6"/>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sp>
            <p:nvSpPr>
              <p:cNvPr id="93" name="CuadroTexto 92"/>
              <p:cNvSpPr txBox="1"/>
              <p:nvPr/>
            </p:nvSpPr>
            <p:spPr>
              <a:xfrm>
                <a:off x="6026810" y="5978054"/>
                <a:ext cx="3623002" cy="476243"/>
              </a:xfrm>
              <a:prstGeom prst="rect">
                <a:avLst/>
              </a:prstGeom>
              <a:grpFill/>
            </p:spPr>
            <p:txBody>
              <a:bodyPr wrap="square" rtlCol="0">
                <a:spAutoFit/>
              </a:bodyPr>
              <a:lstStyle/>
              <a:p>
                <a:r>
                  <a:rPr lang="es-CO" sz="2400" b="1" dirty="0">
                    <a:solidFill>
                      <a:schemeClr val="bg1"/>
                    </a:solidFill>
                    <a:latin typeface="Arial" panose="020B0604020202020204" pitchFamily="34" charset="0"/>
                    <a:cs typeface="Arial" panose="020B0604020202020204" pitchFamily="34" charset="0"/>
                  </a:rPr>
                  <a:t>Estrategia </a:t>
                </a:r>
                <a:endParaRPr lang="es-CO" sz="1600" b="1" dirty="0">
                  <a:solidFill>
                    <a:schemeClr val="accent1">
                      <a:lumMod val="50000"/>
                    </a:schemeClr>
                  </a:solidFill>
                  <a:latin typeface="Arial" panose="020B0604020202020204" pitchFamily="34" charset="0"/>
                  <a:cs typeface="Arial" panose="020B0604020202020204" pitchFamily="34" charset="0"/>
                </a:endParaRPr>
              </a:p>
            </p:txBody>
          </p:sp>
        </p:grpSp>
      </p:grpSp>
      <p:graphicFrame>
        <p:nvGraphicFramePr>
          <p:cNvPr id="26" name="11 Tabla"/>
          <p:cNvGraphicFramePr>
            <a:graphicFrameLocks noGrp="1"/>
          </p:cNvGraphicFramePr>
          <p:nvPr>
            <p:extLst>
              <p:ext uri="{D42A27DB-BD31-4B8C-83A1-F6EECF244321}">
                <p14:modId xmlns:p14="http://schemas.microsoft.com/office/powerpoint/2010/main" val="2971946102"/>
              </p:ext>
            </p:extLst>
          </p:nvPr>
        </p:nvGraphicFramePr>
        <p:xfrm>
          <a:off x="243682" y="979136"/>
          <a:ext cx="11840029" cy="5076764"/>
        </p:xfrm>
        <a:graphic>
          <a:graphicData uri="http://schemas.openxmlformats.org/drawingml/2006/table">
            <a:tbl>
              <a:tblPr firstRow="1" bandRow="1">
                <a:tableStyleId>{93296810-A885-4BE3-A3E7-6D5BEEA58F35}</a:tableStyleId>
              </a:tblPr>
              <a:tblGrid>
                <a:gridCol w="1685504">
                  <a:extLst>
                    <a:ext uri="{9D8B030D-6E8A-4147-A177-3AD203B41FA5}">
                      <a16:colId xmlns="" xmlns:a16="http://schemas.microsoft.com/office/drawing/2014/main" val="20000"/>
                    </a:ext>
                  </a:extLst>
                </a:gridCol>
                <a:gridCol w="3374827">
                  <a:extLst>
                    <a:ext uri="{9D8B030D-6E8A-4147-A177-3AD203B41FA5}">
                      <a16:colId xmlns="" xmlns:a16="http://schemas.microsoft.com/office/drawing/2014/main" val="20001"/>
                    </a:ext>
                  </a:extLst>
                </a:gridCol>
                <a:gridCol w="2068208">
                  <a:extLst>
                    <a:ext uri="{9D8B030D-6E8A-4147-A177-3AD203B41FA5}">
                      <a16:colId xmlns="" xmlns:a16="http://schemas.microsoft.com/office/drawing/2014/main" val="20002"/>
                    </a:ext>
                  </a:extLst>
                </a:gridCol>
                <a:gridCol w="3413178">
                  <a:extLst>
                    <a:ext uri="{9D8B030D-6E8A-4147-A177-3AD203B41FA5}">
                      <a16:colId xmlns="" xmlns:a16="http://schemas.microsoft.com/office/drawing/2014/main" val="20003"/>
                    </a:ext>
                  </a:extLst>
                </a:gridCol>
                <a:gridCol w="1298312">
                  <a:extLst>
                    <a:ext uri="{9D8B030D-6E8A-4147-A177-3AD203B41FA5}">
                      <a16:colId xmlns="" xmlns:a16="http://schemas.microsoft.com/office/drawing/2014/main" val="20004"/>
                    </a:ext>
                  </a:extLst>
                </a:gridCol>
              </a:tblGrid>
              <a:tr h="320274">
                <a:tc>
                  <a:txBody>
                    <a:bodyPr/>
                    <a:lstStyle/>
                    <a:p>
                      <a:pPr algn="ctr"/>
                      <a:r>
                        <a:rPr lang="es-CO" sz="1800" u="none" strike="noStrike" kern="1200" baseline="0" dirty="0"/>
                        <a:t>Subcomponente</a:t>
                      </a:r>
                      <a:endParaRPr lang="es-CO" sz="1100" dirty="0">
                        <a:effectLst>
                          <a:outerShdw blurRad="38100" dist="38100" dir="2700000" algn="tl">
                            <a:srgbClr val="000000">
                              <a:alpha val="43137"/>
                            </a:srgbClr>
                          </a:outerShdw>
                        </a:effectLst>
                      </a:endParaRPr>
                    </a:p>
                  </a:txBody>
                  <a:tcPr marL="36000" marR="36000" marT="36007" marB="36007"/>
                </a:tc>
                <a:tc>
                  <a:txBody>
                    <a:bodyPr/>
                    <a:lstStyle/>
                    <a:p>
                      <a:pPr algn="ctr"/>
                      <a:r>
                        <a:rPr lang="es-CO" sz="1800" u="none" strike="noStrike" kern="1200" baseline="0" dirty="0"/>
                        <a:t>Actividades</a:t>
                      </a:r>
                      <a:endParaRPr lang="es-CO" sz="1100" dirty="0">
                        <a:effectLst>
                          <a:outerShdw blurRad="38100" dist="38100" dir="2700000" algn="tl">
                            <a:srgbClr val="000000">
                              <a:alpha val="43137"/>
                            </a:srgbClr>
                          </a:outerShdw>
                        </a:effectLst>
                      </a:endParaRPr>
                    </a:p>
                  </a:txBody>
                  <a:tcPr marL="36000" marR="36000" marT="36007" marB="36007"/>
                </a:tc>
                <a:tc>
                  <a:txBody>
                    <a:bodyPr/>
                    <a:lstStyle/>
                    <a:p>
                      <a:pPr algn="ctr"/>
                      <a:r>
                        <a:rPr lang="es-CO" sz="1800" u="none" strike="noStrike" kern="1200" baseline="0" dirty="0"/>
                        <a:t>Meta o producto</a:t>
                      </a:r>
                      <a:endParaRPr lang="es-CO" sz="1100" dirty="0">
                        <a:effectLst>
                          <a:outerShdw blurRad="38100" dist="38100" dir="2700000" algn="tl">
                            <a:srgbClr val="000000">
                              <a:alpha val="43137"/>
                            </a:srgbClr>
                          </a:outerShdw>
                        </a:effectLst>
                      </a:endParaRPr>
                    </a:p>
                  </a:txBody>
                  <a:tcPr marL="36000" marR="36000" marT="36007" marB="36007"/>
                </a:tc>
                <a:tc>
                  <a:txBody>
                    <a:bodyPr/>
                    <a:lstStyle/>
                    <a:p>
                      <a:pPr algn="ctr"/>
                      <a:r>
                        <a:rPr lang="es-CO" sz="1800" u="none" strike="noStrike" kern="1200" baseline="0" dirty="0"/>
                        <a:t>Responsable</a:t>
                      </a:r>
                      <a:endParaRPr lang="es-CO" sz="1100" dirty="0">
                        <a:effectLst>
                          <a:outerShdw blurRad="38100" dist="38100" dir="2700000" algn="tl">
                            <a:srgbClr val="000000">
                              <a:alpha val="43137"/>
                            </a:srgbClr>
                          </a:outerShdw>
                        </a:effectLst>
                      </a:endParaRPr>
                    </a:p>
                  </a:txBody>
                  <a:tcPr marL="36000" marR="36000" marT="36007" marB="36007"/>
                </a:tc>
                <a:tc>
                  <a:txBody>
                    <a:bodyPr/>
                    <a:lstStyle/>
                    <a:p>
                      <a:pPr algn="ctr"/>
                      <a:r>
                        <a:rPr lang="es-CO" sz="1800" u="none" strike="noStrike" kern="1200" baseline="0" dirty="0"/>
                        <a:t>Fecha programada</a:t>
                      </a:r>
                      <a:endParaRPr lang="es-CO" sz="1100" dirty="0">
                        <a:effectLst>
                          <a:outerShdw blurRad="38100" dist="38100" dir="2700000" algn="tl">
                            <a:srgbClr val="000000">
                              <a:alpha val="43137"/>
                            </a:srgbClr>
                          </a:outerShdw>
                        </a:effectLst>
                      </a:endParaRPr>
                    </a:p>
                  </a:txBody>
                  <a:tcPr marL="36000" marR="36000" marT="36007" marB="36007"/>
                </a:tc>
                <a:extLst>
                  <a:ext uri="{0D108BD9-81ED-4DB2-BD59-A6C34878D82A}">
                    <a16:rowId xmlns="" xmlns:a16="http://schemas.microsoft.com/office/drawing/2014/main" val="10000"/>
                  </a:ext>
                </a:extLst>
              </a:tr>
              <a:tr h="620765">
                <a:tc rowSpan="7">
                  <a:txBody>
                    <a:bodyPr/>
                    <a:lstStyle/>
                    <a:p>
                      <a:pPr marL="0" indent="0" algn="ctr" fontAlgn="ctr">
                        <a:buFont typeface="+mj-lt"/>
                        <a:buNone/>
                      </a:pPr>
                      <a:r>
                        <a:rPr lang="es-CO" sz="1800" u="none" strike="noStrike" kern="1200" baseline="0" dirty="0"/>
                        <a:t> 4.  Normativo y procedimental</a:t>
                      </a:r>
                      <a:endParaRPr lang="es-CO" sz="1800" u="none" strike="noStrike" kern="1200" baseline="0" dirty="0">
                        <a:solidFill>
                          <a:schemeClr val="tx1"/>
                        </a:solidFill>
                        <a:latin typeface="+mn-lt"/>
                        <a:ea typeface="+mn-ea"/>
                        <a:cs typeface="+mn-cs"/>
                      </a:endParaRPr>
                    </a:p>
                  </a:txBody>
                  <a:tcPr marL="36000" marR="36000" marT="36007" marB="36007" anchor="ctr"/>
                </a:tc>
                <a:tc>
                  <a:txBody>
                    <a:bodyPr/>
                    <a:lstStyle/>
                    <a:p>
                      <a:pPr algn="l" fontAlgn="ctr"/>
                      <a:r>
                        <a:rPr lang="es-ES" sz="1200" u="none" strike="noStrike" kern="1200" baseline="0" dirty="0">
                          <a:solidFill>
                            <a:schemeClr val="dk1"/>
                          </a:solidFill>
                          <a:latin typeface="+mn-lt"/>
                          <a:ea typeface="+mn-ea"/>
                          <a:cs typeface="+mn-cs"/>
                        </a:rPr>
                        <a:t>Realizar encuestas a usuarios frente a la atención recibida y/o una encuesta sobre el nivel de percepción y satisfacción del ciudadano respecto del </a:t>
                      </a:r>
                      <a:r>
                        <a:rPr lang="es-ES" sz="1200" u="none" strike="noStrike" kern="1200" baseline="0" dirty="0" err="1">
                          <a:solidFill>
                            <a:schemeClr val="dk1"/>
                          </a:solidFill>
                          <a:latin typeface="+mn-lt"/>
                          <a:ea typeface="+mn-ea"/>
                          <a:cs typeface="+mn-cs"/>
                        </a:rPr>
                        <a:t>Invías</a:t>
                      </a:r>
                      <a:r>
                        <a:rPr lang="es-ES" sz="1200" u="none" strike="noStrike" kern="1200" baseline="0" dirty="0">
                          <a:solidFill>
                            <a:schemeClr val="dk1"/>
                          </a:solidFill>
                          <a:latin typeface="+mn-lt"/>
                          <a:ea typeface="+mn-ea"/>
                          <a:cs typeface="+mn-cs"/>
                        </a:rPr>
                        <a:t> en página web.</a:t>
                      </a:r>
                    </a:p>
                  </a:txBody>
                  <a:tcPr marL="0" marR="0" marT="0" marB="0" anchor="ctr"/>
                </a:tc>
                <a:tc>
                  <a:txBody>
                    <a:bodyPr/>
                    <a:lstStyle/>
                    <a:p>
                      <a:pPr algn="l" fontAlgn="ctr"/>
                      <a:r>
                        <a:rPr lang="es-CO" sz="1200" u="none" strike="noStrike" kern="1200" baseline="0" dirty="0">
                          <a:solidFill>
                            <a:schemeClr val="dk1"/>
                          </a:solidFill>
                          <a:latin typeface="+mn-lt"/>
                          <a:ea typeface="+mn-ea"/>
                          <a:cs typeface="+mn-cs"/>
                        </a:rPr>
                        <a:t>Encuestas a usuarios realizada </a:t>
                      </a:r>
                    </a:p>
                  </a:txBody>
                  <a:tcPr marL="0" marR="0" marT="0" marB="0" anchor="ctr"/>
                </a:tc>
                <a:tc>
                  <a:txBody>
                    <a:bodyPr/>
                    <a:lstStyle/>
                    <a:p>
                      <a:pPr algn="ctr"/>
                      <a:r>
                        <a:rPr lang="es-ES" sz="1200" u="none" strike="noStrike" kern="1200" baseline="0" dirty="0">
                          <a:solidFill>
                            <a:schemeClr val="dk1"/>
                          </a:solidFill>
                          <a:latin typeface="+mn-lt"/>
                          <a:ea typeface="+mn-ea"/>
                          <a:cs typeface="+mn-cs"/>
                        </a:rPr>
                        <a:t>Secretaría General – Grupo de Atención al Ciudadano</a:t>
                      </a:r>
                    </a:p>
                    <a:p>
                      <a:pPr algn="ctr"/>
                      <a:r>
                        <a:rPr lang="es-ES" sz="1200" u="none" strike="noStrike" kern="1200" baseline="0" dirty="0">
                          <a:solidFill>
                            <a:schemeClr val="dk1"/>
                          </a:solidFill>
                          <a:latin typeface="+mn-lt"/>
                          <a:ea typeface="+mn-ea"/>
                          <a:cs typeface="+mn-cs"/>
                        </a:rPr>
                        <a:t>Oficina Asesora de Planeación</a:t>
                      </a:r>
                      <a:endParaRPr lang="es-CO" sz="1200" u="none" strike="noStrike" kern="1200" baseline="0" dirty="0">
                        <a:solidFill>
                          <a:schemeClr val="dk1"/>
                        </a:solidFill>
                        <a:latin typeface="+mn-lt"/>
                        <a:ea typeface="+mn-ea"/>
                        <a:cs typeface="+mn-cs"/>
                      </a:endParaRPr>
                    </a:p>
                  </a:txBody>
                  <a:tcPr marL="36000" marR="36000" marT="36007" marB="36007"/>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ES" sz="1200" u="none" strike="noStrike" kern="1200" baseline="0" dirty="0">
                          <a:solidFill>
                            <a:schemeClr val="dk1"/>
                          </a:solidFill>
                          <a:latin typeface="+mn-lt"/>
                          <a:ea typeface="+mn-ea"/>
                          <a:cs typeface="+mn-cs"/>
                        </a:rPr>
                        <a:t>2° y  3° trimestre</a:t>
                      </a:r>
                      <a:endParaRPr lang="es-CO" sz="1200" u="none" strike="noStrike" kern="1200" baseline="0" dirty="0">
                        <a:solidFill>
                          <a:schemeClr val="dk1"/>
                        </a:solidFill>
                        <a:latin typeface="+mn-lt"/>
                        <a:ea typeface="+mn-ea"/>
                        <a:cs typeface="+mn-cs"/>
                      </a:endParaRPr>
                    </a:p>
                    <a:p>
                      <a:pPr algn="ctr"/>
                      <a:endParaRPr lang="es-CO" sz="1200" u="none" strike="noStrike" kern="1200" baseline="0" dirty="0">
                        <a:solidFill>
                          <a:schemeClr val="dk1"/>
                        </a:solidFill>
                        <a:latin typeface="+mn-lt"/>
                        <a:ea typeface="+mn-ea"/>
                        <a:cs typeface="+mn-cs"/>
                      </a:endParaRPr>
                    </a:p>
                  </a:txBody>
                  <a:tcPr marL="36000" marR="36000" marT="36007" marB="36007"/>
                </a:tc>
                <a:extLst>
                  <a:ext uri="{0D108BD9-81ED-4DB2-BD59-A6C34878D82A}">
                    <a16:rowId xmlns="" xmlns:a16="http://schemas.microsoft.com/office/drawing/2014/main" val="10001"/>
                  </a:ext>
                </a:extLst>
              </a:tr>
              <a:tr h="620765">
                <a:tc vMerge="1">
                  <a:txBody>
                    <a:bodyPr/>
                    <a:lstStyle/>
                    <a:p>
                      <a:pPr marL="0" indent="0" algn="ctr" fontAlgn="ctr">
                        <a:buFont typeface="+mj-lt"/>
                        <a:buNone/>
                      </a:pPr>
                      <a:endParaRPr lang="es-CO" sz="1800" u="none" strike="noStrike" kern="1200" baseline="0" dirty="0">
                        <a:solidFill>
                          <a:schemeClr val="tx1"/>
                        </a:solidFill>
                        <a:latin typeface="+mn-lt"/>
                        <a:ea typeface="+mn-ea"/>
                        <a:cs typeface="+mn-cs"/>
                      </a:endParaRPr>
                    </a:p>
                  </a:txBody>
                  <a:tcPr marL="36000" marR="36000" marT="36007" marB="36007" anchor="ctr"/>
                </a:tc>
                <a:tc>
                  <a:txBody>
                    <a:bodyPr/>
                    <a:lstStyle/>
                    <a:p>
                      <a:pPr algn="l" fontAlgn="ctr"/>
                      <a:r>
                        <a:rPr lang="es-ES" sz="1200" u="none" strike="noStrike" kern="1200" baseline="0" dirty="0">
                          <a:solidFill>
                            <a:schemeClr val="dk1"/>
                          </a:solidFill>
                          <a:latin typeface="+mn-lt"/>
                          <a:ea typeface="+mn-ea"/>
                          <a:cs typeface="+mn-cs"/>
                        </a:rPr>
                        <a:t>Difundir la política para el tratamiento de datos personales </a:t>
                      </a:r>
                    </a:p>
                  </a:txBody>
                  <a:tcPr marL="0" marR="0" marT="0" marB="0" anchor="ctr"/>
                </a:tc>
                <a:tc>
                  <a:txBody>
                    <a:bodyPr/>
                    <a:lstStyle/>
                    <a:p>
                      <a:pPr algn="l" fontAlgn="ctr"/>
                      <a:r>
                        <a:rPr lang="es-ES" sz="1200" u="none" strike="noStrike" kern="1200" baseline="0" dirty="0">
                          <a:solidFill>
                            <a:schemeClr val="dk1"/>
                          </a:solidFill>
                          <a:latin typeface="+mn-lt"/>
                          <a:ea typeface="+mn-ea"/>
                          <a:cs typeface="+mn-cs"/>
                        </a:rPr>
                        <a:t>Política de tratamiento de datos personales y difundida</a:t>
                      </a:r>
                    </a:p>
                  </a:txBody>
                  <a:tcPr marL="0" marR="0" marT="0" marB="0" anchor="ctr"/>
                </a:tc>
                <a:tc>
                  <a:txBody>
                    <a:bodyPr/>
                    <a:lstStyle/>
                    <a:p>
                      <a:pPr algn="ctr"/>
                      <a:r>
                        <a:rPr lang="es-ES" sz="1200" u="none" strike="noStrike" kern="1200" baseline="0" dirty="0">
                          <a:solidFill>
                            <a:schemeClr val="dk1"/>
                          </a:solidFill>
                          <a:latin typeface="+mn-lt"/>
                          <a:ea typeface="+mn-ea"/>
                          <a:cs typeface="+mn-cs"/>
                        </a:rPr>
                        <a:t>Secretaría General – Grupo de Atención al Ciudadano y Grupo de Comunicaciones con apoyo de la Oficina Asesora Jurídica Oficina Asesora de Planeación</a:t>
                      </a:r>
                      <a:endParaRPr lang="es-CO" sz="1200" u="none" strike="noStrike" kern="1200" baseline="0" dirty="0">
                        <a:solidFill>
                          <a:schemeClr val="dk1"/>
                        </a:solidFill>
                        <a:latin typeface="+mn-lt"/>
                        <a:ea typeface="+mn-ea"/>
                        <a:cs typeface="+mn-cs"/>
                      </a:endParaRPr>
                    </a:p>
                  </a:txBody>
                  <a:tcPr marL="36000" marR="36000" marT="36007" marB="36007"/>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ES" sz="1200" u="none" strike="noStrike" kern="1200" baseline="0" dirty="0">
                          <a:solidFill>
                            <a:schemeClr val="dk1"/>
                          </a:solidFill>
                          <a:latin typeface="+mn-lt"/>
                          <a:ea typeface="+mn-ea"/>
                          <a:cs typeface="+mn-cs"/>
                        </a:rPr>
                        <a:t>3° y  4° trimestre</a:t>
                      </a:r>
                      <a:endParaRPr lang="es-CO" sz="1200" u="none" strike="noStrike" kern="1200" baseline="0" dirty="0">
                        <a:solidFill>
                          <a:schemeClr val="dk1"/>
                        </a:solidFill>
                        <a:latin typeface="+mn-lt"/>
                        <a:ea typeface="+mn-ea"/>
                        <a:cs typeface="+mn-cs"/>
                      </a:endParaRPr>
                    </a:p>
                    <a:p>
                      <a:pPr algn="ctr"/>
                      <a:endParaRPr lang="es-CO" sz="1200" u="none" strike="noStrike" kern="1200" baseline="0" dirty="0">
                        <a:solidFill>
                          <a:schemeClr val="dk1"/>
                        </a:solidFill>
                        <a:latin typeface="+mn-lt"/>
                        <a:ea typeface="+mn-ea"/>
                        <a:cs typeface="+mn-cs"/>
                      </a:endParaRPr>
                    </a:p>
                  </a:txBody>
                  <a:tcPr marL="36000" marR="36000" marT="36007" marB="36007"/>
                </a:tc>
                <a:extLst>
                  <a:ext uri="{0D108BD9-81ED-4DB2-BD59-A6C34878D82A}">
                    <a16:rowId xmlns="" xmlns:a16="http://schemas.microsoft.com/office/drawing/2014/main" val="10002"/>
                  </a:ext>
                </a:extLst>
              </a:tr>
              <a:tr h="620765">
                <a:tc vMerge="1">
                  <a:txBody>
                    <a:bodyPr/>
                    <a:lstStyle/>
                    <a:p>
                      <a:pPr marL="0" marR="0" lvl="0" indent="0" algn="ctr" defTabSz="914400" rtl="0" eaLnBrk="1" fontAlgn="ctr" latinLnBrk="0" hangingPunct="1">
                        <a:lnSpc>
                          <a:spcPct val="100000"/>
                        </a:lnSpc>
                        <a:spcBef>
                          <a:spcPts val="0"/>
                        </a:spcBef>
                        <a:spcAft>
                          <a:spcPts val="0"/>
                        </a:spcAft>
                        <a:buClrTx/>
                        <a:buSzTx/>
                        <a:buFont typeface="+mj-lt"/>
                        <a:buNone/>
                        <a:tabLst/>
                        <a:defRPr/>
                      </a:pPr>
                      <a:endParaRPr lang="es-CO" sz="1800" u="none" strike="noStrike" kern="1200" baseline="0" dirty="0">
                        <a:solidFill>
                          <a:schemeClr val="tx1"/>
                        </a:solidFill>
                        <a:latin typeface="+mn-lt"/>
                        <a:ea typeface="+mn-ea"/>
                        <a:cs typeface="+mn-cs"/>
                      </a:endParaRPr>
                    </a:p>
                  </a:txBody>
                  <a:tcPr marL="36000" marR="36000" marT="36007" marB="36007" anchor="ctr"/>
                </a:tc>
                <a:tc>
                  <a:txBody>
                    <a:bodyPr/>
                    <a:lstStyle/>
                    <a:p>
                      <a:pPr algn="l" fontAlgn="ctr"/>
                      <a:r>
                        <a:rPr lang="es-ES" sz="1200" u="none" strike="noStrike" kern="1200" baseline="0" dirty="0">
                          <a:solidFill>
                            <a:schemeClr val="dk1"/>
                          </a:solidFill>
                          <a:latin typeface="+mn-lt"/>
                          <a:ea typeface="+mn-ea"/>
                          <a:cs typeface="+mn-cs"/>
                        </a:rPr>
                        <a:t>Diseñar mecanismos para la autorización del ciudadano para la recolección de los datos personales</a:t>
                      </a:r>
                    </a:p>
                  </a:txBody>
                  <a:tcPr marL="0" marR="0" marT="0" marB="0" anchor="ctr"/>
                </a:tc>
                <a:tc>
                  <a:txBody>
                    <a:bodyPr/>
                    <a:lstStyle/>
                    <a:p>
                      <a:pPr algn="l" fontAlgn="ctr"/>
                      <a:r>
                        <a:rPr lang="es-CO" sz="1200" u="none" strike="noStrike" kern="1200" baseline="0" dirty="0">
                          <a:solidFill>
                            <a:schemeClr val="dk1"/>
                          </a:solidFill>
                          <a:latin typeface="+mn-lt"/>
                          <a:ea typeface="+mn-ea"/>
                          <a:cs typeface="+mn-cs"/>
                        </a:rPr>
                        <a:t>Mecanismo de Autorización diseñado</a:t>
                      </a:r>
                    </a:p>
                  </a:txBody>
                  <a:tcPr marL="0" marR="0" marT="0" marB="0" anchor="ctr"/>
                </a:tc>
                <a:tc>
                  <a:txBody>
                    <a:bodyPr/>
                    <a:lstStyle/>
                    <a:p>
                      <a:pPr algn="ctr"/>
                      <a:r>
                        <a:rPr lang="es-ES" sz="1200" u="none" strike="noStrike" kern="1200" baseline="0" dirty="0">
                          <a:solidFill>
                            <a:schemeClr val="dk1"/>
                          </a:solidFill>
                          <a:latin typeface="+mn-lt"/>
                          <a:ea typeface="+mn-ea"/>
                          <a:cs typeface="+mn-cs"/>
                        </a:rPr>
                        <a:t>Secretaría General – Grupo de Atención al Ciudadano y Grupo de Comunicaciones con apoyo de la Oficina Asesora Jurídica </a:t>
                      </a:r>
                      <a:endParaRPr lang="es-CO" sz="1200" u="none" strike="noStrike" kern="1200" baseline="0" dirty="0">
                        <a:solidFill>
                          <a:schemeClr val="dk1"/>
                        </a:solidFill>
                        <a:latin typeface="+mn-lt"/>
                        <a:ea typeface="+mn-ea"/>
                        <a:cs typeface="+mn-cs"/>
                      </a:endParaRPr>
                    </a:p>
                  </a:txBody>
                  <a:tcPr marL="36000" marR="36000" marT="36007" marB="36007"/>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ES" sz="1200" u="none" strike="noStrike" kern="1200" baseline="0" dirty="0">
                          <a:solidFill>
                            <a:schemeClr val="dk1"/>
                          </a:solidFill>
                          <a:latin typeface="+mn-lt"/>
                          <a:ea typeface="+mn-ea"/>
                          <a:cs typeface="+mn-cs"/>
                        </a:rPr>
                        <a:t>1° y  2° trimestre</a:t>
                      </a:r>
                      <a:endParaRPr lang="es-CO" sz="1200" u="none" strike="noStrike" kern="1200" baseline="0" dirty="0">
                        <a:solidFill>
                          <a:schemeClr val="dk1"/>
                        </a:solidFill>
                        <a:latin typeface="+mn-lt"/>
                        <a:ea typeface="+mn-ea"/>
                        <a:cs typeface="+mn-cs"/>
                      </a:endParaRPr>
                    </a:p>
                    <a:p>
                      <a:pPr algn="ctr"/>
                      <a:endParaRPr lang="es-CO" sz="1200" u="none" strike="noStrike" kern="1200" baseline="0" dirty="0">
                        <a:solidFill>
                          <a:schemeClr val="dk1"/>
                        </a:solidFill>
                        <a:latin typeface="+mn-lt"/>
                        <a:ea typeface="+mn-ea"/>
                        <a:cs typeface="+mn-cs"/>
                      </a:endParaRPr>
                    </a:p>
                  </a:txBody>
                  <a:tcPr marL="36000" marR="36000" marT="36007" marB="36007"/>
                </a:tc>
                <a:extLst>
                  <a:ext uri="{0D108BD9-81ED-4DB2-BD59-A6C34878D82A}">
                    <a16:rowId xmlns="" xmlns:a16="http://schemas.microsoft.com/office/drawing/2014/main" val="10003"/>
                  </a:ext>
                </a:extLst>
              </a:tr>
              <a:tr h="620765">
                <a:tc vMerge="1">
                  <a:txBody>
                    <a:bodyPr/>
                    <a:lstStyle/>
                    <a:p>
                      <a:pPr marL="0" marR="0" lvl="0" indent="0" algn="ctr" defTabSz="914400" rtl="0" eaLnBrk="1" fontAlgn="ctr" latinLnBrk="0" hangingPunct="1">
                        <a:lnSpc>
                          <a:spcPct val="100000"/>
                        </a:lnSpc>
                        <a:spcBef>
                          <a:spcPts val="0"/>
                        </a:spcBef>
                        <a:spcAft>
                          <a:spcPts val="0"/>
                        </a:spcAft>
                        <a:buClrTx/>
                        <a:buSzTx/>
                        <a:buFont typeface="+mj-lt"/>
                        <a:buNone/>
                        <a:tabLst/>
                        <a:defRPr/>
                      </a:pPr>
                      <a:endParaRPr lang="es-CO" sz="1800" u="none" strike="noStrike" kern="1200" baseline="0" dirty="0">
                        <a:solidFill>
                          <a:schemeClr val="tx1"/>
                        </a:solidFill>
                        <a:latin typeface="+mn-lt"/>
                        <a:ea typeface="+mn-ea"/>
                        <a:cs typeface="+mn-cs"/>
                      </a:endParaRPr>
                    </a:p>
                  </a:txBody>
                  <a:tcPr marL="36000" marR="36000" marT="36007" marB="36007" anchor="ctr"/>
                </a:tc>
                <a:tc>
                  <a:txBody>
                    <a:bodyPr/>
                    <a:lstStyle/>
                    <a:p>
                      <a:pPr algn="l" fontAlgn="ctr"/>
                      <a:r>
                        <a:rPr lang="es-ES" sz="1200" u="none" strike="noStrike" kern="1200" baseline="0" dirty="0">
                          <a:solidFill>
                            <a:schemeClr val="dk1"/>
                          </a:solidFill>
                          <a:latin typeface="+mn-lt"/>
                          <a:ea typeface="+mn-ea"/>
                          <a:cs typeface="+mn-cs"/>
                        </a:rPr>
                        <a:t>Efectuar el control a la Atención de Ciudadanos en los SAUS de acuerdo con los lineamientos impartidos por la Entidad. (Número único de radicado)</a:t>
                      </a:r>
                    </a:p>
                  </a:txBody>
                  <a:tcPr marL="0" marR="0" marT="0" marB="0" anchor="ctr"/>
                </a:tc>
                <a:tc>
                  <a:txBody>
                    <a:bodyPr/>
                    <a:lstStyle/>
                    <a:p>
                      <a:pPr algn="l" fontAlgn="ctr"/>
                      <a:r>
                        <a:rPr lang="es-ES" sz="1200" u="none" strike="noStrike" kern="1200" baseline="0" dirty="0">
                          <a:solidFill>
                            <a:schemeClr val="dk1"/>
                          </a:solidFill>
                          <a:latin typeface="+mn-lt"/>
                          <a:ea typeface="+mn-ea"/>
                          <a:cs typeface="+mn-cs"/>
                        </a:rPr>
                        <a:t>Seguimiento efectuado a Controles efectuados en los SAUS </a:t>
                      </a:r>
                    </a:p>
                  </a:txBody>
                  <a:tcPr marL="0" marR="0" marT="0" marB="0" anchor="ctr"/>
                </a:tc>
                <a:tc>
                  <a:txBody>
                    <a:bodyPr/>
                    <a:lstStyle/>
                    <a:p>
                      <a:pPr algn="ctr"/>
                      <a:r>
                        <a:rPr lang="es-ES" sz="1200" u="none" strike="noStrike" kern="1200" baseline="0" dirty="0">
                          <a:solidFill>
                            <a:schemeClr val="dk1"/>
                          </a:solidFill>
                          <a:latin typeface="+mn-lt"/>
                          <a:ea typeface="+mn-ea"/>
                          <a:cs typeface="+mn-cs"/>
                        </a:rPr>
                        <a:t>Subdirección Medio Ambiente y Gestión Social </a:t>
                      </a:r>
                      <a:endParaRPr lang="es-CO" sz="1200" u="none" strike="noStrike" kern="1200" baseline="0" dirty="0">
                        <a:solidFill>
                          <a:schemeClr val="dk1"/>
                        </a:solidFill>
                        <a:latin typeface="+mn-lt"/>
                        <a:ea typeface="+mn-ea"/>
                        <a:cs typeface="+mn-cs"/>
                      </a:endParaRPr>
                    </a:p>
                  </a:txBody>
                  <a:tcPr marL="36000" marR="36000" marT="36007" marB="36007"/>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ES" sz="1200" u="none" strike="noStrike" kern="1200" baseline="0" dirty="0">
                          <a:solidFill>
                            <a:schemeClr val="dk1"/>
                          </a:solidFill>
                          <a:latin typeface="+mn-lt"/>
                          <a:ea typeface="+mn-ea"/>
                          <a:cs typeface="+mn-cs"/>
                        </a:rPr>
                        <a:t> 4° trimestre</a:t>
                      </a:r>
                      <a:endParaRPr lang="es-CO" sz="1200" u="none" strike="noStrike" kern="1200" baseline="0" dirty="0">
                        <a:solidFill>
                          <a:schemeClr val="dk1"/>
                        </a:solidFill>
                        <a:latin typeface="+mn-lt"/>
                        <a:ea typeface="+mn-ea"/>
                        <a:cs typeface="+mn-cs"/>
                      </a:endParaRPr>
                    </a:p>
                  </a:txBody>
                  <a:tcPr marL="36000" marR="36000" marT="36007" marB="36007"/>
                </a:tc>
                <a:extLst>
                  <a:ext uri="{0D108BD9-81ED-4DB2-BD59-A6C34878D82A}">
                    <a16:rowId xmlns="" xmlns:a16="http://schemas.microsoft.com/office/drawing/2014/main" val="10004"/>
                  </a:ext>
                </a:extLst>
              </a:tr>
              <a:tr h="620765">
                <a:tc vMerge="1">
                  <a:txBody>
                    <a:bodyPr/>
                    <a:lstStyle/>
                    <a:p>
                      <a:pPr marL="0" marR="0" lvl="0" indent="0" algn="ctr" defTabSz="914400" rtl="0" eaLnBrk="1" fontAlgn="ctr" latinLnBrk="0" hangingPunct="1">
                        <a:lnSpc>
                          <a:spcPct val="100000"/>
                        </a:lnSpc>
                        <a:spcBef>
                          <a:spcPts val="0"/>
                        </a:spcBef>
                        <a:spcAft>
                          <a:spcPts val="0"/>
                        </a:spcAft>
                        <a:buClrTx/>
                        <a:buSzTx/>
                        <a:buFont typeface="+mj-lt"/>
                        <a:buNone/>
                        <a:tabLst/>
                        <a:defRPr/>
                      </a:pPr>
                      <a:endParaRPr lang="es-CO" sz="1800" u="none" strike="noStrike" kern="1200" baseline="0" dirty="0">
                        <a:solidFill>
                          <a:schemeClr val="tx1"/>
                        </a:solidFill>
                        <a:latin typeface="+mn-lt"/>
                        <a:ea typeface="+mn-ea"/>
                        <a:cs typeface="+mn-cs"/>
                      </a:endParaRPr>
                    </a:p>
                  </a:txBody>
                  <a:tcPr marL="36000" marR="36000" marT="36007" marB="36007" anchor="ctr"/>
                </a:tc>
                <a:tc>
                  <a:txBody>
                    <a:bodyPr/>
                    <a:lstStyle/>
                    <a:p>
                      <a:pPr algn="l" fontAlgn="ctr"/>
                      <a:r>
                        <a:rPr lang="es-ES" sz="1200" u="none" strike="noStrike" kern="1200" baseline="0" dirty="0">
                          <a:solidFill>
                            <a:schemeClr val="dk1"/>
                          </a:solidFill>
                          <a:latin typeface="+mn-lt"/>
                          <a:ea typeface="+mn-ea"/>
                          <a:cs typeface="+mn-cs"/>
                        </a:rPr>
                        <a:t>Disponer de canales electrónicos para recopilar la información de las características geográficas de los grupos de interés</a:t>
                      </a:r>
                    </a:p>
                  </a:txBody>
                  <a:tcPr marL="0" marR="0" marT="0" marB="0" anchor="ctr"/>
                </a:tc>
                <a:tc>
                  <a:txBody>
                    <a:bodyPr/>
                    <a:lstStyle/>
                    <a:p>
                      <a:pPr algn="l" fontAlgn="ctr"/>
                      <a:r>
                        <a:rPr lang="es-CO" sz="1200" u="none" strike="noStrike" kern="1200" baseline="0" dirty="0">
                          <a:solidFill>
                            <a:schemeClr val="dk1"/>
                          </a:solidFill>
                          <a:latin typeface="+mn-lt"/>
                          <a:ea typeface="+mn-ea"/>
                          <a:cs typeface="+mn-cs"/>
                        </a:rPr>
                        <a:t>Canales electrónicos disponibles</a:t>
                      </a:r>
                    </a:p>
                  </a:txBody>
                  <a:tcPr marL="0" marR="0" marT="0" marB="0" anchor="ctr"/>
                </a:tc>
                <a:tc>
                  <a:txBody>
                    <a:bodyPr/>
                    <a:lstStyle/>
                    <a:p>
                      <a:pPr algn="ctr"/>
                      <a:r>
                        <a:rPr lang="es-ES" sz="1200" u="none" strike="noStrike" kern="1200" baseline="0" dirty="0">
                          <a:solidFill>
                            <a:schemeClr val="dk1"/>
                          </a:solidFill>
                          <a:latin typeface="+mn-lt"/>
                          <a:ea typeface="+mn-ea"/>
                          <a:cs typeface="+mn-cs"/>
                        </a:rPr>
                        <a:t>Secretaría General – Grupo de Atención al Ciudadano y Grupo de Comunicaciones </a:t>
                      </a:r>
                    </a:p>
                    <a:p>
                      <a:pPr algn="ctr"/>
                      <a:r>
                        <a:rPr lang="es-ES" sz="1200" u="none" strike="noStrike" kern="1200" baseline="0" dirty="0">
                          <a:solidFill>
                            <a:schemeClr val="dk1"/>
                          </a:solidFill>
                          <a:latin typeface="+mn-lt"/>
                          <a:ea typeface="+mn-ea"/>
                          <a:cs typeface="+mn-cs"/>
                        </a:rPr>
                        <a:t>Oficina Asesora de Planeación</a:t>
                      </a:r>
                      <a:endParaRPr lang="es-CO" sz="1200" u="none" strike="noStrike" kern="1200" baseline="0" dirty="0">
                        <a:solidFill>
                          <a:schemeClr val="dk1"/>
                        </a:solidFill>
                        <a:latin typeface="+mn-lt"/>
                        <a:ea typeface="+mn-ea"/>
                        <a:cs typeface="+mn-cs"/>
                      </a:endParaRPr>
                    </a:p>
                  </a:txBody>
                  <a:tcPr marL="36000" marR="36000" marT="36007" marB="36007"/>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ES" sz="1200" u="none" strike="noStrike" kern="1200" baseline="0" dirty="0">
                          <a:solidFill>
                            <a:schemeClr val="dk1"/>
                          </a:solidFill>
                          <a:latin typeface="+mn-lt"/>
                          <a:ea typeface="+mn-ea"/>
                          <a:cs typeface="+mn-cs"/>
                        </a:rPr>
                        <a:t>1°, 2°, 3° y  4° trimestre</a:t>
                      </a:r>
                      <a:endParaRPr lang="es-CO" sz="1200" u="none" strike="noStrike" kern="1200" baseline="0" dirty="0">
                        <a:solidFill>
                          <a:schemeClr val="dk1"/>
                        </a:solidFill>
                        <a:latin typeface="+mn-lt"/>
                        <a:ea typeface="+mn-ea"/>
                        <a:cs typeface="+mn-cs"/>
                      </a:endParaRPr>
                    </a:p>
                    <a:p>
                      <a:pPr algn="ctr"/>
                      <a:endParaRPr lang="es-CO" sz="1200" u="none" strike="noStrike" kern="1200" baseline="0" dirty="0">
                        <a:solidFill>
                          <a:schemeClr val="dk1"/>
                        </a:solidFill>
                        <a:latin typeface="+mn-lt"/>
                        <a:ea typeface="+mn-ea"/>
                        <a:cs typeface="+mn-cs"/>
                      </a:endParaRPr>
                    </a:p>
                  </a:txBody>
                  <a:tcPr marL="36000" marR="36000" marT="36007" marB="36007"/>
                </a:tc>
                <a:extLst>
                  <a:ext uri="{0D108BD9-81ED-4DB2-BD59-A6C34878D82A}">
                    <a16:rowId xmlns="" xmlns:a16="http://schemas.microsoft.com/office/drawing/2014/main" val="10005"/>
                  </a:ext>
                </a:extLst>
              </a:tr>
              <a:tr h="620765">
                <a:tc vMerge="1">
                  <a:txBody>
                    <a:bodyPr/>
                    <a:lstStyle/>
                    <a:p>
                      <a:pPr marL="0" marR="0" lvl="0" indent="0" algn="ctr" defTabSz="914400" rtl="0" eaLnBrk="1" fontAlgn="ctr" latinLnBrk="0" hangingPunct="1">
                        <a:lnSpc>
                          <a:spcPct val="100000"/>
                        </a:lnSpc>
                        <a:spcBef>
                          <a:spcPts val="0"/>
                        </a:spcBef>
                        <a:spcAft>
                          <a:spcPts val="0"/>
                        </a:spcAft>
                        <a:buClrTx/>
                        <a:buSzTx/>
                        <a:buFont typeface="+mj-lt"/>
                        <a:buNone/>
                        <a:tabLst/>
                        <a:defRPr/>
                      </a:pPr>
                      <a:endParaRPr lang="es-CO" sz="1800" u="none" strike="noStrike" kern="1200" baseline="0" dirty="0">
                        <a:solidFill>
                          <a:schemeClr val="tx1"/>
                        </a:solidFill>
                        <a:latin typeface="+mn-lt"/>
                        <a:ea typeface="+mn-ea"/>
                        <a:cs typeface="+mn-cs"/>
                      </a:endParaRPr>
                    </a:p>
                  </a:txBody>
                  <a:tcPr marL="36000" marR="36000" marT="36007" marB="36007" anchor="ctr"/>
                </a:tc>
                <a:tc>
                  <a:txBody>
                    <a:bodyPr/>
                    <a:lstStyle/>
                    <a:p>
                      <a:pPr algn="l" fontAlgn="ctr"/>
                      <a:r>
                        <a:rPr lang="es-ES" sz="1200" u="none" strike="noStrike" kern="1200" baseline="0" dirty="0">
                          <a:solidFill>
                            <a:schemeClr val="dk1"/>
                          </a:solidFill>
                          <a:latin typeface="+mn-lt"/>
                          <a:ea typeface="+mn-ea"/>
                          <a:cs typeface="+mn-cs"/>
                        </a:rPr>
                        <a:t>Actualizar y divulgar la carta de trato digno al usuario, en la que se indique sus derechos y los medios dispuestos para garantizarlos.</a:t>
                      </a:r>
                    </a:p>
                  </a:txBody>
                  <a:tcPr marL="0" marR="0" marT="0" marB="0" anchor="ctr"/>
                </a:tc>
                <a:tc>
                  <a:txBody>
                    <a:bodyPr/>
                    <a:lstStyle/>
                    <a:p>
                      <a:pPr algn="l" fontAlgn="ctr"/>
                      <a:r>
                        <a:rPr lang="es-CO" sz="1200" u="none" strike="noStrike" kern="1200" baseline="0" dirty="0">
                          <a:solidFill>
                            <a:schemeClr val="dk1"/>
                          </a:solidFill>
                          <a:latin typeface="+mn-lt"/>
                          <a:ea typeface="+mn-ea"/>
                          <a:cs typeface="+mn-cs"/>
                        </a:rPr>
                        <a:t>Carta de trato digno al usuario actualizada y divulgada</a:t>
                      </a:r>
                    </a:p>
                  </a:txBody>
                  <a:tcPr marL="0" marR="0" marT="0" marB="0" anchor="ctr"/>
                </a:tc>
                <a:tc>
                  <a:txBody>
                    <a:bodyPr/>
                    <a:lstStyle/>
                    <a:p>
                      <a:pPr algn="ctr"/>
                      <a:r>
                        <a:rPr lang="es-ES" sz="1200" u="none" strike="noStrike" kern="1200" baseline="0" dirty="0">
                          <a:solidFill>
                            <a:schemeClr val="dk1"/>
                          </a:solidFill>
                          <a:latin typeface="+mn-lt"/>
                          <a:ea typeface="+mn-ea"/>
                          <a:cs typeface="+mn-cs"/>
                        </a:rPr>
                        <a:t>Secretaría General – Grupo de Atención al Ciudadano</a:t>
                      </a:r>
                      <a:endParaRPr lang="es-CO" sz="1200" u="none" strike="noStrike" kern="1200" baseline="0" dirty="0">
                        <a:solidFill>
                          <a:schemeClr val="dk1"/>
                        </a:solidFill>
                        <a:latin typeface="+mn-lt"/>
                        <a:ea typeface="+mn-ea"/>
                        <a:cs typeface="+mn-cs"/>
                      </a:endParaRPr>
                    </a:p>
                  </a:txBody>
                  <a:tcPr marL="36000" marR="36000" marT="36007" marB="36007"/>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ES" sz="1200" u="none" strike="noStrike" kern="1200" baseline="0" dirty="0">
                          <a:solidFill>
                            <a:schemeClr val="dk1"/>
                          </a:solidFill>
                          <a:latin typeface="+mn-lt"/>
                          <a:ea typeface="+mn-ea"/>
                          <a:cs typeface="+mn-cs"/>
                        </a:rPr>
                        <a:t>1° trimestre</a:t>
                      </a:r>
                      <a:endParaRPr lang="es-CO" sz="1200" u="none" strike="noStrike" kern="1200" baseline="0" dirty="0">
                        <a:solidFill>
                          <a:schemeClr val="dk1"/>
                        </a:solidFill>
                        <a:latin typeface="+mn-lt"/>
                        <a:ea typeface="+mn-ea"/>
                        <a:cs typeface="+mn-cs"/>
                      </a:endParaRPr>
                    </a:p>
                    <a:p>
                      <a:pPr algn="ctr"/>
                      <a:endParaRPr lang="es-CO" sz="1200" u="none" strike="noStrike" kern="1200" baseline="0" dirty="0">
                        <a:solidFill>
                          <a:schemeClr val="dk1"/>
                        </a:solidFill>
                        <a:latin typeface="+mn-lt"/>
                        <a:ea typeface="+mn-ea"/>
                        <a:cs typeface="+mn-cs"/>
                      </a:endParaRPr>
                    </a:p>
                  </a:txBody>
                  <a:tcPr marL="36000" marR="36000" marT="36007" marB="36007"/>
                </a:tc>
                <a:extLst>
                  <a:ext uri="{0D108BD9-81ED-4DB2-BD59-A6C34878D82A}">
                    <a16:rowId xmlns="" xmlns:a16="http://schemas.microsoft.com/office/drawing/2014/main" val="10006"/>
                  </a:ext>
                </a:extLst>
              </a:tr>
              <a:tr h="620765">
                <a:tc vMerge="1">
                  <a:txBody>
                    <a:bodyPr/>
                    <a:lstStyle/>
                    <a:p>
                      <a:pPr marL="0" indent="0" algn="ctr" fontAlgn="ctr">
                        <a:buFont typeface="+mj-lt"/>
                        <a:buNone/>
                      </a:pPr>
                      <a:endParaRPr lang="es-CO" sz="1800" u="none" strike="noStrike" kern="1200" baseline="0" dirty="0">
                        <a:solidFill>
                          <a:schemeClr val="tx1"/>
                        </a:solidFill>
                        <a:latin typeface="+mn-lt"/>
                        <a:ea typeface="+mn-ea"/>
                        <a:cs typeface="+mn-cs"/>
                      </a:endParaRPr>
                    </a:p>
                  </a:txBody>
                  <a:tcPr marL="36000" marR="36000" marT="36007" marB="36007" anchor="ctr"/>
                </a:tc>
                <a:tc>
                  <a:txBody>
                    <a:bodyPr/>
                    <a:lstStyle/>
                    <a:p>
                      <a:pPr algn="l" fontAlgn="ctr"/>
                      <a:r>
                        <a:rPr lang="es-ES" sz="1200" u="none" strike="noStrike" kern="1200" baseline="0" dirty="0">
                          <a:solidFill>
                            <a:schemeClr val="dk1"/>
                          </a:solidFill>
                          <a:latin typeface="+mn-lt"/>
                          <a:ea typeface="+mn-ea"/>
                          <a:cs typeface="+mn-cs"/>
                        </a:rPr>
                        <a:t>Revisar y mejorar los procedimientos internos tendientes a automatizar los trámites</a:t>
                      </a:r>
                    </a:p>
                  </a:txBody>
                  <a:tcPr marL="0" marR="0" marT="0" marB="0" anchor="ctr"/>
                </a:tc>
                <a:tc>
                  <a:txBody>
                    <a:bodyPr/>
                    <a:lstStyle/>
                    <a:p>
                      <a:pPr algn="l" fontAlgn="ctr"/>
                      <a:r>
                        <a:rPr lang="es-ES" sz="1200" u="none" strike="noStrike" kern="1200" baseline="0" dirty="0">
                          <a:solidFill>
                            <a:schemeClr val="dk1"/>
                          </a:solidFill>
                          <a:latin typeface="+mn-lt"/>
                          <a:ea typeface="+mn-ea"/>
                          <a:cs typeface="+mn-cs"/>
                        </a:rPr>
                        <a:t>Procedimientos tendientes a automatizar los trámites internos revisados y mejorados</a:t>
                      </a:r>
                    </a:p>
                  </a:txBody>
                  <a:tcPr marL="0" marR="0" marT="0" marB="0" anchor="ctr"/>
                </a:tc>
                <a:tc>
                  <a:txBody>
                    <a:bodyPr/>
                    <a:lstStyle/>
                    <a:p>
                      <a:pPr algn="ctr"/>
                      <a:r>
                        <a:rPr lang="es-ES" sz="1200" u="none" strike="noStrike" kern="1200" baseline="0" dirty="0">
                          <a:solidFill>
                            <a:schemeClr val="dk1"/>
                          </a:solidFill>
                          <a:latin typeface="+mn-lt"/>
                          <a:ea typeface="+mn-ea"/>
                          <a:cs typeface="+mn-cs"/>
                        </a:rPr>
                        <a:t>Subdirección de Estudios e innovación</a:t>
                      </a:r>
                    </a:p>
                    <a:p>
                      <a:pPr algn="ctr"/>
                      <a:r>
                        <a:rPr lang="es-ES" sz="1200" u="none" strike="noStrike" kern="1200" baseline="0" dirty="0">
                          <a:solidFill>
                            <a:schemeClr val="dk1"/>
                          </a:solidFill>
                          <a:latin typeface="+mn-lt"/>
                          <a:ea typeface="+mn-ea"/>
                          <a:cs typeface="+mn-cs"/>
                        </a:rPr>
                        <a:t>Oficina Asesora de Planeación</a:t>
                      </a:r>
                      <a:endParaRPr lang="es-CO" sz="1200" u="none" strike="noStrike" kern="1200" baseline="0" dirty="0">
                        <a:solidFill>
                          <a:schemeClr val="dk1"/>
                        </a:solidFill>
                        <a:latin typeface="+mn-lt"/>
                        <a:ea typeface="+mn-ea"/>
                        <a:cs typeface="+mn-cs"/>
                      </a:endParaRPr>
                    </a:p>
                  </a:txBody>
                  <a:tcPr marL="36000" marR="36000" marT="36007" marB="36007"/>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ES" sz="1200" u="none" strike="noStrike" kern="1200" baseline="0" dirty="0">
                          <a:solidFill>
                            <a:schemeClr val="dk1"/>
                          </a:solidFill>
                          <a:latin typeface="+mn-lt"/>
                          <a:ea typeface="+mn-ea"/>
                          <a:cs typeface="+mn-cs"/>
                        </a:rPr>
                        <a:t>2° y 4° trimestre</a:t>
                      </a:r>
                      <a:endParaRPr lang="es-CO" sz="1200" u="none" strike="noStrike" kern="1200" baseline="0" dirty="0">
                        <a:solidFill>
                          <a:schemeClr val="dk1"/>
                        </a:solidFill>
                        <a:latin typeface="+mn-lt"/>
                        <a:ea typeface="+mn-ea"/>
                        <a:cs typeface="+mn-cs"/>
                      </a:endParaRPr>
                    </a:p>
                    <a:p>
                      <a:pPr algn="ctr"/>
                      <a:endParaRPr lang="es-CO" sz="1200" u="none" strike="noStrike" kern="1200" baseline="0" dirty="0">
                        <a:solidFill>
                          <a:schemeClr val="dk1"/>
                        </a:solidFill>
                        <a:latin typeface="+mn-lt"/>
                        <a:ea typeface="+mn-ea"/>
                        <a:cs typeface="+mn-cs"/>
                      </a:endParaRPr>
                    </a:p>
                  </a:txBody>
                  <a:tcPr marL="36000" marR="36000" marT="36007" marB="36007"/>
                </a:tc>
                <a:extLst>
                  <a:ext uri="{0D108BD9-81ED-4DB2-BD59-A6C34878D82A}">
                    <a16:rowId xmlns="" xmlns:a16="http://schemas.microsoft.com/office/drawing/2014/main" val="10007"/>
                  </a:ext>
                </a:extLst>
              </a:tr>
            </a:tbl>
          </a:graphicData>
        </a:graphic>
      </p:graphicFrame>
    </p:spTree>
    <p:extLst>
      <p:ext uri="{BB962C8B-B14F-4D97-AF65-F5344CB8AC3E}">
        <p14:creationId xmlns:p14="http://schemas.microsoft.com/office/powerpoint/2010/main" val="294944049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tángulo 16">
            <a:extLst>
              <a:ext uri="{FF2B5EF4-FFF2-40B4-BE49-F238E27FC236}">
                <a16:creationId xmlns="" xmlns:a16="http://schemas.microsoft.com/office/drawing/2014/main" id="{1AFB049C-6B68-4B65-A015-20D3416AB98F}"/>
              </a:ext>
            </a:extLst>
          </p:cNvPr>
          <p:cNvSpPr/>
          <p:nvPr/>
        </p:nvSpPr>
        <p:spPr>
          <a:xfrm>
            <a:off x="6815025" y="-2058"/>
            <a:ext cx="5268686" cy="769441"/>
          </a:xfrm>
          <a:prstGeom prst="rect">
            <a:avLst/>
          </a:prstGeom>
        </p:spPr>
        <p:txBody>
          <a:bodyPr wrap="square">
            <a:spAutoFit/>
          </a:bodyPr>
          <a:lstStyle/>
          <a:p>
            <a:r>
              <a:rPr lang="es-ES" sz="2800" b="1" dirty="0">
                <a:solidFill>
                  <a:schemeClr val="bg1"/>
                </a:solidFill>
                <a:latin typeface="Arial" panose="020B0604020202020204" pitchFamily="34" charset="0"/>
                <a:cs typeface="Arial" panose="020B0604020202020204" pitchFamily="34" charset="0"/>
              </a:rPr>
              <a:t>Componente 4 - </a:t>
            </a:r>
            <a:r>
              <a:rPr lang="es-ES" sz="1600" b="1" dirty="0">
                <a:solidFill>
                  <a:schemeClr val="bg1"/>
                </a:solidFill>
                <a:latin typeface="Arial" panose="020B0604020202020204" pitchFamily="34" charset="0"/>
                <a:cs typeface="Arial" panose="020B0604020202020204" pitchFamily="34" charset="0"/>
              </a:rPr>
              <a:t>Mecanismos para mejorar la Atención al Ciudadano</a:t>
            </a:r>
          </a:p>
        </p:txBody>
      </p:sp>
      <p:grpSp>
        <p:nvGrpSpPr>
          <p:cNvPr id="88" name="Grupo 87"/>
          <p:cNvGrpSpPr/>
          <p:nvPr/>
        </p:nvGrpSpPr>
        <p:grpSpPr>
          <a:xfrm>
            <a:off x="464577" y="1016463"/>
            <a:ext cx="5524184" cy="531449"/>
            <a:chOff x="5102657" y="5945321"/>
            <a:chExt cx="6284084" cy="548229"/>
          </a:xfrm>
          <a:solidFill>
            <a:schemeClr val="accent6"/>
          </a:solidFill>
        </p:grpSpPr>
        <p:sp>
          <p:nvSpPr>
            <p:cNvPr id="89" name="Forma libre 88"/>
            <p:cNvSpPr/>
            <p:nvPr/>
          </p:nvSpPr>
          <p:spPr>
            <a:xfrm>
              <a:off x="5665668" y="5945321"/>
              <a:ext cx="5721073" cy="548229"/>
            </a:xfrm>
            <a:custGeom>
              <a:avLst/>
              <a:gdLst>
                <a:gd name="connsiteX0" fmla="*/ 0 w 763861"/>
                <a:gd name="connsiteY0" fmla="*/ 0 h 806479"/>
                <a:gd name="connsiteX1" fmla="*/ 240208 w 763861"/>
                <a:gd name="connsiteY1" fmla="*/ 0 h 806479"/>
                <a:gd name="connsiteX2" fmla="*/ 245903 w 763861"/>
                <a:gd name="connsiteY2" fmla="*/ 9560 h 806479"/>
                <a:gd name="connsiteX3" fmla="*/ 245903 w 763861"/>
                <a:gd name="connsiteY3" fmla="*/ 0 h 806479"/>
                <a:gd name="connsiteX4" fmla="*/ 504882 w 763861"/>
                <a:gd name="connsiteY4" fmla="*/ 0 h 806479"/>
                <a:gd name="connsiteX5" fmla="*/ 763861 w 763861"/>
                <a:gd name="connsiteY5" fmla="*/ 403240 h 806479"/>
                <a:gd name="connsiteX6" fmla="*/ 504882 w 763861"/>
                <a:gd name="connsiteY6" fmla="*/ 806479 h 806479"/>
                <a:gd name="connsiteX7" fmla="*/ 245903 w 763861"/>
                <a:gd name="connsiteY7" fmla="*/ 806479 h 806479"/>
                <a:gd name="connsiteX8" fmla="*/ 245903 w 763861"/>
                <a:gd name="connsiteY8" fmla="*/ 796919 h 806479"/>
                <a:gd name="connsiteX9" fmla="*/ 240208 w 763861"/>
                <a:gd name="connsiteY9" fmla="*/ 806479 h 806479"/>
                <a:gd name="connsiteX10" fmla="*/ 0 w 763861"/>
                <a:gd name="connsiteY10" fmla="*/ 806479 h 806479"/>
                <a:gd name="connsiteX11" fmla="*/ 240208 w 763861"/>
                <a:gd name="connsiteY11" fmla="*/ 40324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04882 w 5292318"/>
                <a:gd name="connsiteY4" fmla="*/ 0 h 806479"/>
                <a:gd name="connsiteX5" fmla="*/ 5292318 w 5292318"/>
                <a:gd name="connsiteY5" fmla="*/ 479440 h 806479"/>
                <a:gd name="connsiteX6" fmla="*/ 504882 w 5292318"/>
                <a:gd name="connsiteY6" fmla="*/ 806479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04882 w 5292318"/>
                <a:gd name="connsiteY4" fmla="*/ 0 h 806479"/>
                <a:gd name="connsiteX5" fmla="*/ 5292318 w 5292318"/>
                <a:gd name="connsiteY5" fmla="*/ 479440 h 806479"/>
                <a:gd name="connsiteX6" fmla="*/ 5055111 w 5292318"/>
                <a:gd name="connsiteY6" fmla="*/ 719393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131311 w 5292318"/>
                <a:gd name="connsiteY4" fmla="*/ 10886 h 806479"/>
                <a:gd name="connsiteX5" fmla="*/ 5292318 w 5292318"/>
                <a:gd name="connsiteY5" fmla="*/ 479440 h 806479"/>
                <a:gd name="connsiteX6" fmla="*/ 5055111 w 5292318"/>
                <a:gd name="connsiteY6" fmla="*/ 719393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055111 w 5270547"/>
                <a:gd name="connsiteY6" fmla="*/ 719393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163969 w 5270547"/>
                <a:gd name="connsiteY6" fmla="*/ 762936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044226 w 5270547"/>
                <a:gd name="connsiteY6" fmla="*/ 795594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022454 w 5270547"/>
                <a:gd name="connsiteY4" fmla="*/ 10886 h 806479"/>
                <a:gd name="connsiteX5" fmla="*/ 5270547 w 5270547"/>
                <a:gd name="connsiteY5" fmla="*/ 370583 h 806479"/>
                <a:gd name="connsiteX6" fmla="*/ 5044226 w 5270547"/>
                <a:gd name="connsiteY6" fmla="*/ 795594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270547" h="806479">
                  <a:moveTo>
                    <a:pt x="0" y="0"/>
                  </a:moveTo>
                  <a:lnTo>
                    <a:pt x="240208" y="0"/>
                  </a:lnTo>
                  <a:lnTo>
                    <a:pt x="245903" y="9560"/>
                  </a:lnTo>
                  <a:lnTo>
                    <a:pt x="245903" y="0"/>
                  </a:lnTo>
                  <a:lnTo>
                    <a:pt x="5022454" y="10886"/>
                  </a:lnTo>
                  <a:lnTo>
                    <a:pt x="5270547" y="370583"/>
                  </a:lnTo>
                  <a:lnTo>
                    <a:pt x="5044226" y="795594"/>
                  </a:lnTo>
                  <a:lnTo>
                    <a:pt x="245903" y="806479"/>
                  </a:lnTo>
                  <a:lnTo>
                    <a:pt x="245903" y="796919"/>
                  </a:lnTo>
                  <a:lnTo>
                    <a:pt x="240208" y="806479"/>
                  </a:lnTo>
                  <a:lnTo>
                    <a:pt x="0" y="806479"/>
                  </a:lnTo>
                  <a:lnTo>
                    <a:pt x="240208" y="403240"/>
                  </a:lnTo>
                  <a:lnTo>
                    <a:pt x="0" y="0"/>
                  </a:lnTo>
                  <a:close/>
                </a:path>
              </a:pathLst>
            </a:custGeom>
            <a:grpFill/>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grpSp>
          <p:nvGrpSpPr>
            <p:cNvPr id="90" name="Grupo 89"/>
            <p:cNvGrpSpPr/>
            <p:nvPr/>
          </p:nvGrpSpPr>
          <p:grpSpPr>
            <a:xfrm>
              <a:off x="5102657" y="5978054"/>
              <a:ext cx="4547155" cy="476243"/>
              <a:chOff x="5102657" y="5978054"/>
              <a:chExt cx="4547155" cy="476243"/>
            </a:xfrm>
            <a:grpFill/>
          </p:grpSpPr>
          <p:sp>
            <p:nvSpPr>
              <p:cNvPr id="91" name="Pentágono 90"/>
              <p:cNvSpPr/>
              <p:nvPr/>
            </p:nvSpPr>
            <p:spPr>
              <a:xfrm>
                <a:off x="5423219" y="6002301"/>
                <a:ext cx="361141" cy="444998"/>
              </a:xfrm>
              <a:prstGeom prst="homePlate">
                <a:avLst/>
              </a:prstGeom>
              <a:grpFill/>
            </p:spPr>
            <p:style>
              <a:lnRef idx="0">
                <a:schemeClr val="accent6"/>
              </a:lnRef>
              <a:fillRef idx="3">
                <a:schemeClr val="accent6"/>
              </a:fillRef>
              <a:effectRef idx="3">
                <a:schemeClr val="accent6"/>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sp>
            <p:nvSpPr>
              <p:cNvPr id="92" name="Elipse 91"/>
              <p:cNvSpPr/>
              <p:nvPr/>
            </p:nvSpPr>
            <p:spPr>
              <a:xfrm>
                <a:off x="5102657" y="5999871"/>
                <a:ext cx="439263" cy="439263"/>
              </a:xfrm>
              <a:prstGeom prst="ellipse">
                <a:avLst/>
              </a:prstGeom>
              <a:grpFill/>
              <a:ln w="57150">
                <a:solidFill>
                  <a:schemeClr val="accent6">
                    <a:lumMod val="20000"/>
                    <a:lumOff val="80000"/>
                  </a:schemeClr>
                </a:solidFill>
              </a:ln>
            </p:spPr>
            <p:style>
              <a:lnRef idx="0">
                <a:schemeClr val="accent6"/>
              </a:lnRef>
              <a:fillRef idx="3">
                <a:schemeClr val="accent6"/>
              </a:fillRef>
              <a:effectRef idx="3">
                <a:schemeClr val="accent6"/>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sp>
            <p:nvSpPr>
              <p:cNvPr id="93" name="CuadroTexto 92"/>
              <p:cNvSpPr txBox="1"/>
              <p:nvPr/>
            </p:nvSpPr>
            <p:spPr>
              <a:xfrm>
                <a:off x="6026810" y="5978054"/>
                <a:ext cx="3623002" cy="476243"/>
              </a:xfrm>
              <a:prstGeom prst="rect">
                <a:avLst/>
              </a:prstGeom>
              <a:grpFill/>
            </p:spPr>
            <p:txBody>
              <a:bodyPr wrap="square" rtlCol="0">
                <a:spAutoFit/>
              </a:bodyPr>
              <a:lstStyle/>
              <a:p>
                <a:r>
                  <a:rPr lang="es-CO" sz="2400" b="1" dirty="0">
                    <a:solidFill>
                      <a:schemeClr val="bg1"/>
                    </a:solidFill>
                    <a:latin typeface="Arial" panose="020B0604020202020204" pitchFamily="34" charset="0"/>
                    <a:cs typeface="Arial" panose="020B0604020202020204" pitchFamily="34" charset="0"/>
                  </a:rPr>
                  <a:t>Estrategia </a:t>
                </a:r>
                <a:endParaRPr lang="es-CO" sz="1600" b="1" dirty="0">
                  <a:solidFill>
                    <a:schemeClr val="accent1">
                      <a:lumMod val="50000"/>
                    </a:schemeClr>
                  </a:solidFill>
                  <a:latin typeface="Arial" panose="020B0604020202020204" pitchFamily="34" charset="0"/>
                  <a:cs typeface="Arial" panose="020B0604020202020204" pitchFamily="34" charset="0"/>
                </a:endParaRPr>
              </a:p>
            </p:txBody>
          </p:sp>
        </p:grpSp>
      </p:grpSp>
      <p:graphicFrame>
        <p:nvGraphicFramePr>
          <p:cNvPr id="26" name="11 Tabla"/>
          <p:cNvGraphicFramePr>
            <a:graphicFrameLocks noGrp="1"/>
          </p:cNvGraphicFramePr>
          <p:nvPr>
            <p:extLst>
              <p:ext uri="{D42A27DB-BD31-4B8C-83A1-F6EECF244321}">
                <p14:modId xmlns:p14="http://schemas.microsoft.com/office/powerpoint/2010/main" val="3446819932"/>
              </p:ext>
            </p:extLst>
          </p:nvPr>
        </p:nvGraphicFramePr>
        <p:xfrm>
          <a:off x="542974" y="1913261"/>
          <a:ext cx="11227133" cy="3031478"/>
        </p:xfrm>
        <a:graphic>
          <a:graphicData uri="http://schemas.openxmlformats.org/drawingml/2006/table">
            <a:tbl>
              <a:tblPr firstRow="1" bandRow="1">
                <a:tableStyleId>{93296810-A885-4BE3-A3E7-6D5BEEA58F35}</a:tableStyleId>
              </a:tblPr>
              <a:tblGrid>
                <a:gridCol w="1873055">
                  <a:extLst>
                    <a:ext uri="{9D8B030D-6E8A-4147-A177-3AD203B41FA5}">
                      <a16:colId xmlns="" xmlns:a16="http://schemas.microsoft.com/office/drawing/2014/main" val="20000"/>
                    </a:ext>
                  </a:extLst>
                </a:gridCol>
                <a:gridCol w="2994870">
                  <a:extLst>
                    <a:ext uri="{9D8B030D-6E8A-4147-A177-3AD203B41FA5}">
                      <a16:colId xmlns="" xmlns:a16="http://schemas.microsoft.com/office/drawing/2014/main" val="20001"/>
                    </a:ext>
                  </a:extLst>
                </a:gridCol>
                <a:gridCol w="2750587">
                  <a:extLst>
                    <a:ext uri="{9D8B030D-6E8A-4147-A177-3AD203B41FA5}">
                      <a16:colId xmlns="" xmlns:a16="http://schemas.microsoft.com/office/drawing/2014/main" val="20002"/>
                    </a:ext>
                  </a:extLst>
                </a:gridCol>
                <a:gridCol w="1804449">
                  <a:extLst>
                    <a:ext uri="{9D8B030D-6E8A-4147-A177-3AD203B41FA5}">
                      <a16:colId xmlns="" xmlns:a16="http://schemas.microsoft.com/office/drawing/2014/main" val="20003"/>
                    </a:ext>
                  </a:extLst>
                </a:gridCol>
                <a:gridCol w="1804172">
                  <a:extLst>
                    <a:ext uri="{9D8B030D-6E8A-4147-A177-3AD203B41FA5}">
                      <a16:colId xmlns="" xmlns:a16="http://schemas.microsoft.com/office/drawing/2014/main" val="20004"/>
                    </a:ext>
                  </a:extLst>
                </a:gridCol>
              </a:tblGrid>
              <a:tr h="620765">
                <a:tc>
                  <a:txBody>
                    <a:bodyPr/>
                    <a:lstStyle/>
                    <a:p>
                      <a:pPr algn="ctr"/>
                      <a:r>
                        <a:rPr lang="es-CO" sz="1800" u="none" strike="noStrike" kern="1200" baseline="0" dirty="0"/>
                        <a:t>Subcomponente</a:t>
                      </a:r>
                      <a:endParaRPr lang="es-CO" sz="1100" dirty="0">
                        <a:effectLst>
                          <a:outerShdw blurRad="38100" dist="38100" dir="2700000" algn="tl">
                            <a:srgbClr val="000000">
                              <a:alpha val="43137"/>
                            </a:srgbClr>
                          </a:outerShdw>
                        </a:effectLst>
                      </a:endParaRPr>
                    </a:p>
                  </a:txBody>
                  <a:tcPr marL="36000" marR="36000" marT="36007" marB="36007"/>
                </a:tc>
                <a:tc>
                  <a:txBody>
                    <a:bodyPr/>
                    <a:lstStyle/>
                    <a:p>
                      <a:pPr algn="ctr"/>
                      <a:r>
                        <a:rPr lang="es-CO" sz="1800" u="none" strike="noStrike" kern="1200" baseline="0" dirty="0"/>
                        <a:t>Actividades</a:t>
                      </a:r>
                      <a:endParaRPr lang="es-CO" sz="1100" dirty="0">
                        <a:effectLst>
                          <a:outerShdw blurRad="38100" dist="38100" dir="2700000" algn="tl">
                            <a:srgbClr val="000000">
                              <a:alpha val="43137"/>
                            </a:srgbClr>
                          </a:outerShdw>
                        </a:effectLst>
                      </a:endParaRPr>
                    </a:p>
                  </a:txBody>
                  <a:tcPr marL="36000" marR="36000" marT="36007" marB="36007"/>
                </a:tc>
                <a:tc>
                  <a:txBody>
                    <a:bodyPr/>
                    <a:lstStyle/>
                    <a:p>
                      <a:pPr algn="ctr"/>
                      <a:r>
                        <a:rPr lang="es-CO" sz="1800" u="none" strike="noStrike" kern="1200" baseline="0" dirty="0"/>
                        <a:t>Meta o producto</a:t>
                      </a:r>
                      <a:endParaRPr lang="es-CO" sz="1100" dirty="0">
                        <a:effectLst>
                          <a:outerShdw blurRad="38100" dist="38100" dir="2700000" algn="tl">
                            <a:srgbClr val="000000">
                              <a:alpha val="43137"/>
                            </a:srgbClr>
                          </a:outerShdw>
                        </a:effectLst>
                      </a:endParaRPr>
                    </a:p>
                  </a:txBody>
                  <a:tcPr marL="36000" marR="36000" marT="36007" marB="36007"/>
                </a:tc>
                <a:tc>
                  <a:txBody>
                    <a:bodyPr/>
                    <a:lstStyle/>
                    <a:p>
                      <a:pPr algn="ctr"/>
                      <a:r>
                        <a:rPr lang="es-CO" sz="1800" u="none" strike="noStrike" kern="1200" baseline="0" dirty="0"/>
                        <a:t>Responsable</a:t>
                      </a:r>
                      <a:endParaRPr lang="es-CO" sz="1100" dirty="0">
                        <a:effectLst>
                          <a:outerShdw blurRad="38100" dist="38100" dir="2700000" algn="tl">
                            <a:srgbClr val="000000">
                              <a:alpha val="43137"/>
                            </a:srgbClr>
                          </a:outerShdw>
                        </a:effectLst>
                      </a:endParaRPr>
                    </a:p>
                  </a:txBody>
                  <a:tcPr marL="36000" marR="36000" marT="36007" marB="36007"/>
                </a:tc>
                <a:tc>
                  <a:txBody>
                    <a:bodyPr/>
                    <a:lstStyle/>
                    <a:p>
                      <a:pPr algn="ctr"/>
                      <a:r>
                        <a:rPr lang="es-CO" sz="1800" u="none" strike="noStrike" kern="1200" baseline="0" dirty="0"/>
                        <a:t>Fecha programada</a:t>
                      </a:r>
                      <a:endParaRPr lang="es-CO" sz="1100" dirty="0">
                        <a:effectLst>
                          <a:outerShdw blurRad="38100" dist="38100" dir="2700000" algn="tl">
                            <a:srgbClr val="000000">
                              <a:alpha val="43137"/>
                            </a:srgbClr>
                          </a:outerShdw>
                        </a:effectLst>
                      </a:endParaRPr>
                    </a:p>
                  </a:txBody>
                  <a:tcPr marL="36000" marR="36000" marT="36007" marB="36007"/>
                </a:tc>
                <a:extLst>
                  <a:ext uri="{0D108BD9-81ED-4DB2-BD59-A6C34878D82A}">
                    <a16:rowId xmlns="" xmlns:a16="http://schemas.microsoft.com/office/drawing/2014/main" val="10000"/>
                  </a:ext>
                </a:extLst>
              </a:tr>
              <a:tr h="620765">
                <a:tc rowSpan="3">
                  <a:txBody>
                    <a:bodyPr/>
                    <a:lstStyle/>
                    <a:p>
                      <a:pPr marL="0" marR="0" lvl="0" indent="0" algn="ctr" defTabSz="914400" rtl="0" eaLnBrk="1" fontAlgn="ctr" latinLnBrk="0" hangingPunct="1">
                        <a:lnSpc>
                          <a:spcPct val="100000"/>
                        </a:lnSpc>
                        <a:spcBef>
                          <a:spcPts val="0"/>
                        </a:spcBef>
                        <a:spcAft>
                          <a:spcPts val="0"/>
                        </a:spcAft>
                        <a:buClrTx/>
                        <a:buSzTx/>
                        <a:buFont typeface="+mj-lt"/>
                        <a:buNone/>
                        <a:tabLst/>
                        <a:defRPr/>
                      </a:pPr>
                      <a:r>
                        <a:rPr lang="es-CO" sz="1800" u="none" strike="noStrike" kern="1200" baseline="0" dirty="0"/>
                        <a:t>5.Relacionamiento con el ciudadano</a:t>
                      </a:r>
                      <a:endParaRPr lang="es-CO" sz="1800" u="none" strike="noStrike" kern="1200" baseline="0" dirty="0">
                        <a:solidFill>
                          <a:schemeClr val="tx1"/>
                        </a:solidFill>
                        <a:latin typeface="+mn-lt"/>
                        <a:ea typeface="+mn-ea"/>
                        <a:cs typeface="+mn-cs"/>
                      </a:endParaRPr>
                    </a:p>
                  </a:txBody>
                  <a:tcPr marL="36000" marR="36000" marT="36007" marB="36007" anchor="ctr"/>
                </a:tc>
                <a:tc>
                  <a:txBody>
                    <a:bodyPr/>
                    <a:lstStyle/>
                    <a:p>
                      <a:pPr algn="l" fontAlgn="ctr"/>
                      <a:r>
                        <a:rPr lang="es-ES" sz="1200" u="none" strike="noStrike" kern="1200" baseline="0" dirty="0">
                          <a:solidFill>
                            <a:schemeClr val="dk1"/>
                          </a:solidFill>
                          <a:latin typeface="+mn-lt"/>
                          <a:ea typeface="+mn-ea"/>
                          <a:cs typeface="+mn-cs"/>
                        </a:rPr>
                        <a:t>Revisar la caracterización de usuarios, ciudadanos y grupos de interés </a:t>
                      </a:r>
                    </a:p>
                  </a:txBody>
                  <a:tcPr marL="0" marR="0" marT="0" marB="0" anchor="ctr"/>
                </a:tc>
                <a:tc>
                  <a:txBody>
                    <a:bodyPr/>
                    <a:lstStyle/>
                    <a:p>
                      <a:pPr algn="l" fontAlgn="ctr"/>
                      <a:r>
                        <a:rPr lang="es-ES" sz="1200" u="none" strike="noStrike" kern="1200" baseline="0" dirty="0">
                          <a:solidFill>
                            <a:schemeClr val="dk1"/>
                          </a:solidFill>
                          <a:latin typeface="+mn-lt"/>
                          <a:ea typeface="+mn-ea"/>
                          <a:cs typeface="+mn-cs"/>
                        </a:rPr>
                        <a:t>Caracterización de usuarios, ciudadanos y grupos de interés revisada</a:t>
                      </a:r>
                    </a:p>
                  </a:txBody>
                  <a:tcPr marL="0" marR="0" marT="0" marB="0" anchor="ctr"/>
                </a:tc>
                <a:tc>
                  <a:txBody>
                    <a:bodyPr/>
                    <a:lstStyle/>
                    <a:p>
                      <a:pPr algn="ctr"/>
                      <a:r>
                        <a:rPr lang="es-ES" sz="1200" u="none" strike="noStrike" kern="1200" baseline="0" dirty="0">
                          <a:solidFill>
                            <a:schemeClr val="dk1"/>
                          </a:solidFill>
                          <a:latin typeface="+mn-lt"/>
                          <a:ea typeface="+mn-ea"/>
                          <a:cs typeface="+mn-cs"/>
                        </a:rPr>
                        <a:t>Secretaría General - Grupo de Atención al Ciudadano</a:t>
                      </a:r>
                    </a:p>
                    <a:p>
                      <a:pPr algn="ctr"/>
                      <a:r>
                        <a:rPr lang="es-ES" sz="1200" u="none" strike="noStrike" kern="1200" baseline="0" dirty="0">
                          <a:solidFill>
                            <a:schemeClr val="dk1"/>
                          </a:solidFill>
                          <a:latin typeface="+mn-lt"/>
                          <a:ea typeface="+mn-ea"/>
                          <a:cs typeface="+mn-cs"/>
                        </a:rPr>
                        <a:t>Oficina Asesora de Planeación</a:t>
                      </a:r>
                      <a:endParaRPr lang="es-CO" sz="1200" u="none" strike="noStrike" kern="1200" baseline="0" dirty="0">
                        <a:solidFill>
                          <a:schemeClr val="dk1"/>
                        </a:solidFill>
                        <a:latin typeface="+mn-lt"/>
                        <a:ea typeface="+mn-ea"/>
                        <a:cs typeface="+mn-cs"/>
                      </a:endParaRPr>
                    </a:p>
                  </a:txBody>
                  <a:tcPr marL="36000" marR="36000" marT="36007" marB="36007"/>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ES" sz="1200" u="none" strike="noStrike" kern="1200" baseline="0" dirty="0">
                          <a:solidFill>
                            <a:schemeClr val="dk1"/>
                          </a:solidFill>
                          <a:latin typeface="+mn-lt"/>
                          <a:ea typeface="+mn-ea"/>
                          <a:cs typeface="+mn-cs"/>
                        </a:rPr>
                        <a:t>3° y  4° trimestre</a:t>
                      </a:r>
                      <a:endParaRPr lang="es-CO" sz="1200" u="none" strike="noStrike" kern="1200" baseline="0" dirty="0">
                        <a:solidFill>
                          <a:schemeClr val="dk1"/>
                        </a:solidFill>
                        <a:latin typeface="+mn-lt"/>
                        <a:ea typeface="+mn-ea"/>
                        <a:cs typeface="+mn-cs"/>
                      </a:endParaRPr>
                    </a:p>
                  </a:txBody>
                  <a:tcPr marL="36000" marR="36000" marT="36007" marB="36007"/>
                </a:tc>
                <a:extLst>
                  <a:ext uri="{0D108BD9-81ED-4DB2-BD59-A6C34878D82A}">
                    <a16:rowId xmlns="" xmlns:a16="http://schemas.microsoft.com/office/drawing/2014/main" val="10001"/>
                  </a:ext>
                </a:extLst>
              </a:tr>
              <a:tr h="620765">
                <a:tc vMerge="1">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s-CO" sz="1800" u="none" strike="noStrike" kern="1200" baseline="0" dirty="0">
                        <a:solidFill>
                          <a:schemeClr val="tx1"/>
                        </a:solidFill>
                        <a:latin typeface="+mn-lt"/>
                        <a:ea typeface="+mn-ea"/>
                        <a:cs typeface="+mn-cs"/>
                      </a:endParaRPr>
                    </a:p>
                  </a:txBody>
                  <a:tcPr marL="36000" marR="36000" marT="36007" marB="36007" anchor="ctr"/>
                </a:tc>
                <a:tc>
                  <a:txBody>
                    <a:bodyPr/>
                    <a:lstStyle/>
                    <a:p>
                      <a:pPr algn="l" fontAlgn="ctr"/>
                      <a:r>
                        <a:rPr lang="es-ES" sz="1200" u="none" strike="noStrike" kern="1200" baseline="0" dirty="0">
                          <a:solidFill>
                            <a:schemeClr val="dk1"/>
                          </a:solidFill>
                          <a:latin typeface="+mn-lt"/>
                          <a:ea typeface="+mn-ea"/>
                          <a:cs typeface="+mn-cs"/>
                        </a:rPr>
                        <a:t>Mantener actualizado el listado de preguntas frecuentes</a:t>
                      </a:r>
                    </a:p>
                  </a:txBody>
                  <a:tcPr marL="0" marR="0" marT="0" marB="0" anchor="ctr"/>
                </a:tc>
                <a:tc>
                  <a:txBody>
                    <a:bodyPr/>
                    <a:lstStyle/>
                    <a:p>
                      <a:pPr algn="l" fontAlgn="ctr"/>
                      <a:r>
                        <a:rPr lang="es-CO" sz="1200" u="none" strike="noStrike" kern="1200" baseline="0" dirty="0">
                          <a:solidFill>
                            <a:schemeClr val="dk1"/>
                          </a:solidFill>
                          <a:latin typeface="+mn-lt"/>
                          <a:ea typeface="+mn-ea"/>
                          <a:cs typeface="+mn-cs"/>
                        </a:rPr>
                        <a:t>Listado de preguntas frecuentes actualizado</a:t>
                      </a:r>
                    </a:p>
                  </a:txBody>
                  <a:tcPr marL="0" marR="0" marT="0" marB="0" anchor="ctr"/>
                </a:tc>
                <a:tc>
                  <a:txBody>
                    <a:bodyPr/>
                    <a:lstStyle/>
                    <a:p>
                      <a:pPr algn="ctr"/>
                      <a:r>
                        <a:rPr lang="es-ES" sz="1200" u="none" strike="noStrike" kern="1200" baseline="0" dirty="0">
                          <a:solidFill>
                            <a:schemeClr val="dk1"/>
                          </a:solidFill>
                          <a:latin typeface="+mn-lt"/>
                          <a:ea typeface="+mn-ea"/>
                          <a:cs typeface="+mn-cs"/>
                        </a:rPr>
                        <a:t>Secretaría General -Grupo de Atención al Ciudadano</a:t>
                      </a:r>
                      <a:endParaRPr lang="es-CO" sz="1200" u="none" strike="noStrike" kern="1200" baseline="0" dirty="0">
                        <a:solidFill>
                          <a:schemeClr val="dk1"/>
                        </a:solidFill>
                        <a:latin typeface="+mn-lt"/>
                        <a:ea typeface="+mn-ea"/>
                        <a:cs typeface="+mn-cs"/>
                      </a:endParaRPr>
                    </a:p>
                  </a:txBody>
                  <a:tcPr marL="36000" marR="36000" marT="36007" marB="36007"/>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ES" sz="1200" u="none" strike="noStrike" kern="1200" baseline="0" dirty="0">
                          <a:solidFill>
                            <a:schemeClr val="dk1"/>
                          </a:solidFill>
                          <a:latin typeface="+mn-lt"/>
                          <a:ea typeface="+mn-ea"/>
                          <a:cs typeface="+mn-cs"/>
                        </a:rPr>
                        <a:t>2° y  4° trimestre</a:t>
                      </a:r>
                      <a:endParaRPr lang="es-CO" sz="1200" u="none" strike="noStrike" kern="1200" baseline="0" dirty="0">
                        <a:solidFill>
                          <a:schemeClr val="dk1"/>
                        </a:solidFill>
                        <a:latin typeface="+mn-lt"/>
                        <a:ea typeface="+mn-ea"/>
                        <a:cs typeface="+mn-cs"/>
                      </a:endParaRPr>
                    </a:p>
                    <a:p>
                      <a:pPr algn="ctr"/>
                      <a:endParaRPr lang="es-CO" sz="1200" u="none" strike="noStrike" kern="1200" baseline="0" dirty="0">
                        <a:solidFill>
                          <a:schemeClr val="dk1"/>
                        </a:solidFill>
                        <a:latin typeface="+mn-lt"/>
                        <a:ea typeface="+mn-ea"/>
                        <a:cs typeface="+mn-cs"/>
                      </a:endParaRPr>
                    </a:p>
                  </a:txBody>
                  <a:tcPr marL="36000" marR="36000" marT="36007" marB="36007"/>
                </a:tc>
                <a:extLst>
                  <a:ext uri="{0D108BD9-81ED-4DB2-BD59-A6C34878D82A}">
                    <a16:rowId xmlns="" xmlns:a16="http://schemas.microsoft.com/office/drawing/2014/main" val="10002"/>
                  </a:ext>
                </a:extLst>
              </a:tr>
              <a:tr h="895140">
                <a:tc vMerge="1">
                  <a:txBody>
                    <a:bodyPr/>
                    <a:lstStyle/>
                    <a:p>
                      <a:pPr marL="0" indent="0" algn="ctr" fontAlgn="ctr">
                        <a:buFont typeface="+mj-lt"/>
                        <a:buNone/>
                      </a:pPr>
                      <a:endParaRPr lang="es-CO" sz="1800" u="none" strike="noStrike" kern="1200" baseline="0" dirty="0">
                        <a:solidFill>
                          <a:schemeClr val="tx1"/>
                        </a:solidFill>
                        <a:latin typeface="+mn-lt"/>
                        <a:ea typeface="+mn-ea"/>
                        <a:cs typeface="+mn-cs"/>
                      </a:endParaRPr>
                    </a:p>
                  </a:txBody>
                  <a:tcPr marL="36000" marR="36000" marT="36007" marB="36007" anchor="ctr"/>
                </a:tc>
                <a:tc>
                  <a:txBody>
                    <a:bodyPr/>
                    <a:lstStyle/>
                    <a:p>
                      <a:pPr algn="l" fontAlgn="ctr"/>
                      <a:r>
                        <a:rPr lang="es-ES" sz="1200" u="none" strike="noStrike" kern="1200" baseline="0" dirty="0">
                          <a:solidFill>
                            <a:schemeClr val="dk1"/>
                          </a:solidFill>
                          <a:latin typeface="+mn-lt"/>
                          <a:ea typeface="+mn-ea"/>
                          <a:cs typeface="+mn-cs"/>
                        </a:rPr>
                        <a:t>Realizar campaña de difusión y promoción de los productos, trámites y servicios que ofrece INVIAS </a:t>
                      </a:r>
                    </a:p>
                  </a:txBody>
                  <a:tcPr marL="0" marR="0" marT="0" marB="0" anchor="ctr"/>
                </a:tc>
                <a:tc>
                  <a:txBody>
                    <a:bodyPr/>
                    <a:lstStyle/>
                    <a:p>
                      <a:pPr algn="l" fontAlgn="ctr"/>
                      <a:r>
                        <a:rPr lang="es-ES" sz="1200" u="none" strike="noStrike" kern="1200" baseline="0" dirty="0">
                          <a:solidFill>
                            <a:schemeClr val="dk1"/>
                          </a:solidFill>
                          <a:latin typeface="+mn-lt"/>
                          <a:ea typeface="+mn-ea"/>
                          <a:cs typeface="+mn-cs"/>
                        </a:rPr>
                        <a:t>Campaña de difusión y promoción de los productos, trámites y servicios que ofrece </a:t>
                      </a:r>
                      <a:r>
                        <a:rPr lang="es-ES" sz="1200" u="none" strike="noStrike" kern="1200" baseline="0" dirty="0" err="1">
                          <a:solidFill>
                            <a:schemeClr val="dk1"/>
                          </a:solidFill>
                          <a:latin typeface="+mn-lt"/>
                          <a:ea typeface="+mn-ea"/>
                          <a:cs typeface="+mn-cs"/>
                        </a:rPr>
                        <a:t>Invías</a:t>
                      </a:r>
                      <a:r>
                        <a:rPr lang="es-ES" sz="1200" u="none" strike="noStrike" kern="1200" baseline="0" dirty="0">
                          <a:solidFill>
                            <a:schemeClr val="dk1"/>
                          </a:solidFill>
                          <a:latin typeface="+mn-lt"/>
                          <a:ea typeface="+mn-ea"/>
                          <a:cs typeface="+mn-cs"/>
                        </a:rPr>
                        <a:t> realizada</a:t>
                      </a:r>
                    </a:p>
                  </a:txBody>
                  <a:tcPr marL="0" marR="0" marT="0" marB="0" anchor="ctr"/>
                </a:tc>
                <a:tc>
                  <a:txBody>
                    <a:bodyPr/>
                    <a:lstStyle/>
                    <a:p>
                      <a:pPr algn="ctr"/>
                      <a:r>
                        <a:rPr lang="es-ES" sz="1200" u="none" strike="noStrike" kern="1200" baseline="0" dirty="0">
                          <a:solidFill>
                            <a:schemeClr val="dk1"/>
                          </a:solidFill>
                          <a:latin typeface="+mn-lt"/>
                          <a:ea typeface="+mn-ea"/>
                          <a:cs typeface="+mn-cs"/>
                        </a:rPr>
                        <a:t>Subdirección de Estudios e Innovación </a:t>
                      </a:r>
                    </a:p>
                    <a:p>
                      <a:pPr algn="ctr"/>
                      <a:r>
                        <a:rPr lang="es-ES" sz="1200" u="none" strike="noStrike" kern="1200" baseline="0" dirty="0">
                          <a:solidFill>
                            <a:schemeClr val="dk1"/>
                          </a:solidFill>
                          <a:latin typeface="+mn-lt"/>
                          <a:ea typeface="+mn-ea"/>
                          <a:cs typeface="+mn-cs"/>
                        </a:rPr>
                        <a:t>Dirección Técnica </a:t>
                      </a:r>
                    </a:p>
                    <a:p>
                      <a:pPr algn="ctr"/>
                      <a:r>
                        <a:rPr lang="es-ES" sz="1200" u="none" strike="noStrike" kern="1200" baseline="0" dirty="0">
                          <a:solidFill>
                            <a:schemeClr val="dk1"/>
                          </a:solidFill>
                          <a:latin typeface="+mn-lt"/>
                          <a:ea typeface="+mn-ea"/>
                          <a:cs typeface="+mn-cs"/>
                        </a:rPr>
                        <a:t>Secretaría General – Grupo de Comunicaciones </a:t>
                      </a:r>
                      <a:endParaRPr lang="es-CO" sz="1200" u="none" strike="noStrike" kern="1200" baseline="0" dirty="0">
                        <a:solidFill>
                          <a:schemeClr val="dk1"/>
                        </a:solidFill>
                        <a:latin typeface="+mn-lt"/>
                        <a:ea typeface="+mn-ea"/>
                        <a:cs typeface="+mn-cs"/>
                      </a:endParaRPr>
                    </a:p>
                  </a:txBody>
                  <a:tcPr marL="36000" marR="36000" marT="36007" marB="36007"/>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ES" sz="1200" u="none" strike="noStrike" kern="1200" baseline="0" dirty="0">
                          <a:solidFill>
                            <a:schemeClr val="dk1"/>
                          </a:solidFill>
                          <a:latin typeface="+mn-lt"/>
                          <a:ea typeface="+mn-ea"/>
                          <a:cs typeface="+mn-cs"/>
                        </a:rPr>
                        <a:t>1°, 2°, 3° y  4° trimestre</a:t>
                      </a:r>
                      <a:endParaRPr lang="es-CO" sz="1200" u="none" strike="noStrike" kern="1200" baseline="0" dirty="0">
                        <a:solidFill>
                          <a:schemeClr val="dk1"/>
                        </a:solidFill>
                        <a:latin typeface="+mn-lt"/>
                        <a:ea typeface="+mn-ea"/>
                        <a:cs typeface="+mn-cs"/>
                      </a:endParaRPr>
                    </a:p>
                    <a:p>
                      <a:pPr algn="ctr"/>
                      <a:endParaRPr lang="es-CO" sz="1200" u="none" strike="noStrike" kern="1200" baseline="0" dirty="0">
                        <a:solidFill>
                          <a:schemeClr val="dk1"/>
                        </a:solidFill>
                        <a:latin typeface="+mn-lt"/>
                        <a:ea typeface="+mn-ea"/>
                        <a:cs typeface="+mn-cs"/>
                      </a:endParaRPr>
                    </a:p>
                  </a:txBody>
                  <a:tcPr marL="36000" marR="36000" marT="36007" marB="36007"/>
                </a:tc>
                <a:extLst>
                  <a:ext uri="{0D108BD9-81ED-4DB2-BD59-A6C34878D82A}">
                    <a16:rowId xmlns="" xmlns:a16="http://schemas.microsoft.com/office/drawing/2014/main" val="10003"/>
                  </a:ext>
                </a:extLst>
              </a:tr>
            </a:tbl>
          </a:graphicData>
        </a:graphic>
      </p:graphicFrame>
    </p:spTree>
    <p:extLst>
      <p:ext uri="{BB962C8B-B14F-4D97-AF65-F5344CB8AC3E}">
        <p14:creationId xmlns:p14="http://schemas.microsoft.com/office/powerpoint/2010/main" val="141646543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tángulo 16">
            <a:extLst>
              <a:ext uri="{FF2B5EF4-FFF2-40B4-BE49-F238E27FC236}">
                <a16:creationId xmlns="" xmlns:a16="http://schemas.microsoft.com/office/drawing/2014/main" id="{1AFB049C-6B68-4B65-A015-20D3416AB98F}"/>
              </a:ext>
            </a:extLst>
          </p:cNvPr>
          <p:cNvSpPr/>
          <p:nvPr/>
        </p:nvSpPr>
        <p:spPr>
          <a:xfrm>
            <a:off x="6815025" y="-2058"/>
            <a:ext cx="5268686" cy="769441"/>
          </a:xfrm>
          <a:prstGeom prst="rect">
            <a:avLst/>
          </a:prstGeom>
        </p:spPr>
        <p:txBody>
          <a:bodyPr wrap="square">
            <a:spAutoFit/>
          </a:bodyPr>
          <a:lstStyle/>
          <a:p>
            <a:r>
              <a:rPr lang="es-ES" sz="2800" b="1" dirty="0">
                <a:solidFill>
                  <a:schemeClr val="bg1"/>
                </a:solidFill>
                <a:latin typeface="Arial" panose="020B0604020202020204" pitchFamily="34" charset="0"/>
                <a:cs typeface="Arial" panose="020B0604020202020204" pitchFamily="34" charset="0"/>
              </a:rPr>
              <a:t>Componente 5 - </a:t>
            </a:r>
            <a:r>
              <a:rPr lang="es-ES" sz="1600" b="1" dirty="0">
                <a:solidFill>
                  <a:schemeClr val="bg1"/>
                </a:solidFill>
                <a:latin typeface="Arial" panose="020B0604020202020204" pitchFamily="34" charset="0"/>
                <a:cs typeface="Arial" panose="020B0604020202020204" pitchFamily="34" charset="0"/>
              </a:rPr>
              <a:t>Mecanismos para la Transparencia y Acceso a la Información</a:t>
            </a:r>
          </a:p>
        </p:txBody>
      </p:sp>
      <p:sp>
        <p:nvSpPr>
          <p:cNvPr id="87" name="CuadroTexto 86"/>
          <p:cNvSpPr txBox="1"/>
          <p:nvPr/>
        </p:nvSpPr>
        <p:spPr>
          <a:xfrm>
            <a:off x="508913" y="1675720"/>
            <a:ext cx="11407316" cy="1569660"/>
          </a:xfrm>
          <a:prstGeom prst="rect">
            <a:avLst/>
          </a:prstGeom>
          <a:noFill/>
        </p:spPr>
        <p:txBody>
          <a:bodyPr wrap="square" rtlCol="0">
            <a:spAutoFit/>
          </a:bodyPr>
          <a:lstStyle/>
          <a:p>
            <a:pPr lvl="0"/>
            <a:r>
              <a:rPr lang="es-CO" sz="2400" b="1" dirty="0"/>
              <a:t>Garantizar el derecho fundamental de acceso a la información pública, divulgando proactivamente la información pública y respondiendo de buena fe, de manera adecuada, veraz, oportuna y accesible a las solicitudes de acceso con el fin de consolidar una cultura de transparencia</a:t>
            </a:r>
          </a:p>
        </p:txBody>
      </p:sp>
      <p:grpSp>
        <p:nvGrpSpPr>
          <p:cNvPr id="88" name="Grupo 87"/>
          <p:cNvGrpSpPr/>
          <p:nvPr/>
        </p:nvGrpSpPr>
        <p:grpSpPr>
          <a:xfrm>
            <a:off x="464577" y="1016463"/>
            <a:ext cx="5524184" cy="531449"/>
            <a:chOff x="5102657" y="5945321"/>
            <a:chExt cx="6284084" cy="548229"/>
          </a:xfrm>
          <a:solidFill>
            <a:schemeClr val="accent3"/>
          </a:solidFill>
        </p:grpSpPr>
        <p:sp>
          <p:nvSpPr>
            <p:cNvPr id="89" name="Forma libre 88"/>
            <p:cNvSpPr/>
            <p:nvPr/>
          </p:nvSpPr>
          <p:spPr>
            <a:xfrm>
              <a:off x="5665668" y="5945321"/>
              <a:ext cx="5721073" cy="548229"/>
            </a:xfrm>
            <a:custGeom>
              <a:avLst/>
              <a:gdLst>
                <a:gd name="connsiteX0" fmla="*/ 0 w 763861"/>
                <a:gd name="connsiteY0" fmla="*/ 0 h 806479"/>
                <a:gd name="connsiteX1" fmla="*/ 240208 w 763861"/>
                <a:gd name="connsiteY1" fmla="*/ 0 h 806479"/>
                <a:gd name="connsiteX2" fmla="*/ 245903 w 763861"/>
                <a:gd name="connsiteY2" fmla="*/ 9560 h 806479"/>
                <a:gd name="connsiteX3" fmla="*/ 245903 w 763861"/>
                <a:gd name="connsiteY3" fmla="*/ 0 h 806479"/>
                <a:gd name="connsiteX4" fmla="*/ 504882 w 763861"/>
                <a:gd name="connsiteY4" fmla="*/ 0 h 806479"/>
                <a:gd name="connsiteX5" fmla="*/ 763861 w 763861"/>
                <a:gd name="connsiteY5" fmla="*/ 403240 h 806479"/>
                <a:gd name="connsiteX6" fmla="*/ 504882 w 763861"/>
                <a:gd name="connsiteY6" fmla="*/ 806479 h 806479"/>
                <a:gd name="connsiteX7" fmla="*/ 245903 w 763861"/>
                <a:gd name="connsiteY7" fmla="*/ 806479 h 806479"/>
                <a:gd name="connsiteX8" fmla="*/ 245903 w 763861"/>
                <a:gd name="connsiteY8" fmla="*/ 796919 h 806479"/>
                <a:gd name="connsiteX9" fmla="*/ 240208 w 763861"/>
                <a:gd name="connsiteY9" fmla="*/ 806479 h 806479"/>
                <a:gd name="connsiteX10" fmla="*/ 0 w 763861"/>
                <a:gd name="connsiteY10" fmla="*/ 806479 h 806479"/>
                <a:gd name="connsiteX11" fmla="*/ 240208 w 763861"/>
                <a:gd name="connsiteY11" fmla="*/ 40324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04882 w 5292318"/>
                <a:gd name="connsiteY4" fmla="*/ 0 h 806479"/>
                <a:gd name="connsiteX5" fmla="*/ 5292318 w 5292318"/>
                <a:gd name="connsiteY5" fmla="*/ 479440 h 806479"/>
                <a:gd name="connsiteX6" fmla="*/ 504882 w 5292318"/>
                <a:gd name="connsiteY6" fmla="*/ 806479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04882 w 5292318"/>
                <a:gd name="connsiteY4" fmla="*/ 0 h 806479"/>
                <a:gd name="connsiteX5" fmla="*/ 5292318 w 5292318"/>
                <a:gd name="connsiteY5" fmla="*/ 479440 h 806479"/>
                <a:gd name="connsiteX6" fmla="*/ 5055111 w 5292318"/>
                <a:gd name="connsiteY6" fmla="*/ 719393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131311 w 5292318"/>
                <a:gd name="connsiteY4" fmla="*/ 10886 h 806479"/>
                <a:gd name="connsiteX5" fmla="*/ 5292318 w 5292318"/>
                <a:gd name="connsiteY5" fmla="*/ 479440 h 806479"/>
                <a:gd name="connsiteX6" fmla="*/ 5055111 w 5292318"/>
                <a:gd name="connsiteY6" fmla="*/ 719393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055111 w 5270547"/>
                <a:gd name="connsiteY6" fmla="*/ 719393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163969 w 5270547"/>
                <a:gd name="connsiteY6" fmla="*/ 762936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044226 w 5270547"/>
                <a:gd name="connsiteY6" fmla="*/ 795594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022454 w 5270547"/>
                <a:gd name="connsiteY4" fmla="*/ 10886 h 806479"/>
                <a:gd name="connsiteX5" fmla="*/ 5270547 w 5270547"/>
                <a:gd name="connsiteY5" fmla="*/ 370583 h 806479"/>
                <a:gd name="connsiteX6" fmla="*/ 5044226 w 5270547"/>
                <a:gd name="connsiteY6" fmla="*/ 795594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270547" h="806479">
                  <a:moveTo>
                    <a:pt x="0" y="0"/>
                  </a:moveTo>
                  <a:lnTo>
                    <a:pt x="240208" y="0"/>
                  </a:lnTo>
                  <a:lnTo>
                    <a:pt x="245903" y="9560"/>
                  </a:lnTo>
                  <a:lnTo>
                    <a:pt x="245903" y="0"/>
                  </a:lnTo>
                  <a:lnTo>
                    <a:pt x="5022454" y="10886"/>
                  </a:lnTo>
                  <a:lnTo>
                    <a:pt x="5270547" y="370583"/>
                  </a:lnTo>
                  <a:lnTo>
                    <a:pt x="5044226" y="795594"/>
                  </a:lnTo>
                  <a:lnTo>
                    <a:pt x="245903" y="806479"/>
                  </a:lnTo>
                  <a:lnTo>
                    <a:pt x="245903" y="796919"/>
                  </a:lnTo>
                  <a:lnTo>
                    <a:pt x="240208" y="806479"/>
                  </a:lnTo>
                  <a:lnTo>
                    <a:pt x="0" y="806479"/>
                  </a:lnTo>
                  <a:lnTo>
                    <a:pt x="240208" y="403240"/>
                  </a:lnTo>
                  <a:lnTo>
                    <a:pt x="0" y="0"/>
                  </a:lnTo>
                  <a:close/>
                </a:path>
              </a:pathLst>
            </a:custGeom>
            <a:grpFill/>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grpSp>
          <p:nvGrpSpPr>
            <p:cNvPr id="90" name="Grupo 89"/>
            <p:cNvGrpSpPr/>
            <p:nvPr/>
          </p:nvGrpSpPr>
          <p:grpSpPr>
            <a:xfrm>
              <a:off x="5102657" y="5978054"/>
              <a:ext cx="4547155" cy="476243"/>
              <a:chOff x="5102657" y="5978054"/>
              <a:chExt cx="4547155" cy="476243"/>
            </a:xfrm>
            <a:grpFill/>
          </p:grpSpPr>
          <p:sp>
            <p:nvSpPr>
              <p:cNvPr id="91" name="Pentágono 90"/>
              <p:cNvSpPr/>
              <p:nvPr/>
            </p:nvSpPr>
            <p:spPr>
              <a:xfrm>
                <a:off x="5423219" y="6002301"/>
                <a:ext cx="361141" cy="444998"/>
              </a:xfrm>
              <a:prstGeom prst="homePlate">
                <a:avLst/>
              </a:prstGeom>
              <a:grpFill/>
            </p:spPr>
            <p:style>
              <a:lnRef idx="0">
                <a:schemeClr val="accent6"/>
              </a:lnRef>
              <a:fillRef idx="3">
                <a:schemeClr val="accent6"/>
              </a:fillRef>
              <a:effectRef idx="3">
                <a:schemeClr val="accent6"/>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sp>
            <p:nvSpPr>
              <p:cNvPr id="92" name="Elipse 91"/>
              <p:cNvSpPr/>
              <p:nvPr/>
            </p:nvSpPr>
            <p:spPr>
              <a:xfrm>
                <a:off x="5102657" y="5999871"/>
                <a:ext cx="439263" cy="439263"/>
              </a:xfrm>
              <a:prstGeom prst="ellipse">
                <a:avLst/>
              </a:prstGeom>
              <a:grpFill/>
              <a:ln w="57150">
                <a:solidFill>
                  <a:schemeClr val="accent6">
                    <a:lumMod val="20000"/>
                    <a:lumOff val="80000"/>
                  </a:schemeClr>
                </a:solidFill>
              </a:ln>
            </p:spPr>
            <p:style>
              <a:lnRef idx="0">
                <a:schemeClr val="accent6"/>
              </a:lnRef>
              <a:fillRef idx="3">
                <a:schemeClr val="accent6"/>
              </a:fillRef>
              <a:effectRef idx="3">
                <a:schemeClr val="accent6"/>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sp>
            <p:nvSpPr>
              <p:cNvPr id="93" name="CuadroTexto 92"/>
              <p:cNvSpPr txBox="1"/>
              <p:nvPr/>
            </p:nvSpPr>
            <p:spPr>
              <a:xfrm>
                <a:off x="6026810" y="5978054"/>
                <a:ext cx="3623002" cy="476243"/>
              </a:xfrm>
              <a:prstGeom prst="rect">
                <a:avLst/>
              </a:prstGeom>
              <a:grpFill/>
            </p:spPr>
            <p:txBody>
              <a:bodyPr wrap="square" rtlCol="0">
                <a:spAutoFit/>
              </a:bodyPr>
              <a:lstStyle/>
              <a:p>
                <a:r>
                  <a:rPr lang="es-CO" sz="2400" b="1" dirty="0">
                    <a:solidFill>
                      <a:schemeClr val="bg1"/>
                    </a:solidFill>
                    <a:latin typeface="Arial" panose="020B0604020202020204" pitchFamily="34" charset="0"/>
                    <a:cs typeface="Arial" panose="020B0604020202020204" pitchFamily="34" charset="0"/>
                  </a:rPr>
                  <a:t>Objetivo</a:t>
                </a:r>
                <a:endParaRPr lang="es-CO" sz="1600" b="1" dirty="0">
                  <a:solidFill>
                    <a:schemeClr val="accent1">
                      <a:lumMod val="50000"/>
                    </a:schemeClr>
                  </a:solidFill>
                  <a:latin typeface="Arial" panose="020B0604020202020204" pitchFamily="34" charset="0"/>
                  <a:cs typeface="Arial" panose="020B0604020202020204" pitchFamily="34" charset="0"/>
                </a:endParaRPr>
              </a:p>
            </p:txBody>
          </p:sp>
        </p:grpSp>
      </p:grpSp>
      <p:graphicFrame>
        <p:nvGraphicFramePr>
          <p:cNvPr id="28" name="Tabla 27"/>
          <p:cNvGraphicFramePr>
            <a:graphicFrameLocks noGrp="1"/>
          </p:cNvGraphicFramePr>
          <p:nvPr>
            <p:extLst>
              <p:ext uri="{D42A27DB-BD31-4B8C-83A1-F6EECF244321}">
                <p14:modId xmlns:p14="http://schemas.microsoft.com/office/powerpoint/2010/main" val="1748636205"/>
              </p:ext>
            </p:extLst>
          </p:nvPr>
        </p:nvGraphicFramePr>
        <p:xfrm>
          <a:off x="541425" y="3251771"/>
          <a:ext cx="11289200" cy="1005840"/>
        </p:xfrm>
        <a:graphic>
          <a:graphicData uri="http://schemas.openxmlformats.org/drawingml/2006/table">
            <a:tbl>
              <a:tblPr firstRow="1" bandRow="1">
                <a:tableStyleId>{F5AB1C69-6EDB-4FF4-983F-18BD219EF322}</a:tableStyleId>
              </a:tblPr>
              <a:tblGrid>
                <a:gridCol w="9213658">
                  <a:extLst>
                    <a:ext uri="{9D8B030D-6E8A-4147-A177-3AD203B41FA5}">
                      <a16:colId xmlns="" xmlns:a16="http://schemas.microsoft.com/office/drawing/2014/main" val="20000"/>
                    </a:ext>
                  </a:extLst>
                </a:gridCol>
                <a:gridCol w="2075542">
                  <a:extLst>
                    <a:ext uri="{9D8B030D-6E8A-4147-A177-3AD203B41FA5}">
                      <a16:colId xmlns="" xmlns:a16="http://schemas.microsoft.com/office/drawing/2014/main" val="20001"/>
                    </a:ext>
                  </a:extLst>
                </a:gridCol>
              </a:tblGrid>
              <a:tr h="250593">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CO" sz="1800" dirty="0"/>
                        <a:t>Indicador</a:t>
                      </a:r>
                      <a:endParaRPr lang="es-CO" sz="1200" b="1" dirty="0">
                        <a:solidFill>
                          <a:schemeClr val="accent1">
                            <a:lumMod val="50000"/>
                          </a:schemeClr>
                        </a:solidFill>
                        <a:latin typeface="Arial" panose="020B0604020202020204" pitchFamily="34" charset="0"/>
                        <a:cs typeface="Arial" panose="020B0604020202020204" pitchFamily="34" charset="0"/>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CO" sz="1800" dirty="0"/>
                        <a:t>Meta Anual</a:t>
                      </a:r>
                      <a:endParaRPr lang="es-CO" sz="1200" b="1" dirty="0">
                        <a:solidFill>
                          <a:schemeClr val="accent1">
                            <a:lumMod val="50000"/>
                          </a:schemeClr>
                        </a:solidFill>
                        <a:latin typeface="Arial" panose="020B0604020202020204" pitchFamily="34" charset="0"/>
                        <a:cs typeface="Arial" panose="020B0604020202020204" pitchFamily="34" charset="0"/>
                      </a:endParaRPr>
                    </a:p>
                  </a:txBody>
                  <a:tcPr/>
                </a:tc>
                <a:extLst>
                  <a:ext uri="{0D108BD9-81ED-4DB2-BD59-A6C34878D82A}">
                    <a16:rowId xmlns="" xmlns:a16="http://schemas.microsoft.com/office/drawing/2014/main" val="10000"/>
                  </a:ext>
                </a:extLst>
              </a:tr>
              <a:tr h="432530">
                <a:tc>
                  <a:txBody>
                    <a:bodyPr/>
                    <a:lstStyle/>
                    <a:p>
                      <a:pPr>
                        <a:defRPr/>
                      </a:pPr>
                      <a:r>
                        <a:rPr lang="es-ES" sz="1800" b="0" i="0" u="none" strike="noStrike" kern="1200" baseline="0" dirty="0">
                          <a:solidFill>
                            <a:schemeClr val="dk1"/>
                          </a:solidFill>
                          <a:latin typeface="+mn-lt"/>
                          <a:ea typeface="+mn-ea"/>
                          <a:cs typeface="+mn-cs"/>
                        </a:rPr>
                        <a:t>Porcentaje de cumplimiento de los lineamientos respecto de los estándares para publicación y divulgación de la información, según normatividad vigente.</a:t>
                      </a:r>
                      <a:endParaRPr lang="es-CO" sz="1800" b="1" dirty="0"/>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CO" dirty="0">
                          <a:solidFill>
                            <a:schemeClr val="tx1"/>
                          </a:solidFill>
                        </a:rPr>
                        <a:t>100%</a:t>
                      </a:r>
                    </a:p>
                  </a:txBody>
                  <a:tcPr anchor="ctr"/>
                </a:tc>
                <a:extLst>
                  <a:ext uri="{0D108BD9-81ED-4DB2-BD59-A6C34878D82A}">
                    <a16:rowId xmlns="" xmlns:a16="http://schemas.microsoft.com/office/drawing/2014/main" val="10001"/>
                  </a:ext>
                </a:extLst>
              </a:tr>
            </a:tbl>
          </a:graphicData>
        </a:graphic>
      </p:graphicFrame>
      <p:sp>
        <p:nvSpPr>
          <p:cNvPr id="29" name="Rectángulo 28"/>
          <p:cNvSpPr/>
          <p:nvPr/>
        </p:nvSpPr>
        <p:spPr>
          <a:xfrm>
            <a:off x="746375" y="4913392"/>
            <a:ext cx="11084250" cy="646331"/>
          </a:xfrm>
          <a:prstGeom prst="rect">
            <a:avLst/>
          </a:prstGeom>
        </p:spPr>
        <p:txBody>
          <a:bodyPr wrap="square">
            <a:spAutoFit/>
          </a:bodyPr>
          <a:lstStyle/>
          <a:p>
            <a:pPr algn="ctr"/>
            <a:r>
              <a:rPr lang="es-ES" b="1" dirty="0">
                <a:solidFill>
                  <a:schemeClr val="bg1">
                    <a:lumMod val="75000"/>
                  </a:schemeClr>
                </a:solidFill>
                <a:effectLst>
                  <a:outerShdw blurRad="38100" dist="38100" dir="2700000" algn="tl">
                    <a:srgbClr val="000000">
                      <a:alpha val="43137"/>
                    </a:srgbClr>
                  </a:outerShdw>
                </a:effectLst>
              </a:rPr>
              <a:t>Consolidadnos una cultura de trasparencia para garantizar el derecho fundamental de acceso a la información pública</a:t>
            </a:r>
            <a:endParaRPr lang="es-CO" b="1" dirty="0">
              <a:solidFill>
                <a:schemeClr val="bg1">
                  <a:lumMod val="75000"/>
                </a:schemeClr>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159815568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tángulo 16">
            <a:extLst>
              <a:ext uri="{FF2B5EF4-FFF2-40B4-BE49-F238E27FC236}">
                <a16:creationId xmlns="" xmlns:a16="http://schemas.microsoft.com/office/drawing/2014/main" id="{1AFB049C-6B68-4B65-A015-20D3416AB98F}"/>
              </a:ext>
            </a:extLst>
          </p:cNvPr>
          <p:cNvSpPr/>
          <p:nvPr/>
        </p:nvSpPr>
        <p:spPr>
          <a:xfrm>
            <a:off x="6815025" y="-2058"/>
            <a:ext cx="5268686" cy="769441"/>
          </a:xfrm>
          <a:prstGeom prst="rect">
            <a:avLst/>
          </a:prstGeom>
        </p:spPr>
        <p:txBody>
          <a:bodyPr wrap="square">
            <a:spAutoFit/>
          </a:bodyPr>
          <a:lstStyle/>
          <a:p>
            <a:r>
              <a:rPr lang="es-ES" sz="2800" b="1" dirty="0">
                <a:solidFill>
                  <a:schemeClr val="bg1"/>
                </a:solidFill>
                <a:latin typeface="Arial" panose="020B0604020202020204" pitchFamily="34" charset="0"/>
                <a:cs typeface="Arial" panose="020B0604020202020204" pitchFamily="34" charset="0"/>
              </a:rPr>
              <a:t>Componente 5 - </a:t>
            </a:r>
            <a:r>
              <a:rPr lang="es-ES" sz="1600" b="1" dirty="0">
                <a:solidFill>
                  <a:schemeClr val="bg1"/>
                </a:solidFill>
                <a:latin typeface="Arial" panose="020B0604020202020204" pitchFamily="34" charset="0"/>
                <a:cs typeface="Arial" panose="020B0604020202020204" pitchFamily="34" charset="0"/>
              </a:rPr>
              <a:t>Mecanismos para la Transparencia y Acceso a la Información</a:t>
            </a:r>
          </a:p>
        </p:txBody>
      </p:sp>
      <p:grpSp>
        <p:nvGrpSpPr>
          <p:cNvPr id="88" name="Grupo 87"/>
          <p:cNvGrpSpPr/>
          <p:nvPr/>
        </p:nvGrpSpPr>
        <p:grpSpPr>
          <a:xfrm>
            <a:off x="0" y="382662"/>
            <a:ext cx="6280954" cy="1245390"/>
            <a:chOff x="5102657" y="5945321"/>
            <a:chExt cx="6284084" cy="889968"/>
          </a:xfrm>
          <a:solidFill>
            <a:schemeClr val="accent3"/>
          </a:solidFill>
        </p:grpSpPr>
        <p:sp>
          <p:nvSpPr>
            <p:cNvPr id="89" name="Forma libre 88"/>
            <p:cNvSpPr/>
            <p:nvPr/>
          </p:nvSpPr>
          <p:spPr>
            <a:xfrm>
              <a:off x="5665668" y="5945321"/>
              <a:ext cx="5721073" cy="548229"/>
            </a:xfrm>
            <a:custGeom>
              <a:avLst/>
              <a:gdLst>
                <a:gd name="connsiteX0" fmla="*/ 0 w 763861"/>
                <a:gd name="connsiteY0" fmla="*/ 0 h 806479"/>
                <a:gd name="connsiteX1" fmla="*/ 240208 w 763861"/>
                <a:gd name="connsiteY1" fmla="*/ 0 h 806479"/>
                <a:gd name="connsiteX2" fmla="*/ 245903 w 763861"/>
                <a:gd name="connsiteY2" fmla="*/ 9560 h 806479"/>
                <a:gd name="connsiteX3" fmla="*/ 245903 w 763861"/>
                <a:gd name="connsiteY3" fmla="*/ 0 h 806479"/>
                <a:gd name="connsiteX4" fmla="*/ 504882 w 763861"/>
                <a:gd name="connsiteY4" fmla="*/ 0 h 806479"/>
                <a:gd name="connsiteX5" fmla="*/ 763861 w 763861"/>
                <a:gd name="connsiteY5" fmla="*/ 403240 h 806479"/>
                <a:gd name="connsiteX6" fmla="*/ 504882 w 763861"/>
                <a:gd name="connsiteY6" fmla="*/ 806479 h 806479"/>
                <a:gd name="connsiteX7" fmla="*/ 245903 w 763861"/>
                <a:gd name="connsiteY7" fmla="*/ 806479 h 806479"/>
                <a:gd name="connsiteX8" fmla="*/ 245903 w 763861"/>
                <a:gd name="connsiteY8" fmla="*/ 796919 h 806479"/>
                <a:gd name="connsiteX9" fmla="*/ 240208 w 763861"/>
                <a:gd name="connsiteY9" fmla="*/ 806479 h 806479"/>
                <a:gd name="connsiteX10" fmla="*/ 0 w 763861"/>
                <a:gd name="connsiteY10" fmla="*/ 806479 h 806479"/>
                <a:gd name="connsiteX11" fmla="*/ 240208 w 763861"/>
                <a:gd name="connsiteY11" fmla="*/ 40324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04882 w 5292318"/>
                <a:gd name="connsiteY4" fmla="*/ 0 h 806479"/>
                <a:gd name="connsiteX5" fmla="*/ 5292318 w 5292318"/>
                <a:gd name="connsiteY5" fmla="*/ 479440 h 806479"/>
                <a:gd name="connsiteX6" fmla="*/ 504882 w 5292318"/>
                <a:gd name="connsiteY6" fmla="*/ 806479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04882 w 5292318"/>
                <a:gd name="connsiteY4" fmla="*/ 0 h 806479"/>
                <a:gd name="connsiteX5" fmla="*/ 5292318 w 5292318"/>
                <a:gd name="connsiteY5" fmla="*/ 479440 h 806479"/>
                <a:gd name="connsiteX6" fmla="*/ 5055111 w 5292318"/>
                <a:gd name="connsiteY6" fmla="*/ 719393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131311 w 5292318"/>
                <a:gd name="connsiteY4" fmla="*/ 10886 h 806479"/>
                <a:gd name="connsiteX5" fmla="*/ 5292318 w 5292318"/>
                <a:gd name="connsiteY5" fmla="*/ 479440 h 806479"/>
                <a:gd name="connsiteX6" fmla="*/ 5055111 w 5292318"/>
                <a:gd name="connsiteY6" fmla="*/ 719393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055111 w 5270547"/>
                <a:gd name="connsiteY6" fmla="*/ 719393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163969 w 5270547"/>
                <a:gd name="connsiteY6" fmla="*/ 762936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044226 w 5270547"/>
                <a:gd name="connsiteY6" fmla="*/ 795594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022454 w 5270547"/>
                <a:gd name="connsiteY4" fmla="*/ 10886 h 806479"/>
                <a:gd name="connsiteX5" fmla="*/ 5270547 w 5270547"/>
                <a:gd name="connsiteY5" fmla="*/ 370583 h 806479"/>
                <a:gd name="connsiteX6" fmla="*/ 5044226 w 5270547"/>
                <a:gd name="connsiteY6" fmla="*/ 795594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270547" h="806479">
                  <a:moveTo>
                    <a:pt x="0" y="0"/>
                  </a:moveTo>
                  <a:lnTo>
                    <a:pt x="240208" y="0"/>
                  </a:lnTo>
                  <a:lnTo>
                    <a:pt x="245903" y="9560"/>
                  </a:lnTo>
                  <a:lnTo>
                    <a:pt x="245903" y="0"/>
                  </a:lnTo>
                  <a:lnTo>
                    <a:pt x="5022454" y="10886"/>
                  </a:lnTo>
                  <a:lnTo>
                    <a:pt x="5270547" y="370583"/>
                  </a:lnTo>
                  <a:lnTo>
                    <a:pt x="5044226" y="795594"/>
                  </a:lnTo>
                  <a:lnTo>
                    <a:pt x="245903" y="806479"/>
                  </a:lnTo>
                  <a:lnTo>
                    <a:pt x="245903" y="796919"/>
                  </a:lnTo>
                  <a:lnTo>
                    <a:pt x="240208" y="806479"/>
                  </a:lnTo>
                  <a:lnTo>
                    <a:pt x="0" y="806479"/>
                  </a:lnTo>
                  <a:lnTo>
                    <a:pt x="240208" y="403240"/>
                  </a:lnTo>
                  <a:lnTo>
                    <a:pt x="0" y="0"/>
                  </a:lnTo>
                  <a:close/>
                </a:path>
              </a:pathLst>
            </a:custGeom>
            <a:grpFill/>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grpSp>
          <p:nvGrpSpPr>
            <p:cNvPr id="90" name="Grupo 89"/>
            <p:cNvGrpSpPr/>
            <p:nvPr/>
          </p:nvGrpSpPr>
          <p:grpSpPr>
            <a:xfrm>
              <a:off x="5102657" y="5978054"/>
              <a:ext cx="6013726" cy="857235"/>
              <a:chOff x="5102657" y="5978054"/>
              <a:chExt cx="6013726" cy="857235"/>
            </a:xfrm>
            <a:grpFill/>
          </p:grpSpPr>
          <p:sp>
            <p:nvSpPr>
              <p:cNvPr id="91" name="Pentágono 90"/>
              <p:cNvSpPr/>
              <p:nvPr/>
            </p:nvSpPr>
            <p:spPr>
              <a:xfrm>
                <a:off x="5423219" y="6002301"/>
                <a:ext cx="361141" cy="444998"/>
              </a:xfrm>
              <a:prstGeom prst="homePlate">
                <a:avLst/>
              </a:prstGeom>
              <a:grpFill/>
            </p:spPr>
            <p:style>
              <a:lnRef idx="0">
                <a:schemeClr val="accent6"/>
              </a:lnRef>
              <a:fillRef idx="3">
                <a:schemeClr val="accent6"/>
              </a:fillRef>
              <a:effectRef idx="3">
                <a:schemeClr val="accent6"/>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sp>
            <p:nvSpPr>
              <p:cNvPr id="92" name="Elipse 91"/>
              <p:cNvSpPr/>
              <p:nvPr/>
            </p:nvSpPr>
            <p:spPr>
              <a:xfrm>
                <a:off x="5102657" y="5999871"/>
                <a:ext cx="439263" cy="439263"/>
              </a:xfrm>
              <a:prstGeom prst="ellipse">
                <a:avLst/>
              </a:prstGeom>
              <a:grpFill/>
              <a:ln w="57150">
                <a:solidFill>
                  <a:schemeClr val="accent6">
                    <a:lumMod val="20000"/>
                    <a:lumOff val="80000"/>
                  </a:schemeClr>
                </a:solidFill>
              </a:ln>
            </p:spPr>
            <p:style>
              <a:lnRef idx="0">
                <a:schemeClr val="accent6"/>
              </a:lnRef>
              <a:fillRef idx="3">
                <a:schemeClr val="accent6"/>
              </a:fillRef>
              <a:effectRef idx="3">
                <a:schemeClr val="accent6"/>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sp>
            <p:nvSpPr>
              <p:cNvPr id="93" name="CuadroTexto 92"/>
              <p:cNvSpPr txBox="1"/>
              <p:nvPr/>
            </p:nvSpPr>
            <p:spPr>
              <a:xfrm>
                <a:off x="6026810" y="5978054"/>
                <a:ext cx="5089573" cy="857235"/>
              </a:xfrm>
              <a:prstGeom prst="rect">
                <a:avLst/>
              </a:prstGeom>
              <a:noFill/>
            </p:spPr>
            <p:txBody>
              <a:bodyPr wrap="square" rtlCol="0">
                <a:spAutoFit/>
              </a:bodyPr>
              <a:lstStyle/>
              <a:p>
                <a:pPr>
                  <a:lnSpc>
                    <a:spcPct val="100000"/>
                  </a:lnSpc>
                  <a:spcBef>
                    <a:spcPct val="0"/>
                  </a:spcBef>
                  <a:buFontTx/>
                  <a:buNone/>
                </a:pPr>
                <a:r>
                  <a:rPr lang="es-CO" altLang="es-CO" sz="2400" b="1" dirty="0">
                    <a:solidFill>
                      <a:schemeClr val="bg1"/>
                    </a:solidFill>
                  </a:rPr>
                  <a:t>Estrategia de Transparencia y Acceso a la Información</a:t>
                </a:r>
              </a:p>
            </p:txBody>
          </p:sp>
        </p:grpSp>
      </p:grpSp>
      <p:graphicFrame>
        <p:nvGraphicFramePr>
          <p:cNvPr id="11" name="7 Tabla"/>
          <p:cNvGraphicFramePr>
            <a:graphicFrameLocks noGrp="1"/>
          </p:cNvGraphicFramePr>
          <p:nvPr>
            <p:extLst>
              <p:ext uri="{D42A27DB-BD31-4B8C-83A1-F6EECF244321}">
                <p14:modId xmlns:p14="http://schemas.microsoft.com/office/powerpoint/2010/main" val="2745584058"/>
              </p:ext>
            </p:extLst>
          </p:nvPr>
        </p:nvGraphicFramePr>
        <p:xfrm>
          <a:off x="192036" y="1229571"/>
          <a:ext cx="11695164" cy="3664040"/>
        </p:xfrm>
        <a:graphic>
          <a:graphicData uri="http://schemas.openxmlformats.org/drawingml/2006/table">
            <a:tbl>
              <a:tblPr firstRow="1" bandRow="1">
                <a:tableStyleId>{F5AB1C69-6EDB-4FF4-983F-18BD219EF322}</a:tableStyleId>
              </a:tblPr>
              <a:tblGrid>
                <a:gridCol w="1636764">
                  <a:extLst>
                    <a:ext uri="{9D8B030D-6E8A-4147-A177-3AD203B41FA5}">
                      <a16:colId xmlns="" xmlns:a16="http://schemas.microsoft.com/office/drawing/2014/main" val="20000"/>
                    </a:ext>
                  </a:extLst>
                </a:gridCol>
                <a:gridCol w="3584261">
                  <a:extLst>
                    <a:ext uri="{9D8B030D-6E8A-4147-A177-3AD203B41FA5}">
                      <a16:colId xmlns="" xmlns:a16="http://schemas.microsoft.com/office/drawing/2014/main" val="20001"/>
                    </a:ext>
                  </a:extLst>
                </a:gridCol>
                <a:gridCol w="1357541">
                  <a:extLst>
                    <a:ext uri="{9D8B030D-6E8A-4147-A177-3AD203B41FA5}">
                      <a16:colId xmlns="" xmlns:a16="http://schemas.microsoft.com/office/drawing/2014/main" val="20002"/>
                    </a:ext>
                  </a:extLst>
                </a:gridCol>
                <a:gridCol w="1566393">
                  <a:extLst>
                    <a:ext uri="{9D8B030D-6E8A-4147-A177-3AD203B41FA5}">
                      <a16:colId xmlns="" xmlns:a16="http://schemas.microsoft.com/office/drawing/2014/main" val="20003"/>
                    </a:ext>
                  </a:extLst>
                </a:gridCol>
                <a:gridCol w="1670820">
                  <a:extLst>
                    <a:ext uri="{9D8B030D-6E8A-4147-A177-3AD203B41FA5}">
                      <a16:colId xmlns="" xmlns:a16="http://schemas.microsoft.com/office/drawing/2014/main" val="20004"/>
                    </a:ext>
                  </a:extLst>
                </a:gridCol>
                <a:gridCol w="1879385">
                  <a:extLst>
                    <a:ext uri="{9D8B030D-6E8A-4147-A177-3AD203B41FA5}">
                      <a16:colId xmlns="" xmlns:a16="http://schemas.microsoft.com/office/drawing/2014/main" val="20005"/>
                    </a:ext>
                  </a:extLst>
                </a:gridCol>
              </a:tblGrid>
              <a:tr h="725310">
                <a:tc>
                  <a:txBody>
                    <a:bodyPr/>
                    <a:lstStyle/>
                    <a:p>
                      <a:pPr algn="ctr"/>
                      <a:r>
                        <a:rPr lang="es-CO" sz="1600" u="none" strike="noStrike" kern="1200" baseline="0" dirty="0"/>
                        <a:t>Subcomponente</a:t>
                      </a:r>
                      <a:endParaRPr lang="es-CO" sz="1100" dirty="0">
                        <a:effectLst>
                          <a:outerShdw blurRad="38100" dist="38100" dir="2700000" algn="tl">
                            <a:srgbClr val="000000">
                              <a:alpha val="43137"/>
                            </a:srgbClr>
                          </a:outerShdw>
                        </a:effectLst>
                      </a:endParaRPr>
                    </a:p>
                  </a:txBody>
                  <a:tcPr marL="36000" marR="36000" marT="36015" marB="36015" anchor="ctr"/>
                </a:tc>
                <a:tc>
                  <a:txBody>
                    <a:bodyPr/>
                    <a:lstStyle/>
                    <a:p>
                      <a:pPr algn="ctr"/>
                      <a:r>
                        <a:rPr lang="es-CO" sz="1600" u="none" strike="noStrike" kern="1200" baseline="0" dirty="0"/>
                        <a:t>Actividades</a:t>
                      </a:r>
                      <a:endParaRPr lang="es-CO" sz="1600" b="1" u="none" strike="noStrike" kern="1200" baseline="0" dirty="0">
                        <a:solidFill>
                          <a:schemeClr val="lt1"/>
                        </a:solidFill>
                        <a:latin typeface="+mn-lt"/>
                        <a:ea typeface="+mn-ea"/>
                        <a:cs typeface="+mn-cs"/>
                      </a:endParaRPr>
                    </a:p>
                  </a:txBody>
                  <a:tcPr marL="36000" marR="36000" marT="36015" marB="36015" anchor="ctr"/>
                </a:tc>
                <a:tc>
                  <a:txBody>
                    <a:bodyPr/>
                    <a:lstStyle/>
                    <a:p>
                      <a:pPr algn="ctr"/>
                      <a:r>
                        <a:rPr lang="es-CO" sz="1600" u="none" strike="noStrike" kern="1200" baseline="0" dirty="0"/>
                        <a:t>Meta o producto</a:t>
                      </a:r>
                      <a:endParaRPr lang="es-CO" sz="1600" b="1" u="none" strike="noStrike" kern="1200" baseline="0" dirty="0">
                        <a:solidFill>
                          <a:schemeClr val="lt1"/>
                        </a:solidFill>
                        <a:latin typeface="+mn-lt"/>
                        <a:ea typeface="+mn-ea"/>
                        <a:cs typeface="+mn-cs"/>
                      </a:endParaRPr>
                    </a:p>
                  </a:txBody>
                  <a:tcPr marL="36000" marR="36000" marT="36015" marB="36015" anchor="ctr"/>
                </a:tc>
                <a:tc>
                  <a:txBody>
                    <a:bodyPr/>
                    <a:lstStyle/>
                    <a:p>
                      <a:pPr algn="ctr"/>
                      <a:r>
                        <a:rPr lang="es-CO" sz="1600" u="none" strike="noStrike" kern="1200" baseline="0" dirty="0"/>
                        <a:t>Indicadores</a:t>
                      </a:r>
                      <a:endParaRPr lang="es-CO" sz="1600" b="1" u="none" strike="noStrike" kern="1200" baseline="0" dirty="0">
                        <a:solidFill>
                          <a:schemeClr val="lt1"/>
                        </a:solidFill>
                        <a:latin typeface="+mn-lt"/>
                        <a:ea typeface="+mn-ea"/>
                        <a:cs typeface="+mn-cs"/>
                      </a:endParaRPr>
                    </a:p>
                  </a:txBody>
                  <a:tcPr marL="36000" marR="36000" marT="36015" marB="36015" anchor="ctr"/>
                </a:tc>
                <a:tc>
                  <a:txBody>
                    <a:bodyPr/>
                    <a:lstStyle/>
                    <a:p>
                      <a:pPr algn="ctr"/>
                      <a:r>
                        <a:rPr lang="es-CO" sz="1600" u="none" strike="noStrike" kern="1200" baseline="0" dirty="0"/>
                        <a:t>Responsable</a:t>
                      </a:r>
                      <a:endParaRPr lang="es-CO" sz="1600" b="1" u="none" strike="noStrike" kern="1200" baseline="0" dirty="0">
                        <a:solidFill>
                          <a:schemeClr val="lt1"/>
                        </a:solidFill>
                        <a:latin typeface="+mn-lt"/>
                        <a:ea typeface="+mn-ea"/>
                        <a:cs typeface="+mn-cs"/>
                      </a:endParaRPr>
                    </a:p>
                  </a:txBody>
                  <a:tcPr marL="36000" marR="36000" marT="36015" marB="36015" anchor="ctr"/>
                </a:tc>
                <a:tc>
                  <a:txBody>
                    <a:bodyPr/>
                    <a:lstStyle/>
                    <a:p>
                      <a:pPr algn="ctr"/>
                      <a:r>
                        <a:rPr lang="es-CO" sz="1600" u="none" strike="noStrike" kern="1200" baseline="0" dirty="0"/>
                        <a:t>Fecha programada</a:t>
                      </a:r>
                      <a:endParaRPr lang="es-CO" sz="1600" b="1" u="none" strike="noStrike" kern="1200" baseline="0" dirty="0">
                        <a:solidFill>
                          <a:schemeClr val="lt1"/>
                        </a:solidFill>
                        <a:latin typeface="+mn-lt"/>
                        <a:ea typeface="+mn-ea"/>
                        <a:cs typeface="+mn-cs"/>
                      </a:endParaRPr>
                    </a:p>
                  </a:txBody>
                  <a:tcPr marL="36000" marR="36000" marT="36015" marB="36015" anchor="ctr"/>
                </a:tc>
                <a:extLst>
                  <a:ext uri="{0D108BD9-81ED-4DB2-BD59-A6C34878D82A}">
                    <a16:rowId xmlns="" xmlns:a16="http://schemas.microsoft.com/office/drawing/2014/main" val="10000"/>
                  </a:ext>
                </a:extLst>
              </a:tr>
              <a:tr h="672768">
                <a:tc rowSpan="3">
                  <a:txBody>
                    <a:bodyPr/>
                    <a:lstStyle/>
                    <a:p>
                      <a:r>
                        <a:rPr lang="es-CO" sz="1600" dirty="0">
                          <a:effectLst>
                            <a:outerShdw blurRad="38100" dist="38100" dir="2700000" algn="tl">
                              <a:srgbClr val="000000">
                                <a:alpha val="43137"/>
                              </a:srgbClr>
                            </a:outerShdw>
                          </a:effectLst>
                        </a:rPr>
                        <a:t>1. </a:t>
                      </a:r>
                      <a:r>
                        <a:rPr lang="es-CO" sz="1600" u="none" strike="noStrike" kern="1200" baseline="0" dirty="0"/>
                        <a:t>Lineamientos de Transparencia Activa</a:t>
                      </a:r>
                      <a:endParaRPr lang="es-CO" sz="1600" dirty="0">
                        <a:effectLst>
                          <a:outerShdw blurRad="38100" dist="38100" dir="2700000" algn="tl">
                            <a:srgbClr val="000000">
                              <a:alpha val="43137"/>
                            </a:srgbClr>
                          </a:outerShdw>
                        </a:effectLst>
                      </a:endParaRPr>
                    </a:p>
                  </a:txBody>
                  <a:tcPr marL="36000" marR="36000" marT="36015" marB="36015" anchor="ctr"/>
                </a:tc>
                <a:tc>
                  <a:txBody>
                    <a:bodyPr/>
                    <a:lstStyle/>
                    <a:p>
                      <a:pPr algn="l" fontAlgn="ctr"/>
                      <a:r>
                        <a:rPr lang="es-ES" sz="1200" u="none" strike="noStrike" kern="1200" baseline="0" dirty="0">
                          <a:solidFill>
                            <a:schemeClr val="dk1"/>
                          </a:solidFill>
                          <a:latin typeface="+mn-lt"/>
                          <a:ea typeface="+mn-ea"/>
                          <a:cs typeface="+mn-cs"/>
                        </a:rPr>
                        <a:t>Elaborar, publicar y difundir un folleto informativo de las funciones del </a:t>
                      </a:r>
                      <a:r>
                        <a:rPr lang="es-ES" sz="1200" u="none" strike="noStrike" kern="1200" baseline="0" dirty="0" err="1">
                          <a:solidFill>
                            <a:schemeClr val="dk1"/>
                          </a:solidFill>
                          <a:latin typeface="+mn-lt"/>
                          <a:ea typeface="+mn-ea"/>
                          <a:cs typeface="+mn-cs"/>
                        </a:rPr>
                        <a:t>Invías</a:t>
                      </a:r>
                      <a:r>
                        <a:rPr lang="es-ES" sz="1200" u="none" strike="noStrike" kern="1200" baseline="0" dirty="0">
                          <a:solidFill>
                            <a:schemeClr val="dk1"/>
                          </a:solidFill>
                          <a:latin typeface="+mn-lt"/>
                          <a:ea typeface="+mn-ea"/>
                          <a:cs typeface="+mn-cs"/>
                        </a:rPr>
                        <a:t> que incluya el mapa de vías a su cargo, trámites, las bases de la política de participación ciudadana, la política de tratamiento de datos personales y canales de atención.</a:t>
                      </a:r>
                    </a:p>
                  </a:txBody>
                  <a:tcPr marL="0" marR="0" marT="0" marB="0" anchor="ctr"/>
                </a:tc>
                <a:tc>
                  <a:txBody>
                    <a:bodyPr/>
                    <a:lstStyle/>
                    <a:p>
                      <a:pPr algn="ctr"/>
                      <a:r>
                        <a:rPr lang="es-ES" sz="1200" u="none" strike="noStrike" kern="1200" baseline="0" dirty="0">
                          <a:solidFill>
                            <a:schemeClr val="dk1"/>
                          </a:solidFill>
                          <a:latin typeface="+mn-lt"/>
                          <a:ea typeface="+mn-ea"/>
                          <a:cs typeface="+mn-cs"/>
                        </a:rPr>
                        <a:t>Folleto</a:t>
                      </a:r>
                      <a:endParaRPr lang="es-CO" sz="1200" u="none" strike="noStrike" kern="1200" baseline="0" dirty="0">
                        <a:solidFill>
                          <a:schemeClr val="dk1"/>
                        </a:solidFill>
                        <a:latin typeface="+mn-lt"/>
                        <a:ea typeface="+mn-ea"/>
                        <a:cs typeface="+mn-cs"/>
                      </a:endParaRPr>
                    </a:p>
                  </a:txBody>
                  <a:tcPr marL="36000" marR="36000" marT="36015" marB="36015"/>
                </a:tc>
                <a:tc>
                  <a:txBody>
                    <a:bodyPr/>
                    <a:lstStyle/>
                    <a:p>
                      <a:pPr algn="ctr"/>
                      <a:r>
                        <a:rPr lang="es-ES" sz="1200" u="none" strike="noStrike" kern="1200" baseline="0" dirty="0">
                          <a:solidFill>
                            <a:schemeClr val="dk1"/>
                          </a:solidFill>
                          <a:latin typeface="+mn-lt"/>
                          <a:ea typeface="+mn-ea"/>
                          <a:cs typeface="+mn-cs"/>
                        </a:rPr>
                        <a:t>Folleto elaborado, publicado y difundido.</a:t>
                      </a:r>
                      <a:endParaRPr lang="es-CO" sz="1200" u="none" strike="noStrike" kern="1200" baseline="0" dirty="0">
                        <a:solidFill>
                          <a:schemeClr val="dk1"/>
                        </a:solidFill>
                        <a:latin typeface="+mn-lt"/>
                        <a:ea typeface="+mn-ea"/>
                        <a:cs typeface="+mn-cs"/>
                      </a:endParaRPr>
                    </a:p>
                  </a:txBody>
                  <a:tcPr marL="36000" marR="36000" marT="36015" marB="36015"/>
                </a:tc>
                <a:tc>
                  <a:txBody>
                    <a:bodyPr/>
                    <a:lstStyle/>
                    <a:p>
                      <a:pPr algn="ctr"/>
                      <a:r>
                        <a:rPr lang="es-ES" sz="1200" u="none" strike="noStrike" kern="1200" baseline="0" dirty="0">
                          <a:solidFill>
                            <a:schemeClr val="dk1"/>
                          </a:solidFill>
                          <a:latin typeface="+mn-lt"/>
                          <a:ea typeface="+mn-ea"/>
                          <a:cs typeface="+mn-cs"/>
                        </a:rPr>
                        <a:t>Secretaría General – Grupo de Atención al Ciudadano, Grupo de Comunicaciones, Subdirección de Estudios e Innovación.</a:t>
                      </a:r>
                      <a:endParaRPr lang="es-CO" sz="1200" u="none" strike="noStrike" kern="1200" baseline="0" dirty="0">
                        <a:solidFill>
                          <a:schemeClr val="dk1"/>
                        </a:solidFill>
                        <a:latin typeface="+mn-lt"/>
                        <a:ea typeface="+mn-ea"/>
                        <a:cs typeface="+mn-cs"/>
                      </a:endParaRPr>
                    </a:p>
                  </a:txBody>
                  <a:tcPr marL="36000" marR="36000" marT="36015" marB="36015"/>
                </a:tc>
                <a:tc>
                  <a:txBody>
                    <a:bodyPr/>
                    <a:lstStyle/>
                    <a:p>
                      <a:pPr algn="ctr"/>
                      <a:r>
                        <a:rPr lang="es-ES" sz="1200" u="none" strike="noStrike" kern="1200" baseline="0" dirty="0">
                          <a:solidFill>
                            <a:schemeClr val="dk1"/>
                          </a:solidFill>
                          <a:latin typeface="+mn-lt"/>
                          <a:ea typeface="+mn-ea"/>
                          <a:cs typeface="+mn-cs"/>
                        </a:rPr>
                        <a:t>1°, 2° y 3° trimestre </a:t>
                      </a:r>
                      <a:endParaRPr lang="es-CO" sz="1200" u="none" strike="noStrike" kern="1200" baseline="0" dirty="0">
                        <a:solidFill>
                          <a:schemeClr val="dk1"/>
                        </a:solidFill>
                        <a:latin typeface="+mn-lt"/>
                        <a:ea typeface="+mn-ea"/>
                        <a:cs typeface="+mn-cs"/>
                      </a:endParaRPr>
                    </a:p>
                  </a:txBody>
                  <a:tcPr marL="36000" marR="36000" marT="36015" marB="36015"/>
                </a:tc>
                <a:extLst>
                  <a:ext uri="{0D108BD9-81ED-4DB2-BD59-A6C34878D82A}">
                    <a16:rowId xmlns="" xmlns:a16="http://schemas.microsoft.com/office/drawing/2014/main" val="10001"/>
                  </a:ext>
                </a:extLst>
              </a:tr>
              <a:tr h="379604">
                <a:tc vMerge="1">
                  <a:txBody>
                    <a:bodyPr/>
                    <a:lstStyle/>
                    <a:p>
                      <a:endParaRPr lang="es-CO" sz="1600" dirty="0">
                        <a:effectLst>
                          <a:outerShdw blurRad="38100" dist="38100" dir="2700000" algn="tl">
                            <a:srgbClr val="000000">
                              <a:alpha val="43137"/>
                            </a:srgbClr>
                          </a:outerShdw>
                        </a:effectLst>
                      </a:endParaRPr>
                    </a:p>
                  </a:txBody>
                  <a:tcPr marL="36000" marR="36000" marT="36015" marB="36015" anchor="ctr"/>
                </a:tc>
                <a:tc>
                  <a:txBody>
                    <a:bodyPr/>
                    <a:lstStyle/>
                    <a:p>
                      <a:pPr algn="l" fontAlgn="ctr"/>
                      <a:r>
                        <a:rPr lang="es-ES" sz="1200" u="none" strike="noStrike" kern="1200" baseline="0" dirty="0">
                          <a:solidFill>
                            <a:schemeClr val="dk1"/>
                          </a:solidFill>
                          <a:latin typeface="+mn-lt"/>
                          <a:ea typeface="+mn-ea"/>
                          <a:cs typeface="+mn-cs"/>
                        </a:rPr>
                        <a:t>Reportar y socializar el estado de la red vial</a:t>
                      </a:r>
                    </a:p>
                  </a:txBody>
                  <a:tcPr marL="0" marR="0" marT="0" marB="0" anchor="ctr"/>
                </a:tc>
                <a:tc>
                  <a:txBody>
                    <a:bodyPr/>
                    <a:lstStyle/>
                    <a:p>
                      <a:pPr algn="l" fontAlgn="ctr"/>
                      <a:r>
                        <a:rPr lang="es-ES" sz="1200" u="none" strike="noStrike" kern="1200" baseline="0" dirty="0">
                          <a:solidFill>
                            <a:schemeClr val="dk1"/>
                          </a:solidFill>
                          <a:latin typeface="+mn-lt"/>
                          <a:ea typeface="+mn-ea"/>
                          <a:cs typeface="+mn-cs"/>
                        </a:rPr>
                        <a:t>Informe semestral</a:t>
                      </a:r>
                    </a:p>
                  </a:txBody>
                  <a:tcPr marL="0" marR="0" marT="0" marB="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ES" sz="1200" u="none" strike="noStrike" kern="1200" baseline="0" dirty="0">
                          <a:solidFill>
                            <a:schemeClr val="dk1"/>
                          </a:solidFill>
                          <a:latin typeface="+mn-lt"/>
                          <a:ea typeface="+mn-ea"/>
                          <a:cs typeface="+mn-cs"/>
                        </a:rPr>
                        <a:t>Informe semestral del Estado de la red vial reportado y socializado</a:t>
                      </a:r>
                    </a:p>
                    <a:p>
                      <a:pPr algn="ctr"/>
                      <a:endParaRPr lang="es-CO" sz="1200" u="none" strike="noStrike" kern="1200" baseline="0" dirty="0">
                        <a:solidFill>
                          <a:schemeClr val="dk1"/>
                        </a:solidFill>
                        <a:latin typeface="+mn-lt"/>
                        <a:ea typeface="+mn-ea"/>
                        <a:cs typeface="+mn-cs"/>
                      </a:endParaRPr>
                    </a:p>
                  </a:txBody>
                  <a:tcPr marL="36000" marR="36000" marT="36015" marB="36015"/>
                </a:tc>
                <a:tc>
                  <a:txBody>
                    <a:bodyPr/>
                    <a:lstStyle/>
                    <a:p>
                      <a:pPr algn="ctr"/>
                      <a:r>
                        <a:rPr lang="es-ES" sz="1200" u="none" strike="noStrike" kern="1200" baseline="0" dirty="0">
                          <a:solidFill>
                            <a:schemeClr val="dk1"/>
                          </a:solidFill>
                          <a:latin typeface="+mn-lt"/>
                          <a:ea typeface="+mn-ea"/>
                          <a:cs typeface="+mn-cs"/>
                        </a:rPr>
                        <a:t>Subdirección de Estudios e innovación</a:t>
                      </a:r>
                      <a:endParaRPr lang="es-CO" sz="1200" u="none" strike="noStrike" kern="1200" baseline="0" dirty="0">
                        <a:solidFill>
                          <a:schemeClr val="dk1"/>
                        </a:solidFill>
                        <a:latin typeface="+mn-lt"/>
                        <a:ea typeface="+mn-ea"/>
                        <a:cs typeface="+mn-cs"/>
                      </a:endParaRPr>
                    </a:p>
                  </a:txBody>
                  <a:tcPr marL="36000" marR="36000" marT="36015" marB="36015"/>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ES" sz="1200" u="none" strike="noStrike" kern="1200" baseline="0" dirty="0">
                          <a:solidFill>
                            <a:schemeClr val="dk1"/>
                          </a:solidFill>
                          <a:latin typeface="+mn-lt"/>
                          <a:ea typeface="+mn-ea"/>
                          <a:cs typeface="+mn-cs"/>
                        </a:rPr>
                        <a:t>2° y 4° trimestre </a:t>
                      </a:r>
                      <a:endParaRPr lang="es-CO" sz="1200" u="none" strike="noStrike" kern="1200" baseline="0" dirty="0">
                        <a:solidFill>
                          <a:schemeClr val="dk1"/>
                        </a:solidFill>
                        <a:latin typeface="+mn-lt"/>
                        <a:ea typeface="+mn-ea"/>
                        <a:cs typeface="+mn-cs"/>
                      </a:endParaRPr>
                    </a:p>
                    <a:p>
                      <a:pPr algn="ctr"/>
                      <a:endParaRPr lang="es-CO" sz="1200" u="none" strike="noStrike" kern="1200" baseline="0" dirty="0">
                        <a:solidFill>
                          <a:schemeClr val="dk1"/>
                        </a:solidFill>
                        <a:latin typeface="+mn-lt"/>
                        <a:ea typeface="+mn-ea"/>
                        <a:cs typeface="+mn-cs"/>
                      </a:endParaRPr>
                    </a:p>
                  </a:txBody>
                  <a:tcPr marL="36000" marR="36000" marT="36015" marB="36015"/>
                </a:tc>
                <a:extLst>
                  <a:ext uri="{0D108BD9-81ED-4DB2-BD59-A6C34878D82A}">
                    <a16:rowId xmlns="" xmlns:a16="http://schemas.microsoft.com/office/drawing/2014/main" val="10002"/>
                  </a:ext>
                </a:extLst>
              </a:tr>
              <a:tr h="965870">
                <a:tc vMerge="1">
                  <a:txBody>
                    <a:bodyPr/>
                    <a:lstStyle/>
                    <a:p>
                      <a:endParaRPr lang="es-CO" sz="1600" dirty="0">
                        <a:effectLst>
                          <a:outerShdw blurRad="38100" dist="38100" dir="2700000" algn="tl">
                            <a:srgbClr val="000000">
                              <a:alpha val="43137"/>
                            </a:srgbClr>
                          </a:outerShdw>
                        </a:effectLst>
                      </a:endParaRPr>
                    </a:p>
                  </a:txBody>
                  <a:tcPr marL="36000" marR="36000" marT="36015" marB="36015" anchor="ctr"/>
                </a:tc>
                <a:tc>
                  <a:txBody>
                    <a:bodyPr/>
                    <a:lstStyle/>
                    <a:p>
                      <a:pPr algn="l" fontAlgn="ctr"/>
                      <a:r>
                        <a:rPr lang="es-ES" sz="1200" u="none" strike="noStrike" kern="1200" baseline="0" dirty="0">
                          <a:solidFill>
                            <a:schemeClr val="dk1"/>
                          </a:solidFill>
                          <a:latin typeface="+mn-lt"/>
                          <a:ea typeface="+mn-ea"/>
                          <a:cs typeface="+mn-cs"/>
                        </a:rPr>
                        <a:t>Difundir información sobre la oferta institucional de trámites y otros procedimientos en lenguaje claro y de forma permanente a los usuarios de los trámites teniendo en cuenta la caracterización</a:t>
                      </a:r>
                    </a:p>
                  </a:txBody>
                  <a:tcPr marL="0" marR="0" marT="0" marB="0" anchor="ctr"/>
                </a:tc>
                <a:tc>
                  <a:txBody>
                    <a:bodyPr/>
                    <a:lstStyle/>
                    <a:p>
                      <a:pPr algn="l" fontAlgn="ctr"/>
                      <a:r>
                        <a:rPr lang="es-CO" sz="1200" u="none" strike="noStrike" kern="1200" baseline="0" dirty="0">
                          <a:solidFill>
                            <a:schemeClr val="dk1"/>
                          </a:solidFill>
                          <a:latin typeface="+mn-lt"/>
                          <a:ea typeface="+mn-ea"/>
                          <a:cs typeface="+mn-cs"/>
                        </a:rPr>
                        <a:t>Información</a:t>
                      </a:r>
                    </a:p>
                  </a:txBody>
                  <a:tcPr marL="0" marR="0" marT="0" marB="0" anchor="ctr"/>
                </a:tc>
                <a:tc>
                  <a:txBody>
                    <a:bodyPr/>
                    <a:lstStyle/>
                    <a:p>
                      <a:pPr algn="ctr"/>
                      <a:r>
                        <a:rPr lang="es-CO" sz="1200" u="none" strike="noStrike" kern="1200" baseline="0" dirty="0">
                          <a:solidFill>
                            <a:schemeClr val="dk1"/>
                          </a:solidFill>
                          <a:latin typeface="+mn-lt"/>
                          <a:ea typeface="+mn-ea"/>
                          <a:cs typeface="+mn-cs"/>
                        </a:rPr>
                        <a:t>Información difundida </a:t>
                      </a:r>
                    </a:p>
                  </a:txBody>
                  <a:tcPr marL="36000" marR="36000" marT="36015" marB="36015"/>
                </a:tc>
                <a:tc>
                  <a:txBody>
                    <a:bodyPr/>
                    <a:lstStyle/>
                    <a:p>
                      <a:pPr algn="ctr"/>
                      <a:r>
                        <a:rPr lang="es-ES" sz="1200" u="none" strike="noStrike" kern="1200" baseline="0" dirty="0">
                          <a:solidFill>
                            <a:schemeClr val="dk1"/>
                          </a:solidFill>
                          <a:latin typeface="+mn-lt"/>
                          <a:ea typeface="+mn-ea"/>
                          <a:cs typeface="+mn-cs"/>
                        </a:rPr>
                        <a:t>Secretaría General – Grupo de Comunicaciones y Grupo de Atención al Ciudadano</a:t>
                      </a:r>
                      <a:endParaRPr lang="es-CO" sz="1200" u="none" strike="noStrike" kern="1200" baseline="0" dirty="0">
                        <a:solidFill>
                          <a:schemeClr val="dk1"/>
                        </a:solidFill>
                        <a:latin typeface="+mn-lt"/>
                        <a:ea typeface="+mn-ea"/>
                        <a:cs typeface="+mn-cs"/>
                      </a:endParaRPr>
                    </a:p>
                  </a:txBody>
                  <a:tcPr marL="36000" marR="36000" marT="36015" marB="36015"/>
                </a:tc>
                <a:tc>
                  <a:txBody>
                    <a:bodyPr/>
                    <a:lstStyle/>
                    <a:p>
                      <a:pPr algn="ctr"/>
                      <a:r>
                        <a:rPr lang="es-ES" sz="1200" u="none" strike="noStrike" kern="1200" baseline="0" dirty="0">
                          <a:solidFill>
                            <a:schemeClr val="dk1"/>
                          </a:solidFill>
                          <a:latin typeface="+mn-lt"/>
                          <a:ea typeface="+mn-ea"/>
                          <a:cs typeface="+mn-cs"/>
                        </a:rPr>
                        <a:t>4° trimestre</a:t>
                      </a:r>
                      <a:endParaRPr lang="es-CO" sz="1200" u="none" strike="noStrike" kern="1200" baseline="0" dirty="0">
                        <a:solidFill>
                          <a:schemeClr val="dk1"/>
                        </a:solidFill>
                        <a:latin typeface="+mn-lt"/>
                        <a:ea typeface="+mn-ea"/>
                        <a:cs typeface="+mn-cs"/>
                      </a:endParaRPr>
                    </a:p>
                  </a:txBody>
                  <a:tcPr marL="36000" marR="36000" marT="36015" marB="36015"/>
                </a:tc>
                <a:extLst>
                  <a:ext uri="{0D108BD9-81ED-4DB2-BD59-A6C34878D82A}">
                    <a16:rowId xmlns="" xmlns:a16="http://schemas.microsoft.com/office/drawing/2014/main" val="10003"/>
                  </a:ext>
                </a:extLst>
              </a:tr>
            </a:tbl>
          </a:graphicData>
        </a:graphic>
      </p:graphicFrame>
    </p:spTree>
    <p:extLst>
      <p:ext uri="{BB962C8B-B14F-4D97-AF65-F5344CB8AC3E}">
        <p14:creationId xmlns:p14="http://schemas.microsoft.com/office/powerpoint/2010/main" val="372560821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tángulo 16">
            <a:extLst>
              <a:ext uri="{FF2B5EF4-FFF2-40B4-BE49-F238E27FC236}">
                <a16:creationId xmlns="" xmlns:a16="http://schemas.microsoft.com/office/drawing/2014/main" id="{1AFB049C-6B68-4B65-A015-20D3416AB98F}"/>
              </a:ext>
            </a:extLst>
          </p:cNvPr>
          <p:cNvSpPr/>
          <p:nvPr/>
        </p:nvSpPr>
        <p:spPr>
          <a:xfrm>
            <a:off x="6815025" y="-2058"/>
            <a:ext cx="5268686" cy="769441"/>
          </a:xfrm>
          <a:prstGeom prst="rect">
            <a:avLst/>
          </a:prstGeom>
        </p:spPr>
        <p:txBody>
          <a:bodyPr wrap="square">
            <a:spAutoFit/>
          </a:bodyPr>
          <a:lstStyle/>
          <a:p>
            <a:r>
              <a:rPr lang="es-ES" sz="2800" b="1" dirty="0">
                <a:solidFill>
                  <a:schemeClr val="bg1"/>
                </a:solidFill>
                <a:latin typeface="Arial" panose="020B0604020202020204" pitchFamily="34" charset="0"/>
                <a:cs typeface="Arial" panose="020B0604020202020204" pitchFamily="34" charset="0"/>
              </a:rPr>
              <a:t>Componente 5 - </a:t>
            </a:r>
            <a:r>
              <a:rPr lang="es-ES" sz="1600" b="1" dirty="0">
                <a:solidFill>
                  <a:schemeClr val="bg1"/>
                </a:solidFill>
                <a:latin typeface="Arial" panose="020B0604020202020204" pitchFamily="34" charset="0"/>
                <a:cs typeface="Arial" panose="020B0604020202020204" pitchFamily="34" charset="0"/>
              </a:rPr>
              <a:t>Mecanismos para la Transparencia y Acceso a la Información</a:t>
            </a:r>
          </a:p>
        </p:txBody>
      </p:sp>
      <p:grpSp>
        <p:nvGrpSpPr>
          <p:cNvPr id="88" name="Grupo 87"/>
          <p:cNvGrpSpPr/>
          <p:nvPr/>
        </p:nvGrpSpPr>
        <p:grpSpPr>
          <a:xfrm>
            <a:off x="0" y="382662"/>
            <a:ext cx="6280954" cy="1245390"/>
            <a:chOff x="5102657" y="5945321"/>
            <a:chExt cx="6284084" cy="889968"/>
          </a:xfrm>
          <a:solidFill>
            <a:schemeClr val="accent3"/>
          </a:solidFill>
        </p:grpSpPr>
        <p:sp>
          <p:nvSpPr>
            <p:cNvPr id="89" name="Forma libre 88"/>
            <p:cNvSpPr/>
            <p:nvPr/>
          </p:nvSpPr>
          <p:spPr>
            <a:xfrm>
              <a:off x="5665668" y="5945321"/>
              <a:ext cx="5721073" cy="548229"/>
            </a:xfrm>
            <a:custGeom>
              <a:avLst/>
              <a:gdLst>
                <a:gd name="connsiteX0" fmla="*/ 0 w 763861"/>
                <a:gd name="connsiteY0" fmla="*/ 0 h 806479"/>
                <a:gd name="connsiteX1" fmla="*/ 240208 w 763861"/>
                <a:gd name="connsiteY1" fmla="*/ 0 h 806479"/>
                <a:gd name="connsiteX2" fmla="*/ 245903 w 763861"/>
                <a:gd name="connsiteY2" fmla="*/ 9560 h 806479"/>
                <a:gd name="connsiteX3" fmla="*/ 245903 w 763861"/>
                <a:gd name="connsiteY3" fmla="*/ 0 h 806479"/>
                <a:gd name="connsiteX4" fmla="*/ 504882 w 763861"/>
                <a:gd name="connsiteY4" fmla="*/ 0 h 806479"/>
                <a:gd name="connsiteX5" fmla="*/ 763861 w 763861"/>
                <a:gd name="connsiteY5" fmla="*/ 403240 h 806479"/>
                <a:gd name="connsiteX6" fmla="*/ 504882 w 763861"/>
                <a:gd name="connsiteY6" fmla="*/ 806479 h 806479"/>
                <a:gd name="connsiteX7" fmla="*/ 245903 w 763861"/>
                <a:gd name="connsiteY7" fmla="*/ 806479 h 806479"/>
                <a:gd name="connsiteX8" fmla="*/ 245903 w 763861"/>
                <a:gd name="connsiteY8" fmla="*/ 796919 h 806479"/>
                <a:gd name="connsiteX9" fmla="*/ 240208 w 763861"/>
                <a:gd name="connsiteY9" fmla="*/ 806479 h 806479"/>
                <a:gd name="connsiteX10" fmla="*/ 0 w 763861"/>
                <a:gd name="connsiteY10" fmla="*/ 806479 h 806479"/>
                <a:gd name="connsiteX11" fmla="*/ 240208 w 763861"/>
                <a:gd name="connsiteY11" fmla="*/ 40324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04882 w 5292318"/>
                <a:gd name="connsiteY4" fmla="*/ 0 h 806479"/>
                <a:gd name="connsiteX5" fmla="*/ 5292318 w 5292318"/>
                <a:gd name="connsiteY5" fmla="*/ 479440 h 806479"/>
                <a:gd name="connsiteX6" fmla="*/ 504882 w 5292318"/>
                <a:gd name="connsiteY6" fmla="*/ 806479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04882 w 5292318"/>
                <a:gd name="connsiteY4" fmla="*/ 0 h 806479"/>
                <a:gd name="connsiteX5" fmla="*/ 5292318 w 5292318"/>
                <a:gd name="connsiteY5" fmla="*/ 479440 h 806479"/>
                <a:gd name="connsiteX6" fmla="*/ 5055111 w 5292318"/>
                <a:gd name="connsiteY6" fmla="*/ 719393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131311 w 5292318"/>
                <a:gd name="connsiteY4" fmla="*/ 10886 h 806479"/>
                <a:gd name="connsiteX5" fmla="*/ 5292318 w 5292318"/>
                <a:gd name="connsiteY5" fmla="*/ 479440 h 806479"/>
                <a:gd name="connsiteX6" fmla="*/ 5055111 w 5292318"/>
                <a:gd name="connsiteY6" fmla="*/ 719393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055111 w 5270547"/>
                <a:gd name="connsiteY6" fmla="*/ 719393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163969 w 5270547"/>
                <a:gd name="connsiteY6" fmla="*/ 762936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044226 w 5270547"/>
                <a:gd name="connsiteY6" fmla="*/ 795594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022454 w 5270547"/>
                <a:gd name="connsiteY4" fmla="*/ 10886 h 806479"/>
                <a:gd name="connsiteX5" fmla="*/ 5270547 w 5270547"/>
                <a:gd name="connsiteY5" fmla="*/ 370583 h 806479"/>
                <a:gd name="connsiteX6" fmla="*/ 5044226 w 5270547"/>
                <a:gd name="connsiteY6" fmla="*/ 795594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270547" h="806479">
                  <a:moveTo>
                    <a:pt x="0" y="0"/>
                  </a:moveTo>
                  <a:lnTo>
                    <a:pt x="240208" y="0"/>
                  </a:lnTo>
                  <a:lnTo>
                    <a:pt x="245903" y="9560"/>
                  </a:lnTo>
                  <a:lnTo>
                    <a:pt x="245903" y="0"/>
                  </a:lnTo>
                  <a:lnTo>
                    <a:pt x="5022454" y="10886"/>
                  </a:lnTo>
                  <a:lnTo>
                    <a:pt x="5270547" y="370583"/>
                  </a:lnTo>
                  <a:lnTo>
                    <a:pt x="5044226" y="795594"/>
                  </a:lnTo>
                  <a:lnTo>
                    <a:pt x="245903" y="806479"/>
                  </a:lnTo>
                  <a:lnTo>
                    <a:pt x="245903" y="796919"/>
                  </a:lnTo>
                  <a:lnTo>
                    <a:pt x="240208" y="806479"/>
                  </a:lnTo>
                  <a:lnTo>
                    <a:pt x="0" y="806479"/>
                  </a:lnTo>
                  <a:lnTo>
                    <a:pt x="240208" y="403240"/>
                  </a:lnTo>
                  <a:lnTo>
                    <a:pt x="0" y="0"/>
                  </a:lnTo>
                  <a:close/>
                </a:path>
              </a:pathLst>
            </a:custGeom>
            <a:grpFill/>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grpSp>
          <p:nvGrpSpPr>
            <p:cNvPr id="90" name="Grupo 89"/>
            <p:cNvGrpSpPr/>
            <p:nvPr/>
          </p:nvGrpSpPr>
          <p:grpSpPr>
            <a:xfrm>
              <a:off x="5102657" y="5978054"/>
              <a:ext cx="6013726" cy="857235"/>
              <a:chOff x="5102657" y="5978054"/>
              <a:chExt cx="6013726" cy="857235"/>
            </a:xfrm>
            <a:grpFill/>
          </p:grpSpPr>
          <p:sp>
            <p:nvSpPr>
              <p:cNvPr id="91" name="Pentágono 90"/>
              <p:cNvSpPr/>
              <p:nvPr/>
            </p:nvSpPr>
            <p:spPr>
              <a:xfrm>
                <a:off x="5423219" y="6002301"/>
                <a:ext cx="361141" cy="444998"/>
              </a:xfrm>
              <a:prstGeom prst="homePlate">
                <a:avLst/>
              </a:prstGeom>
              <a:grpFill/>
            </p:spPr>
            <p:style>
              <a:lnRef idx="0">
                <a:schemeClr val="accent6"/>
              </a:lnRef>
              <a:fillRef idx="3">
                <a:schemeClr val="accent6"/>
              </a:fillRef>
              <a:effectRef idx="3">
                <a:schemeClr val="accent6"/>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sp>
            <p:nvSpPr>
              <p:cNvPr id="92" name="Elipse 91"/>
              <p:cNvSpPr/>
              <p:nvPr/>
            </p:nvSpPr>
            <p:spPr>
              <a:xfrm>
                <a:off x="5102657" y="5999871"/>
                <a:ext cx="439263" cy="439263"/>
              </a:xfrm>
              <a:prstGeom prst="ellipse">
                <a:avLst/>
              </a:prstGeom>
              <a:grpFill/>
              <a:ln w="57150">
                <a:solidFill>
                  <a:schemeClr val="accent6">
                    <a:lumMod val="20000"/>
                    <a:lumOff val="80000"/>
                  </a:schemeClr>
                </a:solidFill>
              </a:ln>
            </p:spPr>
            <p:style>
              <a:lnRef idx="0">
                <a:schemeClr val="accent6"/>
              </a:lnRef>
              <a:fillRef idx="3">
                <a:schemeClr val="accent6"/>
              </a:fillRef>
              <a:effectRef idx="3">
                <a:schemeClr val="accent6"/>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sp>
            <p:nvSpPr>
              <p:cNvPr id="93" name="CuadroTexto 92"/>
              <p:cNvSpPr txBox="1"/>
              <p:nvPr/>
            </p:nvSpPr>
            <p:spPr>
              <a:xfrm>
                <a:off x="6026810" y="5978054"/>
                <a:ext cx="5089573" cy="857235"/>
              </a:xfrm>
              <a:prstGeom prst="rect">
                <a:avLst/>
              </a:prstGeom>
              <a:noFill/>
            </p:spPr>
            <p:txBody>
              <a:bodyPr wrap="square" rtlCol="0">
                <a:spAutoFit/>
              </a:bodyPr>
              <a:lstStyle/>
              <a:p>
                <a:pPr>
                  <a:lnSpc>
                    <a:spcPct val="100000"/>
                  </a:lnSpc>
                  <a:spcBef>
                    <a:spcPct val="0"/>
                  </a:spcBef>
                  <a:buFontTx/>
                  <a:buNone/>
                </a:pPr>
                <a:r>
                  <a:rPr lang="es-CO" altLang="es-CO" sz="2400" b="1" dirty="0">
                    <a:solidFill>
                      <a:schemeClr val="bg1"/>
                    </a:solidFill>
                  </a:rPr>
                  <a:t>Estrategia de Transparencia y Acceso a la Información</a:t>
                </a:r>
              </a:p>
            </p:txBody>
          </p:sp>
        </p:grpSp>
      </p:grpSp>
      <p:graphicFrame>
        <p:nvGraphicFramePr>
          <p:cNvPr id="11" name="7 Tabla"/>
          <p:cNvGraphicFramePr>
            <a:graphicFrameLocks noGrp="1"/>
          </p:cNvGraphicFramePr>
          <p:nvPr>
            <p:extLst>
              <p:ext uri="{D42A27DB-BD31-4B8C-83A1-F6EECF244321}">
                <p14:modId xmlns:p14="http://schemas.microsoft.com/office/powerpoint/2010/main" val="437887162"/>
              </p:ext>
            </p:extLst>
          </p:nvPr>
        </p:nvGraphicFramePr>
        <p:xfrm>
          <a:off x="192036" y="1229571"/>
          <a:ext cx="11695164" cy="4416120"/>
        </p:xfrm>
        <a:graphic>
          <a:graphicData uri="http://schemas.openxmlformats.org/drawingml/2006/table">
            <a:tbl>
              <a:tblPr firstRow="1" bandRow="1">
                <a:tableStyleId>{F5AB1C69-6EDB-4FF4-983F-18BD219EF322}</a:tableStyleId>
              </a:tblPr>
              <a:tblGrid>
                <a:gridCol w="2599290">
                  <a:extLst>
                    <a:ext uri="{9D8B030D-6E8A-4147-A177-3AD203B41FA5}">
                      <a16:colId xmlns="" xmlns:a16="http://schemas.microsoft.com/office/drawing/2014/main" val="20000"/>
                    </a:ext>
                  </a:extLst>
                </a:gridCol>
                <a:gridCol w="2621735">
                  <a:extLst>
                    <a:ext uri="{9D8B030D-6E8A-4147-A177-3AD203B41FA5}">
                      <a16:colId xmlns="" xmlns:a16="http://schemas.microsoft.com/office/drawing/2014/main" val="20001"/>
                    </a:ext>
                  </a:extLst>
                </a:gridCol>
                <a:gridCol w="1357541">
                  <a:extLst>
                    <a:ext uri="{9D8B030D-6E8A-4147-A177-3AD203B41FA5}">
                      <a16:colId xmlns="" xmlns:a16="http://schemas.microsoft.com/office/drawing/2014/main" val="20002"/>
                    </a:ext>
                  </a:extLst>
                </a:gridCol>
                <a:gridCol w="1566393">
                  <a:extLst>
                    <a:ext uri="{9D8B030D-6E8A-4147-A177-3AD203B41FA5}">
                      <a16:colId xmlns="" xmlns:a16="http://schemas.microsoft.com/office/drawing/2014/main" val="20003"/>
                    </a:ext>
                  </a:extLst>
                </a:gridCol>
                <a:gridCol w="1670820">
                  <a:extLst>
                    <a:ext uri="{9D8B030D-6E8A-4147-A177-3AD203B41FA5}">
                      <a16:colId xmlns="" xmlns:a16="http://schemas.microsoft.com/office/drawing/2014/main" val="20004"/>
                    </a:ext>
                  </a:extLst>
                </a:gridCol>
                <a:gridCol w="1879385">
                  <a:extLst>
                    <a:ext uri="{9D8B030D-6E8A-4147-A177-3AD203B41FA5}">
                      <a16:colId xmlns="" xmlns:a16="http://schemas.microsoft.com/office/drawing/2014/main" val="20005"/>
                    </a:ext>
                  </a:extLst>
                </a:gridCol>
              </a:tblGrid>
              <a:tr h="725310">
                <a:tc>
                  <a:txBody>
                    <a:bodyPr/>
                    <a:lstStyle/>
                    <a:p>
                      <a:pPr algn="ctr"/>
                      <a:r>
                        <a:rPr lang="es-CO" sz="1600" u="none" strike="noStrike" kern="1200" baseline="0" dirty="0"/>
                        <a:t>Subcomponente</a:t>
                      </a:r>
                      <a:endParaRPr lang="es-CO" sz="1100" dirty="0">
                        <a:effectLst>
                          <a:outerShdw blurRad="38100" dist="38100" dir="2700000" algn="tl">
                            <a:srgbClr val="000000">
                              <a:alpha val="43137"/>
                            </a:srgbClr>
                          </a:outerShdw>
                        </a:effectLst>
                      </a:endParaRPr>
                    </a:p>
                  </a:txBody>
                  <a:tcPr marL="36000" marR="36000" marT="36015" marB="36015" anchor="ctr"/>
                </a:tc>
                <a:tc>
                  <a:txBody>
                    <a:bodyPr/>
                    <a:lstStyle/>
                    <a:p>
                      <a:pPr algn="ctr"/>
                      <a:r>
                        <a:rPr lang="es-CO" sz="1600" u="none" strike="noStrike" kern="1200" baseline="0" dirty="0"/>
                        <a:t>Actividades</a:t>
                      </a:r>
                      <a:endParaRPr lang="es-CO" sz="1600" b="1" u="none" strike="noStrike" kern="1200" baseline="0" dirty="0">
                        <a:solidFill>
                          <a:schemeClr val="lt1"/>
                        </a:solidFill>
                        <a:latin typeface="+mn-lt"/>
                        <a:ea typeface="+mn-ea"/>
                        <a:cs typeface="+mn-cs"/>
                      </a:endParaRPr>
                    </a:p>
                  </a:txBody>
                  <a:tcPr marL="36000" marR="36000" marT="36015" marB="36015" anchor="ctr"/>
                </a:tc>
                <a:tc>
                  <a:txBody>
                    <a:bodyPr/>
                    <a:lstStyle/>
                    <a:p>
                      <a:pPr algn="ctr"/>
                      <a:r>
                        <a:rPr lang="es-CO" sz="1600" u="none" strike="noStrike" kern="1200" baseline="0" dirty="0"/>
                        <a:t>Meta o producto</a:t>
                      </a:r>
                      <a:endParaRPr lang="es-CO" sz="1600" b="1" u="none" strike="noStrike" kern="1200" baseline="0" dirty="0">
                        <a:solidFill>
                          <a:schemeClr val="lt1"/>
                        </a:solidFill>
                        <a:latin typeface="+mn-lt"/>
                        <a:ea typeface="+mn-ea"/>
                        <a:cs typeface="+mn-cs"/>
                      </a:endParaRPr>
                    </a:p>
                  </a:txBody>
                  <a:tcPr marL="36000" marR="36000" marT="36015" marB="36015" anchor="ctr"/>
                </a:tc>
                <a:tc>
                  <a:txBody>
                    <a:bodyPr/>
                    <a:lstStyle/>
                    <a:p>
                      <a:pPr algn="ctr"/>
                      <a:r>
                        <a:rPr lang="es-CO" sz="1600" u="none" strike="noStrike" kern="1200" baseline="0" dirty="0"/>
                        <a:t>Indicadores</a:t>
                      </a:r>
                      <a:endParaRPr lang="es-CO" sz="1600" b="1" u="none" strike="noStrike" kern="1200" baseline="0" dirty="0">
                        <a:solidFill>
                          <a:schemeClr val="lt1"/>
                        </a:solidFill>
                        <a:latin typeface="+mn-lt"/>
                        <a:ea typeface="+mn-ea"/>
                        <a:cs typeface="+mn-cs"/>
                      </a:endParaRPr>
                    </a:p>
                  </a:txBody>
                  <a:tcPr marL="36000" marR="36000" marT="36015" marB="36015" anchor="ctr"/>
                </a:tc>
                <a:tc>
                  <a:txBody>
                    <a:bodyPr/>
                    <a:lstStyle/>
                    <a:p>
                      <a:pPr algn="ctr"/>
                      <a:r>
                        <a:rPr lang="es-CO" sz="1600" u="none" strike="noStrike" kern="1200" baseline="0" dirty="0"/>
                        <a:t>Responsable</a:t>
                      </a:r>
                      <a:endParaRPr lang="es-CO" sz="1600" b="1" u="none" strike="noStrike" kern="1200" baseline="0" dirty="0">
                        <a:solidFill>
                          <a:schemeClr val="lt1"/>
                        </a:solidFill>
                        <a:latin typeface="+mn-lt"/>
                        <a:ea typeface="+mn-ea"/>
                        <a:cs typeface="+mn-cs"/>
                      </a:endParaRPr>
                    </a:p>
                  </a:txBody>
                  <a:tcPr marL="36000" marR="36000" marT="36015" marB="36015" anchor="ctr"/>
                </a:tc>
                <a:tc>
                  <a:txBody>
                    <a:bodyPr/>
                    <a:lstStyle/>
                    <a:p>
                      <a:pPr algn="ctr"/>
                      <a:r>
                        <a:rPr lang="es-CO" sz="1600" u="none" strike="noStrike" kern="1200" baseline="0" dirty="0"/>
                        <a:t>Fecha programada</a:t>
                      </a:r>
                      <a:endParaRPr lang="es-CO" sz="1600" b="1" u="none" strike="noStrike" kern="1200" baseline="0" dirty="0">
                        <a:solidFill>
                          <a:schemeClr val="lt1"/>
                        </a:solidFill>
                        <a:latin typeface="+mn-lt"/>
                        <a:ea typeface="+mn-ea"/>
                        <a:cs typeface="+mn-cs"/>
                      </a:endParaRPr>
                    </a:p>
                  </a:txBody>
                  <a:tcPr marL="36000" marR="36000" marT="36015" marB="36015" anchor="ctr"/>
                </a:tc>
                <a:extLst>
                  <a:ext uri="{0D108BD9-81ED-4DB2-BD59-A6C34878D82A}">
                    <a16:rowId xmlns="" xmlns:a16="http://schemas.microsoft.com/office/drawing/2014/main" val="10000"/>
                  </a:ext>
                </a:extLst>
              </a:tr>
              <a:tr h="379604">
                <a:tc>
                  <a:txBody>
                    <a:bodyPr/>
                    <a:lstStyle/>
                    <a:p>
                      <a:r>
                        <a:rPr lang="es-CO" sz="1600" dirty="0">
                          <a:effectLst>
                            <a:outerShdw blurRad="38100" dist="38100" dir="2700000" algn="tl">
                              <a:srgbClr val="000000">
                                <a:alpha val="43137"/>
                              </a:srgbClr>
                            </a:outerShdw>
                          </a:effectLst>
                        </a:rPr>
                        <a:t>2. </a:t>
                      </a:r>
                      <a:r>
                        <a:rPr lang="es-CO" sz="1600" u="none" strike="noStrike" kern="1200" baseline="0" dirty="0"/>
                        <a:t>Lineamientos de Transparencia Pasiva</a:t>
                      </a:r>
                      <a:endParaRPr lang="es-CO" sz="1600" dirty="0">
                        <a:effectLst>
                          <a:outerShdw blurRad="38100" dist="38100" dir="2700000" algn="tl">
                            <a:srgbClr val="000000">
                              <a:alpha val="43137"/>
                            </a:srgbClr>
                          </a:outerShdw>
                        </a:effectLst>
                      </a:endParaRPr>
                    </a:p>
                  </a:txBody>
                  <a:tcPr marL="36000" marR="36000" marT="36015" marB="36015" anchor="ctr"/>
                </a:tc>
                <a:tc>
                  <a:txBody>
                    <a:bodyPr/>
                    <a:lstStyle/>
                    <a:p>
                      <a:pPr marL="0" algn="ctr" defTabSz="914400" rtl="0" eaLnBrk="1" fontAlgn="ctr" latinLnBrk="0" hangingPunct="1"/>
                      <a:r>
                        <a:rPr lang="es-ES" sz="1200" u="none" strike="noStrike" kern="1200" baseline="0" dirty="0">
                          <a:solidFill>
                            <a:schemeClr val="dk1"/>
                          </a:solidFill>
                          <a:latin typeface="+mn-lt"/>
                          <a:ea typeface="+mn-ea"/>
                          <a:cs typeface="+mn-cs"/>
                        </a:rPr>
                        <a:t>Consolidar y publicar el Plan Anual de Adquisiciones -PAA -y sus respectivas actualizaciones </a:t>
                      </a:r>
                    </a:p>
                  </a:txBody>
                  <a:tcPr marL="0" marR="0" marT="0" marB="0" anchor="ctr"/>
                </a:tc>
                <a:tc>
                  <a:txBody>
                    <a:bodyPr/>
                    <a:lstStyle/>
                    <a:p>
                      <a:pPr marL="0" algn="ctr" defTabSz="914400" rtl="0" eaLnBrk="1" fontAlgn="ctr" latinLnBrk="0" hangingPunct="1"/>
                      <a:r>
                        <a:rPr lang="es-ES" sz="1200" u="none" strike="noStrike" kern="1200" baseline="0" dirty="0">
                          <a:solidFill>
                            <a:schemeClr val="dk1"/>
                          </a:solidFill>
                          <a:latin typeface="+mn-lt"/>
                          <a:ea typeface="+mn-ea"/>
                          <a:cs typeface="+mn-cs"/>
                        </a:rPr>
                        <a:t>Plan Anual de Adquisiciones publicado y actualizado</a:t>
                      </a:r>
                    </a:p>
                  </a:txBody>
                  <a:tcPr marL="0" marR="0" marT="0" marB="0" anchor="ctr"/>
                </a:tc>
                <a:tc>
                  <a:txBody>
                    <a:bodyPr/>
                    <a:lstStyle/>
                    <a:p>
                      <a:pPr marL="0" algn="ctr" defTabSz="914400" rtl="0" eaLnBrk="1" latinLnBrk="0" hangingPunct="1"/>
                      <a:r>
                        <a:rPr lang="es-ES" sz="1200" u="none" strike="noStrike" kern="1200" baseline="0" dirty="0">
                          <a:solidFill>
                            <a:schemeClr val="dk1"/>
                          </a:solidFill>
                          <a:latin typeface="+mn-lt"/>
                          <a:ea typeface="+mn-ea"/>
                          <a:cs typeface="+mn-cs"/>
                        </a:rPr>
                        <a:t>Plan Anual de Adquisiciones consolidado y publicado</a:t>
                      </a:r>
                      <a:endParaRPr lang="es-CO" sz="1200" u="none" strike="noStrike" kern="1200" baseline="0" dirty="0">
                        <a:solidFill>
                          <a:schemeClr val="dk1"/>
                        </a:solidFill>
                        <a:latin typeface="+mn-lt"/>
                        <a:ea typeface="+mn-ea"/>
                        <a:cs typeface="+mn-cs"/>
                      </a:endParaRPr>
                    </a:p>
                  </a:txBody>
                  <a:tcPr marL="36000" marR="36000" marT="36015" marB="36015"/>
                </a:tc>
                <a:tc>
                  <a:txBody>
                    <a:bodyPr/>
                    <a:lstStyle/>
                    <a:p>
                      <a:pPr marL="0" algn="ctr" defTabSz="914400" rtl="0" eaLnBrk="1" latinLnBrk="0" hangingPunct="1"/>
                      <a:r>
                        <a:rPr lang="es-CO" sz="1200" u="none" strike="noStrike" kern="1200" baseline="0" dirty="0">
                          <a:solidFill>
                            <a:schemeClr val="dk1"/>
                          </a:solidFill>
                          <a:latin typeface="+mn-lt"/>
                          <a:ea typeface="+mn-ea"/>
                          <a:cs typeface="+mn-cs"/>
                        </a:rPr>
                        <a:t>Dirección de Contratación con la información reportada por las Unidades Ejecutoras</a:t>
                      </a:r>
                    </a:p>
                  </a:txBody>
                  <a:tcPr marL="36000" marR="36000" marT="36015" marB="36015"/>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ES" sz="1200" u="none" strike="noStrike" kern="1200" baseline="0" dirty="0">
                          <a:solidFill>
                            <a:schemeClr val="dk1"/>
                          </a:solidFill>
                          <a:latin typeface="+mn-lt"/>
                          <a:ea typeface="+mn-ea"/>
                          <a:cs typeface="+mn-cs"/>
                        </a:rPr>
                        <a:t>1°, 2°, 3° y  4° trimestre</a:t>
                      </a:r>
                      <a:endParaRPr lang="es-CO" sz="1200" u="none" strike="noStrike" kern="1200" baseline="0" dirty="0">
                        <a:solidFill>
                          <a:schemeClr val="dk1"/>
                        </a:solidFill>
                        <a:latin typeface="+mn-lt"/>
                        <a:ea typeface="+mn-ea"/>
                        <a:cs typeface="+mn-cs"/>
                      </a:endParaRPr>
                    </a:p>
                    <a:p>
                      <a:pPr marL="0" algn="ctr" defTabSz="914400" rtl="0" eaLnBrk="1" latinLnBrk="0" hangingPunct="1"/>
                      <a:endParaRPr lang="es-CO" sz="1200" u="none" strike="noStrike" kern="1200" baseline="0" dirty="0">
                        <a:solidFill>
                          <a:schemeClr val="dk1"/>
                        </a:solidFill>
                        <a:latin typeface="+mn-lt"/>
                        <a:ea typeface="+mn-ea"/>
                        <a:cs typeface="+mn-cs"/>
                      </a:endParaRPr>
                    </a:p>
                  </a:txBody>
                  <a:tcPr marL="36000" marR="36000" marT="36015" marB="36015"/>
                </a:tc>
                <a:extLst>
                  <a:ext uri="{0D108BD9-81ED-4DB2-BD59-A6C34878D82A}">
                    <a16:rowId xmlns="" xmlns:a16="http://schemas.microsoft.com/office/drawing/2014/main" val="10001"/>
                  </a:ext>
                </a:extLst>
              </a:tr>
              <a:tr h="96587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CO" sz="1600" dirty="0">
                          <a:effectLst>
                            <a:outerShdw blurRad="38100" dist="38100" dir="2700000" algn="tl">
                              <a:srgbClr val="000000">
                                <a:alpha val="43137"/>
                              </a:srgbClr>
                            </a:outerShdw>
                          </a:effectLst>
                        </a:rPr>
                        <a:t>3. </a:t>
                      </a:r>
                      <a:r>
                        <a:rPr lang="es-CO" sz="1600" u="none" strike="noStrike" kern="1200" baseline="0" dirty="0"/>
                        <a:t>Elaboración los Instrumentos de Gestión de la Información</a:t>
                      </a:r>
                      <a:endParaRPr lang="es-CO" sz="1600" dirty="0">
                        <a:effectLst>
                          <a:outerShdw blurRad="38100" dist="38100" dir="2700000" algn="tl">
                            <a:srgbClr val="000000">
                              <a:alpha val="43137"/>
                            </a:srgbClr>
                          </a:outerShdw>
                        </a:effectLst>
                      </a:endParaRPr>
                    </a:p>
                  </a:txBody>
                  <a:tcPr marL="36000" marR="36000" marT="36015" marB="36015" anchor="ctr"/>
                </a:tc>
                <a:tc>
                  <a:txBody>
                    <a:bodyPr/>
                    <a:lstStyle/>
                    <a:p>
                      <a:pPr marL="0" algn="ctr" defTabSz="914400" rtl="0" eaLnBrk="1" fontAlgn="ctr" latinLnBrk="0" hangingPunct="1"/>
                      <a:r>
                        <a:rPr lang="es-ES" sz="1200" u="none" strike="noStrike" kern="1200" baseline="0" dirty="0">
                          <a:solidFill>
                            <a:schemeClr val="dk1"/>
                          </a:solidFill>
                          <a:latin typeface="+mn-lt"/>
                          <a:ea typeface="+mn-ea"/>
                          <a:cs typeface="+mn-cs"/>
                        </a:rPr>
                        <a:t>Actualizar los instrumentos de gestión de la información y adoptarlos mediante acto administrativo</a:t>
                      </a:r>
                    </a:p>
                  </a:txBody>
                  <a:tcPr marL="0" marR="0" marT="0" marB="0" anchor="ctr"/>
                </a:tc>
                <a:tc>
                  <a:txBody>
                    <a:bodyPr/>
                    <a:lstStyle/>
                    <a:p>
                      <a:pPr marL="0" algn="ctr" defTabSz="914400" rtl="0" eaLnBrk="1" fontAlgn="ctr" latinLnBrk="0" hangingPunct="1"/>
                      <a:r>
                        <a:rPr lang="es-ES" sz="1200" u="none" strike="noStrike" kern="1200" baseline="0" dirty="0">
                          <a:solidFill>
                            <a:schemeClr val="dk1"/>
                          </a:solidFill>
                          <a:latin typeface="+mn-lt"/>
                          <a:ea typeface="+mn-ea"/>
                          <a:cs typeface="+mn-cs"/>
                        </a:rPr>
                        <a:t>Instrumentos de gestión de la información</a:t>
                      </a:r>
                    </a:p>
                  </a:txBody>
                  <a:tcPr marL="0" marR="0" marT="0" marB="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ES" sz="1200" u="none" strike="noStrike" kern="1200" baseline="0" dirty="0">
                          <a:solidFill>
                            <a:schemeClr val="dk1"/>
                          </a:solidFill>
                          <a:latin typeface="+mn-lt"/>
                          <a:ea typeface="+mn-ea"/>
                          <a:cs typeface="+mn-cs"/>
                        </a:rPr>
                        <a:t>Instrumentos de gestión de la información actualizados y adoptados mediante acto administrativo</a:t>
                      </a:r>
                    </a:p>
                  </a:txBody>
                  <a:tcPr marL="36000" marR="36000" marT="36015" marB="36015"/>
                </a:tc>
                <a:tc>
                  <a:txBody>
                    <a:bodyPr/>
                    <a:lstStyle/>
                    <a:p>
                      <a:pPr marL="0" algn="ctr" defTabSz="914400" rtl="0" eaLnBrk="1" latinLnBrk="0" hangingPunct="1"/>
                      <a:r>
                        <a:rPr lang="es-ES" sz="1200" u="none" strike="noStrike" kern="1200" baseline="0" dirty="0">
                          <a:solidFill>
                            <a:schemeClr val="dk1"/>
                          </a:solidFill>
                          <a:latin typeface="+mn-lt"/>
                          <a:ea typeface="+mn-ea"/>
                          <a:cs typeface="+mn-cs"/>
                        </a:rPr>
                        <a:t>Secretaría General y</a:t>
                      </a:r>
                    </a:p>
                    <a:p>
                      <a:pPr marL="0" algn="ctr" defTabSz="914400" rtl="0" eaLnBrk="1" latinLnBrk="0" hangingPunct="1"/>
                      <a:r>
                        <a:rPr lang="es-ES" sz="1200" u="none" strike="noStrike" kern="1200" baseline="0" dirty="0">
                          <a:solidFill>
                            <a:schemeClr val="dk1"/>
                          </a:solidFill>
                          <a:latin typeface="+mn-lt"/>
                          <a:ea typeface="+mn-ea"/>
                          <a:cs typeface="+mn-cs"/>
                        </a:rPr>
                        <a:t>Lideres de procesos</a:t>
                      </a:r>
                      <a:endParaRPr lang="es-CO" sz="1200" u="none" strike="noStrike" kern="1200" baseline="0" dirty="0">
                        <a:solidFill>
                          <a:schemeClr val="dk1"/>
                        </a:solidFill>
                        <a:latin typeface="+mn-lt"/>
                        <a:ea typeface="+mn-ea"/>
                        <a:cs typeface="+mn-cs"/>
                      </a:endParaRPr>
                    </a:p>
                  </a:txBody>
                  <a:tcPr marL="36000" marR="36000" marT="36015" marB="36015"/>
                </a:tc>
                <a:tc>
                  <a:txBody>
                    <a:bodyPr/>
                    <a:lstStyle/>
                    <a:p>
                      <a:pPr marL="0" algn="ctr" defTabSz="914400" rtl="0" eaLnBrk="1" latinLnBrk="0" hangingPunct="1"/>
                      <a:r>
                        <a:rPr lang="es-ES" sz="1200" u="none" strike="noStrike" kern="1200" baseline="0" dirty="0">
                          <a:solidFill>
                            <a:schemeClr val="dk1"/>
                          </a:solidFill>
                          <a:latin typeface="+mn-lt"/>
                          <a:ea typeface="+mn-ea"/>
                          <a:cs typeface="+mn-cs"/>
                        </a:rPr>
                        <a:t>2° trimestre</a:t>
                      </a:r>
                      <a:endParaRPr lang="es-CO" sz="1200" u="none" strike="noStrike" kern="1200" baseline="0" dirty="0">
                        <a:solidFill>
                          <a:schemeClr val="dk1"/>
                        </a:solidFill>
                        <a:latin typeface="+mn-lt"/>
                        <a:ea typeface="+mn-ea"/>
                        <a:cs typeface="+mn-cs"/>
                      </a:endParaRPr>
                    </a:p>
                  </a:txBody>
                  <a:tcPr marL="36000" marR="36000" marT="36015" marB="36015"/>
                </a:tc>
                <a:extLst>
                  <a:ext uri="{0D108BD9-81ED-4DB2-BD59-A6C34878D82A}">
                    <a16:rowId xmlns="" xmlns:a16="http://schemas.microsoft.com/office/drawing/2014/main" val="10002"/>
                  </a:ext>
                </a:extLst>
              </a:tr>
              <a:tr h="672768">
                <a:tc>
                  <a:txBody>
                    <a:bodyPr/>
                    <a:lstStyle/>
                    <a:p>
                      <a:r>
                        <a:rPr lang="es-CO" sz="1600" dirty="0">
                          <a:effectLst>
                            <a:outerShdw blurRad="38100" dist="38100" dir="2700000" algn="tl">
                              <a:srgbClr val="000000">
                                <a:alpha val="43137"/>
                              </a:srgbClr>
                            </a:outerShdw>
                          </a:effectLst>
                        </a:rPr>
                        <a:t>4. </a:t>
                      </a:r>
                      <a:r>
                        <a:rPr lang="es-CO" sz="1600" u="none" strike="noStrike" kern="1200" baseline="0" dirty="0"/>
                        <a:t>Criterio Diferencial de</a:t>
                      </a:r>
                    </a:p>
                    <a:p>
                      <a:r>
                        <a:rPr lang="es-CO" sz="1600" u="none" strike="noStrike" kern="1200" baseline="0" dirty="0"/>
                        <a:t>Accesibilidad</a:t>
                      </a:r>
                      <a:endParaRPr lang="es-CO" sz="1600" dirty="0">
                        <a:effectLst>
                          <a:outerShdw blurRad="38100" dist="38100" dir="2700000" algn="tl">
                            <a:srgbClr val="000000">
                              <a:alpha val="43137"/>
                            </a:srgbClr>
                          </a:outerShdw>
                        </a:effectLst>
                      </a:endParaRPr>
                    </a:p>
                  </a:txBody>
                  <a:tcPr marL="36000" marR="36000" marT="36015" marB="36015" anchor="ctr"/>
                </a:tc>
                <a:tc>
                  <a:txBody>
                    <a:bodyPr/>
                    <a:lstStyle/>
                    <a:p>
                      <a:pPr marL="0" algn="ctr" defTabSz="914400" rtl="0" eaLnBrk="1" fontAlgn="ctr" latinLnBrk="0" hangingPunct="1"/>
                      <a:r>
                        <a:rPr lang="es-ES" sz="1200" u="none" strike="noStrike" kern="1200" baseline="0" dirty="0">
                          <a:solidFill>
                            <a:schemeClr val="dk1"/>
                          </a:solidFill>
                          <a:latin typeface="+mn-lt"/>
                          <a:ea typeface="+mn-ea"/>
                          <a:cs typeface="+mn-cs"/>
                        </a:rPr>
                        <a:t>Realizar acercamientos con entidades u organismos que apoyen la mejora en la atención de Población en situación de discapacidad </a:t>
                      </a:r>
                    </a:p>
                  </a:txBody>
                  <a:tcPr marL="0" marR="0" marT="0" marB="0" anchor="ctr"/>
                </a:tc>
                <a:tc>
                  <a:txBody>
                    <a:bodyPr/>
                    <a:lstStyle/>
                    <a:p>
                      <a:pPr marL="0" algn="ctr" defTabSz="914400" rtl="0" eaLnBrk="1" fontAlgn="ctr" latinLnBrk="0" hangingPunct="1"/>
                      <a:r>
                        <a:rPr lang="es-CO" sz="1200" u="none" strike="noStrike" kern="1200" baseline="0" dirty="0">
                          <a:solidFill>
                            <a:schemeClr val="dk1"/>
                          </a:solidFill>
                          <a:latin typeface="+mn-lt"/>
                          <a:ea typeface="+mn-ea"/>
                          <a:cs typeface="+mn-cs"/>
                        </a:rPr>
                        <a:t>Acercamientos</a:t>
                      </a:r>
                    </a:p>
                  </a:txBody>
                  <a:tcPr marL="0" marR="0" marT="0" marB="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CO" sz="1200" u="none" strike="noStrike" kern="1200" baseline="0" dirty="0">
                          <a:solidFill>
                            <a:schemeClr val="dk1"/>
                          </a:solidFill>
                          <a:latin typeface="+mn-lt"/>
                          <a:ea typeface="+mn-ea"/>
                          <a:cs typeface="+mn-cs"/>
                        </a:rPr>
                        <a:t>Acercamientos realizados </a:t>
                      </a:r>
                    </a:p>
                  </a:txBody>
                  <a:tcPr marL="36000" marR="36000" marT="36007" marB="36007"/>
                </a:tc>
                <a:tc>
                  <a:txBody>
                    <a:bodyPr/>
                    <a:lstStyle/>
                    <a:p>
                      <a:pPr marL="0" algn="ctr" defTabSz="914400" rtl="0" eaLnBrk="1" latinLnBrk="0" hangingPunct="1"/>
                      <a:r>
                        <a:rPr lang="es-CO" sz="1200" u="none" strike="noStrike" kern="1200" baseline="0" dirty="0">
                          <a:solidFill>
                            <a:schemeClr val="dk1"/>
                          </a:solidFill>
                          <a:latin typeface="+mn-lt"/>
                          <a:ea typeface="+mn-ea"/>
                          <a:cs typeface="+mn-cs"/>
                        </a:rPr>
                        <a:t>Secretaría General</a:t>
                      </a:r>
                    </a:p>
                  </a:txBody>
                  <a:tcPr marL="36000" marR="36000" marT="36007" marB="36007"/>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ES" sz="1200" u="none" strike="noStrike" kern="1200" baseline="0" dirty="0">
                          <a:solidFill>
                            <a:schemeClr val="dk1"/>
                          </a:solidFill>
                          <a:latin typeface="+mn-lt"/>
                          <a:ea typeface="+mn-ea"/>
                          <a:cs typeface="+mn-cs"/>
                        </a:rPr>
                        <a:t>2° y  3° trimestre</a:t>
                      </a:r>
                      <a:endParaRPr lang="es-CO" sz="1200" u="none" strike="noStrike" kern="1200" baseline="0" dirty="0">
                        <a:solidFill>
                          <a:schemeClr val="dk1"/>
                        </a:solidFill>
                        <a:latin typeface="+mn-lt"/>
                        <a:ea typeface="+mn-ea"/>
                        <a:cs typeface="+mn-cs"/>
                      </a:endParaRPr>
                    </a:p>
                  </a:txBody>
                  <a:tcPr marL="36000" marR="36000" marT="36007" marB="36007"/>
                </a:tc>
                <a:extLst>
                  <a:ext uri="{0D108BD9-81ED-4DB2-BD59-A6C34878D82A}">
                    <a16:rowId xmlns="" xmlns:a16="http://schemas.microsoft.com/office/drawing/2014/main" val="10003"/>
                  </a:ext>
                </a:extLst>
              </a:tr>
              <a:tr h="672768">
                <a:tc>
                  <a:txBody>
                    <a:bodyPr/>
                    <a:lstStyle/>
                    <a:p>
                      <a:r>
                        <a:rPr lang="es-CO" sz="1600" dirty="0">
                          <a:effectLst>
                            <a:outerShdw blurRad="38100" dist="38100" dir="2700000" algn="tl">
                              <a:srgbClr val="000000">
                                <a:alpha val="43137"/>
                              </a:srgbClr>
                            </a:outerShdw>
                          </a:effectLst>
                        </a:rPr>
                        <a:t>5. </a:t>
                      </a:r>
                      <a:r>
                        <a:rPr lang="es-CO" sz="1600" u="none" strike="noStrike" kern="1200" baseline="0" dirty="0"/>
                        <a:t>Monitoreo del Acceso a</a:t>
                      </a:r>
                    </a:p>
                    <a:p>
                      <a:r>
                        <a:rPr lang="es-CO" sz="1600" u="none" strike="noStrike" kern="1200" baseline="0" dirty="0"/>
                        <a:t>la Información Pública</a:t>
                      </a:r>
                      <a:endParaRPr lang="es-CO" sz="1600" dirty="0">
                        <a:effectLst>
                          <a:outerShdw blurRad="38100" dist="38100" dir="2700000" algn="tl">
                            <a:srgbClr val="000000">
                              <a:alpha val="43137"/>
                            </a:srgbClr>
                          </a:outerShdw>
                        </a:effectLst>
                      </a:endParaRPr>
                    </a:p>
                  </a:txBody>
                  <a:tcPr marL="36000" marR="36000" marT="36015" marB="36015" anchor="ctr"/>
                </a:tc>
                <a:tc>
                  <a:txBody>
                    <a:bodyPr/>
                    <a:lstStyle/>
                    <a:p>
                      <a:pPr marL="0" algn="ctr" defTabSz="914400" rtl="0" eaLnBrk="1" fontAlgn="ctr" latinLnBrk="0" hangingPunct="1"/>
                      <a:r>
                        <a:rPr lang="es-ES" sz="1200" u="none" strike="noStrike" kern="1200" baseline="0" dirty="0">
                          <a:solidFill>
                            <a:schemeClr val="dk1"/>
                          </a:solidFill>
                          <a:latin typeface="+mn-lt"/>
                          <a:ea typeface="+mn-ea"/>
                          <a:cs typeface="+mn-cs"/>
                        </a:rPr>
                        <a:t>Elaborar y publicar informe de peticiones, quejas, reclamos, denuncias y solicitudes de acceso a la información en página web</a:t>
                      </a:r>
                    </a:p>
                  </a:txBody>
                  <a:tcPr marL="0" marR="0" marT="0" marB="0" anchor="ctr"/>
                </a:tc>
                <a:tc>
                  <a:txBody>
                    <a:bodyPr/>
                    <a:lstStyle/>
                    <a:p>
                      <a:pPr marL="0" algn="ctr" defTabSz="914400" rtl="0" eaLnBrk="1" fontAlgn="ctr" latinLnBrk="0" hangingPunct="1"/>
                      <a:r>
                        <a:rPr lang="es-ES" sz="1200" u="none" strike="noStrike" kern="1200" baseline="0" dirty="0">
                          <a:solidFill>
                            <a:schemeClr val="dk1"/>
                          </a:solidFill>
                          <a:latin typeface="+mn-lt"/>
                          <a:ea typeface="+mn-ea"/>
                          <a:cs typeface="+mn-cs"/>
                        </a:rPr>
                        <a:t>Informe</a:t>
                      </a:r>
                    </a:p>
                  </a:txBody>
                  <a:tcPr marL="0" marR="0" marT="0" marB="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ES" sz="1200" u="none" strike="noStrike" kern="1200" baseline="0" dirty="0">
                          <a:solidFill>
                            <a:schemeClr val="dk1"/>
                          </a:solidFill>
                          <a:latin typeface="+mn-lt"/>
                          <a:ea typeface="+mn-ea"/>
                          <a:cs typeface="+mn-cs"/>
                        </a:rPr>
                        <a:t>Informe elaborado y publicado en página web</a:t>
                      </a:r>
                    </a:p>
                    <a:p>
                      <a:pPr marL="0" algn="ctr" defTabSz="914400" rtl="0" eaLnBrk="1" latinLnBrk="0" hangingPunct="1"/>
                      <a:endParaRPr lang="es-CO" sz="1200" u="none" strike="noStrike" kern="1200" baseline="0" dirty="0">
                        <a:solidFill>
                          <a:schemeClr val="dk1"/>
                        </a:solidFill>
                        <a:latin typeface="+mn-lt"/>
                        <a:ea typeface="+mn-ea"/>
                        <a:cs typeface="+mn-cs"/>
                      </a:endParaRPr>
                    </a:p>
                  </a:txBody>
                  <a:tcPr marL="36000" marR="36000" marT="36015" marB="36015"/>
                </a:tc>
                <a:tc>
                  <a:txBody>
                    <a:bodyPr/>
                    <a:lstStyle/>
                    <a:p>
                      <a:pPr marL="0" algn="ctr" defTabSz="914400" rtl="0" eaLnBrk="1" latinLnBrk="0" hangingPunct="1"/>
                      <a:r>
                        <a:rPr lang="es-ES" sz="1200" u="none" strike="noStrike" kern="1200" baseline="0" dirty="0">
                          <a:solidFill>
                            <a:schemeClr val="dk1"/>
                          </a:solidFill>
                          <a:latin typeface="+mn-lt"/>
                          <a:ea typeface="+mn-ea"/>
                          <a:cs typeface="+mn-cs"/>
                        </a:rPr>
                        <a:t>Secretaría General- Grupo de Atención al Ciudadano</a:t>
                      </a:r>
                      <a:endParaRPr lang="es-CO" sz="1200" u="none" strike="noStrike" kern="1200" baseline="0" dirty="0">
                        <a:solidFill>
                          <a:schemeClr val="dk1"/>
                        </a:solidFill>
                        <a:latin typeface="+mn-lt"/>
                        <a:ea typeface="+mn-ea"/>
                        <a:cs typeface="+mn-cs"/>
                      </a:endParaRPr>
                    </a:p>
                  </a:txBody>
                  <a:tcPr marL="36000" marR="36000" marT="36015" marB="36015"/>
                </a:tc>
                <a:tc>
                  <a:txBody>
                    <a:bodyPr/>
                    <a:lstStyle/>
                    <a:p>
                      <a:pPr marL="0" algn="ctr" defTabSz="914400" rtl="0" eaLnBrk="1" latinLnBrk="0" hangingPunct="1"/>
                      <a:r>
                        <a:rPr lang="es-ES" sz="1200" u="none" strike="noStrike" kern="1200" baseline="0" dirty="0">
                          <a:solidFill>
                            <a:schemeClr val="dk1"/>
                          </a:solidFill>
                          <a:latin typeface="+mn-lt"/>
                          <a:ea typeface="+mn-ea"/>
                          <a:cs typeface="+mn-cs"/>
                        </a:rPr>
                        <a:t>1°, 2°, 3° y 4° trimestre</a:t>
                      </a:r>
                      <a:endParaRPr lang="es-CO" sz="1200" u="none" strike="noStrike" kern="1200" baseline="0" dirty="0">
                        <a:solidFill>
                          <a:schemeClr val="dk1"/>
                        </a:solidFill>
                        <a:latin typeface="+mn-lt"/>
                        <a:ea typeface="+mn-ea"/>
                        <a:cs typeface="+mn-cs"/>
                      </a:endParaRPr>
                    </a:p>
                  </a:txBody>
                  <a:tcPr marL="36000" marR="36000" marT="36015" marB="36015"/>
                </a:tc>
                <a:extLst>
                  <a:ext uri="{0D108BD9-81ED-4DB2-BD59-A6C34878D82A}">
                    <a16:rowId xmlns="" xmlns:a16="http://schemas.microsoft.com/office/drawing/2014/main" val="10004"/>
                  </a:ext>
                </a:extLst>
              </a:tr>
            </a:tbl>
          </a:graphicData>
        </a:graphic>
      </p:graphicFrame>
    </p:spTree>
    <p:extLst>
      <p:ext uri="{BB962C8B-B14F-4D97-AF65-F5344CB8AC3E}">
        <p14:creationId xmlns:p14="http://schemas.microsoft.com/office/powerpoint/2010/main" val="408583151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tángulo 16">
            <a:extLst>
              <a:ext uri="{FF2B5EF4-FFF2-40B4-BE49-F238E27FC236}">
                <a16:creationId xmlns="" xmlns:a16="http://schemas.microsoft.com/office/drawing/2014/main" id="{1AFB049C-6B68-4B65-A015-20D3416AB98F}"/>
              </a:ext>
            </a:extLst>
          </p:cNvPr>
          <p:cNvSpPr/>
          <p:nvPr/>
        </p:nvSpPr>
        <p:spPr>
          <a:xfrm>
            <a:off x="6815025" y="-2058"/>
            <a:ext cx="5268686" cy="707886"/>
          </a:xfrm>
          <a:prstGeom prst="rect">
            <a:avLst/>
          </a:prstGeom>
        </p:spPr>
        <p:txBody>
          <a:bodyPr wrap="square">
            <a:spAutoFit/>
          </a:bodyPr>
          <a:lstStyle/>
          <a:p>
            <a:r>
              <a:rPr lang="es-ES" sz="2000" b="1" dirty="0">
                <a:solidFill>
                  <a:schemeClr val="bg1"/>
                </a:solidFill>
                <a:latin typeface="Arial" panose="020B0604020202020204" pitchFamily="34" charset="0"/>
                <a:cs typeface="Arial" panose="020B0604020202020204" pitchFamily="34" charset="0"/>
              </a:rPr>
              <a:t>Compromiso Institucional de lucha contra la corrupción</a:t>
            </a:r>
            <a:endParaRPr lang="es-CO" sz="2000" b="1" dirty="0">
              <a:solidFill>
                <a:schemeClr val="bg1"/>
              </a:solidFill>
              <a:latin typeface="Arial" panose="020B0604020202020204" pitchFamily="34" charset="0"/>
              <a:cs typeface="Arial" panose="020B0604020202020204" pitchFamily="34" charset="0"/>
            </a:endParaRPr>
          </a:p>
        </p:txBody>
      </p:sp>
      <p:sp>
        <p:nvSpPr>
          <p:cNvPr id="81" name="CuadroTexto 80"/>
          <p:cNvSpPr txBox="1"/>
          <p:nvPr/>
        </p:nvSpPr>
        <p:spPr>
          <a:xfrm>
            <a:off x="204717" y="517142"/>
            <a:ext cx="11878994" cy="4647426"/>
          </a:xfrm>
          <a:prstGeom prst="rect">
            <a:avLst/>
          </a:prstGeom>
          <a:noFill/>
        </p:spPr>
        <p:txBody>
          <a:bodyPr wrap="square" rtlCol="0">
            <a:spAutoFit/>
          </a:bodyPr>
          <a:lstStyle/>
          <a:p>
            <a:pPr algn="just"/>
            <a:r>
              <a:rPr lang="es-CO" sz="2000" dirty="0"/>
              <a:t> </a:t>
            </a:r>
          </a:p>
          <a:p>
            <a:pPr algn="just"/>
            <a:r>
              <a:rPr lang="es-CO" sz="2000" dirty="0"/>
              <a:t>INVIAS comprometido con la lucha contra la corrupción, dando cumplimiento a la Ley 1474 de 2011 “</a:t>
            </a:r>
            <a:r>
              <a:rPr lang="es-CO" sz="2000" i="1" dirty="0"/>
              <a:t>Por la cual se dictan normas orientadas a fortalecer los mecanismos de prevención, investigación y sanción de actos de corrupción y la efectividad del control de la gestión pública</a:t>
            </a:r>
            <a:r>
              <a:rPr lang="es-CO" sz="2000" dirty="0"/>
              <a:t>” elabora anualmente una estrategia de lucha contra la corrupción y de atención al ciudadano, contemplando entre otras cosas, el mapa de riesgos de corrupción de la entidad, las medidas concretas para mitigar esos riesgos, las estrategias </a:t>
            </a:r>
            <a:r>
              <a:rPr lang="es-CO" sz="2000" dirty="0" err="1"/>
              <a:t>antitrámites</a:t>
            </a:r>
            <a:r>
              <a:rPr lang="es-CO" sz="2000" dirty="0"/>
              <a:t> y los mecanismos para mejorar la atención al ciudadano.</a:t>
            </a:r>
          </a:p>
          <a:p>
            <a:pPr algn="just"/>
            <a:endParaRPr lang="es-CO" sz="2000" dirty="0"/>
          </a:p>
          <a:p>
            <a:pPr algn="just"/>
            <a:r>
              <a:rPr lang="es-CO" sz="2000" i="1" dirty="0"/>
              <a:t>La formulación participativa con actores internos y externos del Plan Anticorrupción y de Atención al Ciudadano –PAAC- es liderada por la Oficina Asesora de Planeación. Dependencia que  asegura el cumplimiento de lo estipulado en el Decreto 124 de 2016 “Por el cual se sustituye el Título IV de la Parte 1 del Libro 2 del Decreto 1081 de 2015, relativo al “Plan Anticorrupción y de Atención al Ciudadano””, los lineamientos  del Modelo Integrado de Planeación y Gestión –MIPG y  la articulación en el Plan Estratégico Institucional -PEI- y los demás instrumentos de planeación.</a:t>
            </a:r>
          </a:p>
          <a:p>
            <a:pPr algn="just"/>
            <a:endParaRPr lang="es-ES" sz="1600" dirty="0"/>
          </a:p>
        </p:txBody>
      </p:sp>
      <p:sp>
        <p:nvSpPr>
          <p:cNvPr id="2" name="CuadroTexto 1"/>
          <p:cNvSpPr txBox="1"/>
          <p:nvPr/>
        </p:nvSpPr>
        <p:spPr>
          <a:xfrm>
            <a:off x="4594338" y="4758168"/>
            <a:ext cx="7489373" cy="938719"/>
          </a:xfrm>
          <a:prstGeom prst="rect">
            <a:avLst/>
          </a:prstGeom>
          <a:ln>
            <a:prstDash val="dash"/>
          </a:ln>
        </p:spPr>
        <p:style>
          <a:lnRef idx="2">
            <a:schemeClr val="dk1"/>
          </a:lnRef>
          <a:fillRef idx="1">
            <a:schemeClr val="lt1"/>
          </a:fillRef>
          <a:effectRef idx="0">
            <a:schemeClr val="dk1"/>
          </a:effectRef>
          <a:fontRef idx="minor">
            <a:schemeClr val="dk1"/>
          </a:fontRef>
        </p:style>
        <p:txBody>
          <a:bodyPr wrap="square" rtlCol="0">
            <a:spAutoFit/>
          </a:bodyPr>
          <a:lstStyle/>
          <a:p>
            <a:pPr algn="just"/>
            <a:r>
              <a:rPr lang="es-ES" sz="1100" dirty="0"/>
              <a:t>Para el análisis del Contexto Estratégico se consideró:</a:t>
            </a:r>
          </a:p>
          <a:p>
            <a:pPr marL="342900" indent="-342900" algn="just">
              <a:buFont typeface="+mj-lt"/>
              <a:buAutoNum type="alphaLcParenR"/>
            </a:pPr>
            <a:r>
              <a:rPr lang="es-ES" sz="1100" dirty="0"/>
              <a:t>Panorama sobre posibles hechos susceptibles de corrupción o de actos de corrupción que se han presentado en la entidad</a:t>
            </a:r>
          </a:p>
          <a:p>
            <a:pPr marL="342900" indent="-342900" algn="just">
              <a:buFont typeface="+mj-lt"/>
              <a:buAutoNum type="alphaLcParenR"/>
            </a:pPr>
            <a:r>
              <a:rPr lang="es-ES" sz="1100" dirty="0"/>
              <a:t>Trámites y servicios de la entidad </a:t>
            </a:r>
          </a:p>
          <a:p>
            <a:pPr marL="342900" indent="-342900" algn="just">
              <a:buFont typeface="+mj-lt"/>
              <a:buAutoNum type="alphaLcParenR"/>
            </a:pPr>
            <a:r>
              <a:rPr lang="es-ES" sz="1100" dirty="0"/>
              <a:t>Identificación de necesidades de información dirigida a más usuarios y ciudadanos (RENDICIÓN DE CUENTAS)</a:t>
            </a:r>
          </a:p>
          <a:p>
            <a:pPr marL="342900" indent="-342900" algn="just">
              <a:buFont typeface="+mj-lt"/>
              <a:buAutoNum type="alphaLcParenR"/>
            </a:pPr>
            <a:r>
              <a:rPr lang="es-ES" sz="1100" dirty="0"/>
              <a:t>Diagnóstico del avance en la implementación de la ley de transparencia</a:t>
            </a:r>
            <a:endParaRPr lang="es-CO" sz="1100" dirty="0"/>
          </a:p>
        </p:txBody>
      </p:sp>
    </p:spTree>
    <p:extLst>
      <p:ext uri="{BB962C8B-B14F-4D97-AF65-F5344CB8AC3E}">
        <p14:creationId xmlns:p14="http://schemas.microsoft.com/office/powerpoint/2010/main" val="230506177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Grupo 10"/>
          <p:cNvGrpSpPr/>
          <p:nvPr/>
        </p:nvGrpSpPr>
        <p:grpSpPr>
          <a:xfrm>
            <a:off x="486902" y="983290"/>
            <a:ext cx="5229585" cy="871359"/>
            <a:chOff x="3797995" y="1094842"/>
            <a:chExt cx="8830845" cy="749947"/>
          </a:xfrm>
        </p:grpSpPr>
        <p:sp>
          <p:nvSpPr>
            <p:cNvPr id="12" name="Pentágono 11"/>
            <p:cNvSpPr/>
            <p:nvPr/>
          </p:nvSpPr>
          <p:spPr>
            <a:xfrm>
              <a:off x="4218601" y="1098522"/>
              <a:ext cx="517959" cy="638228"/>
            </a:xfrm>
            <a:prstGeom prst="homePlate">
              <a:avLst/>
            </a:prstGeom>
          </p:spPr>
          <p:style>
            <a:lnRef idx="0">
              <a:schemeClr val="accent6"/>
            </a:lnRef>
            <a:fillRef idx="3">
              <a:schemeClr val="accent6"/>
            </a:fillRef>
            <a:effectRef idx="3">
              <a:schemeClr val="accent6"/>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sp>
          <p:nvSpPr>
            <p:cNvPr id="13" name="Forma libre 12"/>
            <p:cNvSpPr/>
            <p:nvPr/>
          </p:nvSpPr>
          <p:spPr>
            <a:xfrm>
              <a:off x="4750696" y="1098523"/>
              <a:ext cx="7878144" cy="638228"/>
            </a:xfrm>
            <a:custGeom>
              <a:avLst/>
              <a:gdLst>
                <a:gd name="connsiteX0" fmla="*/ 0 w 763861"/>
                <a:gd name="connsiteY0" fmla="*/ 0 h 806479"/>
                <a:gd name="connsiteX1" fmla="*/ 240208 w 763861"/>
                <a:gd name="connsiteY1" fmla="*/ 0 h 806479"/>
                <a:gd name="connsiteX2" fmla="*/ 245903 w 763861"/>
                <a:gd name="connsiteY2" fmla="*/ 9560 h 806479"/>
                <a:gd name="connsiteX3" fmla="*/ 245903 w 763861"/>
                <a:gd name="connsiteY3" fmla="*/ 0 h 806479"/>
                <a:gd name="connsiteX4" fmla="*/ 504882 w 763861"/>
                <a:gd name="connsiteY4" fmla="*/ 0 h 806479"/>
                <a:gd name="connsiteX5" fmla="*/ 763861 w 763861"/>
                <a:gd name="connsiteY5" fmla="*/ 403240 h 806479"/>
                <a:gd name="connsiteX6" fmla="*/ 504882 w 763861"/>
                <a:gd name="connsiteY6" fmla="*/ 806479 h 806479"/>
                <a:gd name="connsiteX7" fmla="*/ 245903 w 763861"/>
                <a:gd name="connsiteY7" fmla="*/ 806479 h 806479"/>
                <a:gd name="connsiteX8" fmla="*/ 245903 w 763861"/>
                <a:gd name="connsiteY8" fmla="*/ 796919 h 806479"/>
                <a:gd name="connsiteX9" fmla="*/ 240208 w 763861"/>
                <a:gd name="connsiteY9" fmla="*/ 806479 h 806479"/>
                <a:gd name="connsiteX10" fmla="*/ 0 w 763861"/>
                <a:gd name="connsiteY10" fmla="*/ 806479 h 806479"/>
                <a:gd name="connsiteX11" fmla="*/ 240208 w 763861"/>
                <a:gd name="connsiteY11" fmla="*/ 40324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04882 w 5292318"/>
                <a:gd name="connsiteY4" fmla="*/ 0 h 806479"/>
                <a:gd name="connsiteX5" fmla="*/ 5292318 w 5292318"/>
                <a:gd name="connsiteY5" fmla="*/ 479440 h 806479"/>
                <a:gd name="connsiteX6" fmla="*/ 504882 w 5292318"/>
                <a:gd name="connsiteY6" fmla="*/ 806479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04882 w 5292318"/>
                <a:gd name="connsiteY4" fmla="*/ 0 h 806479"/>
                <a:gd name="connsiteX5" fmla="*/ 5292318 w 5292318"/>
                <a:gd name="connsiteY5" fmla="*/ 479440 h 806479"/>
                <a:gd name="connsiteX6" fmla="*/ 5055111 w 5292318"/>
                <a:gd name="connsiteY6" fmla="*/ 719393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131311 w 5292318"/>
                <a:gd name="connsiteY4" fmla="*/ 10886 h 806479"/>
                <a:gd name="connsiteX5" fmla="*/ 5292318 w 5292318"/>
                <a:gd name="connsiteY5" fmla="*/ 479440 h 806479"/>
                <a:gd name="connsiteX6" fmla="*/ 5055111 w 5292318"/>
                <a:gd name="connsiteY6" fmla="*/ 719393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055111 w 5270547"/>
                <a:gd name="connsiteY6" fmla="*/ 719393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163969 w 5270547"/>
                <a:gd name="connsiteY6" fmla="*/ 762936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044226 w 5270547"/>
                <a:gd name="connsiteY6" fmla="*/ 795594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022454 w 5270547"/>
                <a:gd name="connsiteY4" fmla="*/ 10886 h 806479"/>
                <a:gd name="connsiteX5" fmla="*/ 5270547 w 5270547"/>
                <a:gd name="connsiteY5" fmla="*/ 370583 h 806479"/>
                <a:gd name="connsiteX6" fmla="*/ 5044226 w 5270547"/>
                <a:gd name="connsiteY6" fmla="*/ 795594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270547" h="806479">
                  <a:moveTo>
                    <a:pt x="0" y="0"/>
                  </a:moveTo>
                  <a:lnTo>
                    <a:pt x="240208" y="0"/>
                  </a:lnTo>
                  <a:lnTo>
                    <a:pt x="245903" y="9560"/>
                  </a:lnTo>
                  <a:lnTo>
                    <a:pt x="245903" y="0"/>
                  </a:lnTo>
                  <a:lnTo>
                    <a:pt x="5022454" y="10886"/>
                  </a:lnTo>
                  <a:lnTo>
                    <a:pt x="5270547" y="370583"/>
                  </a:lnTo>
                  <a:lnTo>
                    <a:pt x="5044226" y="795594"/>
                  </a:lnTo>
                  <a:lnTo>
                    <a:pt x="245903" y="806479"/>
                  </a:lnTo>
                  <a:lnTo>
                    <a:pt x="245903" y="796919"/>
                  </a:lnTo>
                  <a:lnTo>
                    <a:pt x="240208" y="806479"/>
                  </a:lnTo>
                  <a:lnTo>
                    <a:pt x="0" y="806479"/>
                  </a:lnTo>
                  <a:lnTo>
                    <a:pt x="240208" y="403240"/>
                  </a:lnTo>
                  <a:lnTo>
                    <a:pt x="0" y="0"/>
                  </a:lnTo>
                  <a:close/>
                </a:path>
              </a:pathLst>
            </a:custGeom>
          </p:spPr>
          <p:style>
            <a:lnRef idx="0">
              <a:schemeClr val="accent4"/>
            </a:lnRef>
            <a:fillRef idx="3">
              <a:schemeClr val="accent4"/>
            </a:fillRef>
            <a:effectRef idx="3">
              <a:schemeClr val="accent4"/>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sp>
          <p:nvSpPr>
            <p:cNvPr id="14" name="CuadroTexto 13"/>
            <p:cNvSpPr txBox="1"/>
            <p:nvPr/>
          </p:nvSpPr>
          <p:spPr>
            <a:xfrm>
              <a:off x="5051752" y="1094842"/>
              <a:ext cx="7144492" cy="749947"/>
            </a:xfrm>
            <a:prstGeom prst="rect">
              <a:avLst/>
            </a:prstGeom>
            <a:noFill/>
          </p:spPr>
          <p:txBody>
            <a:bodyPr wrap="square" rtlCol="0">
              <a:spAutoFit/>
            </a:bodyPr>
            <a:lstStyle/>
            <a:p>
              <a:r>
                <a:rPr lang="es-ES" b="1" dirty="0">
                  <a:solidFill>
                    <a:schemeClr val="accent1">
                      <a:lumMod val="50000"/>
                    </a:schemeClr>
                  </a:solidFill>
                  <a:latin typeface="Arial" panose="020B0604020202020204" pitchFamily="34" charset="0"/>
                  <a:cs typeface="Arial" panose="020B0604020202020204" pitchFamily="34" charset="0"/>
                </a:rPr>
                <a:t>Lineamientos para la formulación del PAAC</a:t>
              </a:r>
              <a:endParaRPr lang="es-CO" sz="1800" b="1" dirty="0">
                <a:solidFill>
                  <a:schemeClr val="accent1">
                    <a:lumMod val="50000"/>
                  </a:schemeClr>
                </a:solidFill>
                <a:latin typeface="Arial" panose="020B0604020202020204" pitchFamily="34" charset="0"/>
                <a:cs typeface="Arial" panose="020B0604020202020204" pitchFamily="34" charset="0"/>
              </a:endParaRPr>
            </a:p>
          </p:txBody>
        </p:sp>
        <p:sp>
          <p:nvSpPr>
            <p:cNvPr id="16" name="Elipse 15"/>
            <p:cNvSpPr/>
            <p:nvPr/>
          </p:nvSpPr>
          <p:spPr>
            <a:xfrm>
              <a:off x="3797995" y="1095038"/>
              <a:ext cx="630003" cy="630002"/>
            </a:xfrm>
            <a:prstGeom prst="ellipse">
              <a:avLst/>
            </a:prstGeom>
            <a:ln w="57150">
              <a:solidFill>
                <a:schemeClr val="accent6">
                  <a:lumMod val="20000"/>
                  <a:lumOff val="80000"/>
                </a:schemeClr>
              </a:solidFill>
            </a:ln>
          </p:spPr>
          <p:style>
            <a:lnRef idx="0">
              <a:schemeClr val="accent6"/>
            </a:lnRef>
            <a:fillRef idx="3">
              <a:schemeClr val="accent6"/>
            </a:fillRef>
            <a:effectRef idx="3">
              <a:schemeClr val="accent6"/>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grpSp>
      <p:grpSp>
        <p:nvGrpSpPr>
          <p:cNvPr id="23" name="Grupo 22"/>
          <p:cNvGrpSpPr/>
          <p:nvPr/>
        </p:nvGrpSpPr>
        <p:grpSpPr>
          <a:xfrm>
            <a:off x="533486" y="2245831"/>
            <a:ext cx="5228228" cy="1431975"/>
            <a:chOff x="3788546" y="1095038"/>
            <a:chExt cx="8840294" cy="873936"/>
          </a:xfrm>
        </p:grpSpPr>
        <p:sp>
          <p:nvSpPr>
            <p:cNvPr id="24" name="Pentágono 23"/>
            <p:cNvSpPr/>
            <p:nvPr/>
          </p:nvSpPr>
          <p:spPr>
            <a:xfrm>
              <a:off x="4209154" y="1098522"/>
              <a:ext cx="517958" cy="638228"/>
            </a:xfrm>
            <a:prstGeom prst="homePlate">
              <a:avLst/>
            </a:prstGeom>
          </p:spPr>
          <p:style>
            <a:lnRef idx="0">
              <a:schemeClr val="accent6"/>
            </a:lnRef>
            <a:fillRef idx="3">
              <a:schemeClr val="accent6"/>
            </a:fillRef>
            <a:effectRef idx="3">
              <a:schemeClr val="accent6"/>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sp>
          <p:nvSpPr>
            <p:cNvPr id="25" name="Forma libre 24"/>
            <p:cNvSpPr/>
            <p:nvPr/>
          </p:nvSpPr>
          <p:spPr>
            <a:xfrm>
              <a:off x="4703384" y="1098523"/>
              <a:ext cx="7925456" cy="638228"/>
            </a:xfrm>
            <a:custGeom>
              <a:avLst/>
              <a:gdLst>
                <a:gd name="connsiteX0" fmla="*/ 0 w 763861"/>
                <a:gd name="connsiteY0" fmla="*/ 0 h 806479"/>
                <a:gd name="connsiteX1" fmla="*/ 240208 w 763861"/>
                <a:gd name="connsiteY1" fmla="*/ 0 h 806479"/>
                <a:gd name="connsiteX2" fmla="*/ 245903 w 763861"/>
                <a:gd name="connsiteY2" fmla="*/ 9560 h 806479"/>
                <a:gd name="connsiteX3" fmla="*/ 245903 w 763861"/>
                <a:gd name="connsiteY3" fmla="*/ 0 h 806479"/>
                <a:gd name="connsiteX4" fmla="*/ 504882 w 763861"/>
                <a:gd name="connsiteY4" fmla="*/ 0 h 806479"/>
                <a:gd name="connsiteX5" fmla="*/ 763861 w 763861"/>
                <a:gd name="connsiteY5" fmla="*/ 403240 h 806479"/>
                <a:gd name="connsiteX6" fmla="*/ 504882 w 763861"/>
                <a:gd name="connsiteY6" fmla="*/ 806479 h 806479"/>
                <a:gd name="connsiteX7" fmla="*/ 245903 w 763861"/>
                <a:gd name="connsiteY7" fmla="*/ 806479 h 806479"/>
                <a:gd name="connsiteX8" fmla="*/ 245903 w 763861"/>
                <a:gd name="connsiteY8" fmla="*/ 796919 h 806479"/>
                <a:gd name="connsiteX9" fmla="*/ 240208 w 763861"/>
                <a:gd name="connsiteY9" fmla="*/ 806479 h 806479"/>
                <a:gd name="connsiteX10" fmla="*/ 0 w 763861"/>
                <a:gd name="connsiteY10" fmla="*/ 806479 h 806479"/>
                <a:gd name="connsiteX11" fmla="*/ 240208 w 763861"/>
                <a:gd name="connsiteY11" fmla="*/ 40324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04882 w 5292318"/>
                <a:gd name="connsiteY4" fmla="*/ 0 h 806479"/>
                <a:gd name="connsiteX5" fmla="*/ 5292318 w 5292318"/>
                <a:gd name="connsiteY5" fmla="*/ 479440 h 806479"/>
                <a:gd name="connsiteX6" fmla="*/ 504882 w 5292318"/>
                <a:gd name="connsiteY6" fmla="*/ 806479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04882 w 5292318"/>
                <a:gd name="connsiteY4" fmla="*/ 0 h 806479"/>
                <a:gd name="connsiteX5" fmla="*/ 5292318 w 5292318"/>
                <a:gd name="connsiteY5" fmla="*/ 479440 h 806479"/>
                <a:gd name="connsiteX6" fmla="*/ 5055111 w 5292318"/>
                <a:gd name="connsiteY6" fmla="*/ 719393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131311 w 5292318"/>
                <a:gd name="connsiteY4" fmla="*/ 10886 h 806479"/>
                <a:gd name="connsiteX5" fmla="*/ 5292318 w 5292318"/>
                <a:gd name="connsiteY5" fmla="*/ 479440 h 806479"/>
                <a:gd name="connsiteX6" fmla="*/ 5055111 w 5292318"/>
                <a:gd name="connsiteY6" fmla="*/ 719393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055111 w 5270547"/>
                <a:gd name="connsiteY6" fmla="*/ 719393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163969 w 5270547"/>
                <a:gd name="connsiteY6" fmla="*/ 762936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044226 w 5270547"/>
                <a:gd name="connsiteY6" fmla="*/ 795594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022454 w 5270547"/>
                <a:gd name="connsiteY4" fmla="*/ 10886 h 806479"/>
                <a:gd name="connsiteX5" fmla="*/ 5270547 w 5270547"/>
                <a:gd name="connsiteY5" fmla="*/ 370583 h 806479"/>
                <a:gd name="connsiteX6" fmla="*/ 5044226 w 5270547"/>
                <a:gd name="connsiteY6" fmla="*/ 795594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270547" h="806479">
                  <a:moveTo>
                    <a:pt x="0" y="0"/>
                  </a:moveTo>
                  <a:lnTo>
                    <a:pt x="240208" y="0"/>
                  </a:lnTo>
                  <a:lnTo>
                    <a:pt x="245903" y="9560"/>
                  </a:lnTo>
                  <a:lnTo>
                    <a:pt x="245903" y="0"/>
                  </a:lnTo>
                  <a:lnTo>
                    <a:pt x="5022454" y="10886"/>
                  </a:lnTo>
                  <a:lnTo>
                    <a:pt x="5270547" y="370583"/>
                  </a:lnTo>
                  <a:lnTo>
                    <a:pt x="5044226" y="795594"/>
                  </a:lnTo>
                  <a:lnTo>
                    <a:pt x="245903" y="806479"/>
                  </a:lnTo>
                  <a:lnTo>
                    <a:pt x="245903" y="796919"/>
                  </a:lnTo>
                  <a:lnTo>
                    <a:pt x="240208" y="806479"/>
                  </a:lnTo>
                  <a:lnTo>
                    <a:pt x="0" y="806479"/>
                  </a:lnTo>
                  <a:lnTo>
                    <a:pt x="240208" y="403240"/>
                  </a:lnTo>
                  <a:lnTo>
                    <a:pt x="0" y="0"/>
                  </a:lnTo>
                  <a:close/>
                </a:path>
              </a:pathLst>
            </a:custGeom>
          </p:spPr>
          <p:style>
            <a:lnRef idx="0">
              <a:schemeClr val="accent4"/>
            </a:lnRef>
            <a:fillRef idx="3">
              <a:schemeClr val="accent4"/>
            </a:fillRef>
            <a:effectRef idx="3">
              <a:schemeClr val="accent4"/>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sp>
          <p:nvSpPr>
            <p:cNvPr id="26" name="CuadroTexto 25"/>
            <p:cNvSpPr txBox="1"/>
            <p:nvPr/>
          </p:nvSpPr>
          <p:spPr>
            <a:xfrm>
              <a:off x="5066838" y="1158188"/>
              <a:ext cx="7122164" cy="810786"/>
            </a:xfrm>
            <a:prstGeom prst="rect">
              <a:avLst/>
            </a:prstGeom>
            <a:noFill/>
          </p:spPr>
          <p:txBody>
            <a:bodyPr wrap="square" rtlCol="0">
              <a:spAutoFit/>
            </a:bodyPr>
            <a:lstStyle/>
            <a:p>
              <a:pPr lvl="0"/>
              <a:r>
                <a:rPr lang="es-CO" b="1" dirty="0">
                  <a:solidFill>
                    <a:schemeClr val="accent1">
                      <a:lumMod val="50000"/>
                    </a:schemeClr>
                  </a:solidFill>
                  <a:latin typeface="Arial" panose="020B0604020202020204" pitchFamily="34" charset="0"/>
                  <a:cs typeface="Arial" panose="020B0604020202020204" pitchFamily="34" charset="0"/>
                </a:rPr>
                <a:t>Aportes de los facilitadores de Planeación (Planta Central y Direcciones Territoriales)</a:t>
              </a:r>
            </a:p>
          </p:txBody>
        </p:sp>
        <p:sp>
          <p:nvSpPr>
            <p:cNvPr id="28" name="Elipse 27"/>
            <p:cNvSpPr/>
            <p:nvPr/>
          </p:nvSpPr>
          <p:spPr>
            <a:xfrm>
              <a:off x="3788546" y="1095038"/>
              <a:ext cx="630003" cy="630004"/>
            </a:xfrm>
            <a:prstGeom prst="ellipse">
              <a:avLst/>
            </a:prstGeom>
            <a:ln w="57150">
              <a:solidFill>
                <a:schemeClr val="accent6">
                  <a:lumMod val="20000"/>
                  <a:lumOff val="80000"/>
                </a:schemeClr>
              </a:solidFill>
            </a:ln>
          </p:spPr>
          <p:style>
            <a:lnRef idx="0">
              <a:schemeClr val="accent6"/>
            </a:lnRef>
            <a:fillRef idx="3">
              <a:schemeClr val="accent6"/>
            </a:fillRef>
            <a:effectRef idx="3">
              <a:schemeClr val="accent6"/>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grpSp>
      <p:grpSp>
        <p:nvGrpSpPr>
          <p:cNvPr id="35" name="Grupo 34"/>
          <p:cNvGrpSpPr/>
          <p:nvPr/>
        </p:nvGrpSpPr>
        <p:grpSpPr>
          <a:xfrm>
            <a:off x="486902" y="3816519"/>
            <a:ext cx="5228228" cy="1103858"/>
            <a:chOff x="3799261" y="1070597"/>
            <a:chExt cx="8838708" cy="641713"/>
          </a:xfrm>
        </p:grpSpPr>
        <p:sp>
          <p:nvSpPr>
            <p:cNvPr id="36" name="Pentágono 35"/>
            <p:cNvSpPr/>
            <p:nvPr/>
          </p:nvSpPr>
          <p:spPr>
            <a:xfrm>
              <a:off x="4219870" y="1074081"/>
              <a:ext cx="517958" cy="638229"/>
            </a:xfrm>
            <a:prstGeom prst="homePlate">
              <a:avLst/>
            </a:prstGeom>
          </p:spPr>
          <p:style>
            <a:lnRef idx="0">
              <a:schemeClr val="accent6"/>
            </a:lnRef>
            <a:fillRef idx="3">
              <a:schemeClr val="accent6"/>
            </a:fillRef>
            <a:effectRef idx="3">
              <a:schemeClr val="accent6"/>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sp>
          <p:nvSpPr>
            <p:cNvPr id="37" name="Forma libre 36"/>
            <p:cNvSpPr/>
            <p:nvPr/>
          </p:nvSpPr>
          <p:spPr>
            <a:xfrm>
              <a:off x="4761416" y="1098522"/>
              <a:ext cx="7876553" cy="602079"/>
            </a:xfrm>
            <a:custGeom>
              <a:avLst/>
              <a:gdLst>
                <a:gd name="connsiteX0" fmla="*/ 0 w 763861"/>
                <a:gd name="connsiteY0" fmla="*/ 0 h 806479"/>
                <a:gd name="connsiteX1" fmla="*/ 240208 w 763861"/>
                <a:gd name="connsiteY1" fmla="*/ 0 h 806479"/>
                <a:gd name="connsiteX2" fmla="*/ 245903 w 763861"/>
                <a:gd name="connsiteY2" fmla="*/ 9560 h 806479"/>
                <a:gd name="connsiteX3" fmla="*/ 245903 w 763861"/>
                <a:gd name="connsiteY3" fmla="*/ 0 h 806479"/>
                <a:gd name="connsiteX4" fmla="*/ 504882 w 763861"/>
                <a:gd name="connsiteY4" fmla="*/ 0 h 806479"/>
                <a:gd name="connsiteX5" fmla="*/ 763861 w 763861"/>
                <a:gd name="connsiteY5" fmla="*/ 403240 h 806479"/>
                <a:gd name="connsiteX6" fmla="*/ 504882 w 763861"/>
                <a:gd name="connsiteY6" fmla="*/ 806479 h 806479"/>
                <a:gd name="connsiteX7" fmla="*/ 245903 w 763861"/>
                <a:gd name="connsiteY7" fmla="*/ 806479 h 806479"/>
                <a:gd name="connsiteX8" fmla="*/ 245903 w 763861"/>
                <a:gd name="connsiteY8" fmla="*/ 796919 h 806479"/>
                <a:gd name="connsiteX9" fmla="*/ 240208 w 763861"/>
                <a:gd name="connsiteY9" fmla="*/ 806479 h 806479"/>
                <a:gd name="connsiteX10" fmla="*/ 0 w 763861"/>
                <a:gd name="connsiteY10" fmla="*/ 806479 h 806479"/>
                <a:gd name="connsiteX11" fmla="*/ 240208 w 763861"/>
                <a:gd name="connsiteY11" fmla="*/ 40324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04882 w 5292318"/>
                <a:gd name="connsiteY4" fmla="*/ 0 h 806479"/>
                <a:gd name="connsiteX5" fmla="*/ 5292318 w 5292318"/>
                <a:gd name="connsiteY5" fmla="*/ 479440 h 806479"/>
                <a:gd name="connsiteX6" fmla="*/ 504882 w 5292318"/>
                <a:gd name="connsiteY6" fmla="*/ 806479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04882 w 5292318"/>
                <a:gd name="connsiteY4" fmla="*/ 0 h 806479"/>
                <a:gd name="connsiteX5" fmla="*/ 5292318 w 5292318"/>
                <a:gd name="connsiteY5" fmla="*/ 479440 h 806479"/>
                <a:gd name="connsiteX6" fmla="*/ 5055111 w 5292318"/>
                <a:gd name="connsiteY6" fmla="*/ 719393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131311 w 5292318"/>
                <a:gd name="connsiteY4" fmla="*/ 10886 h 806479"/>
                <a:gd name="connsiteX5" fmla="*/ 5292318 w 5292318"/>
                <a:gd name="connsiteY5" fmla="*/ 479440 h 806479"/>
                <a:gd name="connsiteX6" fmla="*/ 5055111 w 5292318"/>
                <a:gd name="connsiteY6" fmla="*/ 719393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055111 w 5270547"/>
                <a:gd name="connsiteY6" fmla="*/ 719393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163969 w 5270547"/>
                <a:gd name="connsiteY6" fmla="*/ 762936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044226 w 5270547"/>
                <a:gd name="connsiteY6" fmla="*/ 795594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022454 w 5270547"/>
                <a:gd name="connsiteY4" fmla="*/ 10886 h 806479"/>
                <a:gd name="connsiteX5" fmla="*/ 5270547 w 5270547"/>
                <a:gd name="connsiteY5" fmla="*/ 370583 h 806479"/>
                <a:gd name="connsiteX6" fmla="*/ 5044226 w 5270547"/>
                <a:gd name="connsiteY6" fmla="*/ 795594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270547" h="806479">
                  <a:moveTo>
                    <a:pt x="0" y="0"/>
                  </a:moveTo>
                  <a:lnTo>
                    <a:pt x="240208" y="0"/>
                  </a:lnTo>
                  <a:lnTo>
                    <a:pt x="245903" y="9560"/>
                  </a:lnTo>
                  <a:lnTo>
                    <a:pt x="245903" y="0"/>
                  </a:lnTo>
                  <a:lnTo>
                    <a:pt x="5022454" y="10886"/>
                  </a:lnTo>
                  <a:lnTo>
                    <a:pt x="5270547" y="370583"/>
                  </a:lnTo>
                  <a:lnTo>
                    <a:pt x="5044226" y="795594"/>
                  </a:lnTo>
                  <a:lnTo>
                    <a:pt x="245903" y="806479"/>
                  </a:lnTo>
                  <a:lnTo>
                    <a:pt x="245903" y="796919"/>
                  </a:lnTo>
                  <a:lnTo>
                    <a:pt x="240208" y="806479"/>
                  </a:lnTo>
                  <a:lnTo>
                    <a:pt x="0" y="806479"/>
                  </a:lnTo>
                  <a:lnTo>
                    <a:pt x="240208" y="403240"/>
                  </a:lnTo>
                  <a:lnTo>
                    <a:pt x="0" y="0"/>
                  </a:lnTo>
                  <a:close/>
                </a:path>
              </a:pathLst>
            </a:custGeom>
          </p:spPr>
          <p:style>
            <a:lnRef idx="0">
              <a:schemeClr val="accent4"/>
            </a:lnRef>
            <a:fillRef idx="3">
              <a:schemeClr val="accent4"/>
            </a:fillRef>
            <a:effectRef idx="3">
              <a:schemeClr val="accent4"/>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dirty="0"/>
            </a:p>
          </p:txBody>
        </p:sp>
        <p:sp>
          <p:nvSpPr>
            <p:cNvPr id="38" name="CuadroTexto 37"/>
            <p:cNvSpPr txBox="1"/>
            <p:nvPr/>
          </p:nvSpPr>
          <p:spPr>
            <a:xfrm>
              <a:off x="5096019" y="1158187"/>
              <a:ext cx="7179012" cy="449113"/>
            </a:xfrm>
            <a:prstGeom prst="rect">
              <a:avLst/>
            </a:prstGeom>
            <a:noFill/>
          </p:spPr>
          <p:txBody>
            <a:bodyPr wrap="square" rtlCol="0">
              <a:spAutoFit/>
            </a:bodyPr>
            <a:lstStyle/>
            <a:p>
              <a:r>
                <a:rPr lang="es-ES" b="1" dirty="0">
                  <a:solidFill>
                    <a:schemeClr val="accent1">
                      <a:lumMod val="50000"/>
                    </a:schemeClr>
                  </a:solidFill>
                  <a:latin typeface="Arial" panose="020B0604020202020204" pitchFamily="34" charset="0"/>
                  <a:cs typeface="Arial" panose="020B0604020202020204" pitchFamily="34" charset="0"/>
                </a:rPr>
                <a:t>Revisión participativa de la POLÍTICA INSTITUCIONAL DE ADMINISTRACIÓN DEL RIESGO</a:t>
              </a:r>
              <a:endParaRPr lang="es-CO" b="1" dirty="0">
                <a:solidFill>
                  <a:schemeClr val="accent1">
                    <a:lumMod val="50000"/>
                  </a:schemeClr>
                </a:solidFill>
                <a:latin typeface="Arial" panose="020B0604020202020204" pitchFamily="34" charset="0"/>
                <a:cs typeface="Arial" panose="020B0604020202020204" pitchFamily="34" charset="0"/>
              </a:endParaRPr>
            </a:p>
          </p:txBody>
        </p:sp>
        <p:sp>
          <p:nvSpPr>
            <p:cNvPr id="40" name="Elipse 39"/>
            <p:cNvSpPr/>
            <p:nvPr/>
          </p:nvSpPr>
          <p:spPr>
            <a:xfrm>
              <a:off x="3799261" y="1070597"/>
              <a:ext cx="630003" cy="630003"/>
            </a:xfrm>
            <a:prstGeom prst="ellipse">
              <a:avLst/>
            </a:prstGeom>
            <a:ln w="57150">
              <a:solidFill>
                <a:schemeClr val="accent6">
                  <a:lumMod val="20000"/>
                  <a:lumOff val="80000"/>
                </a:schemeClr>
              </a:solidFill>
            </a:ln>
          </p:spPr>
          <p:style>
            <a:lnRef idx="0">
              <a:schemeClr val="accent6"/>
            </a:lnRef>
            <a:fillRef idx="3">
              <a:schemeClr val="accent6"/>
            </a:fillRef>
            <a:effectRef idx="3">
              <a:schemeClr val="accent6"/>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grpSp>
      <p:cxnSp>
        <p:nvCxnSpPr>
          <p:cNvPr id="8" name="Conector recto 7"/>
          <p:cNvCxnSpPr/>
          <p:nvPr/>
        </p:nvCxnSpPr>
        <p:spPr>
          <a:xfrm flipH="1">
            <a:off x="5761714" y="914400"/>
            <a:ext cx="21271" cy="4670210"/>
          </a:xfrm>
          <a:prstGeom prst="line">
            <a:avLst/>
          </a:prstGeom>
          <a:ln w="57150"/>
        </p:spPr>
        <p:style>
          <a:lnRef idx="1">
            <a:schemeClr val="accent1"/>
          </a:lnRef>
          <a:fillRef idx="0">
            <a:schemeClr val="accent1"/>
          </a:fillRef>
          <a:effectRef idx="0">
            <a:schemeClr val="accent1"/>
          </a:effectRef>
          <a:fontRef idx="minor">
            <a:schemeClr val="tx1"/>
          </a:fontRef>
        </p:style>
      </p:cxnSp>
      <p:grpSp>
        <p:nvGrpSpPr>
          <p:cNvPr id="133" name="Grupo 132"/>
          <p:cNvGrpSpPr/>
          <p:nvPr/>
        </p:nvGrpSpPr>
        <p:grpSpPr>
          <a:xfrm flipH="1">
            <a:off x="5844385" y="1187447"/>
            <a:ext cx="5375157" cy="1884739"/>
            <a:chOff x="3788546" y="1095038"/>
            <a:chExt cx="8840294" cy="912659"/>
          </a:xfrm>
        </p:grpSpPr>
        <p:sp>
          <p:nvSpPr>
            <p:cNvPr id="134" name="Pentágono 133"/>
            <p:cNvSpPr/>
            <p:nvPr/>
          </p:nvSpPr>
          <p:spPr>
            <a:xfrm>
              <a:off x="4209154" y="1098522"/>
              <a:ext cx="517958" cy="638228"/>
            </a:xfrm>
            <a:prstGeom prst="homePlate">
              <a:avLst/>
            </a:prstGeom>
          </p:spPr>
          <p:style>
            <a:lnRef idx="0">
              <a:schemeClr val="accent6"/>
            </a:lnRef>
            <a:fillRef idx="3">
              <a:schemeClr val="accent6"/>
            </a:fillRef>
            <a:effectRef idx="3">
              <a:schemeClr val="accent6"/>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sp>
          <p:nvSpPr>
            <p:cNvPr id="135" name="Forma libre 134"/>
            <p:cNvSpPr/>
            <p:nvPr/>
          </p:nvSpPr>
          <p:spPr>
            <a:xfrm>
              <a:off x="4703384" y="1098523"/>
              <a:ext cx="7925456" cy="638228"/>
            </a:xfrm>
            <a:custGeom>
              <a:avLst/>
              <a:gdLst>
                <a:gd name="connsiteX0" fmla="*/ 0 w 763861"/>
                <a:gd name="connsiteY0" fmla="*/ 0 h 806479"/>
                <a:gd name="connsiteX1" fmla="*/ 240208 w 763861"/>
                <a:gd name="connsiteY1" fmla="*/ 0 h 806479"/>
                <a:gd name="connsiteX2" fmla="*/ 245903 w 763861"/>
                <a:gd name="connsiteY2" fmla="*/ 9560 h 806479"/>
                <a:gd name="connsiteX3" fmla="*/ 245903 w 763861"/>
                <a:gd name="connsiteY3" fmla="*/ 0 h 806479"/>
                <a:gd name="connsiteX4" fmla="*/ 504882 w 763861"/>
                <a:gd name="connsiteY4" fmla="*/ 0 h 806479"/>
                <a:gd name="connsiteX5" fmla="*/ 763861 w 763861"/>
                <a:gd name="connsiteY5" fmla="*/ 403240 h 806479"/>
                <a:gd name="connsiteX6" fmla="*/ 504882 w 763861"/>
                <a:gd name="connsiteY6" fmla="*/ 806479 h 806479"/>
                <a:gd name="connsiteX7" fmla="*/ 245903 w 763861"/>
                <a:gd name="connsiteY7" fmla="*/ 806479 h 806479"/>
                <a:gd name="connsiteX8" fmla="*/ 245903 w 763861"/>
                <a:gd name="connsiteY8" fmla="*/ 796919 h 806479"/>
                <a:gd name="connsiteX9" fmla="*/ 240208 w 763861"/>
                <a:gd name="connsiteY9" fmla="*/ 806479 h 806479"/>
                <a:gd name="connsiteX10" fmla="*/ 0 w 763861"/>
                <a:gd name="connsiteY10" fmla="*/ 806479 h 806479"/>
                <a:gd name="connsiteX11" fmla="*/ 240208 w 763861"/>
                <a:gd name="connsiteY11" fmla="*/ 40324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04882 w 5292318"/>
                <a:gd name="connsiteY4" fmla="*/ 0 h 806479"/>
                <a:gd name="connsiteX5" fmla="*/ 5292318 w 5292318"/>
                <a:gd name="connsiteY5" fmla="*/ 479440 h 806479"/>
                <a:gd name="connsiteX6" fmla="*/ 504882 w 5292318"/>
                <a:gd name="connsiteY6" fmla="*/ 806479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04882 w 5292318"/>
                <a:gd name="connsiteY4" fmla="*/ 0 h 806479"/>
                <a:gd name="connsiteX5" fmla="*/ 5292318 w 5292318"/>
                <a:gd name="connsiteY5" fmla="*/ 479440 h 806479"/>
                <a:gd name="connsiteX6" fmla="*/ 5055111 w 5292318"/>
                <a:gd name="connsiteY6" fmla="*/ 719393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131311 w 5292318"/>
                <a:gd name="connsiteY4" fmla="*/ 10886 h 806479"/>
                <a:gd name="connsiteX5" fmla="*/ 5292318 w 5292318"/>
                <a:gd name="connsiteY5" fmla="*/ 479440 h 806479"/>
                <a:gd name="connsiteX6" fmla="*/ 5055111 w 5292318"/>
                <a:gd name="connsiteY6" fmla="*/ 719393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055111 w 5270547"/>
                <a:gd name="connsiteY6" fmla="*/ 719393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163969 w 5270547"/>
                <a:gd name="connsiteY6" fmla="*/ 762936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044226 w 5270547"/>
                <a:gd name="connsiteY6" fmla="*/ 795594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022454 w 5270547"/>
                <a:gd name="connsiteY4" fmla="*/ 10886 h 806479"/>
                <a:gd name="connsiteX5" fmla="*/ 5270547 w 5270547"/>
                <a:gd name="connsiteY5" fmla="*/ 370583 h 806479"/>
                <a:gd name="connsiteX6" fmla="*/ 5044226 w 5270547"/>
                <a:gd name="connsiteY6" fmla="*/ 795594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270547" h="806479">
                  <a:moveTo>
                    <a:pt x="0" y="0"/>
                  </a:moveTo>
                  <a:lnTo>
                    <a:pt x="240208" y="0"/>
                  </a:lnTo>
                  <a:lnTo>
                    <a:pt x="245903" y="9560"/>
                  </a:lnTo>
                  <a:lnTo>
                    <a:pt x="245903" y="0"/>
                  </a:lnTo>
                  <a:lnTo>
                    <a:pt x="5022454" y="10886"/>
                  </a:lnTo>
                  <a:lnTo>
                    <a:pt x="5270547" y="370583"/>
                  </a:lnTo>
                  <a:lnTo>
                    <a:pt x="5044226" y="795594"/>
                  </a:lnTo>
                  <a:lnTo>
                    <a:pt x="245903" y="806479"/>
                  </a:lnTo>
                  <a:lnTo>
                    <a:pt x="245903" y="796919"/>
                  </a:lnTo>
                  <a:lnTo>
                    <a:pt x="240208" y="806479"/>
                  </a:lnTo>
                  <a:lnTo>
                    <a:pt x="0" y="806479"/>
                  </a:lnTo>
                  <a:lnTo>
                    <a:pt x="240208" y="403240"/>
                  </a:lnTo>
                  <a:lnTo>
                    <a:pt x="0" y="0"/>
                  </a:lnTo>
                  <a:close/>
                </a:path>
              </a:pathLst>
            </a:custGeom>
          </p:spPr>
          <p:style>
            <a:lnRef idx="0">
              <a:schemeClr val="accent4"/>
            </a:lnRef>
            <a:fillRef idx="3">
              <a:schemeClr val="accent4"/>
            </a:fillRef>
            <a:effectRef idx="3">
              <a:schemeClr val="accent4"/>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sp>
          <p:nvSpPr>
            <p:cNvPr id="136" name="CuadroTexto 135"/>
            <p:cNvSpPr txBox="1"/>
            <p:nvPr/>
          </p:nvSpPr>
          <p:spPr>
            <a:xfrm>
              <a:off x="5066839" y="1158189"/>
              <a:ext cx="7046792" cy="849508"/>
            </a:xfrm>
            <a:prstGeom prst="rect">
              <a:avLst/>
            </a:prstGeom>
            <a:noFill/>
          </p:spPr>
          <p:txBody>
            <a:bodyPr wrap="square" rtlCol="0">
              <a:spAutoFit/>
            </a:bodyPr>
            <a:lstStyle/>
            <a:p>
              <a:pPr algn="ctr"/>
              <a:r>
                <a:rPr lang="es-CO" b="1" dirty="0">
                  <a:solidFill>
                    <a:schemeClr val="accent1">
                      <a:lumMod val="50000"/>
                    </a:schemeClr>
                  </a:solidFill>
                  <a:latin typeface="Arial" panose="020B0604020202020204" pitchFamily="34" charset="0"/>
                  <a:cs typeface="Arial" panose="020B0604020202020204" pitchFamily="34" charset="0"/>
                </a:rPr>
                <a:t>Consulta para selección de temas Plan Anticorrupción y de Atención al Ciudadano 2019 y su Mapa de Riesgos de Corrupción</a:t>
              </a:r>
            </a:p>
            <a:p>
              <a:pPr algn="ctr"/>
              <a:endParaRPr lang="es-CO" b="1" dirty="0">
                <a:solidFill>
                  <a:schemeClr val="accent1">
                    <a:lumMod val="50000"/>
                  </a:schemeClr>
                </a:solidFill>
                <a:latin typeface="Arial" panose="020B0604020202020204" pitchFamily="34" charset="0"/>
                <a:cs typeface="Arial" panose="020B0604020202020204" pitchFamily="34" charset="0"/>
              </a:endParaRPr>
            </a:p>
          </p:txBody>
        </p:sp>
        <p:sp>
          <p:nvSpPr>
            <p:cNvPr id="138" name="Elipse 137"/>
            <p:cNvSpPr/>
            <p:nvPr/>
          </p:nvSpPr>
          <p:spPr>
            <a:xfrm>
              <a:off x="3788546" y="1095038"/>
              <a:ext cx="630003" cy="630004"/>
            </a:xfrm>
            <a:prstGeom prst="ellipse">
              <a:avLst/>
            </a:prstGeom>
            <a:ln w="57150">
              <a:solidFill>
                <a:schemeClr val="accent6">
                  <a:lumMod val="20000"/>
                  <a:lumOff val="80000"/>
                </a:schemeClr>
              </a:solidFill>
            </a:ln>
          </p:spPr>
          <p:style>
            <a:lnRef idx="0">
              <a:schemeClr val="accent6"/>
            </a:lnRef>
            <a:fillRef idx="3">
              <a:schemeClr val="accent6"/>
            </a:fillRef>
            <a:effectRef idx="3">
              <a:schemeClr val="accent6"/>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grpSp>
      <p:grpSp>
        <p:nvGrpSpPr>
          <p:cNvPr id="29" name="Grupo 28"/>
          <p:cNvGrpSpPr/>
          <p:nvPr/>
        </p:nvGrpSpPr>
        <p:grpSpPr>
          <a:xfrm flipH="1">
            <a:off x="5804256" y="3163443"/>
            <a:ext cx="5270265" cy="1756934"/>
            <a:chOff x="3790135" y="1084178"/>
            <a:chExt cx="8838706" cy="1145365"/>
          </a:xfrm>
        </p:grpSpPr>
        <p:sp>
          <p:nvSpPr>
            <p:cNvPr id="30" name="Pentágono 29"/>
            <p:cNvSpPr/>
            <p:nvPr/>
          </p:nvSpPr>
          <p:spPr>
            <a:xfrm>
              <a:off x="4210743" y="1087663"/>
              <a:ext cx="517958" cy="638228"/>
            </a:xfrm>
            <a:prstGeom prst="homePlate">
              <a:avLst/>
            </a:prstGeom>
          </p:spPr>
          <p:style>
            <a:lnRef idx="0">
              <a:schemeClr val="accent6"/>
            </a:lnRef>
            <a:fillRef idx="3">
              <a:schemeClr val="accent6"/>
            </a:fillRef>
            <a:effectRef idx="3">
              <a:schemeClr val="accent6"/>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sp>
          <p:nvSpPr>
            <p:cNvPr id="31" name="Forma libre 30"/>
            <p:cNvSpPr/>
            <p:nvPr/>
          </p:nvSpPr>
          <p:spPr>
            <a:xfrm>
              <a:off x="4724830" y="1098523"/>
              <a:ext cx="7904011" cy="638228"/>
            </a:xfrm>
            <a:custGeom>
              <a:avLst/>
              <a:gdLst>
                <a:gd name="connsiteX0" fmla="*/ 0 w 763861"/>
                <a:gd name="connsiteY0" fmla="*/ 0 h 806479"/>
                <a:gd name="connsiteX1" fmla="*/ 240208 w 763861"/>
                <a:gd name="connsiteY1" fmla="*/ 0 h 806479"/>
                <a:gd name="connsiteX2" fmla="*/ 245903 w 763861"/>
                <a:gd name="connsiteY2" fmla="*/ 9560 h 806479"/>
                <a:gd name="connsiteX3" fmla="*/ 245903 w 763861"/>
                <a:gd name="connsiteY3" fmla="*/ 0 h 806479"/>
                <a:gd name="connsiteX4" fmla="*/ 504882 w 763861"/>
                <a:gd name="connsiteY4" fmla="*/ 0 h 806479"/>
                <a:gd name="connsiteX5" fmla="*/ 763861 w 763861"/>
                <a:gd name="connsiteY5" fmla="*/ 403240 h 806479"/>
                <a:gd name="connsiteX6" fmla="*/ 504882 w 763861"/>
                <a:gd name="connsiteY6" fmla="*/ 806479 h 806479"/>
                <a:gd name="connsiteX7" fmla="*/ 245903 w 763861"/>
                <a:gd name="connsiteY7" fmla="*/ 806479 h 806479"/>
                <a:gd name="connsiteX8" fmla="*/ 245903 w 763861"/>
                <a:gd name="connsiteY8" fmla="*/ 796919 h 806479"/>
                <a:gd name="connsiteX9" fmla="*/ 240208 w 763861"/>
                <a:gd name="connsiteY9" fmla="*/ 806479 h 806479"/>
                <a:gd name="connsiteX10" fmla="*/ 0 w 763861"/>
                <a:gd name="connsiteY10" fmla="*/ 806479 h 806479"/>
                <a:gd name="connsiteX11" fmla="*/ 240208 w 763861"/>
                <a:gd name="connsiteY11" fmla="*/ 40324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04882 w 5292318"/>
                <a:gd name="connsiteY4" fmla="*/ 0 h 806479"/>
                <a:gd name="connsiteX5" fmla="*/ 5292318 w 5292318"/>
                <a:gd name="connsiteY5" fmla="*/ 479440 h 806479"/>
                <a:gd name="connsiteX6" fmla="*/ 504882 w 5292318"/>
                <a:gd name="connsiteY6" fmla="*/ 806479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04882 w 5292318"/>
                <a:gd name="connsiteY4" fmla="*/ 0 h 806479"/>
                <a:gd name="connsiteX5" fmla="*/ 5292318 w 5292318"/>
                <a:gd name="connsiteY5" fmla="*/ 479440 h 806479"/>
                <a:gd name="connsiteX6" fmla="*/ 5055111 w 5292318"/>
                <a:gd name="connsiteY6" fmla="*/ 719393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131311 w 5292318"/>
                <a:gd name="connsiteY4" fmla="*/ 10886 h 806479"/>
                <a:gd name="connsiteX5" fmla="*/ 5292318 w 5292318"/>
                <a:gd name="connsiteY5" fmla="*/ 479440 h 806479"/>
                <a:gd name="connsiteX6" fmla="*/ 5055111 w 5292318"/>
                <a:gd name="connsiteY6" fmla="*/ 719393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055111 w 5270547"/>
                <a:gd name="connsiteY6" fmla="*/ 719393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163969 w 5270547"/>
                <a:gd name="connsiteY6" fmla="*/ 762936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044226 w 5270547"/>
                <a:gd name="connsiteY6" fmla="*/ 795594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022454 w 5270547"/>
                <a:gd name="connsiteY4" fmla="*/ 10886 h 806479"/>
                <a:gd name="connsiteX5" fmla="*/ 5270547 w 5270547"/>
                <a:gd name="connsiteY5" fmla="*/ 370583 h 806479"/>
                <a:gd name="connsiteX6" fmla="*/ 5044226 w 5270547"/>
                <a:gd name="connsiteY6" fmla="*/ 795594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270547" h="806479">
                  <a:moveTo>
                    <a:pt x="0" y="0"/>
                  </a:moveTo>
                  <a:lnTo>
                    <a:pt x="240208" y="0"/>
                  </a:lnTo>
                  <a:lnTo>
                    <a:pt x="245903" y="9560"/>
                  </a:lnTo>
                  <a:lnTo>
                    <a:pt x="245903" y="0"/>
                  </a:lnTo>
                  <a:lnTo>
                    <a:pt x="5022454" y="10886"/>
                  </a:lnTo>
                  <a:lnTo>
                    <a:pt x="5270547" y="370583"/>
                  </a:lnTo>
                  <a:lnTo>
                    <a:pt x="5044226" y="795594"/>
                  </a:lnTo>
                  <a:lnTo>
                    <a:pt x="245903" y="806479"/>
                  </a:lnTo>
                  <a:lnTo>
                    <a:pt x="245903" y="796919"/>
                  </a:lnTo>
                  <a:lnTo>
                    <a:pt x="240208" y="806479"/>
                  </a:lnTo>
                  <a:lnTo>
                    <a:pt x="0" y="806479"/>
                  </a:lnTo>
                  <a:lnTo>
                    <a:pt x="240208" y="403240"/>
                  </a:lnTo>
                  <a:lnTo>
                    <a:pt x="0" y="0"/>
                  </a:lnTo>
                  <a:close/>
                </a:path>
              </a:pathLst>
            </a:custGeom>
          </p:spPr>
          <p:style>
            <a:lnRef idx="0">
              <a:schemeClr val="accent4"/>
            </a:lnRef>
            <a:fillRef idx="3">
              <a:schemeClr val="accent4"/>
            </a:fillRef>
            <a:effectRef idx="3">
              <a:schemeClr val="accent4"/>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sp>
          <p:nvSpPr>
            <p:cNvPr id="32" name="CuadroTexto 31"/>
            <p:cNvSpPr txBox="1"/>
            <p:nvPr/>
          </p:nvSpPr>
          <p:spPr>
            <a:xfrm>
              <a:off x="4400667" y="1158189"/>
              <a:ext cx="7902838" cy="1071354"/>
            </a:xfrm>
            <a:prstGeom prst="rect">
              <a:avLst/>
            </a:prstGeom>
            <a:noFill/>
          </p:spPr>
          <p:txBody>
            <a:bodyPr wrap="square" rtlCol="0">
              <a:spAutoFit/>
            </a:bodyPr>
            <a:lstStyle/>
            <a:p>
              <a:pPr lvl="0"/>
              <a:r>
                <a:rPr lang="es-CO" b="1" dirty="0">
                  <a:solidFill>
                    <a:schemeClr val="accent1">
                      <a:lumMod val="50000"/>
                    </a:schemeClr>
                  </a:solidFill>
                  <a:latin typeface="Arial" panose="020B0604020202020204" pitchFamily="34" charset="0"/>
                  <a:cs typeface="Arial" panose="020B0604020202020204" pitchFamily="34" charset="0"/>
                </a:rPr>
                <a:t>Aportes ciudadanos Directiva Presidencial N°7 de 2018 - ESTADO SIMPLE COLOMBIA AGIL </a:t>
              </a:r>
            </a:p>
          </p:txBody>
        </p:sp>
        <p:sp>
          <p:nvSpPr>
            <p:cNvPr id="34" name="Elipse 33"/>
            <p:cNvSpPr/>
            <p:nvPr/>
          </p:nvSpPr>
          <p:spPr>
            <a:xfrm>
              <a:off x="3790135" y="1084178"/>
              <a:ext cx="630003" cy="630002"/>
            </a:xfrm>
            <a:prstGeom prst="ellipse">
              <a:avLst/>
            </a:prstGeom>
            <a:ln w="57150">
              <a:solidFill>
                <a:schemeClr val="accent6">
                  <a:lumMod val="20000"/>
                  <a:lumOff val="80000"/>
                </a:schemeClr>
              </a:solidFill>
            </a:ln>
          </p:spPr>
          <p:style>
            <a:lnRef idx="0">
              <a:schemeClr val="accent6"/>
            </a:lnRef>
            <a:fillRef idx="3">
              <a:schemeClr val="accent6"/>
            </a:fillRef>
            <a:effectRef idx="3">
              <a:schemeClr val="accent6"/>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grpSp>
      <p:grpSp>
        <p:nvGrpSpPr>
          <p:cNvPr id="60" name="Grupo 59"/>
          <p:cNvGrpSpPr/>
          <p:nvPr/>
        </p:nvGrpSpPr>
        <p:grpSpPr>
          <a:xfrm>
            <a:off x="5791962" y="4789951"/>
            <a:ext cx="5558140" cy="794659"/>
            <a:chOff x="5102657" y="5945321"/>
            <a:chExt cx="6284084" cy="548229"/>
          </a:xfrm>
        </p:grpSpPr>
        <p:sp>
          <p:nvSpPr>
            <p:cNvPr id="61" name="Forma libre 60"/>
            <p:cNvSpPr/>
            <p:nvPr/>
          </p:nvSpPr>
          <p:spPr>
            <a:xfrm>
              <a:off x="5665668" y="5945321"/>
              <a:ext cx="5721073" cy="548229"/>
            </a:xfrm>
            <a:custGeom>
              <a:avLst/>
              <a:gdLst>
                <a:gd name="connsiteX0" fmla="*/ 0 w 763861"/>
                <a:gd name="connsiteY0" fmla="*/ 0 h 806479"/>
                <a:gd name="connsiteX1" fmla="*/ 240208 w 763861"/>
                <a:gd name="connsiteY1" fmla="*/ 0 h 806479"/>
                <a:gd name="connsiteX2" fmla="*/ 245903 w 763861"/>
                <a:gd name="connsiteY2" fmla="*/ 9560 h 806479"/>
                <a:gd name="connsiteX3" fmla="*/ 245903 w 763861"/>
                <a:gd name="connsiteY3" fmla="*/ 0 h 806479"/>
                <a:gd name="connsiteX4" fmla="*/ 504882 w 763861"/>
                <a:gd name="connsiteY4" fmla="*/ 0 h 806479"/>
                <a:gd name="connsiteX5" fmla="*/ 763861 w 763861"/>
                <a:gd name="connsiteY5" fmla="*/ 403240 h 806479"/>
                <a:gd name="connsiteX6" fmla="*/ 504882 w 763861"/>
                <a:gd name="connsiteY6" fmla="*/ 806479 h 806479"/>
                <a:gd name="connsiteX7" fmla="*/ 245903 w 763861"/>
                <a:gd name="connsiteY7" fmla="*/ 806479 h 806479"/>
                <a:gd name="connsiteX8" fmla="*/ 245903 w 763861"/>
                <a:gd name="connsiteY8" fmla="*/ 796919 h 806479"/>
                <a:gd name="connsiteX9" fmla="*/ 240208 w 763861"/>
                <a:gd name="connsiteY9" fmla="*/ 806479 h 806479"/>
                <a:gd name="connsiteX10" fmla="*/ 0 w 763861"/>
                <a:gd name="connsiteY10" fmla="*/ 806479 h 806479"/>
                <a:gd name="connsiteX11" fmla="*/ 240208 w 763861"/>
                <a:gd name="connsiteY11" fmla="*/ 40324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04882 w 5292318"/>
                <a:gd name="connsiteY4" fmla="*/ 0 h 806479"/>
                <a:gd name="connsiteX5" fmla="*/ 5292318 w 5292318"/>
                <a:gd name="connsiteY5" fmla="*/ 479440 h 806479"/>
                <a:gd name="connsiteX6" fmla="*/ 504882 w 5292318"/>
                <a:gd name="connsiteY6" fmla="*/ 806479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04882 w 5292318"/>
                <a:gd name="connsiteY4" fmla="*/ 0 h 806479"/>
                <a:gd name="connsiteX5" fmla="*/ 5292318 w 5292318"/>
                <a:gd name="connsiteY5" fmla="*/ 479440 h 806479"/>
                <a:gd name="connsiteX6" fmla="*/ 5055111 w 5292318"/>
                <a:gd name="connsiteY6" fmla="*/ 719393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131311 w 5292318"/>
                <a:gd name="connsiteY4" fmla="*/ 10886 h 806479"/>
                <a:gd name="connsiteX5" fmla="*/ 5292318 w 5292318"/>
                <a:gd name="connsiteY5" fmla="*/ 479440 h 806479"/>
                <a:gd name="connsiteX6" fmla="*/ 5055111 w 5292318"/>
                <a:gd name="connsiteY6" fmla="*/ 719393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055111 w 5270547"/>
                <a:gd name="connsiteY6" fmla="*/ 719393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163969 w 5270547"/>
                <a:gd name="connsiteY6" fmla="*/ 762936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044226 w 5270547"/>
                <a:gd name="connsiteY6" fmla="*/ 795594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022454 w 5270547"/>
                <a:gd name="connsiteY4" fmla="*/ 10886 h 806479"/>
                <a:gd name="connsiteX5" fmla="*/ 5270547 w 5270547"/>
                <a:gd name="connsiteY5" fmla="*/ 370583 h 806479"/>
                <a:gd name="connsiteX6" fmla="*/ 5044226 w 5270547"/>
                <a:gd name="connsiteY6" fmla="*/ 795594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270547" h="806479">
                  <a:moveTo>
                    <a:pt x="0" y="0"/>
                  </a:moveTo>
                  <a:lnTo>
                    <a:pt x="240208" y="0"/>
                  </a:lnTo>
                  <a:lnTo>
                    <a:pt x="245903" y="9560"/>
                  </a:lnTo>
                  <a:lnTo>
                    <a:pt x="245903" y="0"/>
                  </a:lnTo>
                  <a:lnTo>
                    <a:pt x="5022454" y="10886"/>
                  </a:lnTo>
                  <a:lnTo>
                    <a:pt x="5270547" y="370583"/>
                  </a:lnTo>
                  <a:lnTo>
                    <a:pt x="5044226" y="795594"/>
                  </a:lnTo>
                  <a:lnTo>
                    <a:pt x="245903" y="806479"/>
                  </a:lnTo>
                  <a:lnTo>
                    <a:pt x="245903" y="796919"/>
                  </a:lnTo>
                  <a:lnTo>
                    <a:pt x="240208" y="806479"/>
                  </a:lnTo>
                  <a:lnTo>
                    <a:pt x="0" y="806479"/>
                  </a:lnTo>
                  <a:lnTo>
                    <a:pt x="240208" y="403240"/>
                  </a:lnTo>
                  <a:lnTo>
                    <a:pt x="0" y="0"/>
                  </a:lnTo>
                  <a:close/>
                </a:path>
              </a:pathLst>
            </a:custGeom>
            <a:solidFill>
              <a:schemeClr val="accent1">
                <a:lumMod val="50000"/>
              </a:schemeClr>
            </a:solidFill>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00"/>
            </a:p>
          </p:txBody>
        </p:sp>
        <p:grpSp>
          <p:nvGrpSpPr>
            <p:cNvPr id="62" name="Grupo 61"/>
            <p:cNvGrpSpPr/>
            <p:nvPr/>
          </p:nvGrpSpPr>
          <p:grpSpPr>
            <a:xfrm>
              <a:off x="5102657" y="5978054"/>
              <a:ext cx="5972511" cy="469245"/>
              <a:chOff x="5102657" y="5978054"/>
              <a:chExt cx="5972511" cy="469245"/>
            </a:xfrm>
          </p:grpSpPr>
          <p:sp>
            <p:nvSpPr>
              <p:cNvPr id="63" name="Pentágono 62"/>
              <p:cNvSpPr/>
              <p:nvPr/>
            </p:nvSpPr>
            <p:spPr>
              <a:xfrm>
                <a:off x="5423219" y="6002301"/>
                <a:ext cx="361141" cy="444998"/>
              </a:xfrm>
              <a:prstGeom prst="homePlate">
                <a:avLst/>
              </a:prstGeom>
              <a:solidFill>
                <a:schemeClr val="accent1">
                  <a:lumMod val="50000"/>
                </a:schemeClr>
              </a:solidFill>
            </p:spPr>
            <p:style>
              <a:lnRef idx="0">
                <a:schemeClr val="accent6"/>
              </a:lnRef>
              <a:fillRef idx="3">
                <a:schemeClr val="accent6"/>
              </a:fillRef>
              <a:effectRef idx="3">
                <a:schemeClr val="accent6"/>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00"/>
              </a:p>
            </p:txBody>
          </p:sp>
          <p:sp>
            <p:nvSpPr>
              <p:cNvPr id="65" name="Elipse 64"/>
              <p:cNvSpPr/>
              <p:nvPr/>
            </p:nvSpPr>
            <p:spPr>
              <a:xfrm>
                <a:off x="5102657" y="5999871"/>
                <a:ext cx="439263" cy="439263"/>
              </a:xfrm>
              <a:prstGeom prst="ellipse">
                <a:avLst/>
              </a:prstGeom>
              <a:solidFill>
                <a:schemeClr val="accent1">
                  <a:lumMod val="50000"/>
                </a:schemeClr>
              </a:solidFill>
              <a:ln w="57150">
                <a:solidFill>
                  <a:schemeClr val="accent6">
                    <a:lumMod val="20000"/>
                    <a:lumOff val="80000"/>
                  </a:schemeClr>
                </a:solidFill>
              </a:ln>
            </p:spPr>
            <p:style>
              <a:lnRef idx="0">
                <a:schemeClr val="accent6"/>
              </a:lnRef>
              <a:fillRef idx="3">
                <a:schemeClr val="accent6"/>
              </a:fillRef>
              <a:effectRef idx="3">
                <a:schemeClr val="accent6"/>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00"/>
              </a:p>
            </p:txBody>
          </p:sp>
          <p:sp>
            <p:nvSpPr>
              <p:cNvPr id="66" name="CuadroTexto 65"/>
              <p:cNvSpPr txBox="1"/>
              <p:nvPr/>
            </p:nvSpPr>
            <p:spPr>
              <a:xfrm>
                <a:off x="6026809" y="5978054"/>
                <a:ext cx="5048359" cy="445899"/>
              </a:xfrm>
              <a:prstGeom prst="rect">
                <a:avLst/>
              </a:prstGeom>
              <a:noFill/>
            </p:spPr>
            <p:txBody>
              <a:bodyPr wrap="square" rtlCol="0">
                <a:spAutoFit/>
              </a:bodyPr>
              <a:lstStyle/>
              <a:p>
                <a:pPr algn="ctr"/>
                <a:r>
                  <a:rPr lang="es-CO" b="1" dirty="0">
                    <a:solidFill>
                      <a:schemeClr val="bg1"/>
                    </a:solidFill>
                    <a:latin typeface="Arial" panose="020B0604020202020204" pitchFamily="34" charset="0"/>
                    <a:cs typeface="Arial" panose="020B0604020202020204" pitchFamily="34" charset="0"/>
                  </a:rPr>
                  <a:t>Publicación Versión 0 del  PAAC 2019 - Documento en discusión</a:t>
                </a:r>
                <a:endParaRPr lang="es-CO" sz="1200" b="1" dirty="0">
                  <a:solidFill>
                    <a:schemeClr val="accent1">
                      <a:lumMod val="50000"/>
                    </a:schemeClr>
                  </a:solidFill>
                  <a:latin typeface="Arial" panose="020B0604020202020204" pitchFamily="34" charset="0"/>
                  <a:cs typeface="Arial" panose="020B0604020202020204" pitchFamily="34" charset="0"/>
                </a:endParaRPr>
              </a:p>
            </p:txBody>
          </p:sp>
        </p:grpSp>
      </p:grpSp>
      <p:sp>
        <p:nvSpPr>
          <p:cNvPr id="4" name="Rectángulo 3"/>
          <p:cNvSpPr/>
          <p:nvPr/>
        </p:nvSpPr>
        <p:spPr>
          <a:xfrm>
            <a:off x="7761334" y="129884"/>
            <a:ext cx="4573753" cy="461665"/>
          </a:xfrm>
          <a:prstGeom prst="rect">
            <a:avLst/>
          </a:prstGeom>
        </p:spPr>
        <p:txBody>
          <a:bodyPr wrap="none">
            <a:spAutoFit/>
          </a:bodyPr>
          <a:lstStyle/>
          <a:p>
            <a:r>
              <a:rPr lang="es-CO" sz="2400" b="1" dirty="0">
                <a:solidFill>
                  <a:schemeClr val="bg1"/>
                </a:solidFill>
                <a:latin typeface="Arial" panose="020B0604020202020204" pitchFamily="34" charset="0"/>
                <a:cs typeface="Arial" panose="020B0604020202020204" pitchFamily="34" charset="0"/>
              </a:rPr>
              <a:t>PLANEACIÓN PARTICIPATIVA</a:t>
            </a:r>
          </a:p>
        </p:txBody>
      </p:sp>
      <p:sp>
        <p:nvSpPr>
          <p:cNvPr id="2" name="CuadroTexto 1"/>
          <p:cNvSpPr txBox="1"/>
          <p:nvPr/>
        </p:nvSpPr>
        <p:spPr>
          <a:xfrm>
            <a:off x="2937017" y="5568797"/>
            <a:ext cx="6122453" cy="369332"/>
          </a:xfrm>
          <a:prstGeom prst="rect">
            <a:avLst/>
          </a:prstGeom>
          <a:noFill/>
        </p:spPr>
        <p:txBody>
          <a:bodyPr wrap="square" rtlCol="0">
            <a:spAutoFit/>
          </a:bodyPr>
          <a:lstStyle/>
          <a:p>
            <a:r>
              <a:rPr lang="es-ES" b="1" dirty="0"/>
              <a:t>Aprobación Comité Institucional de Gestión y Desempeño</a:t>
            </a:r>
            <a:endParaRPr lang="es-CO" b="1" dirty="0"/>
          </a:p>
        </p:txBody>
      </p:sp>
    </p:spTree>
    <p:extLst>
      <p:ext uri="{BB962C8B-B14F-4D97-AF65-F5344CB8AC3E}">
        <p14:creationId xmlns:p14="http://schemas.microsoft.com/office/powerpoint/2010/main" val="39808656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3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9"/>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6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7761334" y="129884"/>
            <a:ext cx="4573753" cy="461665"/>
          </a:xfrm>
          <a:prstGeom prst="rect">
            <a:avLst/>
          </a:prstGeom>
        </p:spPr>
        <p:txBody>
          <a:bodyPr wrap="none">
            <a:spAutoFit/>
          </a:bodyPr>
          <a:lstStyle/>
          <a:p>
            <a:r>
              <a:rPr lang="es-CO" sz="2400" b="1" dirty="0">
                <a:solidFill>
                  <a:schemeClr val="bg1"/>
                </a:solidFill>
                <a:latin typeface="Arial" panose="020B0604020202020204" pitchFamily="34" charset="0"/>
                <a:cs typeface="Arial" panose="020B0604020202020204" pitchFamily="34" charset="0"/>
              </a:rPr>
              <a:t>PLANEACIÓN PARTICIPATIVA</a:t>
            </a:r>
          </a:p>
        </p:txBody>
      </p:sp>
      <p:sp>
        <p:nvSpPr>
          <p:cNvPr id="2" name="Rectangle 1"/>
          <p:cNvSpPr>
            <a:spLocks noChangeArrowheads="1"/>
          </p:cNvSpPr>
          <p:nvPr/>
        </p:nvSpPr>
        <p:spPr bwMode="auto">
          <a:xfrm>
            <a:off x="-704976" y="6449014"/>
            <a:ext cx="4067496"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s-CO" altLang="es-CO" sz="1600" b="0" i="0" u="none" strike="noStrike" cap="none" normalizeH="0" baseline="0" dirty="0">
                <a:ln>
                  <a:noFill/>
                </a:ln>
                <a:solidFill>
                  <a:schemeClr val="tx1"/>
                </a:solidFill>
                <a:effectLst/>
                <a:latin typeface="Calibri" panose="020F0502020204030204" pitchFamily="34" charset="0"/>
                <a:cs typeface="Calibri" panose="020F0502020204030204" pitchFamily="34" charset="0"/>
              </a:rPr>
              <a:t>*Participaron 21 ciudadanos</a:t>
            </a:r>
            <a:endParaRPr lang="es-ES" altLang="es-CO" sz="1600" dirty="0">
              <a:latin typeface="Calibri" panose="020F0502020204030204" pitchFamily="34" charset="0"/>
              <a:cs typeface="Calibri" panose="020F0502020204030204" pitchFamily="34" charset="0"/>
            </a:endParaRPr>
          </a:p>
        </p:txBody>
      </p:sp>
      <p:grpSp>
        <p:nvGrpSpPr>
          <p:cNvPr id="41" name="Grupo 40"/>
          <p:cNvGrpSpPr/>
          <p:nvPr/>
        </p:nvGrpSpPr>
        <p:grpSpPr>
          <a:xfrm>
            <a:off x="294397" y="252636"/>
            <a:ext cx="5228228" cy="791575"/>
            <a:chOff x="3799261" y="1070597"/>
            <a:chExt cx="8838708" cy="666153"/>
          </a:xfrm>
        </p:grpSpPr>
        <p:sp>
          <p:nvSpPr>
            <p:cNvPr id="42" name="Pentágono 41"/>
            <p:cNvSpPr/>
            <p:nvPr/>
          </p:nvSpPr>
          <p:spPr>
            <a:xfrm>
              <a:off x="4219870" y="1074081"/>
              <a:ext cx="517958" cy="638229"/>
            </a:xfrm>
            <a:prstGeom prst="homePlate">
              <a:avLst/>
            </a:prstGeom>
          </p:spPr>
          <p:style>
            <a:lnRef idx="0">
              <a:schemeClr val="accent6"/>
            </a:lnRef>
            <a:fillRef idx="3">
              <a:schemeClr val="accent6"/>
            </a:fillRef>
            <a:effectRef idx="3">
              <a:schemeClr val="accent6"/>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sp>
          <p:nvSpPr>
            <p:cNvPr id="43" name="Forma libre 42"/>
            <p:cNvSpPr/>
            <p:nvPr/>
          </p:nvSpPr>
          <p:spPr>
            <a:xfrm>
              <a:off x="4761416" y="1098521"/>
              <a:ext cx="7876553" cy="638229"/>
            </a:xfrm>
            <a:custGeom>
              <a:avLst/>
              <a:gdLst>
                <a:gd name="connsiteX0" fmla="*/ 0 w 763861"/>
                <a:gd name="connsiteY0" fmla="*/ 0 h 806479"/>
                <a:gd name="connsiteX1" fmla="*/ 240208 w 763861"/>
                <a:gd name="connsiteY1" fmla="*/ 0 h 806479"/>
                <a:gd name="connsiteX2" fmla="*/ 245903 w 763861"/>
                <a:gd name="connsiteY2" fmla="*/ 9560 h 806479"/>
                <a:gd name="connsiteX3" fmla="*/ 245903 w 763861"/>
                <a:gd name="connsiteY3" fmla="*/ 0 h 806479"/>
                <a:gd name="connsiteX4" fmla="*/ 504882 w 763861"/>
                <a:gd name="connsiteY4" fmla="*/ 0 h 806479"/>
                <a:gd name="connsiteX5" fmla="*/ 763861 w 763861"/>
                <a:gd name="connsiteY5" fmla="*/ 403240 h 806479"/>
                <a:gd name="connsiteX6" fmla="*/ 504882 w 763861"/>
                <a:gd name="connsiteY6" fmla="*/ 806479 h 806479"/>
                <a:gd name="connsiteX7" fmla="*/ 245903 w 763861"/>
                <a:gd name="connsiteY7" fmla="*/ 806479 h 806479"/>
                <a:gd name="connsiteX8" fmla="*/ 245903 w 763861"/>
                <a:gd name="connsiteY8" fmla="*/ 796919 h 806479"/>
                <a:gd name="connsiteX9" fmla="*/ 240208 w 763861"/>
                <a:gd name="connsiteY9" fmla="*/ 806479 h 806479"/>
                <a:gd name="connsiteX10" fmla="*/ 0 w 763861"/>
                <a:gd name="connsiteY10" fmla="*/ 806479 h 806479"/>
                <a:gd name="connsiteX11" fmla="*/ 240208 w 763861"/>
                <a:gd name="connsiteY11" fmla="*/ 40324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04882 w 5292318"/>
                <a:gd name="connsiteY4" fmla="*/ 0 h 806479"/>
                <a:gd name="connsiteX5" fmla="*/ 5292318 w 5292318"/>
                <a:gd name="connsiteY5" fmla="*/ 479440 h 806479"/>
                <a:gd name="connsiteX6" fmla="*/ 504882 w 5292318"/>
                <a:gd name="connsiteY6" fmla="*/ 806479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04882 w 5292318"/>
                <a:gd name="connsiteY4" fmla="*/ 0 h 806479"/>
                <a:gd name="connsiteX5" fmla="*/ 5292318 w 5292318"/>
                <a:gd name="connsiteY5" fmla="*/ 479440 h 806479"/>
                <a:gd name="connsiteX6" fmla="*/ 5055111 w 5292318"/>
                <a:gd name="connsiteY6" fmla="*/ 719393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131311 w 5292318"/>
                <a:gd name="connsiteY4" fmla="*/ 10886 h 806479"/>
                <a:gd name="connsiteX5" fmla="*/ 5292318 w 5292318"/>
                <a:gd name="connsiteY5" fmla="*/ 479440 h 806479"/>
                <a:gd name="connsiteX6" fmla="*/ 5055111 w 5292318"/>
                <a:gd name="connsiteY6" fmla="*/ 719393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055111 w 5270547"/>
                <a:gd name="connsiteY6" fmla="*/ 719393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163969 w 5270547"/>
                <a:gd name="connsiteY6" fmla="*/ 762936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044226 w 5270547"/>
                <a:gd name="connsiteY6" fmla="*/ 795594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022454 w 5270547"/>
                <a:gd name="connsiteY4" fmla="*/ 10886 h 806479"/>
                <a:gd name="connsiteX5" fmla="*/ 5270547 w 5270547"/>
                <a:gd name="connsiteY5" fmla="*/ 370583 h 806479"/>
                <a:gd name="connsiteX6" fmla="*/ 5044226 w 5270547"/>
                <a:gd name="connsiteY6" fmla="*/ 795594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270547" h="806479">
                  <a:moveTo>
                    <a:pt x="0" y="0"/>
                  </a:moveTo>
                  <a:lnTo>
                    <a:pt x="240208" y="0"/>
                  </a:lnTo>
                  <a:lnTo>
                    <a:pt x="245903" y="9560"/>
                  </a:lnTo>
                  <a:lnTo>
                    <a:pt x="245903" y="0"/>
                  </a:lnTo>
                  <a:lnTo>
                    <a:pt x="5022454" y="10886"/>
                  </a:lnTo>
                  <a:lnTo>
                    <a:pt x="5270547" y="370583"/>
                  </a:lnTo>
                  <a:lnTo>
                    <a:pt x="5044226" y="795594"/>
                  </a:lnTo>
                  <a:lnTo>
                    <a:pt x="245903" y="806479"/>
                  </a:lnTo>
                  <a:lnTo>
                    <a:pt x="245903" y="796919"/>
                  </a:lnTo>
                  <a:lnTo>
                    <a:pt x="240208" y="806479"/>
                  </a:lnTo>
                  <a:lnTo>
                    <a:pt x="0" y="806479"/>
                  </a:lnTo>
                  <a:lnTo>
                    <a:pt x="240208" y="403240"/>
                  </a:lnTo>
                  <a:lnTo>
                    <a:pt x="0" y="0"/>
                  </a:lnTo>
                  <a:close/>
                </a:path>
              </a:pathLst>
            </a:custGeom>
          </p:spPr>
          <p:style>
            <a:lnRef idx="0">
              <a:schemeClr val="accent4"/>
            </a:lnRef>
            <a:fillRef idx="3">
              <a:schemeClr val="accent4"/>
            </a:fillRef>
            <a:effectRef idx="3">
              <a:schemeClr val="accent4"/>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sp>
          <p:nvSpPr>
            <p:cNvPr id="44" name="CuadroTexto 43"/>
            <p:cNvSpPr txBox="1"/>
            <p:nvPr/>
          </p:nvSpPr>
          <p:spPr>
            <a:xfrm>
              <a:off x="5096019" y="1158187"/>
              <a:ext cx="7179012" cy="543922"/>
            </a:xfrm>
            <a:prstGeom prst="rect">
              <a:avLst/>
            </a:prstGeom>
            <a:noFill/>
          </p:spPr>
          <p:txBody>
            <a:bodyPr wrap="square" rtlCol="0">
              <a:spAutoFit/>
            </a:bodyPr>
            <a:lstStyle/>
            <a:p>
              <a:r>
                <a:rPr lang="es-CO" sz="1200" b="1" dirty="0">
                  <a:solidFill>
                    <a:schemeClr val="accent1">
                      <a:lumMod val="50000"/>
                    </a:schemeClr>
                  </a:solidFill>
                  <a:latin typeface="Arial" panose="020B0604020202020204" pitchFamily="34" charset="0"/>
                  <a:cs typeface="Arial" panose="020B0604020202020204" pitchFamily="34" charset="0"/>
                </a:rPr>
                <a:t>Resultados de la Consulta para selección de temas Plan Anticorrupción y de Atención al Ciudadano 2019 y su Mapa de Riesgos de Corrupción*</a:t>
              </a:r>
            </a:p>
          </p:txBody>
        </p:sp>
        <p:sp>
          <p:nvSpPr>
            <p:cNvPr id="45" name="Elipse 44"/>
            <p:cNvSpPr/>
            <p:nvPr/>
          </p:nvSpPr>
          <p:spPr>
            <a:xfrm>
              <a:off x="3799261" y="1070597"/>
              <a:ext cx="630003" cy="630003"/>
            </a:xfrm>
            <a:prstGeom prst="ellipse">
              <a:avLst/>
            </a:prstGeom>
            <a:ln w="57150">
              <a:solidFill>
                <a:schemeClr val="accent6">
                  <a:lumMod val="20000"/>
                  <a:lumOff val="80000"/>
                </a:schemeClr>
              </a:solidFill>
            </a:ln>
          </p:spPr>
          <p:style>
            <a:lnRef idx="0">
              <a:schemeClr val="accent6"/>
            </a:lnRef>
            <a:fillRef idx="3">
              <a:schemeClr val="accent6"/>
            </a:fillRef>
            <a:effectRef idx="3">
              <a:schemeClr val="accent6"/>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grpSp>
      <p:sp>
        <p:nvSpPr>
          <p:cNvPr id="3" name="Rectángulo 2"/>
          <p:cNvSpPr/>
          <p:nvPr/>
        </p:nvSpPr>
        <p:spPr>
          <a:xfrm>
            <a:off x="6239087" y="3453202"/>
            <a:ext cx="6096000" cy="584775"/>
          </a:xfrm>
          <a:prstGeom prst="rect">
            <a:avLst/>
          </a:prstGeom>
        </p:spPr>
        <p:txBody>
          <a:bodyPr>
            <a:spAutoFit/>
          </a:bodyPr>
          <a:lstStyle/>
          <a:p>
            <a:r>
              <a:rPr lang="es-MX" sz="1600" b="1" dirty="0">
                <a:solidFill>
                  <a:srgbClr val="000000"/>
                </a:solidFill>
                <a:latin typeface="Calibri" panose="020F0502020204030204" pitchFamily="34" charset="0"/>
              </a:rPr>
              <a:t> Seleccione el trámite ante el INVÍAS que considera es engorroso, complejo o costoso:</a:t>
            </a:r>
            <a:r>
              <a:rPr lang="es-MX" sz="1600" dirty="0"/>
              <a:t> </a:t>
            </a:r>
            <a:endParaRPr lang="es-CO" sz="1600" dirty="0"/>
          </a:p>
        </p:txBody>
      </p:sp>
      <p:sp>
        <p:nvSpPr>
          <p:cNvPr id="5" name="Rectángulo 4"/>
          <p:cNvSpPr/>
          <p:nvPr/>
        </p:nvSpPr>
        <p:spPr>
          <a:xfrm>
            <a:off x="136695" y="3480571"/>
            <a:ext cx="6096000" cy="584775"/>
          </a:xfrm>
          <a:prstGeom prst="rect">
            <a:avLst/>
          </a:prstGeom>
        </p:spPr>
        <p:txBody>
          <a:bodyPr>
            <a:spAutoFit/>
          </a:bodyPr>
          <a:lstStyle/>
          <a:p>
            <a:r>
              <a:rPr lang="es-MX" sz="1600" b="1" dirty="0">
                <a:solidFill>
                  <a:srgbClr val="000000"/>
                </a:solidFill>
                <a:latin typeface="Calibri" panose="020F0502020204030204" pitchFamily="34" charset="0"/>
              </a:rPr>
              <a:t>¿Qué espacio de Rendición de Cuentas considera más relevante para que la ciudadanía participe?</a:t>
            </a:r>
            <a:r>
              <a:rPr lang="es-MX" sz="1600" dirty="0"/>
              <a:t> </a:t>
            </a:r>
            <a:endParaRPr lang="es-CO" sz="1600" dirty="0"/>
          </a:p>
        </p:txBody>
      </p:sp>
      <p:sp>
        <p:nvSpPr>
          <p:cNvPr id="6" name="Rectángulo 5"/>
          <p:cNvSpPr/>
          <p:nvPr/>
        </p:nvSpPr>
        <p:spPr>
          <a:xfrm>
            <a:off x="145075" y="1135683"/>
            <a:ext cx="5688458" cy="584775"/>
          </a:xfrm>
          <a:prstGeom prst="rect">
            <a:avLst/>
          </a:prstGeom>
        </p:spPr>
        <p:txBody>
          <a:bodyPr wrap="square">
            <a:spAutoFit/>
          </a:bodyPr>
          <a:lstStyle/>
          <a:p>
            <a:r>
              <a:rPr lang="es-MX" sz="1600" b="1" dirty="0">
                <a:solidFill>
                  <a:srgbClr val="000000"/>
                </a:solidFill>
                <a:latin typeface="Calibri" panose="020F0502020204030204" pitchFamily="34" charset="0"/>
              </a:rPr>
              <a:t>¿Cuál de los siguientes Componentes debería profundizarse en el Plan Anticorrupción y de Atención al Ciudadano 2019?</a:t>
            </a:r>
            <a:r>
              <a:rPr lang="es-MX" sz="1600" dirty="0"/>
              <a:t> </a:t>
            </a:r>
            <a:endParaRPr lang="es-CO" sz="1600" dirty="0"/>
          </a:p>
        </p:txBody>
      </p:sp>
      <p:sp>
        <p:nvSpPr>
          <p:cNvPr id="7" name="Rectángulo 6"/>
          <p:cNvSpPr/>
          <p:nvPr/>
        </p:nvSpPr>
        <p:spPr>
          <a:xfrm>
            <a:off x="6358467" y="1135683"/>
            <a:ext cx="6096000" cy="584775"/>
          </a:xfrm>
          <a:prstGeom prst="rect">
            <a:avLst/>
          </a:prstGeom>
        </p:spPr>
        <p:txBody>
          <a:bodyPr>
            <a:spAutoFit/>
          </a:bodyPr>
          <a:lstStyle/>
          <a:p>
            <a:r>
              <a:rPr lang="es-MX" sz="1600" b="1" dirty="0">
                <a:solidFill>
                  <a:srgbClr val="000000"/>
                </a:solidFill>
                <a:latin typeface="Calibri" panose="020F0502020204030204" pitchFamily="34" charset="0"/>
              </a:rPr>
              <a:t>¿Ha identificado algún riesgo de corrupción en el INVÍAS? ¿Cuál o cuáles?</a:t>
            </a:r>
            <a:endParaRPr lang="es-CO" sz="1600" dirty="0"/>
          </a:p>
        </p:txBody>
      </p:sp>
      <p:pic>
        <p:nvPicPr>
          <p:cNvPr id="13" name="Imagen 12"/>
          <p:cNvPicPr>
            <a:picLocks noChangeAspect="1"/>
          </p:cNvPicPr>
          <p:nvPr/>
        </p:nvPicPr>
        <p:blipFill rotWithShape="1">
          <a:blip r:embed="rId2"/>
          <a:srcRect l="33943" t="47635" r="26754" b="26788"/>
          <a:stretch/>
        </p:blipFill>
        <p:spPr>
          <a:xfrm>
            <a:off x="760124" y="4037977"/>
            <a:ext cx="4695082" cy="1718639"/>
          </a:xfrm>
          <a:prstGeom prst="rect">
            <a:avLst/>
          </a:prstGeom>
        </p:spPr>
      </p:pic>
      <p:pic>
        <p:nvPicPr>
          <p:cNvPr id="14" name="Imagen 13"/>
          <p:cNvPicPr>
            <a:picLocks noChangeAspect="1"/>
          </p:cNvPicPr>
          <p:nvPr/>
        </p:nvPicPr>
        <p:blipFill rotWithShape="1">
          <a:blip r:embed="rId3"/>
          <a:srcRect l="34084" t="60886" r="26651" b="14016"/>
          <a:stretch/>
        </p:blipFill>
        <p:spPr>
          <a:xfrm>
            <a:off x="588008" y="1679249"/>
            <a:ext cx="4741091" cy="1704593"/>
          </a:xfrm>
          <a:prstGeom prst="rect">
            <a:avLst/>
          </a:prstGeom>
        </p:spPr>
      </p:pic>
      <p:pic>
        <p:nvPicPr>
          <p:cNvPr id="15" name="Imagen 14"/>
          <p:cNvPicPr>
            <a:picLocks noChangeAspect="1"/>
          </p:cNvPicPr>
          <p:nvPr/>
        </p:nvPicPr>
        <p:blipFill rotWithShape="1">
          <a:blip r:embed="rId4"/>
          <a:srcRect l="23408" t="38502" r="23710" b="21142"/>
          <a:stretch/>
        </p:blipFill>
        <p:spPr>
          <a:xfrm>
            <a:off x="7070135" y="1583789"/>
            <a:ext cx="4354964" cy="1869413"/>
          </a:xfrm>
          <a:prstGeom prst="rect">
            <a:avLst/>
          </a:prstGeom>
        </p:spPr>
      </p:pic>
      <p:pic>
        <p:nvPicPr>
          <p:cNvPr id="16" name="Imagen 15"/>
          <p:cNvPicPr>
            <a:picLocks noChangeAspect="1"/>
          </p:cNvPicPr>
          <p:nvPr/>
        </p:nvPicPr>
        <p:blipFill rotWithShape="1">
          <a:blip r:embed="rId5"/>
          <a:srcRect l="34233" t="52120" r="26781" b="24152"/>
          <a:stretch/>
        </p:blipFill>
        <p:spPr>
          <a:xfrm>
            <a:off x="6595532" y="4203746"/>
            <a:ext cx="4676275" cy="1600887"/>
          </a:xfrm>
          <a:prstGeom prst="rect">
            <a:avLst/>
          </a:prstGeom>
        </p:spPr>
      </p:pic>
    </p:spTree>
    <p:extLst>
      <p:ext uri="{BB962C8B-B14F-4D97-AF65-F5344CB8AC3E}">
        <p14:creationId xmlns:p14="http://schemas.microsoft.com/office/powerpoint/2010/main" val="373303730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tángulo 16">
            <a:extLst>
              <a:ext uri="{FF2B5EF4-FFF2-40B4-BE49-F238E27FC236}">
                <a16:creationId xmlns="" xmlns:a16="http://schemas.microsoft.com/office/drawing/2014/main" id="{1AFB049C-6B68-4B65-A015-20D3416AB98F}"/>
              </a:ext>
            </a:extLst>
          </p:cNvPr>
          <p:cNvSpPr/>
          <p:nvPr/>
        </p:nvSpPr>
        <p:spPr>
          <a:xfrm>
            <a:off x="6815025" y="-2058"/>
            <a:ext cx="5268686" cy="769441"/>
          </a:xfrm>
          <a:prstGeom prst="rect">
            <a:avLst/>
          </a:prstGeom>
        </p:spPr>
        <p:txBody>
          <a:bodyPr wrap="square">
            <a:spAutoFit/>
          </a:bodyPr>
          <a:lstStyle/>
          <a:p>
            <a:r>
              <a:rPr lang="es-ES" sz="2800" b="1" dirty="0">
                <a:solidFill>
                  <a:schemeClr val="bg1"/>
                </a:solidFill>
                <a:latin typeface="Arial" panose="020B0604020202020204" pitchFamily="34" charset="0"/>
                <a:cs typeface="Arial" panose="020B0604020202020204" pitchFamily="34" charset="0"/>
              </a:rPr>
              <a:t>Componente 1 - </a:t>
            </a:r>
            <a:r>
              <a:rPr lang="es-ES" sz="1600" b="1" dirty="0">
                <a:solidFill>
                  <a:schemeClr val="bg1"/>
                </a:solidFill>
                <a:latin typeface="Arial" panose="020B0604020202020204" pitchFamily="34" charset="0"/>
                <a:cs typeface="Arial" panose="020B0604020202020204" pitchFamily="34" charset="0"/>
              </a:rPr>
              <a:t>Gestión del Riesgo de Corrupción “MAPA DE RIESGOS DE CORRUPCIÓN</a:t>
            </a:r>
            <a:endParaRPr lang="es-CO" sz="1600" b="1" dirty="0">
              <a:solidFill>
                <a:schemeClr val="bg1"/>
              </a:solidFill>
              <a:latin typeface="Arial" panose="020B0604020202020204" pitchFamily="34" charset="0"/>
              <a:cs typeface="Arial" panose="020B0604020202020204" pitchFamily="34" charset="0"/>
            </a:endParaRPr>
          </a:p>
        </p:txBody>
      </p:sp>
      <p:sp>
        <p:nvSpPr>
          <p:cNvPr id="87" name="CuadroTexto 86"/>
          <p:cNvSpPr txBox="1"/>
          <p:nvPr/>
        </p:nvSpPr>
        <p:spPr>
          <a:xfrm>
            <a:off x="365772" y="1466294"/>
            <a:ext cx="11717939" cy="1815882"/>
          </a:xfrm>
          <a:prstGeom prst="rect">
            <a:avLst/>
          </a:prstGeom>
          <a:noFill/>
        </p:spPr>
        <p:txBody>
          <a:bodyPr wrap="square" rtlCol="0">
            <a:spAutoFit/>
          </a:bodyPr>
          <a:lstStyle/>
          <a:p>
            <a:pPr>
              <a:defRPr/>
            </a:pPr>
            <a:r>
              <a:rPr lang="es-CO" sz="2800" b="1" dirty="0"/>
              <a:t>Identificar, analizar y controlar los posibles hechos generadores de corrupción en la gestión institucional, acorde con la metodología vigente y promoviendo la participación de actores internos y externos  para diseñar e implementar controles sólidos</a:t>
            </a:r>
          </a:p>
        </p:txBody>
      </p:sp>
      <p:grpSp>
        <p:nvGrpSpPr>
          <p:cNvPr id="88" name="Grupo 87"/>
          <p:cNvGrpSpPr/>
          <p:nvPr/>
        </p:nvGrpSpPr>
        <p:grpSpPr>
          <a:xfrm>
            <a:off x="365772" y="800598"/>
            <a:ext cx="5524184" cy="531449"/>
            <a:chOff x="5102657" y="5945321"/>
            <a:chExt cx="6284084" cy="548229"/>
          </a:xfrm>
          <a:solidFill>
            <a:schemeClr val="accent1"/>
          </a:solidFill>
        </p:grpSpPr>
        <p:sp>
          <p:nvSpPr>
            <p:cNvPr id="89" name="Forma libre 88"/>
            <p:cNvSpPr/>
            <p:nvPr/>
          </p:nvSpPr>
          <p:spPr>
            <a:xfrm>
              <a:off x="5665668" y="5945321"/>
              <a:ext cx="5721073" cy="548229"/>
            </a:xfrm>
            <a:custGeom>
              <a:avLst/>
              <a:gdLst>
                <a:gd name="connsiteX0" fmla="*/ 0 w 763861"/>
                <a:gd name="connsiteY0" fmla="*/ 0 h 806479"/>
                <a:gd name="connsiteX1" fmla="*/ 240208 w 763861"/>
                <a:gd name="connsiteY1" fmla="*/ 0 h 806479"/>
                <a:gd name="connsiteX2" fmla="*/ 245903 w 763861"/>
                <a:gd name="connsiteY2" fmla="*/ 9560 h 806479"/>
                <a:gd name="connsiteX3" fmla="*/ 245903 w 763861"/>
                <a:gd name="connsiteY3" fmla="*/ 0 h 806479"/>
                <a:gd name="connsiteX4" fmla="*/ 504882 w 763861"/>
                <a:gd name="connsiteY4" fmla="*/ 0 h 806479"/>
                <a:gd name="connsiteX5" fmla="*/ 763861 w 763861"/>
                <a:gd name="connsiteY5" fmla="*/ 403240 h 806479"/>
                <a:gd name="connsiteX6" fmla="*/ 504882 w 763861"/>
                <a:gd name="connsiteY6" fmla="*/ 806479 h 806479"/>
                <a:gd name="connsiteX7" fmla="*/ 245903 w 763861"/>
                <a:gd name="connsiteY7" fmla="*/ 806479 h 806479"/>
                <a:gd name="connsiteX8" fmla="*/ 245903 w 763861"/>
                <a:gd name="connsiteY8" fmla="*/ 796919 h 806479"/>
                <a:gd name="connsiteX9" fmla="*/ 240208 w 763861"/>
                <a:gd name="connsiteY9" fmla="*/ 806479 h 806479"/>
                <a:gd name="connsiteX10" fmla="*/ 0 w 763861"/>
                <a:gd name="connsiteY10" fmla="*/ 806479 h 806479"/>
                <a:gd name="connsiteX11" fmla="*/ 240208 w 763861"/>
                <a:gd name="connsiteY11" fmla="*/ 40324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04882 w 5292318"/>
                <a:gd name="connsiteY4" fmla="*/ 0 h 806479"/>
                <a:gd name="connsiteX5" fmla="*/ 5292318 w 5292318"/>
                <a:gd name="connsiteY5" fmla="*/ 479440 h 806479"/>
                <a:gd name="connsiteX6" fmla="*/ 504882 w 5292318"/>
                <a:gd name="connsiteY6" fmla="*/ 806479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04882 w 5292318"/>
                <a:gd name="connsiteY4" fmla="*/ 0 h 806479"/>
                <a:gd name="connsiteX5" fmla="*/ 5292318 w 5292318"/>
                <a:gd name="connsiteY5" fmla="*/ 479440 h 806479"/>
                <a:gd name="connsiteX6" fmla="*/ 5055111 w 5292318"/>
                <a:gd name="connsiteY6" fmla="*/ 719393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131311 w 5292318"/>
                <a:gd name="connsiteY4" fmla="*/ 10886 h 806479"/>
                <a:gd name="connsiteX5" fmla="*/ 5292318 w 5292318"/>
                <a:gd name="connsiteY5" fmla="*/ 479440 h 806479"/>
                <a:gd name="connsiteX6" fmla="*/ 5055111 w 5292318"/>
                <a:gd name="connsiteY6" fmla="*/ 719393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055111 w 5270547"/>
                <a:gd name="connsiteY6" fmla="*/ 719393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163969 w 5270547"/>
                <a:gd name="connsiteY6" fmla="*/ 762936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044226 w 5270547"/>
                <a:gd name="connsiteY6" fmla="*/ 795594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022454 w 5270547"/>
                <a:gd name="connsiteY4" fmla="*/ 10886 h 806479"/>
                <a:gd name="connsiteX5" fmla="*/ 5270547 w 5270547"/>
                <a:gd name="connsiteY5" fmla="*/ 370583 h 806479"/>
                <a:gd name="connsiteX6" fmla="*/ 5044226 w 5270547"/>
                <a:gd name="connsiteY6" fmla="*/ 795594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270547" h="806479">
                  <a:moveTo>
                    <a:pt x="0" y="0"/>
                  </a:moveTo>
                  <a:lnTo>
                    <a:pt x="240208" y="0"/>
                  </a:lnTo>
                  <a:lnTo>
                    <a:pt x="245903" y="9560"/>
                  </a:lnTo>
                  <a:lnTo>
                    <a:pt x="245903" y="0"/>
                  </a:lnTo>
                  <a:lnTo>
                    <a:pt x="5022454" y="10886"/>
                  </a:lnTo>
                  <a:lnTo>
                    <a:pt x="5270547" y="370583"/>
                  </a:lnTo>
                  <a:lnTo>
                    <a:pt x="5044226" y="795594"/>
                  </a:lnTo>
                  <a:lnTo>
                    <a:pt x="245903" y="806479"/>
                  </a:lnTo>
                  <a:lnTo>
                    <a:pt x="245903" y="796919"/>
                  </a:lnTo>
                  <a:lnTo>
                    <a:pt x="240208" y="806479"/>
                  </a:lnTo>
                  <a:lnTo>
                    <a:pt x="0" y="806479"/>
                  </a:lnTo>
                  <a:lnTo>
                    <a:pt x="240208" y="403240"/>
                  </a:lnTo>
                  <a:lnTo>
                    <a:pt x="0" y="0"/>
                  </a:lnTo>
                  <a:close/>
                </a:path>
              </a:pathLst>
            </a:custGeom>
            <a:grpFill/>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grpSp>
          <p:nvGrpSpPr>
            <p:cNvPr id="90" name="Grupo 89"/>
            <p:cNvGrpSpPr/>
            <p:nvPr/>
          </p:nvGrpSpPr>
          <p:grpSpPr>
            <a:xfrm>
              <a:off x="5102657" y="5978054"/>
              <a:ext cx="4547155" cy="476243"/>
              <a:chOff x="5102657" y="5978054"/>
              <a:chExt cx="4547155" cy="476243"/>
            </a:xfrm>
            <a:grpFill/>
          </p:grpSpPr>
          <p:sp>
            <p:nvSpPr>
              <p:cNvPr id="91" name="Pentágono 90"/>
              <p:cNvSpPr/>
              <p:nvPr/>
            </p:nvSpPr>
            <p:spPr>
              <a:xfrm>
                <a:off x="5423219" y="6002301"/>
                <a:ext cx="361141" cy="444998"/>
              </a:xfrm>
              <a:prstGeom prst="homePlate">
                <a:avLst/>
              </a:prstGeom>
              <a:grpFill/>
            </p:spPr>
            <p:style>
              <a:lnRef idx="0">
                <a:schemeClr val="accent6"/>
              </a:lnRef>
              <a:fillRef idx="3">
                <a:schemeClr val="accent6"/>
              </a:fillRef>
              <a:effectRef idx="3">
                <a:schemeClr val="accent6"/>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sp>
            <p:nvSpPr>
              <p:cNvPr id="92" name="Elipse 91"/>
              <p:cNvSpPr/>
              <p:nvPr/>
            </p:nvSpPr>
            <p:spPr>
              <a:xfrm>
                <a:off x="5102657" y="5999871"/>
                <a:ext cx="439263" cy="439263"/>
              </a:xfrm>
              <a:prstGeom prst="ellipse">
                <a:avLst/>
              </a:prstGeom>
              <a:grpFill/>
              <a:ln w="57150">
                <a:solidFill>
                  <a:schemeClr val="accent6">
                    <a:lumMod val="20000"/>
                    <a:lumOff val="80000"/>
                  </a:schemeClr>
                </a:solidFill>
              </a:ln>
            </p:spPr>
            <p:style>
              <a:lnRef idx="0">
                <a:schemeClr val="accent6"/>
              </a:lnRef>
              <a:fillRef idx="3">
                <a:schemeClr val="accent6"/>
              </a:fillRef>
              <a:effectRef idx="3">
                <a:schemeClr val="accent6"/>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sp>
            <p:nvSpPr>
              <p:cNvPr id="93" name="CuadroTexto 92"/>
              <p:cNvSpPr txBox="1"/>
              <p:nvPr/>
            </p:nvSpPr>
            <p:spPr>
              <a:xfrm>
                <a:off x="6026810" y="5978054"/>
                <a:ext cx="3623002" cy="476243"/>
              </a:xfrm>
              <a:prstGeom prst="rect">
                <a:avLst/>
              </a:prstGeom>
              <a:grpFill/>
            </p:spPr>
            <p:txBody>
              <a:bodyPr wrap="square" rtlCol="0">
                <a:spAutoFit/>
              </a:bodyPr>
              <a:lstStyle/>
              <a:p>
                <a:r>
                  <a:rPr lang="es-CO" sz="2400" b="1" dirty="0">
                    <a:solidFill>
                      <a:schemeClr val="bg1"/>
                    </a:solidFill>
                    <a:latin typeface="Arial" panose="020B0604020202020204" pitchFamily="34" charset="0"/>
                    <a:cs typeface="Arial" panose="020B0604020202020204" pitchFamily="34" charset="0"/>
                  </a:rPr>
                  <a:t>Objetivo</a:t>
                </a:r>
                <a:endParaRPr lang="es-CO" sz="1600" b="1" dirty="0">
                  <a:solidFill>
                    <a:schemeClr val="accent1">
                      <a:lumMod val="50000"/>
                    </a:schemeClr>
                  </a:solidFill>
                  <a:latin typeface="Arial" panose="020B0604020202020204" pitchFamily="34" charset="0"/>
                  <a:cs typeface="Arial" panose="020B0604020202020204" pitchFamily="34" charset="0"/>
                </a:endParaRPr>
              </a:p>
            </p:txBody>
          </p:sp>
        </p:grpSp>
      </p:grpSp>
      <p:graphicFrame>
        <p:nvGraphicFramePr>
          <p:cNvPr id="2" name="Tabla 1"/>
          <p:cNvGraphicFramePr>
            <a:graphicFrameLocks noGrp="1"/>
          </p:cNvGraphicFramePr>
          <p:nvPr>
            <p:extLst>
              <p:ext uri="{D42A27DB-BD31-4B8C-83A1-F6EECF244321}">
                <p14:modId xmlns:p14="http://schemas.microsoft.com/office/powerpoint/2010/main" val="341478699"/>
              </p:ext>
            </p:extLst>
          </p:nvPr>
        </p:nvGraphicFramePr>
        <p:xfrm>
          <a:off x="407856" y="3282176"/>
          <a:ext cx="11289200" cy="1230820"/>
        </p:xfrm>
        <a:graphic>
          <a:graphicData uri="http://schemas.openxmlformats.org/drawingml/2006/table">
            <a:tbl>
              <a:tblPr firstRow="1" bandRow="1">
                <a:tableStyleId>{7DF18680-E054-41AD-8BC1-D1AEF772440D}</a:tableStyleId>
              </a:tblPr>
              <a:tblGrid>
                <a:gridCol w="9213658">
                  <a:extLst>
                    <a:ext uri="{9D8B030D-6E8A-4147-A177-3AD203B41FA5}">
                      <a16:colId xmlns="" xmlns:a16="http://schemas.microsoft.com/office/drawing/2014/main" val="20000"/>
                    </a:ext>
                  </a:extLst>
                </a:gridCol>
                <a:gridCol w="2075542">
                  <a:extLst>
                    <a:ext uri="{9D8B030D-6E8A-4147-A177-3AD203B41FA5}">
                      <a16:colId xmlns="" xmlns:a16="http://schemas.microsoft.com/office/drawing/2014/main" val="20001"/>
                    </a:ext>
                  </a:extLst>
                </a:gridCol>
              </a:tblGrid>
              <a:tr h="250593">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CO" sz="1800" dirty="0"/>
                        <a:t>Indicador</a:t>
                      </a:r>
                      <a:endParaRPr lang="es-CO" sz="1200" b="1" dirty="0">
                        <a:solidFill>
                          <a:schemeClr val="accent1">
                            <a:lumMod val="50000"/>
                          </a:schemeClr>
                        </a:solidFill>
                        <a:latin typeface="Arial" panose="020B0604020202020204" pitchFamily="34" charset="0"/>
                        <a:cs typeface="Arial" panose="020B0604020202020204" pitchFamily="34" charset="0"/>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CO" sz="1800" dirty="0"/>
                        <a:t>Meta Anual</a:t>
                      </a:r>
                      <a:endParaRPr lang="es-CO" sz="1200" b="1" dirty="0">
                        <a:solidFill>
                          <a:schemeClr val="accent1">
                            <a:lumMod val="50000"/>
                          </a:schemeClr>
                        </a:solidFill>
                        <a:latin typeface="Arial" panose="020B0604020202020204" pitchFamily="34" charset="0"/>
                        <a:cs typeface="Arial" panose="020B0604020202020204" pitchFamily="34" charset="0"/>
                      </a:endParaRPr>
                    </a:p>
                  </a:txBody>
                  <a:tcPr/>
                </a:tc>
                <a:extLst>
                  <a:ext uri="{0D108BD9-81ED-4DB2-BD59-A6C34878D82A}">
                    <a16:rowId xmlns="" xmlns:a16="http://schemas.microsoft.com/office/drawing/2014/main" val="10000"/>
                  </a:ext>
                </a:extLst>
              </a:tr>
              <a:tr h="43253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CO" sz="1800" dirty="0"/>
                        <a:t>Número de Riesgos de Corrupción analizados / Número de Riesgos de Corrupción Identificados</a:t>
                      </a:r>
                      <a:endParaRPr lang="es-CO" dirty="0"/>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CO" sz="1800" dirty="0"/>
                        <a:t>100%</a:t>
                      </a:r>
                      <a:endParaRPr lang="es-CO" dirty="0"/>
                    </a:p>
                  </a:txBody>
                  <a:tcPr anchor="ctr"/>
                </a:tc>
                <a:extLst>
                  <a:ext uri="{0D108BD9-81ED-4DB2-BD59-A6C34878D82A}">
                    <a16:rowId xmlns="" xmlns:a16="http://schemas.microsoft.com/office/drawing/2014/main" val="10001"/>
                  </a:ext>
                </a:extLst>
              </a:tr>
              <a:tr h="43253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CO" sz="1800" dirty="0"/>
                        <a:t>Número de Riesgos de Corrupción  controlados / Número de Riesgos de Corrupción analizados</a:t>
                      </a:r>
                      <a:endParaRPr lang="es-CO" dirty="0"/>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CO" sz="1800" dirty="0"/>
                        <a:t>100%</a:t>
                      </a:r>
                      <a:endParaRPr lang="es-CO" dirty="0"/>
                    </a:p>
                  </a:txBody>
                  <a:tcPr anchor="ctr"/>
                </a:tc>
                <a:extLst>
                  <a:ext uri="{0D108BD9-81ED-4DB2-BD59-A6C34878D82A}">
                    <a16:rowId xmlns="" xmlns:a16="http://schemas.microsoft.com/office/drawing/2014/main" val="10002"/>
                  </a:ext>
                </a:extLst>
              </a:tr>
            </a:tbl>
          </a:graphicData>
        </a:graphic>
      </p:graphicFrame>
      <p:sp>
        <p:nvSpPr>
          <p:cNvPr id="3" name="Rectángulo 2"/>
          <p:cNvSpPr/>
          <p:nvPr/>
        </p:nvSpPr>
        <p:spPr>
          <a:xfrm>
            <a:off x="1943027" y="4913392"/>
            <a:ext cx="8563427" cy="369332"/>
          </a:xfrm>
          <a:prstGeom prst="rect">
            <a:avLst/>
          </a:prstGeom>
        </p:spPr>
        <p:txBody>
          <a:bodyPr wrap="square">
            <a:spAutoFit/>
          </a:bodyPr>
          <a:lstStyle/>
          <a:p>
            <a:r>
              <a:rPr lang="es-CO" b="1" dirty="0">
                <a:solidFill>
                  <a:schemeClr val="accent5"/>
                </a:solidFill>
                <a:effectLst>
                  <a:outerShdw blurRad="38100" dist="38100" dir="2700000" algn="tl">
                    <a:srgbClr val="000000">
                      <a:alpha val="43137"/>
                    </a:srgbClr>
                  </a:outerShdw>
                </a:effectLst>
              </a:rPr>
              <a:t>Declaramos cero tolerancia a prácticas de corrupción, en cualquiera de sus modalidades</a:t>
            </a:r>
          </a:p>
        </p:txBody>
      </p:sp>
    </p:spTree>
    <p:extLst>
      <p:ext uri="{BB962C8B-B14F-4D97-AF65-F5344CB8AC3E}">
        <p14:creationId xmlns:p14="http://schemas.microsoft.com/office/powerpoint/2010/main" val="167844234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tángulo 16">
            <a:extLst>
              <a:ext uri="{FF2B5EF4-FFF2-40B4-BE49-F238E27FC236}">
                <a16:creationId xmlns="" xmlns:a16="http://schemas.microsoft.com/office/drawing/2014/main" id="{1AFB049C-6B68-4B65-A015-20D3416AB98F}"/>
              </a:ext>
            </a:extLst>
          </p:cNvPr>
          <p:cNvSpPr/>
          <p:nvPr/>
        </p:nvSpPr>
        <p:spPr>
          <a:xfrm>
            <a:off x="6815025" y="-2058"/>
            <a:ext cx="5268686" cy="769441"/>
          </a:xfrm>
          <a:prstGeom prst="rect">
            <a:avLst/>
          </a:prstGeom>
        </p:spPr>
        <p:txBody>
          <a:bodyPr wrap="square">
            <a:spAutoFit/>
          </a:bodyPr>
          <a:lstStyle/>
          <a:p>
            <a:r>
              <a:rPr lang="es-ES" sz="2800" b="1" dirty="0">
                <a:solidFill>
                  <a:schemeClr val="bg1"/>
                </a:solidFill>
                <a:latin typeface="Arial" panose="020B0604020202020204" pitchFamily="34" charset="0"/>
                <a:cs typeface="Arial" panose="020B0604020202020204" pitchFamily="34" charset="0"/>
              </a:rPr>
              <a:t>Componente 1 - </a:t>
            </a:r>
            <a:r>
              <a:rPr lang="es-ES" sz="1600" b="1" dirty="0">
                <a:solidFill>
                  <a:schemeClr val="bg1"/>
                </a:solidFill>
                <a:latin typeface="Arial" panose="020B0604020202020204" pitchFamily="34" charset="0"/>
                <a:cs typeface="Arial" panose="020B0604020202020204" pitchFamily="34" charset="0"/>
              </a:rPr>
              <a:t>Gestión del Riesgo de Corrupción “MAPA DE RIESGOS DE CORRUPCIÓN</a:t>
            </a:r>
            <a:endParaRPr lang="es-CO" sz="1600" b="1" dirty="0">
              <a:solidFill>
                <a:schemeClr val="bg1"/>
              </a:solidFill>
              <a:latin typeface="Arial" panose="020B0604020202020204" pitchFamily="34" charset="0"/>
              <a:cs typeface="Arial" panose="020B0604020202020204" pitchFamily="34" charset="0"/>
            </a:endParaRPr>
          </a:p>
        </p:txBody>
      </p:sp>
      <p:graphicFrame>
        <p:nvGraphicFramePr>
          <p:cNvPr id="24" name="11 Tabla"/>
          <p:cNvGraphicFramePr>
            <a:graphicFrameLocks noGrp="1"/>
          </p:cNvGraphicFramePr>
          <p:nvPr>
            <p:extLst>
              <p:ext uri="{D42A27DB-BD31-4B8C-83A1-F6EECF244321}">
                <p14:modId xmlns:p14="http://schemas.microsoft.com/office/powerpoint/2010/main" val="2142065678"/>
              </p:ext>
            </p:extLst>
          </p:nvPr>
        </p:nvGraphicFramePr>
        <p:xfrm>
          <a:off x="339159" y="767383"/>
          <a:ext cx="11439757" cy="4554554"/>
        </p:xfrm>
        <a:graphic>
          <a:graphicData uri="http://schemas.openxmlformats.org/drawingml/2006/table">
            <a:tbl>
              <a:tblPr firstRow="1" bandRow="1">
                <a:tableStyleId>{7DF18680-E054-41AD-8BC1-D1AEF772440D}</a:tableStyleId>
              </a:tblPr>
              <a:tblGrid>
                <a:gridCol w="1650226">
                  <a:extLst>
                    <a:ext uri="{9D8B030D-6E8A-4147-A177-3AD203B41FA5}">
                      <a16:colId xmlns="" xmlns:a16="http://schemas.microsoft.com/office/drawing/2014/main" val="20000"/>
                    </a:ext>
                  </a:extLst>
                </a:gridCol>
                <a:gridCol w="2834801">
                  <a:extLst>
                    <a:ext uri="{9D8B030D-6E8A-4147-A177-3AD203B41FA5}">
                      <a16:colId xmlns="" xmlns:a16="http://schemas.microsoft.com/office/drawing/2014/main" val="20001"/>
                    </a:ext>
                  </a:extLst>
                </a:gridCol>
                <a:gridCol w="2266950">
                  <a:extLst>
                    <a:ext uri="{9D8B030D-6E8A-4147-A177-3AD203B41FA5}">
                      <a16:colId xmlns="" xmlns:a16="http://schemas.microsoft.com/office/drawing/2014/main" val="20002"/>
                    </a:ext>
                  </a:extLst>
                </a:gridCol>
                <a:gridCol w="3051788">
                  <a:extLst>
                    <a:ext uri="{9D8B030D-6E8A-4147-A177-3AD203B41FA5}">
                      <a16:colId xmlns="" xmlns:a16="http://schemas.microsoft.com/office/drawing/2014/main" val="20003"/>
                    </a:ext>
                  </a:extLst>
                </a:gridCol>
                <a:gridCol w="1635992">
                  <a:extLst>
                    <a:ext uri="{9D8B030D-6E8A-4147-A177-3AD203B41FA5}">
                      <a16:colId xmlns="" xmlns:a16="http://schemas.microsoft.com/office/drawing/2014/main" val="20004"/>
                    </a:ext>
                  </a:extLst>
                </a:gridCol>
              </a:tblGrid>
              <a:tr h="498527">
                <a:tc>
                  <a:txBody>
                    <a:bodyPr/>
                    <a:lstStyle/>
                    <a:p>
                      <a:pPr algn="ctr"/>
                      <a:r>
                        <a:rPr lang="es-CO" sz="1400" u="none" strike="noStrike" kern="1200" baseline="0" dirty="0"/>
                        <a:t>Subcomponente</a:t>
                      </a:r>
                      <a:endParaRPr lang="es-CO" sz="1000" dirty="0">
                        <a:effectLst>
                          <a:outerShdw blurRad="38100" dist="38100" dir="2700000" algn="tl">
                            <a:srgbClr val="000000">
                              <a:alpha val="43137"/>
                            </a:srgbClr>
                          </a:outerShdw>
                        </a:effectLst>
                      </a:endParaRPr>
                    </a:p>
                  </a:txBody>
                  <a:tcPr marL="36006" marR="36006" marT="35919" marB="35919" anchor="ctr"/>
                </a:tc>
                <a:tc>
                  <a:txBody>
                    <a:bodyPr/>
                    <a:lstStyle/>
                    <a:p>
                      <a:pPr algn="ctr"/>
                      <a:r>
                        <a:rPr lang="es-CO" sz="1400" u="none" strike="noStrike" kern="1200" baseline="0" dirty="0"/>
                        <a:t>Actividades</a:t>
                      </a:r>
                      <a:endParaRPr lang="es-CO" sz="1000" dirty="0">
                        <a:effectLst>
                          <a:outerShdw blurRad="38100" dist="38100" dir="2700000" algn="tl">
                            <a:srgbClr val="000000">
                              <a:alpha val="43137"/>
                            </a:srgbClr>
                          </a:outerShdw>
                        </a:effectLst>
                      </a:endParaRPr>
                    </a:p>
                  </a:txBody>
                  <a:tcPr marL="36006" marR="36006" marT="35919" marB="35919" anchor="ctr"/>
                </a:tc>
                <a:tc>
                  <a:txBody>
                    <a:bodyPr/>
                    <a:lstStyle/>
                    <a:p>
                      <a:pPr algn="ctr"/>
                      <a:r>
                        <a:rPr lang="es-CO" sz="1400" u="none" strike="noStrike" kern="1200" baseline="0" dirty="0"/>
                        <a:t>Meta o producto</a:t>
                      </a:r>
                      <a:endParaRPr lang="es-CO" sz="1000" dirty="0">
                        <a:effectLst>
                          <a:outerShdw blurRad="38100" dist="38100" dir="2700000" algn="tl">
                            <a:srgbClr val="000000">
                              <a:alpha val="43137"/>
                            </a:srgbClr>
                          </a:outerShdw>
                        </a:effectLst>
                      </a:endParaRPr>
                    </a:p>
                  </a:txBody>
                  <a:tcPr marL="36006" marR="36006" marT="35919" marB="35919" anchor="ctr"/>
                </a:tc>
                <a:tc>
                  <a:txBody>
                    <a:bodyPr/>
                    <a:lstStyle/>
                    <a:p>
                      <a:pPr algn="ctr"/>
                      <a:r>
                        <a:rPr lang="es-CO" sz="1400" u="none" strike="noStrike" kern="1200" baseline="0" dirty="0"/>
                        <a:t>Responsable</a:t>
                      </a:r>
                      <a:endParaRPr lang="es-CO" sz="1000" dirty="0">
                        <a:effectLst>
                          <a:outerShdw blurRad="38100" dist="38100" dir="2700000" algn="tl">
                            <a:srgbClr val="000000">
                              <a:alpha val="43137"/>
                            </a:srgbClr>
                          </a:outerShdw>
                        </a:effectLst>
                      </a:endParaRPr>
                    </a:p>
                  </a:txBody>
                  <a:tcPr marL="36006" marR="36006" marT="35919" marB="35919" anchor="ctr"/>
                </a:tc>
                <a:tc>
                  <a:txBody>
                    <a:bodyPr/>
                    <a:lstStyle/>
                    <a:p>
                      <a:pPr algn="ctr"/>
                      <a:r>
                        <a:rPr lang="es-CO" sz="1400" u="none" strike="noStrike" kern="1200" baseline="0" dirty="0"/>
                        <a:t>Fecha programada</a:t>
                      </a:r>
                      <a:endParaRPr lang="es-CO" sz="1000" dirty="0">
                        <a:effectLst>
                          <a:outerShdw blurRad="38100" dist="38100" dir="2700000" algn="tl">
                            <a:srgbClr val="000000">
                              <a:alpha val="43137"/>
                            </a:srgbClr>
                          </a:outerShdw>
                        </a:effectLst>
                      </a:endParaRPr>
                    </a:p>
                  </a:txBody>
                  <a:tcPr marL="36006" marR="36006" marT="35919" marB="35919" anchor="ctr"/>
                </a:tc>
                <a:extLst>
                  <a:ext uri="{0D108BD9-81ED-4DB2-BD59-A6C34878D82A}">
                    <a16:rowId xmlns="" xmlns:a16="http://schemas.microsoft.com/office/drawing/2014/main" val="10000"/>
                  </a:ext>
                </a:extLst>
              </a:tr>
              <a:tr h="873283">
                <a:tc>
                  <a:txBody>
                    <a:bodyPr/>
                    <a:lstStyle/>
                    <a:p>
                      <a:pPr algn="ctr" fontAlgn="ctr"/>
                      <a:r>
                        <a:rPr lang="es-CO" sz="1400" u="none" strike="noStrike" kern="1200" baseline="0" dirty="0"/>
                        <a:t>1. Política de Administración de Riesgos de Corrupción</a:t>
                      </a:r>
                      <a:endParaRPr lang="es-CO" sz="1400" u="none" strike="noStrike" kern="1200" baseline="0" dirty="0">
                        <a:solidFill>
                          <a:schemeClr val="tx1"/>
                        </a:solidFill>
                        <a:latin typeface="+mn-lt"/>
                        <a:ea typeface="+mn-ea"/>
                        <a:cs typeface="+mn-cs"/>
                      </a:endParaRPr>
                    </a:p>
                  </a:txBody>
                  <a:tcPr marL="0" marR="0" marT="0" marB="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ES" sz="1400" u="none" strike="noStrike" kern="1200" baseline="0" dirty="0"/>
                        <a:t>Aprobar e Implementar la nueva Política Institucional de Administración del Riesgo, y si lo amerita, actualizarla </a:t>
                      </a:r>
                      <a:endParaRPr lang="es-CO" sz="1400" u="none" strike="noStrike" kern="1200" baseline="0" dirty="0">
                        <a:solidFill>
                          <a:schemeClr val="tx1"/>
                        </a:solidFill>
                        <a:latin typeface="+mn-lt"/>
                        <a:ea typeface="+mn-ea"/>
                        <a:cs typeface="+mn-cs"/>
                      </a:endParaRPr>
                    </a:p>
                  </a:txBody>
                  <a:tcPr marL="36006" marR="36006" marT="35919" marB="35919" anchor="ctr"/>
                </a:tc>
                <a:tc>
                  <a:txBody>
                    <a:bodyPr/>
                    <a:lstStyle/>
                    <a:p>
                      <a:pPr algn="ctr"/>
                      <a:r>
                        <a:rPr lang="es-CO" sz="1400" u="none" strike="noStrike" kern="1200" baseline="0" dirty="0"/>
                        <a:t>Política Institucional de Administración del Riesgo aprobada e implementada </a:t>
                      </a:r>
                      <a:endParaRPr lang="es-CO" sz="1400" u="none" strike="noStrike" kern="1200" baseline="0" dirty="0">
                        <a:solidFill>
                          <a:schemeClr val="tx1"/>
                        </a:solidFill>
                        <a:latin typeface="+mn-lt"/>
                        <a:ea typeface="+mn-ea"/>
                        <a:cs typeface="+mn-cs"/>
                      </a:endParaRPr>
                    </a:p>
                  </a:txBody>
                  <a:tcPr marL="36006" marR="36006" marT="35919" marB="35919" anchor="ctr"/>
                </a:tc>
                <a:tc>
                  <a:txBody>
                    <a:bodyPr/>
                    <a:lstStyle/>
                    <a:p>
                      <a:pPr marL="285750" marR="0" lvl="0" indent="-285750" algn="ctr"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s-CO" sz="1400" u="none" strike="noStrike" kern="1200" baseline="0" dirty="0"/>
                        <a:t>Aprobación: Comité Institucional de Coordinación de Control Interno</a:t>
                      </a:r>
                      <a:endParaRPr lang="es-ES" sz="1400" b="0" u="none" strike="noStrike" kern="1200" baseline="0" dirty="0">
                        <a:solidFill>
                          <a:schemeClr val="tx1"/>
                        </a:solidFill>
                        <a:latin typeface="+mn-lt"/>
                        <a:ea typeface="+mn-ea"/>
                        <a:cs typeface="+mn-cs"/>
                      </a:endParaRPr>
                    </a:p>
                    <a:p>
                      <a:pPr marL="285750" marR="0" lvl="0" indent="-285750" algn="ctr"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s-ES" sz="1400" u="none" strike="noStrike" kern="1200" baseline="0" dirty="0"/>
                        <a:t>Identificación de los Riesgo de corrupción y diseño de controles: Lideres de proceso</a:t>
                      </a:r>
                    </a:p>
                  </a:txBody>
                  <a:tcPr marL="36006" marR="36006" marT="35919" marB="35919" anchor="ctr"/>
                </a:tc>
                <a:tc>
                  <a:txBody>
                    <a:bodyPr/>
                    <a:lstStyle/>
                    <a:p>
                      <a:r>
                        <a:rPr lang="es-CO" sz="1400" u="none" strike="noStrike" kern="1200" baseline="0" dirty="0"/>
                        <a:t>1°, 2°, 3° y 4° trimestre </a:t>
                      </a:r>
                      <a:endParaRPr lang="es-CO" sz="1400" u="none" strike="noStrike" kern="1200" baseline="0" dirty="0">
                        <a:solidFill>
                          <a:schemeClr val="tx1"/>
                        </a:solidFill>
                        <a:latin typeface="+mn-lt"/>
                        <a:ea typeface="+mn-ea"/>
                        <a:cs typeface="+mn-cs"/>
                      </a:endParaRPr>
                    </a:p>
                  </a:txBody>
                  <a:tcPr marL="36006" marR="36006" marT="35919" marB="35919" anchor="ctr"/>
                </a:tc>
                <a:extLst>
                  <a:ext uri="{0D108BD9-81ED-4DB2-BD59-A6C34878D82A}">
                    <a16:rowId xmlns="" xmlns:a16="http://schemas.microsoft.com/office/drawing/2014/main" val="10001"/>
                  </a:ext>
                </a:extLst>
              </a:tr>
              <a:tr h="1001382">
                <a:tc rowSpan="2">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es-CO" sz="1400" u="none" strike="noStrike" kern="1200" baseline="0" dirty="0"/>
                        <a:t>2.Construcción del Mapa de Riesgos de Corrupción</a:t>
                      </a:r>
                    </a:p>
                    <a:p>
                      <a:pPr algn="ctr" fontAlgn="ctr"/>
                      <a:endParaRPr lang="es-CO" sz="1400" u="none" strike="noStrike" kern="1200" baseline="0" dirty="0">
                        <a:solidFill>
                          <a:schemeClr val="tx1"/>
                        </a:solidFill>
                        <a:latin typeface="+mn-lt"/>
                        <a:ea typeface="+mn-ea"/>
                        <a:cs typeface="+mn-cs"/>
                      </a:endParaRPr>
                    </a:p>
                  </a:txBody>
                  <a:tcPr marL="0" marR="0" marT="0" marB="0" anchor="ctr"/>
                </a:tc>
                <a:tc>
                  <a:txBody>
                    <a:bodyPr/>
                    <a:lstStyle/>
                    <a:p>
                      <a:pPr algn="ctr"/>
                      <a:r>
                        <a:rPr lang="es-ES" sz="1400" u="none" strike="noStrike" kern="1200" baseline="0" dirty="0"/>
                        <a:t>Consolidar matriz y mapa de riesgos de corrupción construida mediante proceso participativo (actores internos y externos de la entidad) y someterla a aprobación por parte del comité</a:t>
                      </a:r>
                      <a:endParaRPr lang="es-CO" sz="1400" u="none" strike="noStrike" kern="1200" baseline="0" dirty="0">
                        <a:solidFill>
                          <a:schemeClr val="tx1"/>
                        </a:solidFill>
                        <a:latin typeface="+mn-lt"/>
                        <a:ea typeface="+mn-ea"/>
                        <a:cs typeface="+mn-cs"/>
                      </a:endParaRPr>
                    </a:p>
                  </a:txBody>
                  <a:tcPr marL="36006" marR="36006" marT="35990" marB="35990" anchor="ctr"/>
                </a:tc>
                <a:tc>
                  <a:txBody>
                    <a:bodyPr/>
                    <a:lstStyle/>
                    <a:p>
                      <a:r>
                        <a:rPr lang="es-ES" sz="1400" u="none" strike="noStrike" kern="1200" baseline="0" dirty="0"/>
                        <a:t>Matriz y mapa de riesgos de corrupción consolidado y aprobada</a:t>
                      </a:r>
                      <a:endParaRPr lang="es-CO" sz="1400" u="none" strike="noStrike" kern="1200" baseline="0" dirty="0">
                        <a:solidFill>
                          <a:schemeClr val="tx1"/>
                        </a:solidFill>
                        <a:latin typeface="+mn-lt"/>
                        <a:ea typeface="+mn-ea"/>
                        <a:cs typeface="+mn-cs"/>
                      </a:endParaRPr>
                    </a:p>
                  </a:txBody>
                  <a:tcPr marL="36006" marR="36006" marT="35990" marB="35990" anchor="ctr"/>
                </a:tc>
                <a:tc>
                  <a:txBody>
                    <a:bodyPr/>
                    <a:lstStyle/>
                    <a:p>
                      <a:pPr marL="285750" marR="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s-CO" sz="1400" u="none" strike="noStrike" kern="1200" baseline="0" dirty="0"/>
                        <a:t>Consolidación: Oficina Asesora de Planeación- </a:t>
                      </a:r>
                    </a:p>
                    <a:p>
                      <a:pPr marL="285750" marR="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s-ES" sz="1400" u="none" strike="noStrike" kern="1200" baseline="0" dirty="0"/>
                        <a:t>Aprobación: </a:t>
                      </a:r>
                      <a:r>
                        <a:rPr lang="es-CO" sz="1400" u="none" strike="noStrike" kern="1200" baseline="0" dirty="0"/>
                        <a:t>Comité Institucional de Gestión y Desempeño</a:t>
                      </a:r>
                      <a:endParaRPr lang="es-CO" sz="1400" b="0" u="sng" strike="noStrike" kern="1200" baseline="0" dirty="0">
                        <a:solidFill>
                          <a:schemeClr val="tx1"/>
                        </a:solidFill>
                        <a:latin typeface="+mn-lt"/>
                        <a:ea typeface="+mn-ea"/>
                        <a:cs typeface="+mn-cs"/>
                      </a:endParaRPr>
                    </a:p>
                  </a:txBody>
                  <a:tcPr marL="36006" marR="36006" marT="35990" marB="35990" anchor="ctr"/>
                </a:tc>
                <a:tc>
                  <a:txBody>
                    <a:bodyPr/>
                    <a:lstStyle/>
                    <a:p>
                      <a:r>
                        <a:rPr lang="es-CO" sz="1400" u="none" strike="noStrike" kern="1200" baseline="0" dirty="0"/>
                        <a:t>1° trimestre </a:t>
                      </a:r>
                      <a:endParaRPr lang="es-CO" sz="1400" u="none" strike="noStrike" kern="1200" baseline="0" dirty="0">
                        <a:solidFill>
                          <a:schemeClr val="tx1"/>
                        </a:solidFill>
                        <a:latin typeface="+mn-lt"/>
                        <a:ea typeface="+mn-ea"/>
                        <a:cs typeface="+mn-cs"/>
                      </a:endParaRPr>
                    </a:p>
                  </a:txBody>
                  <a:tcPr marL="36006" marR="36006" marT="35990" marB="35990" anchor="ctr"/>
                </a:tc>
                <a:extLst>
                  <a:ext uri="{0D108BD9-81ED-4DB2-BD59-A6C34878D82A}">
                    <a16:rowId xmlns="" xmlns:a16="http://schemas.microsoft.com/office/drawing/2014/main" val="10002"/>
                  </a:ext>
                </a:extLst>
              </a:tr>
              <a:tr h="1565249">
                <a:tc vMerge="1">
                  <a:txBody>
                    <a:bodyPr/>
                    <a:lstStyle/>
                    <a:p>
                      <a:pPr algn="ctr" fontAlgn="ctr"/>
                      <a:endParaRPr lang="es-CO" sz="1400" u="none" strike="noStrike" kern="1200" baseline="0" dirty="0">
                        <a:solidFill>
                          <a:schemeClr val="tx1"/>
                        </a:solidFill>
                        <a:latin typeface="+mn-lt"/>
                        <a:ea typeface="+mn-ea"/>
                        <a:cs typeface="+mn-cs"/>
                      </a:endParaRPr>
                    </a:p>
                  </a:txBody>
                  <a:tcPr marL="0" marR="0" marT="0" marB="0" anchor="ctr"/>
                </a:tc>
                <a:tc>
                  <a:txBody>
                    <a:bodyPr/>
                    <a:lstStyle/>
                    <a:p>
                      <a:pPr algn="ctr"/>
                      <a:r>
                        <a:rPr lang="es-ES" sz="1400" u="none" strike="noStrike" kern="1200" baseline="0" dirty="0"/>
                        <a:t>Vincular a los grupos de valor (actores internos y externos de la entidad) en la actualización del Mapa de Riesgos de Corrupción 2020  (Publicación en página web del borrador actualizado)</a:t>
                      </a:r>
                      <a:endParaRPr lang="es-CO" sz="1400" u="none" strike="noStrike" kern="1200" baseline="0" dirty="0">
                        <a:solidFill>
                          <a:schemeClr val="tx1"/>
                        </a:solidFill>
                        <a:latin typeface="+mn-lt"/>
                        <a:ea typeface="+mn-ea"/>
                        <a:cs typeface="+mn-cs"/>
                      </a:endParaRPr>
                    </a:p>
                  </a:txBody>
                  <a:tcPr marL="36006" marR="36006" marT="35990" marB="35990" anchor="ctr"/>
                </a:tc>
                <a:tc>
                  <a:txBody>
                    <a:bodyPr/>
                    <a:lstStyle/>
                    <a:p>
                      <a:r>
                        <a:rPr lang="es-ES" sz="1400" u="none" strike="noStrike" kern="1200" baseline="0" dirty="0"/>
                        <a:t>Consolidado de recomendaciones, temas de interés o propuesta de actividades de los grupos de valor (actores internos y externos de la entidad)</a:t>
                      </a:r>
                      <a:endParaRPr lang="es-CO" sz="1400" u="none" strike="noStrike" kern="1200" baseline="0" dirty="0">
                        <a:solidFill>
                          <a:schemeClr val="tx1"/>
                        </a:solidFill>
                        <a:latin typeface="+mn-lt"/>
                        <a:ea typeface="+mn-ea"/>
                        <a:cs typeface="+mn-cs"/>
                      </a:endParaRPr>
                    </a:p>
                  </a:txBody>
                  <a:tcPr marL="36006" marR="36006" marT="35990" marB="35990" anchor="ctr"/>
                </a:tc>
                <a:tc>
                  <a:txBody>
                    <a:bodyPr/>
                    <a:lstStyle/>
                    <a:p>
                      <a: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s-ES" sz="1400" u="none" strike="noStrike" kern="1200" baseline="0" dirty="0"/>
                        <a:t>Oficina Asesora de Planeación- con apoyo de la Secretaria General – Grupo de Comunicaciones</a:t>
                      </a:r>
                      <a:endParaRPr lang="es-CO" sz="1400" b="0" u="none" strike="noStrike" kern="1200" baseline="0" dirty="0">
                        <a:solidFill>
                          <a:schemeClr val="tx1"/>
                        </a:solidFill>
                        <a:latin typeface="+mn-lt"/>
                        <a:ea typeface="+mn-ea"/>
                        <a:cs typeface="+mn-cs"/>
                      </a:endParaRPr>
                    </a:p>
                  </a:txBody>
                  <a:tcPr marL="36006" marR="36006" marT="35990" marB="35990"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CO" sz="1400" u="none" strike="noStrike" kern="1200" baseline="0" dirty="0"/>
                        <a:t>4° trimestre </a:t>
                      </a:r>
                    </a:p>
                    <a:p>
                      <a:endParaRPr lang="es-CO" sz="1400" u="none" strike="noStrike" kern="1200" baseline="0" dirty="0">
                        <a:solidFill>
                          <a:schemeClr val="tx1"/>
                        </a:solidFill>
                        <a:latin typeface="+mn-lt"/>
                        <a:ea typeface="+mn-ea"/>
                        <a:cs typeface="+mn-cs"/>
                      </a:endParaRPr>
                    </a:p>
                  </a:txBody>
                  <a:tcPr marL="36006" marR="36006" marT="35990" marB="35990" anchor="ctr"/>
                </a:tc>
                <a:extLst>
                  <a:ext uri="{0D108BD9-81ED-4DB2-BD59-A6C34878D82A}">
                    <a16:rowId xmlns="" xmlns:a16="http://schemas.microsoft.com/office/drawing/2014/main" val="10003"/>
                  </a:ext>
                </a:extLst>
              </a:tr>
            </a:tbl>
          </a:graphicData>
        </a:graphic>
      </p:graphicFrame>
    </p:spTree>
    <p:extLst>
      <p:ext uri="{BB962C8B-B14F-4D97-AF65-F5344CB8AC3E}">
        <p14:creationId xmlns:p14="http://schemas.microsoft.com/office/powerpoint/2010/main" val="23186977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tángulo 16">
            <a:extLst>
              <a:ext uri="{FF2B5EF4-FFF2-40B4-BE49-F238E27FC236}">
                <a16:creationId xmlns="" xmlns:a16="http://schemas.microsoft.com/office/drawing/2014/main" id="{1AFB049C-6B68-4B65-A015-20D3416AB98F}"/>
              </a:ext>
            </a:extLst>
          </p:cNvPr>
          <p:cNvSpPr/>
          <p:nvPr/>
        </p:nvSpPr>
        <p:spPr>
          <a:xfrm>
            <a:off x="6815025" y="-2058"/>
            <a:ext cx="5268686" cy="769441"/>
          </a:xfrm>
          <a:prstGeom prst="rect">
            <a:avLst/>
          </a:prstGeom>
        </p:spPr>
        <p:txBody>
          <a:bodyPr wrap="square">
            <a:spAutoFit/>
          </a:bodyPr>
          <a:lstStyle/>
          <a:p>
            <a:r>
              <a:rPr lang="es-ES" sz="2800" b="1" dirty="0">
                <a:solidFill>
                  <a:schemeClr val="bg1"/>
                </a:solidFill>
                <a:latin typeface="Arial" panose="020B0604020202020204" pitchFamily="34" charset="0"/>
                <a:cs typeface="Arial" panose="020B0604020202020204" pitchFamily="34" charset="0"/>
              </a:rPr>
              <a:t>Componente 1 - </a:t>
            </a:r>
            <a:r>
              <a:rPr lang="es-ES" sz="1600" b="1" dirty="0">
                <a:solidFill>
                  <a:schemeClr val="bg1"/>
                </a:solidFill>
                <a:latin typeface="Arial" panose="020B0604020202020204" pitchFamily="34" charset="0"/>
                <a:cs typeface="Arial" panose="020B0604020202020204" pitchFamily="34" charset="0"/>
              </a:rPr>
              <a:t>Gestión del Riesgo de Corrupción “MAPA DE RIESGOS DE CORRUPCIÓN</a:t>
            </a:r>
            <a:endParaRPr lang="es-CO" sz="1600" b="1" dirty="0">
              <a:solidFill>
                <a:schemeClr val="bg1"/>
              </a:solidFill>
              <a:latin typeface="Arial" panose="020B0604020202020204" pitchFamily="34" charset="0"/>
              <a:cs typeface="Arial" panose="020B0604020202020204" pitchFamily="34" charset="0"/>
            </a:endParaRPr>
          </a:p>
        </p:txBody>
      </p:sp>
      <p:graphicFrame>
        <p:nvGraphicFramePr>
          <p:cNvPr id="24" name="11 Tabla"/>
          <p:cNvGraphicFramePr>
            <a:graphicFrameLocks noGrp="1"/>
          </p:cNvGraphicFramePr>
          <p:nvPr>
            <p:extLst>
              <p:ext uri="{D42A27DB-BD31-4B8C-83A1-F6EECF244321}">
                <p14:modId xmlns:p14="http://schemas.microsoft.com/office/powerpoint/2010/main" val="2874006537"/>
              </p:ext>
            </p:extLst>
          </p:nvPr>
        </p:nvGraphicFramePr>
        <p:xfrm>
          <a:off x="353672" y="1124987"/>
          <a:ext cx="11185183" cy="4403358"/>
        </p:xfrm>
        <a:graphic>
          <a:graphicData uri="http://schemas.openxmlformats.org/drawingml/2006/table">
            <a:tbl>
              <a:tblPr firstRow="1" bandRow="1">
                <a:tableStyleId>{7DF18680-E054-41AD-8BC1-D1AEF772440D}</a:tableStyleId>
              </a:tblPr>
              <a:tblGrid>
                <a:gridCol w="1650226">
                  <a:extLst>
                    <a:ext uri="{9D8B030D-6E8A-4147-A177-3AD203B41FA5}">
                      <a16:colId xmlns="" xmlns:a16="http://schemas.microsoft.com/office/drawing/2014/main" val="20000"/>
                    </a:ext>
                  </a:extLst>
                </a:gridCol>
                <a:gridCol w="3251922">
                  <a:extLst>
                    <a:ext uri="{9D8B030D-6E8A-4147-A177-3AD203B41FA5}">
                      <a16:colId xmlns="" xmlns:a16="http://schemas.microsoft.com/office/drawing/2014/main" val="20001"/>
                    </a:ext>
                  </a:extLst>
                </a:gridCol>
                <a:gridCol w="2138937">
                  <a:extLst>
                    <a:ext uri="{9D8B030D-6E8A-4147-A177-3AD203B41FA5}">
                      <a16:colId xmlns="" xmlns:a16="http://schemas.microsoft.com/office/drawing/2014/main" val="20002"/>
                    </a:ext>
                  </a:extLst>
                </a:gridCol>
                <a:gridCol w="2762680">
                  <a:extLst>
                    <a:ext uri="{9D8B030D-6E8A-4147-A177-3AD203B41FA5}">
                      <a16:colId xmlns="" xmlns:a16="http://schemas.microsoft.com/office/drawing/2014/main" val="20003"/>
                    </a:ext>
                  </a:extLst>
                </a:gridCol>
                <a:gridCol w="1381418">
                  <a:extLst>
                    <a:ext uri="{9D8B030D-6E8A-4147-A177-3AD203B41FA5}">
                      <a16:colId xmlns="" xmlns:a16="http://schemas.microsoft.com/office/drawing/2014/main" val="20004"/>
                    </a:ext>
                  </a:extLst>
                </a:gridCol>
              </a:tblGrid>
              <a:tr h="688464">
                <a:tc>
                  <a:txBody>
                    <a:bodyPr/>
                    <a:lstStyle/>
                    <a:p>
                      <a:pPr algn="ctr"/>
                      <a:r>
                        <a:rPr lang="es-CO" sz="1400" u="none" strike="noStrike" kern="1200" baseline="0" dirty="0"/>
                        <a:t>Subcomponente</a:t>
                      </a:r>
                      <a:endParaRPr lang="es-CO" sz="1000" dirty="0">
                        <a:effectLst>
                          <a:outerShdw blurRad="38100" dist="38100" dir="2700000" algn="tl">
                            <a:srgbClr val="000000">
                              <a:alpha val="43137"/>
                            </a:srgbClr>
                          </a:outerShdw>
                        </a:effectLst>
                      </a:endParaRPr>
                    </a:p>
                  </a:txBody>
                  <a:tcPr marL="36006" marR="36006" marT="35919" marB="35919" anchor="ctr"/>
                </a:tc>
                <a:tc>
                  <a:txBody>
                    <a:bodyPr/>
                    <a:lstStyle/>
                    <a:p>
                      <a:pPr algn="ctr"/>
                      <a:r>
                        <a:rPr lang="es-CO" sz="1400" u="none" strike="noStrike" kern="1200" baseline="0" dirty="0"/>
                        <a:t>Actividades</a:t>
                      </a:r>
                      <a:endParaRPr lang="es-CO" sz="1000" dirty="0">
                        <a:effectLst>
                          <a:outerShdw blurRad="38100" dist="38100" dir="2700000" algn="tl">
                            <a:srgbClr val="000000">
                              <a:alpha val="43137"/>
                            </a:srgbClr>
                          </a:outerShdw>
                        </a:effectLst>
                      </a:endParaRPr>
                    </a:p>
                  </a:txBody>
                  <a:tcPr marL="36006" marR="36006" marT="35919" marB="35919" anchor="ctr"/>
                </a:tc>
                <a:tc>
                  <a:txBody>
                    <a:bodyPr/>
                    <a:lstStyle/>
                    <a:p>
                      <a:pPr algn="ctr"/>
                      <a:r>
                        <a:rPr lang="es-CO" sz="1400" u="none" strike="noStrike" kern="1200" baseline="0" dirty="0"/>
                        <a:t>Meta o producto</a:t>
                      </a:r>
                      <a:endParaRPr lang="es-CO" sz="1000" dirty="0">
                        <a:effectLst>
                          <a:outerShdw blurRad="38100" dist="38100" dir="2700000" algn="tl">
                            <a:srgbClr val="000000">
                              <a:alpha val="43137"/>
                            </a:srgbClr>
                          </a:outerShdw>
                        </a:effectLst>
                      </a:endParaRPr>
                    </a:p>
                  </a:txBody>
                  <a:tcPr marL="36006" marR="36006" marT="35919" marB="35919" anchor="ctr"/>
                </a:tc>
                <a:tc>
                  <a:txBody>
                    <a:bodyPr/>
                    <a:lstStyle/>
                    <a:p>
                      <a:pPr algn="ctr"/>
                      <a:r>
                        <a:rPr lang="es-CO" sz="1400" u="none" strike="noStrike" kern="1200" baseline="0" dirty="0"/>
                        <a:t>Responsable</a:t>
                      </a:r>
                      <a:endParaRPr lang="es-CO" sz="1000" dirty="0">
                        <a:effectLst>
                          <a:outerShdw blurRad="38100" dist="38100" dir="2700000" algn="tl">
                            <a:srgbClr val="000000">
                              <a:alpha val="43137"/>
                            </a:srgbClr>
                          </a:outerShdw>
                        </a:effectLst>
                      </a:endParaRPr>
                    </a:p>
                  </a:txBody>
                  <a:tcPr marL="36006" marR="36006" marT="35919" marB="35919" anchor="ctr"/>
                </a:tc>
                <a:tc>
                  <a:txBody>
                    <a:bodyPr/>
                    <a:lstStyle/>
                    <a:p>
                      <a:pPr algn="ctr"/>
                      <a:r>
                        <a:rPr lang="es-CO" sz="1400" u="none" strike="noStrike" kern="1200" baseline="0" dirty="0"/>
                        <a:t>Fecha programada</a:t>
                      </a:r>
                      <a:endParaRPr lang="es-CO" sz="1000" dirty="0">
                        <a:effectLst>
                          <a:outerShdw blurRad="38100" dist="38100" dir="2700000" algn="tl">
                            <a:srgbClr val="000000">
                              <a:alpha val="43137"/>
                            </a:srgbClr>
                          </a:outerShdw>
                        </a:effectLst>
                      </a:endParaRPr>
                    </a:p>
                  </a:txBody>
                  <a:tcPr marL="36006" marR="36006" marT="35919" marB="35919" anchor="ctr"/>
                </a:tc>
                <a:extLst>
                  <a:ext uri="{0D108BD9-81ED-4DB2-BD59-A6C34878D82A}">
                    <a16:rowId xmlns="" xmlns:a16="http://schemas.microsoft.com/office/drawing/2014/main" val="10000"/>
                  </a:ext>
                </a:extLst>
              </a:tr>
              <a:tr h="1748406">
                <a:tc>
                  <a:txBody>
                    <a:bodyPr/>
                    <a:lstStyle/>
                    <a:p>
                      <a:pPr algn="ctr" fontAlgn="ctr"/>
                      <a:r>
                        <a:rPr lang="es-CO" sz="1400" u="none" strike="noStrike" kern="1200" baseline="0" dirty="0"/>
                        <a:t>3. Consulta y divulgación </a:t>
                      </a:r>
                      <a:endParaRPr lang="es-CO" sz="1400" u="none" strike="noStrike" kern="1200" baseline="0" dirty="0">
                        <a:solidFill>
                          <a:schemeClr val="tx1"/>
                        </a:solidFill>
                        <a:latin typeface="+mn-lt"/>
                        <a:ea typeface="+mn-ea"/>
                        <a:cs typeface="+mn-cs"/>
                      </a:endParaRPr>
                    </a:p>
                  </a:txBody>
                  <a:tcPr marL="0" marR="0" marT="0" marB="0"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ES" sz="1400" u="none" strike="noStrike" kern="1200" baseline="0" dirty="0"/>
                        <a:t>Divulgar en página web, redes sociales e intranet la Política de Administración del Riesgo (una vez aprobada por el respectivo Comité) e implementarla</a:t>
                      </a:r>
                      <a:endParaRPr lang="es-CO" sz="1400" b="1" u="none" strike="noStrike" kern="1200" baseline="0" dirty="0">
                        <a:solidFill>
                          <a:schemeClr val="tx1"/>
                        </a:solidFill>
                        <a:latin typeface="+mn-lt"/>
                        <a:ea typeface="+mn-ea"/>
                        <a:cs typeface="+mn-cs"/>
                      </a:endParaRPr>
                    </a:p>
                  </a:txBody>
                  <a:tcPr marL="36006" marR="36006" marT="36019" marB="36019"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CO" sz="1400" u="none" strike="noStrike" kern="1200" baseline="0" dirty="0"/>
                        <a:t>Política de Administración del Riesgo divulgada e implementada</a:t>
                      </a:r>
                      <a:endParaRPr lang="es-CO" sz="1400" b="1" u="none" strike="noStrike" kern="1200" baseline="0" dirty="0">
                        <a:solidFill>
                          <a:schemeClr val="tx1"/>
                        </a:solidFill>
                        <a:latin typeface="+mn-lt"/>
                        <a:ea typeface="+mn-ea"/>
                        <a:cs typeface="+mn-cs"/>
                      </a:endParaRPr>
                    </a:p>
                  </a:txBody>
                  <a:tcPr marL="36006" marR="36006" marT="36019" marB="36019" anchor="ctr"/>
                </a:tc>
                <a:tc>
                  <a:txBody>
                    <a:bodyPr/>
                    <a:lstStyle/>
                    <a:p>
                      <a:pPr algn="ctr"/>
                      <a:r>
                        <a:rPr lang="es-CO" sz="1400" u="none" strike="noStrike" kern="1200" baseline="0" dirty="0"/>
                        <a:t>Oficina Asesora de Planeación</a:t>
                      </a:r>
                    </a:p>
                    <a:p>
                      <a:pPr algn="ctr"/>
                      <a:r>
                        <a:rPr lang="es-CO" sz="1400" u="none" strike="noStrike" kern="1200" baseline="0" dirty="0"/>
                        <a:t>Con el apoyo de la Secretaria General – Grupo de Comunicaciones y Líderes de proceso </a:t>
                      </a:r>
                    </a:p>
                    <a:p>
                      <a:pPr algn="ctr"/>
                      <a:endParaRPr lang="es-CO" sz="1400" u="none" strike="noStrike" kern="1200" baseline="0" dirty="0">
                        <a:solidFill>
                          <a:schemeClr val="tx1"/>
                        </a:solidFill>
                        <a:latin typeface="+mn-lt"/>
                        <a:ea typeface="+mn-ea"/>
                        <a:cs typeface="+mn-cs"/>
                      </a:endParaRPr>
                    </a:p>
                  </a:txBody>
                  <a:tcPr marL="36006" marR="36006" marT="36019" marB="36019"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CO" sz="1200" u="none" strike="noStrike" kern="1200" baseline="0" dirty="0"/>
                        <a:t>1°, 2°, 3° y 4° trimestre </a:t>
                      </a:r>
                    </a:p>
                    <a:p>
                      <a:endParaRPr lang="es-CO" sz="1200" b="1" u="none" strike="noStrike" kern="1200" baseline="0" dirty="0">
                        <a:solidFill>
                          <a:schemeClr val="tx1"/>
                        </a:solidFill>
                        <a:latin typeface="+mn-lt"/>
                        <a:ea typeface="+mn-ea"/>
                        <a:cs typeface="+mn-cs"/>
                      </a:endParaRPr>
                    </a:p>
                  </a:txBody>
                  <a:tcPr marL="36006" marR="36006" marT="36019" marB="36019" anchor="ctr"/>
                </a:tc>
                <a:extLst>
                  <a:ext uri="{0D108BD9-81ED-4DB2-BD59-A6C34878D82A}">
                    <a16:rowId xmlns="" xmlns:a16="http://schemas.microsoft.com/office/drawing/2014/main" val="10001"/>
                  </a:ext>
                </a:extLst>
              </a:tr>
              <a:tr h="983244">
                <a:tc>
                  <a:txBody>
                    <a:bodyPr/>
                    <a:lstStyle/>
                    <a:p>
                      <a:pPr algn="ctr" fontAlgn="ctr"/>
                      <a:r>
                        <a:rPr lang="es-CO" sz="1400" u="none" strike="noStrike" kern="1200" baseline="0" dirty="0"/>
                        <a:t>4. Monitoreo o revisión</a:t>
                      </a:r>
                    </a:p>
                    <a:p>
                      <a:pPr algn="ctr" fontAlgn="ctr"/>
                      <a:endParaRPr lang="es-CO" sz="1400" u="none" strike="noStrike" kern="1200" baseline="0" dirty="0">
                        <a:solidFill>
                          <a:schemeClr val="tx1"/>
                        </a:solidFill>
                        <a:latin typeface="+mn-lt"/>
                        <a:ea typeface="+mn-ea"/>
                        <a:cs typeface="+mn-cs"/>
                      </a:endParaRPr>
                    </a:p>
                  </a:txBody>
                  <a:tcPr marL="0" marR="0" marT="0" marB="0" anchor="ctr"/>
                </a:tc>
                <a:tc>
                  <a:txBody>
                    <a:bodyPr/>
                    <a:lstStyle/>
                    <a:p>
                      <a:pPr algn="ctr"/>
                      <a:r>
                        <a:rPr lang="es-CO" sz="1400" u="none" strike="noStrike" kern="1200" baseline="0" dirty="0">
                          <a:solidFill>
                            <a:schemeClr val="dk1"/>
                          </a:solidFill>
                          <a:latin typeface="+mn-lt"/>
                          <a:ea typeface="+mn-ea"/>
                          <a:cs typeface="+mn-cs"/>
                        </a:rPr>
                        <a:t>Monitorear y revisar el Mapa de Riesgos de Corrupción  y si es del caso ajustarlo e informar a la Oficina Asesora de Planeación</a:t>
                      </a:r>
                    </a:p>
                  </a:txBody>
                  <a:tcPr marL="36006" marR="36006" marT="35973" marB="35973" anchor="ctr"/>
                </a:tc>
                <a:tc>
                  <a:txBody>
                    <a:bodyPr/>
                    <a:lstStyle/>
                    <a:p>
                      <a:pPr algn="ctr"/>
                      <a:r>
                        <a:rPr lang="es-CO" sz="1400" u="none" strike="noStrike" kern="1200" baseline="0" dirty="0">
                          <a:solidFill>
                            <a:schemeClr val="dk1"/>
                          </a:solidFill>
                          <a:latin typeface="+mn-lt"/>
                          <a:ea typeface="+mn-ea"/>
                          <a:cs typeface="+mn-cs"/>
                        </a:rPr>
                        <a:t>Mapa de Riesgos de Corrupción monitoreado y revisado</a:t>
                      </a:r>
                    </a:p>
                  </a:txBody>
                  <a:tcPr marL="36006" marR="36006" marT="35973" marB="35973" anchor="ctr"/>
                </a:tc>
                <a:tc>
                  <a:txBody>
                    <a:bodyPr/>
                    <a:lstStyle/>
                    <a:p>
                      <a:pPr algn="ctr"/>
                      <a:r>
                        <a:rPr lang="es-CO" sz="1400" u="none" strike="noStrike" kern="1200" baseline="0" dirty="0">
                          <a:solidFill>
                            <a:schemeClr val="dk1"/>
                          </a:solidFill>
                          <a:latin typeface="+mn-lt"/>
                          <a:ea typeface="+mn-ea"/>
                          <a:cs typeface="+mn-cs"/>
                        </a:rPr>
                        <a:t>Líderes de proceso con apoyo de la Oficina Asesora de Planeación </a:t>
                      </a:r>
                    </a:p>
                  </a:txBody>
                  <a:tcPr marL="36006" marR="36006" marT="35973" marB="35973" anchor="ctr"/>
                </a:tc>
                <a:tc>
                  <a:txBody>
                    <a:bodyPr/>
                    <a:lstStyle/>
                    <a:p>
                      <a:r>
                        <a:rPr lang="es-CO" sz="1400" u="none" strike="noStrike" kern="1200" baseline="0" dirty="0">
                          <a:solidFill>
                            <a:schemeClr val="dk1"/>
                          </a:solidFill>
                          <a:latin typeface="+mn-lt"/>
                          <a:ea typeface="+mn-ea"/>
                          <a:cs typeface="+mn-cs"/>
                        </a:rPr>
                        <a:t>1°, 2°, 3° y 4° trimestre </a:t>
                      </a:r>
                    </a:p>
                  </a:txBody>
                  <a:tcPr marL="36006" marR="36006" marT="35973" marB="35973" anchor="ctr"/>
                </a:tc>
                <a:extLst>
                  <a:ext uri="{0D108BD9-81ED-4DB2-BD59-A6C34878D82A}">
                    <a16:rowId xmlns="" xmlns:a16="http://schemas.microsoft.com/office/drawing/2014/main" val="10002"/>
                  </a:ext>
                </a:extLst>
              </a:tr>
              <a:tr h="983244">
                <a:tc>
                  <a:txBody>
                    <a:bodyPr/>
                    <a:lstStyle/>
                    <a:p>
                      <a:pPr algn="ctr" fontAlgn="ctr"/>
                      <a:r>
                        <a:rPr lang="es-CO" sz="1400" u="none" strike="noStrike" kern="1200" baseline="0" dirty="0"/>
                        <a:t>5. Seguimiento</a:t>
                      </a:r>
                      <a:endParaRPr lang="es-CO" sz="1400" u="none" strike="noStrike" kern="1200" baseline="0" dirty="0">
                        <a:solidFill>
                          <a:schemeClr val="tx1"/>
                        </a:solidFill>
                        <a:latin typeface="+mn-lt"/>
                        <a:ea typeface="+mn-ea"/>
                        <a:cs typeface="+mn-cs"/>
                      </a:endParaRPr>
                    </a:p>
                  </a:txBody>
                  <a:tcPr marL="0" marR="0" marT="0" marB="0" anchor="ctr"/>
                </a:tc>
                <a:tc>
                  <a:txBody>
                    <a:bodyPr/>
                    <a:lstStyle/>
                    <a:p>
                      <a:pPr algn="l" fontAlgn="ctr"/>
                      <a:r>
                        <a:rPr lang="es-ES" sz="1400" u="none" strike="noStrike" kern="1200" baseline="0" dirty="0">
                          <a:solidFill>
                            <a:schemeClr val="dk1"/>
                          </a:solidFill>
                          <a:latin typeface="+mn-lt"/>
                          <a:ea typeface="+mn-ea"/>
                          <a:cs typeface="+mn-cs"/>
                        </a:rPr>
                        <a:t>Publicar y divulgar el monitoreo y seguimiento de la ejecución del PAAC 2018 y 2019</a:t>
                      </a:r>
                    </a:p>
                  </a:txBody>
                  <a:tcPr marL="0" marR="0" marT="0" marB="0" anchor="ctr"/>
                </a:tc>
                <a:tc>
                  <a:txBody>
                    <a:bodyPr/>
                    <a:lstStyle/>
                    <a:p>
                      <a:pPr algn="l" fontAlgn="ctr"/>
                      <a:r>
                        <a:rPr lang="es-ES" sz="1400" u="none" strike="noStrike" kern="1200" baseline="0" dirty="0">
                          <a:solidFill>
                            <a:schemeClr val="dk1"/>
                          </a:solidFill>
                          <a:latin typeface="+mn-lt"/>
                          <a:ea typeface="+mn-ea"/>
                          <a:cs typeface="+mn-cs"/>
                        </a:rPr>
                        <a:t>Seguimiento y monitoreo de la ejecución del PAAC 2018 y 2019 Publicado y divulgado </a:t>
                      </a:r>
                    </a:p>
                  </a:txBody>
                  <a:tcPr marL="0" marR="0" marT="0" marB="0" anchor="ctr"/>
                </a:tc>
                <a:tc>
                  <a:txBody>
                    <a:bodyPr/>
                    <a:lstStyle/>
                    <a:p>
                      <a:pPr algn="ctr"/>
                      <a:r>
                        <a:rPr lang="es-ES" sz="1400" u="none" strike="noStrike" kern="1200" baseline="0" dirty="0">
                          <a:solidFill>
                            <a:schemeClr val="dk1"/>
                          </a:solidFill>
                          <a:latin typeface="+mn-lt"/>
                          <a:ea typeface="+mn-ea"/>
                          <a:cs typeface="+mn-cs"/>
                        </a:rPr>
                        <a:t>Oficina Asesora de Planeación, Oficina de Control Interno, Secretaría general</a:t>
                      </a:r>
                      <a:endParaRPr lang="es-CO" sz="1400" u="none" strike="noStrike" kern="1200" baseline="0" dirty="0">
                        <a:solidFill>
                          <a:schemeClr val="dk1"/>
                        </a:solidFill>
                        <a:latin typeface="+mn-lt"/>
                        <a:ea typeface="+mn-ea"/>
                        <a:cs typeface="+mn-cs"/>
                      </a:endParaRPr>
                    </a:p>
                  </a:txBody>
                  <a:tcPr marL="36006" marR="36006" marT="35973" marB="35973"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CO" sz="1400" u="none" strike="noStrike" kern="1200" baseline="0" dirty="0">
                          <a:solidFill>
                            <a:schemeClr val="dk1"/>
                          </a:solidFill>
                          <a:latin typeface="+mn-lt"/>
                          <a:ea typeface="+mn-ea"/>
                          <a:cs typeface="+mn-cs"/>
                        </a:rPr>
                        <a:t>1°, 2°, 3° y 4° trimestre </a:t>
                      </a:r>
                    </a:p>
                    <a:p>
                      <a:pPr algn="ctr"/>
                      <a:endParaRPr lang="es-CO" sz="1400" u="none" strike="noStrike" kern="1200" baseline="0" dirty="0">
                        <a:solidFill>
                          <a:schemeClr val="dk1"/>
                        </a:solidFill>
                        <a:latin typeface="+mn-lt"/>
                        <a:ea typeface="+mn-ea"/>
                        <a:cs typeface="+mn-cs"/>
                      </a:endParaRPr>
                    </a:p>
                  </a:txBody>
                  <a:tcPr marL="36006" marR="36006" marT="35973" marB="35973" anchor="ctr"/>
                </a:tc>
                <a:extLst>
                  <a:ext uri="{0D108BD9-81ED-4DB2-BD59-A6C34878D82A}">
                    <a16:rowId xmlns="" xmlns:a16="http://schemas.microsoft.com/office/drawing/2014/main" val="10003"/>
                  </a:ext>
                </a:extLst>
              </a:tr>
            </a:tbl>
          </a:graphicData>
        </a:graphic>
      </p:graphicFrame>
    </p:spTree>
    <p:extLst>
      <p:ext uri="{BB962C8B-B14F-4D97-AF65-F5344CB8AC3E}">
        <p14:creationId xmlns:p14="http://schemas.microsoft.com/office/powerpoint/2010/main" val="292791425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tángulo 16">
            <a:extLst>
              <a:ext uri="{FF2B5EF4-FFF2-40B4-BE49-F238E27FC236}">
                <a16:creationId xmlns="" xmlns:a16="http://schemas.microsoft.com/office/drawing/2014/main" id="{1AFB049C-6B68-4B65-A015-20D3416AB98F}"/>
              </a:ext>
            </a:extLst>
          </p:cNvPr>
          <p:cNvSpPr/>
          <p:nvPr/>
        </p:nvSpPr>
        <p:spPr>
          <a:xfrm>
            <a:off x="6815025" y="-2058"/>
            <a:ext cx="5268686" cy="769441"/>
          </a:xfrm>
          <a:prstGeom prst="rect">
            <a:avLst/>
          </a:prstGeom>
        </p:spPr>
        <p:txBody>
          <a:bodyPr wrap="square">
            <a:spAutoFit/>
          </a:bodyPr>
          <a:lstStyle/>
          <a:p>
            <a:r>
              <a:rPr lang="es-ES" sz="2800" b="1" dirty="0">
                <a:solidFill>
                  <a:schemeClr val="bg1"/>
                </a:solidFill>
                <a:latin typeface="Arial" panose="020B0604020202020204" pitchFamily="34" charset="0"/>
                <a:cs typeface="Arial" panose="020B0604020202020204" pitchFamily="34" charset="0"/>
              </a:rPr>
              <a:t>Componente 1 - </a:t>
            </a:r>
            <a:r>
              <a:rPr lang="es-ES" sz="1600" b="1" dirty="0">
                <a:solidFill>
                  <a:schemeClr val="bg1"/>
                </a:solidFill>
                <a:latin typeface="Arial" panose="020B0604020202020204" pitchFamily="34" charset="0"/>
                <a:cs typeface="Arial" panose="020B0604020202020204" pitchFamily="34" charset="0"/>
              </a:rPr>
              <a:t>Gestión del Riesgo de Corrupción “MAPA DE RIESGOS DE CORRUPCIÓN</a:t>
            </a:r>
            <a:endParaRPr lang="es-CO" sz="1600" b="1" dirty="0">
              <a:solidFill>
                <a:schemeClr val="bg1"/>
              </a:solidFill>
              <a:latin typeface="Arial" panose="020B0604020202020204" pitchFamily="34" charset="0"/>
              <a:cs typeface="Arial" panose="020B0604020202020204" pitchFamily="34" charset="0"/>
            </a:endParaRPr>
          </a:p>
        </p:txBody>
      </p:sp>
      <p:grpSp>
        <p:nvGrpSpPr>
          <p:cNvPr id="88" name="Grupo 87"/>
          <p:cNvGrpSpPr/>
          <p:nvPr/>
        </p:nvGrpSpPr>
        <p:grpSpPr>
          <a:xfrm>
            <a:off x="0" y="-1"/>
            <a:ext cx="5524184" cy="1122204"/>
            <a:chOff x="5102657" y="5945321"/>
            <a:chExt cx="6284084" cy="548229"/>
          </a:xfrm>
        </p:grpSpPr>
        <p:sp>
          <p:nvSpPr>
            <p:cNvPr id="89" name="Forma libre 88"/>
            <p:cNvSpPr/>
            <p:nvPr/>
          </p:nvSpPr>
          <p:spPr>
            <a:xfrm>
              <a:off x="5665668" y="5945321"/>
              <a:ext cx="5721073" cy="548229"/>
            </a:xfrm>
            <a:custGeom>
              <a:avLst/>
              <a:gdLst>
                <a:gd name="connsiteX0" fmla="*/ 0 w 763861"/>
                <a:gd name="connsiteY0" fmla="*/ 0 h 806479"/>
                <a:gd name="connsiteX1" fmla="*/ 240208 w 763861"/>
                <a:gd name="connsiteY1" fmla="*/ 0 h 806479"/>
                <a:gd name="connsiteX2" fmla="*/ 245903 w 763861"/>
                <a:gd name="connsiteY2" fmla="*/ 9560 h 806479"/>
                <a:gd name="connsiteX3" fmla="*/ 245903 w 763861"/>
                <a:gd name="connsiteY3" fmla="*/ 0 h 806479"/>
                <a:gd name="connsiteX4" fmla="*/ 504882 w 763861"/>
                <a:gd name="connsiteY4" fmla="*/ 0 h 806479"/>
                <a:gd name="connsiteX5" fmla="*/ 763861 w 763861"/>
                <a:gd name="connsiteY5" fmla="*/ 403240 h 806479"/>
                <a:gd name="connsiteX6" fmla="*/ 504882 w 763861"/>
                <a:gd name="connsiteY6" fmla="*/ 806479 h 806479"/>
                <a:gd name="connsiteX7" fmla="*/ 245903 w 763861"/>
                <a:gd name="connsiteY7" fmla="*/ 806479 h 806479"/>
                <a:gd name="connsiteX8" fmla="*/ 245903 w 763861"/>
                <a:gd name="connsiteY8" fmla="*/ 796919 h 806479"/>
                <a:gd name="connsiteX9" fmla="*/ 240208 w 763861"/>
                <a:gd name="connsiteY9" fmla="*/ 806479 h 806479"/>
                <a:gd name="connsiteX10" fmla="*/ 0 w 763861"/>
                <a:gd name="connsiteY10" fmla="*/ 806479 h 806479"/>
                <a:gd name="connsiteX11" fmla="*/ 240208 w 763861"/>
                <a:gd name="connsiteY11" fmla="*/ 40324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04882 w 5292318"/>
                <a:gd name="connsiteY4" fmla="*/ 0 h 806479"/>
                <a:gd name="connsiteX5" fmla="*/ 5292318 w 5292318"/>
                <a:gd name="connsiteY5" fmla="*/ 479440 h 806479"/>
                <a:gd name="connsiteX6" fmla="*/ 504882 w 5292318"/>
                <a:gd name="connsiteY6" fmla="*/ 806479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04882 w 5292318"/>
                <a:gd name="connsiteY4" fmla="*/ 0 h 806479"/>
                <a:gd name="connsiteX5" fmla="*/ 5292318 w 5292318"/>
                <a:gd name="connsiteY5" fmla="*/ 479440 h 806479"/>
                <a:gd name="connsiteX6" fmla="*/ 5055111 w 5292318"/>
                <a:gd name="connsiteY6" fmla="*/ 719393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131311 w 5292318"/>
                <a:gd name="connsiteY4" fmla="*/ 10886 h 806479"/>
                <a:gd name="connsiteX5" fmla="*/ 5292318 w 5292318"/>
                <a:gd name="connsiteY5" fmla="*/ 479440 h 806479"/>
                <a:gd name="connsiteX6" fmla="*/ 5055111 w 5292318"/>
                <a:gd name="connsiteY6" fmla="*/ 719393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055111 w 5270547"/>
                <a:gd name="connsiteY6" fmla="*/ 719393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163969 w 5270547"/>
                <a:gd name="connsiteY6" fmla="*/ 762936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044226 w 5270547"/>
                <a:gd name="connsiteY6" fmla="*/ 795594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022454 w 5270547"/>
                <a:gd name="connsiteY4" fmla="*/ 10886 h 806479"/>
                <a:gd name="connsiteX5" fmla="*/ 5270547 w 5270547"/>
                <a:gd name="connsiteY5" fmla="*/ 370583 h 806479"/>
                <a:gd name="connsiteX6" fmla="*/ 5044226 w 5270547"/>
                <a:gd name="connsiteY6" fmla="*/ 795594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270547" h="806479">
                  <a:moveTo>
                    <a:pt x="0" y="0"/>
                  </a:moveTo>
                  <a:lnTo>
                    <a:pt x="240208" y="0"/>
                  </a:lnTo>
                  <a:lnTo>
                    <a:pt x="245903" y="9560"/>
                  </a:lnTo>
                  <a:lnTo>
                    <a:pt x="245903" y="0"/>
                  </a:lnTo>
                  <a:lnTo>
                    <a:pt x="5022454" y="10886"/>
                  </a:lnTo>
                  <a:lnTo>
                    <a:pt x="5270547" y="370583"/>
                  </a:lnTo>
                  <a:lnTo>
                    <a:pt x="5044226" y="795594"/>
                  </a:lnTo>
                  <a:lnTo>
                    <a:pt x="245903" y="806479"/>
                  </a:lnTo>
                  <a:lnTo>
                    <a:pt x="245903" y="796919"/>
                  </a:lnTo>
                  <a:lnTo>
                    <a:pt x="240208" y="806479"/>
                  </a:lnTo>
                  <a:lnTo>
                    <a:pt x="0" y="806479"/>
                  </a:lnTo>
                  <a:lnTo>
                    <a:pt x="240208" y="403240"/>
                  </a:lnTo>
                  <a:lnTo>
                    <a:pt x="0" y="0"/>
                  </a:lnTo>
                  <a:close/>
                </a:path>
              </a:pathLst>
            </a:custGeom>
            <a:solidFill>
              <a:schemeClr val="accent1">
                <a:lumMod val="50000"/>
              </a:schemeClr>
            </a:solidFill>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grpSp>
          <p:nvGrpSpPr>
            <p:cNvPr id="90" name="Grupo 89"/>
            <p:cNvGrpSpPr/>
            <p:nvPr/>
          </p:nvGrpSpPr>
          <p:grpSpPr>
            <a:xfrm>
              <a:off x="5102657" y="5978054"/>
              <a:ext cx="5759195" cy="496180"/>
              <a:chOff x="5102657" y="5978054"/>
              <a:chExt cx="5759195" cy="496180"/>
            </a:xfrm>
          </p:grpSpPr>
          <p:sp>
            <p:nvSpPr>
              <p:cNvPr id="91" name="Pentágono 90"/>
              <p:cNvSpPr/>
              <p:nvPr/>
            </p:nvSpPr>
            <p:spPr>
              <a:xfrm>
                <a:off x="5423219" y="6002301"/>
                <a:ext cx="361141" cy="444998"/>
              </a:xfrm>
              <a:prstGeom prst="homePlate">
                <a:avLst/>
              </a:prstGeom>
              <a:solidFill>
                <a:schemeClr val="accent1">
                  <a:lumMod val="50000"/>
                </a:schemeClr>
              </a:solidFill>
            </p:spPr>
            <p:style>
              <a:lnRef idx="0">
                <a:schemeClr val="accent6"/>
              </a:lnRef>
              <a:fillRef idx="3">
                <a:schemeClr val="accent6"/>
              </a:fillRef>
              <a:effectRef idx="3">
                <a:schemeClr val="accent6"/>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sp>
            <p:nvSpPr>
              <p:cNvPr id="92" name="Elipse 91"/>
              <p:cNvSpPr/>
              <p:nvPr/>
            </p:nvSpPr>
            <p:spPr>
              <a:xfrm>
                <a:off x="5102657" y="5999871"/>
                <a:ext cx="439263" cy="439263"/>
              </a:xfrm>
              <a:prstGeom prst="ellipse">
                <a:avLst/>
              </a:prstGeom>
              <a:solidFill>
                <a:schemeClr val="accent1">
                  <a:lumMod val="50000"/>
                </a:schemeClr>
              </a:solidFill>
              <a:ln w="57150">
                <a:solidFill>
                  <a:schemeClr val="accent6">
                    <a:lumMod val="20000"/>
                    <a:lumOff val="80000"/>
                  </a:schemeClr>
                </a:solidFill>
              </a:ln>
            </p:spPr>
            <p:style>
              <a:lnRef idx="0">
                <a:schemeClr val="accent6"/>
              </a:lnRef>
              <a:fillRef idx="3">
                <a:schemeClr val="accent6"/>
              </a:fillRef>
              <a:effectRef idx="3">
                <a:schemeClr val="accent6"/>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sp>
            <p:nvSpPr>
              <p:cNvPr id="93" name="CuadroTexto 92"/>
              <p:cNvSpPr txBox="1"/>
              <p:nvPr/>
            </p:nvSpPr>
            <p:spPr>
              <a:xfrm>
                <a:off x="6026810" y="5978054"/>
                <a:ext cx="4835042" cy="496180"/>
              </a:xfrm>
              <a:prstGeom prst="rect">
                <a:avLst/>
              </a:prstGeom>
              <a:noFill/>
            </p:spPr>
            <p:txBody>
              <a:bodyPr wrap="square" rtlCol="0">
                <a:spAutoFit/>
              </a:bodyPr>
              <a:lstStyle/>
              <a:p>
                <a:pPr algn="ctr"/>
                <a:r>
                  <a:rPr lang="es-CO" sz="2000" b="1" dirty="0">
                    <a:solidFill>
                      <a:schemeClr val="bg1"/>
                    </a:solidFill>
                    <a:latin typeface="Arial" panose="020B0604020202020204" pitchFamily="34" charset="0"/>
                    <a:cs typeface="Arial" panose="020B0604020202020204" pitchFamily="34" charset="0"/>
                  </a:rPr>
                  <a:t>Metodología empleada para elaborar el </a:t>
                </a:r>
                <a:r>
                  <a:rPr lang="es-ES" sz="2000" b="1" dirty="0">
                    <a:solidFill>
                      <a:schemeClr val="bg1"/>
                    </a:solidFill>
                    <a:latin typeface="Arial" panose="020B0604020202020204" pitchFamily="34" charset="0"/>
                    <a:cs typeface="Arial" panose="020B0604020202020204" pitchFamily="34" charset="0"/>
                  </a:rPr>
                  <a:t>MAPA DE RIESGOS DE CORRUPCIÓN</a:t>
                </a:r>
                <a:endParaRPr lang="es-CO" sz="2000" b="1" dirty="0">
                  <a:solidFill>
                    <a:schemeClr val="bg1"/>
                  </a:solidFill>
                  <a:latin typeface="Arial" panose="020B0604020202020204" pitchFamily="34" charset="0"/>
                  <a:cs typeface="Arial" panose="020B0604020202020204" pitchFamily="34" charset="0"/>
                </a:endParaRPr>
              </a:p>
            </p:txBody>
          </p:sp>
        </p:grpSp>
      </p:grpSp>
      <p:grpSp>
        <p:nvGrpSpPr>
          <p:cNvPr id="16" name="Grupo 15"/>
          <p:cNvGrpSpPr/>
          <p:nvPr/>
        </p:nvGrpSpPr>
        <p:grpSpPr>
          <a:xfrm>
            <a:off x="178269" y="1972678"/>
            <a:ext cx="5583609" cy="577645"/>
            <a:chOff x="3788546" y="1095038"/>
            <a:chExt cx="8840294" cy="670249"/>
          </a:xfrm>
        </p:grpSpPr>
        <p:sp>
          <p:nvSpPr>
            <p:cNvPr id="18" name="Pentágono 17"/>
            <p:cNvSpPr/>
            <p:nvPr/>
          </p:nvSpPr>
          <p:spPr>
            <a:xfrm>
              <a:off x="4209154" y="1098522"/>
              <a:ext cx="517958" cy="638228"/>
            </a:xfrm>
            <a:prstGeom prst="homePlate">
              <a:avLst/>
            </a:prstGeom>
          </p:spPr>
          <p:style>
            <a:lnRef idx="0">
              <a:schemeClr val="accent6"/>
            </a:lnRef>
            <a:fillRef idx="3">
              <a:schemeClr val="accent6"/>
            </a:fillRef>
            <a:effectRef idx="3">
              <a:schemeClr val="accent6"/>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sp>
          <p:nvSpPr>
            <p:cNvPr id="19" name="Forma libre 18"/>
            <p:cNvSpPr/>
            <p:nvPr/>
          </p:nvSpPr>
          <p:spPr>
            <a:xfrm>
              <a:off x="4703384" y="1098523"/>
              <a:ext cx="7925456" cy="638228"/>
            </a:xfrm>
            <a:custGeom>
              <a:avLst/>
              <a:gdLst>
                <a:gd name="connsiteX0" fmla="*/ 0 w 763861"/>
                <a:gd name="connsiteY0" fmla="*/ 0 h 806479"/>
                <a:gd name="connsiteX1" fmla="*/ 240208 w 763861"/>
                <a:gd name="connsiteY1" fmla="*/ 0 h 806479"/>
                <a:gd name="connsiteX2" fmla="*/ 245903 w 763861"/>
                <a:gd name="connsiteY2" fmla="*/ 9560 h 806479"/>
                <a:gd name="connsiteX3" fmla="*/ 245903 w 763861"/>
                <a:gd name="connsiteY3" fmla="*/ 0 h 806479"/>
                <a:gd name="connsiteX4" fmla="*/ 504882 w 763861"/>
                <a:gd name="connsiteY4" fmla="*/ 0 h 806479"/>
                <a:gd name="connsiteX5" fmla="*/ 763861 w 763861"/>
                <a:gd name="connsiteY5" fmla="*/ 403240 h 806479"/>
                <a:gd name="connsiteX6" fmla="*/ 504882 w 763861"/>
                <a:gd name="connsiteY6" fmla="*/ 806479 h 806479"/>
                <a:gd name="connsiteX7" fmla="*/ 245903 w 763861"/>
                <a:gd name="connsiteY7" fmla="*/ 806479 h 806479"/>
                <a:gd name="connsiteX8" fmla="*/ 245903 w 763861"/>
                <a:gd name="connsiteY8" fmla="*/ 796919 h 806479"/>
                <a:gd name="connsiteX9" fmla="*/ 240208 w 763861"/>
                <a:gd name="connsiteY9" fmla="*/ 806479 h 806479"/>
                <a:gd name="connsiteX10" fmla="*/ 0 w 763861"/>
                <a:gd name="connsiteY10" fmla="*/ 806479 h 806479"/>
                <a:gd name="connsiteX11" fmla="*/ 240208 w 763861"/>
                <a:gd name="connsiteY11" fmla="*/ 40324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04882 w 5292318"/>
                <a:gd name="connsiteY4" fmla="*/ 0 h 806479"/>
                <a:gd name="connsiteX5" fmla="*/ 5292318 w 5292318"/>
                <a:gd name="connsiteY5" fmla="*/ 479440 h 806479"/>
                <a:gd name="connsiteX6" fmla="*/ 504882 w 5292318"/>
                <a:gd name="connsiteY6" fmla="*/ 806479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04882 w 5292318"/>
                <a:gd name="connsiteY4" fmla="*/ 0 h 806479"/>
                <a:gd name="connsiteX5" fmla="*/ 5292318 w 5292318"/>
                <a:gd name="connsiteY5" fmla="*/ 479440 h 806479"/>
                <a:gd name="connsiteX6" fmla="*/ 5055111 w 5292318"/>
                <a:gd name="connsiteY6" fmla="*/ 719393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131311 w 5292318"/>
                <a:gd name="connsiteY4" fmla="*/ 10886 h 806479"/>
                <a:gd name="connsiteX5" fmla="*/ 5292318 w 5292318"/>
                <a:gd name="connsiteY5" fmla="*/ 479440 h 806479"/>
                <a:gd name="connsiteX6" fmla="*/ 5055111 w 5292318"/>
                <a:gd name="connsiteY6" fmla="*/ 719393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055111 w 5270547"/>
                <a:gd name="connsiteY6" fmla="*/ 719393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163969 w 5270547"/>
                <a:gd name="connsiteY6" fmla="*/ 762936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044226 w 5270547"/>
                <a:gd name="connsiteY6" fmla="*/ 795594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022454 w 5270547"/>
                <a:gd name="connsiteY4" fmla="*/ 10886 h 806479"/>
                <a:gd name="connsiteX5" fmla="*/ 5270547 w 5270547"/>
                <a:gd name="connsiteY5" fmla="*/ 370583 h 806479"/>
                <a:gd name="connsiteX6" fmla="*/ 5044226 w 5270547"/>
                <a:gd name="connsiteY6" fmla="*/ 795594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270547" h="806479">
                  <a:moveTo>
                    <a:pt x="0" y="0"/>
                  </a:moveTo>
                  <a:lnTo>
                    <a:pt x="240208" y="0"/>
                  </a:lnTo>
                  <a:lnTo>
                    <a:pt x="245903" y="9560"/>
                  </a:lnTo>
                  <a:lnTo>
                    <a:pt x="245903" y="0"/>
                  </a:lnTo>
                  <a:lnTo>
                    <a:pt x="5022454" y="10886"/>
                  </a:lnTo>
                  <a:lnTo>
                    <a:pt x="5270547" y="370583"/>
                  </a:lnTo>
                  <a:lnTo>
                    <a:pt x="5044226" y="795594"/>
                  </a:lnTo>
                  <a:lnTo>
                    <a:pt x="245903" y="806479"/>
                  </a:lnTo>
                  <a:lnTo>
                    <a:pt x="245903" y="796919"/>
                  </a:lnTo>
                  <a:lnTo>
                    <a:pt x="240208" y="806479"/>
                  </a:lnTo>
                  <a:lnTo>
                    <a:pt x="0" y="806479"/>
                  </a:lnTo>
                  <a:lnTo>
                    <a:pt x="240208" y="403240"/>
                  </a:lnTo>
                  <a:lnTo>
                    <a:pt x="0" y="0"/>
                  </a:lnTo>
                  <a:close/>
                </a:path>
              </a:pathLst>
            </a:custGeom>
          </p:spPr>
          <p:style>
            <a:lnRef idx="2">
              <a:schemeClr val="accent5">
                <a:shade val="50000"/>
              </a:schemeClr>
            </a:lnRef>
            <a:fillRef idx="1">
              <a:schemeClr val="accent5"/>
            </a:fillRef>
            <a:effectRef idx="0">
              <a:schemeClr val="accent5"/>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solidFill>
                  <a:schemeClr val="bg1"/>
                </a:solidFill>
              </a:endParaRPr>
            </a:p>
          </p:txBody>
        </p:sp>
        <p:sp>
          <p:nvSpPr>
            <p:cNvPr id="20" name="CuadroTexto 19"/>
            <p:cNvSpPr txBox="1"/>
            <p:nvPr/>
          </p:nvSpPr>
          <p:spPr>
            <a:xfrm>
              <a:off x="5066837" y="1158188"/>
              <a:ext cx="6926513" cy="607099"/>
            </a:xfrm>
            <a:prstGeom prst="rect">
              <a:avLst/>
            </a:prstGeom>
            <a:noFill/>
          </p:spPr>
          <p:txBody>
            <a:bodyPr wrap="square" rtlCol="0">
              <a:spAutoFit/>
            </a:bodyPr>
            <a:lstStyle/>
            <a:p>
              <a:r>
                <a:rPr lang="es-ES" sz="1400" b="1" dirty="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Taller  con facilitadores MIPG* para aclarar dudas y analizar posibles riesgos de corrupción</a:t>
              </a:r>
              <a:endParaRPr lang="es-CO" sz="1400" b="1" dirty="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sp>
          <p:nvSpPr>
            <p:cNvPr id="21" name="Elipse 20"/>
            <p:cNvSpPr/>
            <p:nvPr/>
          </p:nvSpPr>
          <p:spPr>
            <a:xfrm>
              <a:off x="3788546" y="1095038"/>
              <a:ext cx="630003" cy="630004"/>
            </a:xfrm>
            <a:prstGeom prst="ellipse">
              <a:avLst/>
            </a:prstGeom>
            <a:ln w="57150">
              <a:solidFill>
                <a:schemeClr val="accent6">
                  <a:lumMod val="20000"/>
                  <a:lumOff val="80000"/>
                </a:schemeClr>
              </a:solidFill>
            </a:ln>
          </p:spPr>
          <p:style>
            <a:lnRef idx="0">
              <a:schemeClr val="accent6"/>
            </a:lnRef>
            <a:fillRef idx="3">
              <a:schemeClr val="accent6"/>
            </a:fillRef>
            <a:effectRef idx="3">
              <a:schemeClr val="accent6"/>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grpSp>
      <p:grpSp>
        <p:nvGrpSpPr>
          <p:cNvPr id="22" name="Grupo 21"/>
          <p:cNvGrpSpPr/>
          <p:nvPr/>
        </p:nvGrpSpPr>
        <p:grpSpPr>
          <a:xfrm>
            <a:off x="94995" y="3747717"/>
            <a:ext cx="5583609" cy="574113"/>
            <a:chOff x="3799261" y="1070597"/>
            <a:chExt cx="8838708" cy="666153"/>
          </a:xfrm>
        </p:grpSpPr>
        <p:sp>
          <p:nvSpPr>
            <p:cNvPr id="23" name="Pentágono 22"/>
            <p:cNvSpPr/>
            <p:nvPr/>
          </p:nvSpPr>
          <p:spPr>
            <a:xfrm>
              <a:off x="4219870" y="1074081"/>
              <a:ext cx="517958" cy="638229"/>
            </a:xfrm>
            <a:prstGeom prst="homePlate">
              <a:avLst/>
            </a:prstGeom>
          </p:spPr>
          <p:style>
            <a:lnRef idx="0">
              <a:schemeClr val="accent6"/>
            </a:lnRef>
            <a:fillRef idx="3">
              <a:schemeClr val="accent6"/>
            </a:fillRef>
            <a:effectRef idx="3">
              <a:schemeClr val="accent6"/>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sp>
          <p:nvSpPr>
            <p:cNvPr id="24" name="Forma libre 23"/>
            <p:cNvSpPr/>
            <p:nvPr/>
          </p:nvSpPr>
          <p:spPr>
            <a:xfrm>
              <a:off x="4761416" y="1098521"/>
              <a:ext cx="7876553" cy="638229"/>
            </a:xfrm>
            <a:custGeom>
              <a:avLst/>
              <a:gdLst>
                <a:gd name="connsiteX0" fmla="*/ 0 w 763861"/>
                <a:gd name="connsiteY0" fmla="*/ 0 h 806479"/>
                <a:gd name="connsiteX1" fmla="*/ 240208 w 763861"/>
                <a:gd name="connsiteY1" fmla="*/ 0 h 806479"/>
                <a:gd name="connsiteX2" fmla="*/ 245903 w 763861"/>
                <a:gd name="connsiteY2" fmla="*/ 9560 h 806479"/>
                <a:gd name="connsiteX3" fmla="*/ 245903 w 763861"/>
                <a:gd name="connsiteY3" fmla="*/ 0 h 806479"/>
                <a:gd name="connsiteX4" fmla="*/ 504882 w 763861"/>
                <a:gd name="connsiteY4" fmla="*/ 0 h 806479"/>
                <a:gd name="connsiteX5" fmla="*/ 763861 w 763861"/>
                <a:gd name="connsiteY5" fmla="*/ 403240 h 806479"/>
                <a:gd name="connsiteX6" fmla="*/ 504882 w 763861"/>
                <a:gd name="connsiteY6" fmla="*/ 806479 h 806479"/>
                <a:gd name="connsiteX7" fmla="*/ 245903 w 763861"/>
                <a:gd name="connsiteY7" fmla="*/ 806479 h 806479"/>
                <a:gd name="connsiteX8" fmla="*/ 245903 w 763861"/>
                <a:gd name="connsiteY8" fmla="*/ 796919 h 806479"/>
                <a:gd name="connsiteX9" fmla="*/ 240208 w 763861"/>
                <a:gd name="connsiteY9" fmla="*/ 806479 h 806479"/>
                <a:gd name="connsiteX10" fmla="*/ 0 w 763861"/>
                <a:gd name="connsiteY10" fmla="*/ 806479 h 806479"/>
                <a:gd name="connsiteX11" fmla="*/ 240208 w 763861"/>
                <a:gd name="connsiteY11" fmla="*/ 40324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04882 w 5292318"/>
                <a:gd name="connsiteY4" fmla="*/ 0 h 806479"/>
                <a:gd name="connsiteX5" fmla="*/ 5292318 w 5292318"/>
                <a:gd name="connsiteY5" fmla="*/ 479440 h 806479"/>
                <a:gd name="connsiteX6" fmla="*/ 504882 w 5292318"/>
                <a:gd name="connsiteY6" fmla="*/ 806479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04882 w 5292318"/>
                <a:gd name="connsiteY4" fmla="*/ 0 h 806479"/>
                <a:gd name="connsiteX5" fmla="*/ 5292318 w 5292318"/>
                <a:gd name="connsiteY5" fmla="*/ 479440 h 806479"/>
                <a:gd name="connsiteX6" fmla="*/ 5055111 w 5292318"/>
                <a:gd name="connsiteY6" fmla="*/ 719393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131311 w 5292318"/>
                <a:gd name="connsiteY4" fmla="*/ 10886 h 806479"/>
                <a:gd name="connsiteX5" fmla="*/ 5292318 w 5292318"/>
                <a:gd name="connsiteY5" fmla="*/ 479440 h 806479"/>
                <a:gd name="connsiteX6" fmla="*/ 5055111 w 5292318"/>
                <a:gd name="connsiteY6" fmla="*/ 719393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055111 w 5270547"/>
                <a:gd name="connsiteY6" fmla="*/ 719393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163969 w 5270547"/>
                <a:gd name="connsiteY6" fmla="*/ 762936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044226 w 5270547"/>
                <a:gd name="connsiteY6" fmla="*/ 795594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022454 w 5270547"/>
                <a:gd name="connsiteY4" fmla="*/ 10886 h 806479"/>
                <a:gd name="connsiteX5" fmla="*/ 5270547 w 5270547"/>
                <a:gd name="connsiteY5" fmla="*/ 370583 h 806479"/>
                <a:gd name="connsiteX6" fmla="*/ 5044226 w 5270547"/>
                <a:gd name="connsiteY6" fmla="*/ 795594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270547" h="806479">
                  <a:moveTo>
                    <a:pt x="0" y="0"/>
                  </a:moveTo>
                  <a:lnTo>
                    <a:pt x="240208" y="0"/>
                  </a:lnTo>
                  <a:lnTo>
                    <a:pt x="245903" y="9560"/>
                  </a:lnTo>
                  <a:lnTo>
                    <a:pt x="245903" y="0"/>
                  </a:lnTo>
                  <a:lnTo>
                    <a:pt x="5022454" y="10886"/>
                  </a:lnTo>
                  <a:lnTo>
                    <a:pt x="5270547" y="370583"/>
                  </a:lnTo>
                  <a:lnTo>
                    <a:pt x="5044226" y="795594"/>
                  </a:lnTo>
                  <a:lnTo>
                    <a:pt x="245903" y="806479"/>
                  </a:lnTo>
                  <a:lnTo>
                    <a:pt x="245903" y="796919"/>
                  </a:lnTo>
                  <a:lnTo>
                    <a:pt x="240208" y="806479"/>
                  </a:lnTo>
                  <a:lnTo>
                    <a:pt x="0" y="806479"/>
                  </a:lnTo>
                  <a:lnTo>
                    <a:pt x="240208" y="403240"/>
                  </a:lnTo>
                  <a:lnTo>
                    <a:pt x="0" y="0"/>
                  </a:lnTo>
                  <a:close/>
                </a:path>
              </a:pathLst>
            </a:custGeom>
          </p:spPr>
          <p:style>
            <a:lnRef idx="2">
              <a:schemeClr val="accent5">
                <a:shade val="50000"/>
              </a:schemeClr>
            </a:lnRef>
            <a:fillRef idx="1">
              <a:schemeClr val="accent5"/>
            </a:fillRef>
            <a:effectRef idx="0">
              <a:schemeClr val="accent5"/>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sp>
          <p:nvSpPr>
            <p:cNvPr id="25" name="CuadroTexto 24"/>
            <p:cNvSpPr txBox="1"/>
            <p:nvPr/>
          </p:nvSpPr>
          <p:spPr>
            <a:xfrm>
              <a:off x="5096021" y="1158187"/>
              <a:ext cx="7211393" cy="357119"/>
            </a:xfrm>
            <a:prstGeom prst="rect">
              <a:avLst/>
            </a:prstGeom>
            <a:noFill/>
          </p:spPr>
          <p:txBody>
            <a:bodyPr wrap="square" rtlCol="0">
              <a:spAutoFit/>
            </a:bodyPr>
            <a:lstStyle/>
            <a:p>
              <a:r>
                <a:rPr lang="es-CO" sz="1400" b="1" dirty="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Consolidación de los Riesgos de Corrupción </a:t>
              </a:r>
            </a:p>
          </p:txBody>
        </p:sp>
        <p:sp>
          <p:nvSpPr>
            <p:cNvPr id="26" name="Elipse 25"/>
            <p:cNvSpPr/>
            <p:nvPr/>
          </p:nvSpPr>
          <p:spPr>
            <a:xfrm>
              <a:off x="3799261" y="1070597"/>
              <a:ext cx="630003" cy="630003"/>
            </a:xfrm>
            <a:prstGeom prst="ellipse">
              <a:avLst/>
            </a:prstGeom>
            <a:ln w="57150">
              <a:solidFill>
                <a:schemeClr val="accent6">
                  <a:lumMod val="20000"/>
                  <a:lumOff val="80000"/>
                </a:schemeClr>
              </a:solidFill>
            </a:ln>
          </p:spPr>
          <p:style>
            <a:lnRef idx="0">
              <a:schemeClr val="accent6"/>
            </a:lnRef>
            <a:fillRef idx="3">
              <a:schemeClr val="accent6"/>
            </a:fillRef>
            <a:effectRef idx="3">
              <a:schemeClr val="accent6"/>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grpSp>
      <p:grpSp>
        <p:nvGrpSpPr>
          <p:cNvPr id="27" name="Grupo 26"/>
          <p:cNvGrpSpPr/>
          <p:nvPr/>
        </p:nvGrpSpPr>
        <p:grpSpPr>
          <a:xfrm flipH="1">
            <a:off x="5779022" y="1239943"/>
            <a:ext cx="5558496" cy="811227"/>
            <a:chOff x="3788546" y="1095038"/>
            <a:chExt cx="8840294" cy="705984"/>
          </a:xfrm>
        </p:grpSpPr>
        <p:sp>
          <p:nvSpPr>
            <p:cNvPr id="28" name="Pentágono 27"/>
            <p:cNvSpPr/>
            <p:nvPr/>
          </p:nvSpPr>
          <p:spPr>
            <a:xfrm>
              <a:off x="4209154" y="1098522"/>
              <a:ext cx="517958" cy="638228"/>
            </a:xfrm>
            <a:prstGeom prst="homePlate">
              <a:avLst/>
            </a:prstGeom>
          </p:spPr>
          <p:style>
            <a:lnRef idx="0">
              <a:schemeClr val="accent6"/>
            </a:lnRef>
            <a:fillRef idx="3">
              <a:schemeClr val="accent6"/>
            </a:fillRef>
            <a:effectRef idx="3">
              <a:schemeClr val="accent6"/>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sp>
          <p:nvSpPr>
            <p:cNvPr id="29" name="Forma libre 28"/>
            <p:cNvSpPr/>
            <p:nvPr/>
          </p:nvSpPr>
          <p:spPr>
            <a:xfrm>
              <a:off x="4703384" y="1098523"/>
              <a:ext cx="7925456" cy="638228"/>
            </a:xfrm>
            <a:custGeom>
              <a:avLst/>
              <a:gdLst>
                <a:gd name="connsiteX0" fmla="*/ 0 w 763861"/>
                <a:gd name="connsiteY0" fmla="*/ 0 h 806479"/>
                <a:gd name="connsiteX1" fmla="*/ 240208 w 763861"/>
                <a:gd name="connsiteY1" fmla="*/ 0 h 806479"/>
                <a:gd name="connsiteX2" fmla="*/ 245903 w 763861"/>
                <a:gd name="connsiteY2" fmla="*/ 9560 h 806479"/>
                <a:gd name="connsiteX3" fmla="*/ 245903 w 763861"/>
                <a:gd name="connsiteY3" fmla="*/ 0 h 806479"/>
                <a:gd name="connsiteX4" fmla="*/ 504882 w 763861"/>
                <a:gd name="connsiteY4" fmla="*/ 0 h 806479"/>
                <a:gd name="connsiteX5" fmla="*/ 763861 w 763861"/>
                <a:gd name="connsiteY5" fmla="*/ 403240 h 806479"/>
                <a:gd name="connsiteX6" fmla="*/ 504882 w 763861"/>
                <a:gd name="connsiteY6" fmla="*/ 806479 h 806479"/>
                <a:gd name="connsiteX7" fmla="*/ 245903 w 763861"/>
                <a:gd name="connsiteY7" fmla="*/ 806479 h 806479"/>
                <a:gd name="connsiteX8" fmla="*/ 245903 w 763861"/>
                <a:gd name="connsiteY8" fmla="*/ 796919 h 806479"/>
                <a:gd name="connsiteX9" fmla="*/ 240208 w 763861"/>
                <a:gd name="connsiteY9" fmla="*/ 806479 h 806479"/>
                <a:gd name="connsiteX10" fmla="*/ 0 w 763861"/>
                <a:gd name="connsiteY10" fmla="*/ 806479 h 806479"/>
                <a:gd name="connsiteX11" fmla="*/ 240208 w 763861"/>
                <a:gd name="connsiteY11" fmla="*/ 40324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04882 w 5292318"/>
                <a:gd name="connsiteY4" fmla="*/ 0 h 806479"/>
                <a:gd name="connsiteX5" fmla="*/ 5292318 w 5292318"/>
                <a:gd name="connsiteY5" fmla="*/ 479440 h 806479"/>
                <a:gd name="connsiteX6" fmla="*/ 504882 w 5292318"/>
                <a:gd name="connsiteY6" fmla="*/ 806479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04882 w 5292318"/>
                <a:gd name="connsiteY4" fmla="*/ 0 h 806479"/>
                <a:gd name="connsiteX5" fmla="*/ 5292318 w 5292318"/>
                <a:gd name="connsiteY5" fmla="*/ 479440 h 806479"/>
                <a:gd name="connsiteX6" fmla="*/ 5055111 w 5292318"/>
                <a:gd name="connsiteY6" fmla="*/ 719393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131311 w 5292318"/>
                <a:gd name="connsiteY4" fmla="*/ 10886 h 806479"/>
                <a:gd name="connsiteX5" fmla="*/ 5292318 w 5292318"/>
                <a:gd name="connsiteY5" fmla="*/ 479440 h 806479"/>
                <a:gd name="connsiteX6" fmla="*/ 5055111 w 5292318"/>
                <a:gd name="connsiteY6" fmla="*/ 719393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055111 w 5270547"/>
                <a:gd name="connsiteY6" fmla="*/ 719393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163969 w 5270547"/>
                <a:gd name="connsiteY6" fmla="*/ 762936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044226 w 5270547"/>
                <a:gd name="connsiteY6" fmla="*/ 795594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022454 w 5270547"/>
                <a:gd name="connsiteY4" fmla="*/ 10886 h 806479"/>
                <a:gd name="connsiteX5" fmla="*/ 5270547 w 5270547"/>
                <a:gd name="connsiteY5" fmla="*/ 370583 h 806479"/>
                <a:gd name="connsiteX6" fmla="*/ 5044226 w 5270547"/>
                <a:gd name="connsiteY6" fmla="*/ 795594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270547" h="806479">
                  <a:moveTo>
                    <a:pt x="0" y="0"/>
                  </a:moveTo>
                  <a:lnTo>
                    <a:pt x="240208" y="0"/>
                  </a:lnTo>
                  <a:lnTo>
                    <a:pt x="245903" y="9560"/>
                  </a:lnTo>
                  <a:lnTo>
                    <a:pt x="245903" y="0"/>
                  </a:lnTo>
                  <a:lnTo>
                    <a:pt x="5022454" y="10886"/>
                  </a:lnTo>
                  <a:lnTo>
                    <a:pt x="5270547" y="370583"/>
                  </a:lnTo>
                  <a:lnTo>
                    <a:pt x="5044226" y="795594"/>
                  </a:lnTo>
                  <a:lnTo>
                    <a:pt x="245903" y="806479"/>
                  </a:lnTo>
                  <a:lnTo>
                    <a:pt x="245903" y="796919"/>
                  </a:lnTo>
                  <a:lnTo>
                    <a:pt x="240208" y="806479"/>
                  </a:lnTo>
                  <a:lnTo>
                    <a:pt x="0" y="806479"/>
                  </a:lnTo>
                  <a:lnTo>
                    <a:pt x="240208" y="403240"/>
                  </a:lnTo>
                  <a:lnTo>
                    <a:pt x="0" y="0"/>
                  </a:lnTo>
                  <a:close/>
                </a:path>
              </a:pathLst>
            </a:custGeom>
          </p:spPr>
          <p:style>
            <a:lnRef idx="3">
              <a:schemeClr val="lt1"/>
            </a:lnRef>
            <a:fillRef idx="1">
              <a:schemeClr val="accent5"/>
            </a:fillRef>
            <a:effectRef idx="1">
              <a:schemeClr val="accent5"/>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00"/>
            </a:p>
          </p:txBody>
        </p:sp>
        <p:sp>
          <p:nvSpPr>
            <p:cNvPr id="30" name="CuadroTexto 29"/>
            <p:cNvSpPr txBox="1"/>
            <p:nvPr/>
          </p:nvSpPr>
          <p:spPr>
            <a:xfrm>
              <a:off x="5066839" y="1158188"/>
              <a:ext cx="7046792" cy="642834"/>
            </a:xfrm>
            <a:prstGeom prst="rect">
              <a:avLst/>
            </a:prstGeom>
            <a:noFill/>
          </p:spPr>
          <p:txBody>
            <a:bodyPr wrap="square" rtlCol="0">
              <a:spAutoFit/>
            </a:bodyPr>
            <a:lstStyle/>
            <a:p>
              <a:pPr algn="ctr"/>
              <a:r>
                <a:rPr lang="es-ES" sz="1400" b="1" dirty="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Revisión participativa de la POLÍTICA INSTITUCIONAL DE ADMINISTRACIÓN DEL RIESGO</a:t>
              </a:r>
              <a:endParaRPr lang="es-CO" sz="1400" b="1" dirty="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sp>
          <p:nvSpPr>
            <p:cNvPr id="31" name="Elipse 30"/>
            <p:cNvSpPr/>
            <p:nvPr/>
          </p:nvSpPr>
          <p:spPr>
            <a:xfrm>
              <a:off x="3788546" y="1095038"/>
              <a:ext cx="630003" cy="630004"/>
            </a:xfrm>
            <a:prstGeom prst="ellipse">
              <a:avLst/>
            </a:prstGeom>
            <a:ln w="57150">
              <a:solidFill>
                <a:schemeClr val="accent6">
                  <a:lumMod val="20000"/>
                  <a:lumOff val="80000"/>
                </a:schemeClr>
              </a:solidFill>
            </a:ln>
          </p:spPr>
          <p:style>
            <a:lnRef idx="0">
              <a:schemeClr val="accent6"/>
            </a:lnRef>
            <a:fillRef idx="3">
              <a:schemeClr val="accent6"/>
            </a:fillRef>
            <a:effectRef idx="3">
              <a:schemeClr val="accent6"/>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grpSp>
      <p:grpSp>
        <p:nvGrpSpPr>
          <p:cNvPr id="32" name="Grupo 31"/>
          <p:cNvGrpSpPr/>
          <p:nvPr/>
        </p:nvGrpSpPr>
        <p:grpSpPr>
          <a:xfrm flipH="1">
            <a:off x="5779822" y="3373878"/>
            <a:ext cx="5557695" cy="655889"/>
            <a:chOff x="3790135" y="975713"/>
            <a:chExt cx="8838706" cy="761038"/>
          </a:xfrm>
        </p:grpSpPr>
        <p:sp>
          <p:nvSpPr>
            <p:cNvPr id="33" name="Pentágono 32"/>
            <p:cNvSpPr/>
            <p:nvPr/>
          </p:nvSpPr>
          <p:spPr>
            <a:xfrm>
              <a:off x="4210743" y="1087663"/>
              <a:ext cx="517958" cy="638228"/>
            </a:xfrm>
            <a:prstGeom prst="homePlate">
              <a:avLst/>
            </a:prstGeom>
          </p:spPr>
          <p:style>
            <a:lnRef idx="0">
              <a:schemeClr val="accent6"/>
            </a:lnRef>
            <a:fillRef idx="3">
              <a:schemeClr val="accent6"/>
            </a:fillRef>
            <a:effectRef idx="3">
              <a:schemeClr val="accent6"/>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sp>
          <p:nvSpPr>
            <p:cNvPr id="34" name="Forma libre 33"/>
            <p:cNvSpPr/>
            <p:nvPr/>
          </p:nvSpPr>
          <p:spPr>
            <a:xfrm>
              <a:off x="4724831" y="975713"/>
              <a:ext cx="7904010" cy="761038"/>
            </a:xfrm>
            <a:custGeom>
              <a:avLst/>
              <a:gdLst>
                <a:gd name="connsiteX0" fmla="*/ 0 w 763861"/>
                <a:gd name="connsiteY0" fmla="*/ 0 h 806479"/>
                <a:gd name="connsiteX1" fmla="*/ 240208 w 763861"/>
                <a:gd name="connsiteY1" fmla="*/ 0 h 806479"/>
                <a:gd name="connsiteX2" fmla="*/ 245903 w 763861"/>
                <a:gd name="connsiteY2" fmla="*/ 9560 h 806479"/>
                <a:gd name="connsiteX3" fmla="*/ 245903 w 763861"/>
                <a:gd name="connsiteY3" fmla="*/ 0 h 806479"/>
                <a:gd name="connsiteX4" fmla="*/ 504882 w 763861"/>
                <a:gd name="connsiteY4" fmla="*/ 0 h 806479"/>
                <a:gd name="connsiteX5" fmla="*/ 763861 w 763861"/>
                <a:gd name="connsiteY5" fmla="*/ 403240 h 806479"/>
                <a:gd name="connsiteX6" fmla="*/ 504882 w 763861"/>
                <a:gd name="connsiteY6" fmla="*/ 806479 h 806479"/>
                <a:gd name="connsiteX7" fmla="*/ 245903 w 763861"/>
                <a:gd name="connsiteY7" fmla="*/ 806479 h 806479"/>
                <a:gd name="connsiteX8" fmla="*/ 245903 w 763861"/>
                <a:gd name="connsiteY8" fmla="*/ 796919 h 806479"/>
                <a:gd name="connsiteX9" fmla="*/ 240208 w 763861"/>
                <a:gd name="connsiteY9" fmla="*/ 806479 h 806479"/>
                <a:gd name="connsiteX10" fmla="*/ 0 w 763861"/>
                <a:gd name="connsiteY10" fmla="*/ 806479 h 806479"/>
                <a:gd name="connsiteX11" fmla="*/ 240208 w 763861"/>
                <a:gd name="connsiteY11" fmla="*/ 40324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04882 w 5292318"/>
                <a:gd name="connsiteY4" fmla="*/ 0 h 806479"/>
                <a:gd name="connsiteX5" fmla="*/ 5292318 w 5292318"/>
                <a:gd name="connsiteY5" fmla="*/ 479440 h 806479"/>
                <a:gd name="connsiteX6" fmla="*/ 504882 w 5292318"/>
                <a:gd name="connsiteY6" fmla="*/ 806479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04882 w 5292318"/>
                <a:gd name="connsiteY4" fmla="*/ 0 h 806479"/>
                <a:gd name="connsiteX5" fmla="*/ 5292318 w 5292318"/>
                <a:gd name="connsiteY5" fmla="*/ 479440 h 806479"/>
                <a:gd name="connsiteX6" fmla="*/ 5055111 w 5292318"/>
                <a:gd name="connsiteY6" fmla="*/ 719393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131311 w 5292318"/>
                <a:gd name="connsiteY4" fmla="*/ 10886 h 806479"/>
                <a:gd name="connsiteX5" fmla="*/ 5292318 w 5292318"/>
                <a:gd name="connsiteY5" fmla="*/ 479440 h 806479"/>
                <a:gd name="connsiteX6" fmla="*/ 5055111 w 5292318"/>
                <a:gd name="connsiteY6" fmla="*/ 719393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055111 w 5270547"/>
                <a:gd name="connsiteY6" fmla="*/ 719393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163969 w 5270547"/>
                <a:gd name="connsiteY6" fmla="*/ 762936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044226 w 5270547"/>
                <a:gd name="connsiteY6" fmla="*/ 795594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022454 w 5270547"/>
                <a:gd name="connsiteY4" fmla="*/ 10886 h 806479"/>
                <a:gd name="connsiteX5" fmla="*/ 5270547 w 5270547"/>
                <a:gd name="connsiteY5" fmla="*/ 370583 h 806479"/>
                <a:gd name="connsiteX6" fmla="*/ 5044226 w 5270547"/>
                <a:gd name="connsiteY6" fmla="*/ 795594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270547" h="806479">
                  <a:moveTo>
                    <a:pt x="0" y="0"/>
                  </a:moveTo>
                  <a:lnTo>
                    <a:pt x="240208" y="0"/>
                  </a:lnTo>
                  <a:lnTo>
                    <a:pt x="245903" y="9560"/>
                  </a:lnTo>
                  <a:lnTo>
                    <a:pt x="245903" y="0"/>
                  </a:lnTo>
                  <a:lnTo>
                    <a:pt x="5022454" y="10886"/>
                  </a:lnTo>
                  <a:lnTo>
                    <a:pt x="5270547" y="370583"/>
                  </a:lnTo>
                  <a:lnTo>
                    <a:pt x="5044226" y="795594"/>
                  </a:lnTo>
                  <a:lnTo>
                    <a:pt x="245903" y="806479"/>
                  </a:lnTo>
                  <a:lnTo>
                    <a:pt x="245903" y="796919"/>
                  </a:lnTo>
                  <a:lnTo>
                    <a:pt x="240208" y="806479"/>
                  </a:lnTo>
                  <a:lnTo>
                    <a:pt x="0" y="806479"/>
                  </a:lnTo>
                  <a:lnTo>
                    <a:pt x="240208" y="403240"/>
                  </a:lnTo>
                  <a:lnTo>
                    <a:pt x="0" y="0"/>
                  </a:lnTo>
                  <a:close/>
                </a:path>
              </a:pathLst>
            </a:custGeom>
          </p:spPr>
          <p:style>
            <a:lnRef idx="3">
              <a:schemeClr val="lt1"/>
            </a:lnRef>
            <a:fillRef idx="1">
              <a:schemeClr val="accent5"/>
            </a:fillRef>
            <a:effectRef idx="1">
              <a:schemeClr val="accent5"/>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sp>
          <p:nvSpPr>
            <p:cNvPr id="35" name="CuadroTexto 34"/>
            <p:cNvSpPr txBox="1"/>
            <p:nvPr/>
          </p:nvSpPr>
          <p:spPr>
            <a:xfrm>
              <a:off x="4400667" y="1063173"/>
              <a:ext cx="7902838" cy="607100"/>
            </a:xfrm>
            <a:prstGeom prst="rect">
              <a:avLst/>
            </a:prstGeom>
            <a:noFill/>
          </p:spPr>
          <p:txBody>
            <a:bodyPr wrap="square" rtlCol="0">
              <a:spAutoFit/>
            </a:bodyPr>
            <a:lstStyle/>
            <a:p>
              <a:r>
                <a:rPr lang="es-CO" sz="1400" b="1" dirty="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Identificación de Riesgos de Corrupción por parte de los líderes de proceso y su equipo de trabajo</a:t>
              </a:r>
            </a:p>
          </p:txBody>
        </p:sp>
        <p:sp>
          <p:nvSpPr>
            <p:cNvPr id="36" name="Elipse 35"/>
            <p:cNvSpPr/>
            <p:nvPr/>
          </p:nvSpPr>
          <p:spPr>
            <a:xfrm>
              <a:off x="3790135" y="1084178"/>
              <a:ext cx="630003" cy="630002"/>
            </a:xfrm>
            <a:prstGeom prst="ellipse">
              <a:avLst/>
            </a:prstGeom>
            <a:ln w="57150">
              <a:solidFill>
                <a:schemeClr val="accent6">
                  <a:lumMod val="20000"/>
                  <a:lumOff val="80000"/>
                </a:schemeClr>
              </a:solidFill>
            </a:ln>
          </p:spPr>
          <p:style>
            <a:lnRef idx="0">
              <a:schemeClr val="accent6"/>
            </a:lnRef>
            <a:fillRef idx="3">
              <a:schemeClr val="accent6"/>
            </a:fillRef>
            <a:effectRef idx="3">
              <a:schemeClr val="accent6"/>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grpSp>
      <p:sp>
        <p:nvSpPr>
          <p:cNvPr id="37" name="CuadroTexto 36"/>
          <p:cNvSpPr txBox="1"/>
          <p:nvPr/>
        </p:nvSpPr>
        <p:spPr>
          <a:xfrm>
            <a:off x="5937519" y="1972678"/>
            <a:ext cx="5400000" cy="1169551"/>
          </a:xfrm>
          <a:prstGeom prst="rect">
            <a:avLst/>
          </a:prstGeom>
          <a:ln>
            <a:solidFill>
              <a:schemeClr val="accent1"/>
            </a:solidFill>
          </a:ln>
        </p:spPr>
        <p:style>
          <a:lnRef idx="2">
            <a:schemeClr val="accent4"/>
          </a:lnRef>
          <a:fillRef idx="1">
            <a:schemeClr val="lt1"/>
          </a:fillRef>
          <a:effectRef idx="0">
            <a:schemeClr val="accent4"/>
          </a:effectRef>
          <a:fontRef idx="minor">
            <a:schemeClr val="dk1"/>
          </a:fontRef>
        </p:style>
        <p:txBody>
          <a:bodyPr wrap="square" rtlCol="0">
            <a:spAutoFit/>
          </a:bodyPr>
          <a:lstStyle>
            <a:defPPr>
              <a:defRPr lang="es-CO"/>
            </a:defPPr>
            <a:lvl1pPr marL="171450" indent="-171450">
              <a:buFont typeface="Arial" panose="020B0604020202020204" pitchFamily="34" charset="0"/>
              <a:buChar char="•"/>
              <a:defRPr sz="1400">
                <a:solidFill>
                  <a:srgbClr val="000000"/>
                </a:solidFill>
                <a:latin typeface="Franklin Gothic Book" panose="020B0503020102020204" pitchFamily="34" charset="0"/>
              </a:defRPr>
            </a:lvl1pPr>
          </a:lstStyle>
          <a:p>
            <a:pPr algn="just"/>
            <a:r>
              <a:rPr lang="es-ES" dirty="0"/>
              <a:t>La Oficina Asesora de Planeación lideró la actualización participativa de esta política durante la vigencia 2018 y solicitó al Jefe de Control Interno la inclusión de la aprobación de la misma en sesión del Comité Institucional de Coordinación de Control Interno</a:t>
            </a:r>
          </a:p>
        </p:txBody>
      </p:sp>
      <p:sp>
        <p:nvSpPr>
          <p:cNvPr id="39" name="CuadroTexto 38"/>
          <p:cNvSpPr txBox="1"/>
          <p:nvPr/>
        </p:nvSpPr>
        <p:spPr>
          <a:xfrm>
            <a:off x="180803" y="2525683"/>
            <a:ext cx="5400000" cy="738664"/>
          </a:xfrm>
          <a:prstGeom prst="rect">
            <a:avLst/>
          </a:prstGeom>
          <a:ln>
            <a:solidFill>
              <a:schemeClr val="accent1"/>
            </a:solidFill>
          </a:ln>
        </p:spPr>
        <p:style>
          <a:lnRef idx="2">
            <a:schemeClr val="accent4"/>
          </a:lnRef>
          <a:fillRef idx="1">
            <a:schemeClr val="lt1"/>
          </a:fillRef>
          <a:effectRef idx="0">
            <a:schemeClr val="accent4"/>
          </a:effectRef>
          <a:fontRef idx="minor">
            <a:schemeClr val="dk1"/>
          </a:fontRef>
        </p:style>
        <p:txBody>
          <a:bodyPr wrap="square" rtlCol="0">
            <a:spAutoFit/>
          </a:bodyPr>
          <a:lstStyle>
            <a:defPPr>
              <a:defRPr lang="es-CO"/>
            </a:defPPr>
            <a:lvl1pPr marL="171450" indent="-171450">
              <a:buFont typeface="Arial" panose="020B0604020202020204" pitchFamily="34" charset="0"/>
              <a:buChar char="•"/>
              <a:defRPr sz="1400">
                <a:solidFill>
                  <a:srgbClr val="000000"/>
                </a:solidFill>
                <a:latin typeface="Franklin Gothic Book" panose="020B0503020102020204" pitchFamily="34" charset="0"/>
              </a:defRPr>
            </a:lvl1pPr>
          </a:lstStyle>
          <a:p>
            <a:pPr algn="just"/>
            <a:r>
              <a:rPr lang="es-ES" dirty="0"/>
              <a:t>Analizando el contexto organizacional y de los procesos</a:t>
            </a:r>
          </a:p>
          <a:p>
            <a:pPr algn="just"/>
            <a:r>
              <a:rPr lang="es-ES" dirty="0" err="1"/>
              <a:t>Prediligenciando</a:t>
            </a:r>
            <a:r>
              <a:rPr lang="es-ES" dirty="0"/>
              <a:t> hojas de trabajo y orientando en la revisión/actualización de las caracterizaciones de proceso</a:t>
            </a:r>
            <a:endParaRPr lang="es-CO" dirty="0"/>
          </a:p>
        </p:txBody>
      </p:sp>
      <p:sp>
        <p:nvSpPr>
          <p:cNvPr id="40" name="CuadroTexto 39"/>
          <p:cNvSpPr txBox="1"/>
          <p:nvPr/>
        </p:nvSpPr>
        <p:spPr>
          <a:xfrm>
            <a:off x="5950102" y="4005474"/>
            <a:ext cx="5400000" cy="1169551"/>
          </a:xfrm>
          <a:prstGeom prst="rect">
            <a:avLst/>
          </a:prstGeom>
          <a:ln>
            <a:solidFill>
              <a:schemeClr val="accent1"/>
            </a:solidFill>
          </a:ln>
        </p:spPr>
        <p:style>
          <a:lnRef idx="2">
            <a:schemeClr val="accent4"/>
          </a:lnRef>
          <a:fillRef idx="1">
            <a:schemeClr val="lt1"/>
          </a:fillRef>
          <a:effectRef idx="0">
            <a:schemeClr val="accent4"/>
          </a:effectRef>
          <a:fontRef idx="minor">
            <a:schemeClr val="dk1"/>
          </a:fontRef>
        </p:style>
        <p:txBody>
          <a:bodyPr wrap="square" rtlCol="0">
            <a:spAutoFit/>
          </a:bodyPr>
          <a:lstStyle>
            <a:defPPr>
              <a:defRPr lang="es-CO"/>
            </a:defPPr>
            <a:lvl1pPr marL="171450" indent="-171450">
              <a:buFont typeface="Arial" panose="020B0604020202020204" pitchFamily="34" charset="0"/>
              <a:buChar char="•"/>
              <a:defRPr sz="1400">
                <a:solidFill>
                  <a:srgbClr val="000000"/>
                </a:solidFill>
                <a:latin typeface="Franklin Gothic Book" panose="020B0503020102020204" pitchFamily="34" charset="0"/>
              </a:defRPr>
            </a:lvl1pPr>
          </a:lstStyle>
          <a:p>
            <a:r>
              <a:rPr lang="es-ES" dirty="0"/>
              <a:t>Acorde con lo estipulado en la </a:t>
            </a:r>
            <a:r>
              <a:rPr lang="es-ES" b="1" i="1" dirty="0">
                <a:solidFill>
                  <a:srgbClr val="333333"/>
                </a:solidFill>
                <a:latin typeface="Poppins"/>
              </a:rPr>
              <a:t>“Guía para la administración del riesgo y el diseño de controles en entidades públicas - Riesgos de gestión, corrupción y seguridad digital - Versión 4 - Octubre de 2018”</a:t>
            </a:r>
            <a:r>
              <a:rPr lang="es-ES" dirty="0"/>
              <a:t> diligenciando las hojas de trabajo propuestas por la Oficina Asesora de Planeación </a:t>
            </a:r>
            <a:endParaRPr lang="es-ES" b="1" i="1" dirty="0">
              <a:solidFill>
                <a:srgbClr val="333333"/>
              </a:solidFill>
              <a:latin typeface="Poppins"/>
            </a:endParaRPr>
          </a:p>
        </p:txBody>
      </p:sp>
      <p:sp>
        <p:nvSpPr>
          <p:cNvPr id="41" name="CuadroTexto 40"/>
          <p:cNvSpPr txBox="1"/>
          <p:nvPr/>
        </p:nvSpPr>
        <p:spPr>
          <a:xfrm>
            <a:off x="94995" y="4315016"/>
            <a:ext cx="5400000" cy="523220"/>
          </a:xfrm>
          <a:prstGeom prst="rect">
            <a:avLst/>
          </a:prstGeom>
          <a:ln>
            <a:solidFill>
              <a:schemeClr val="accent1"/>
            </a:solidFill>
          </a:ln>
        </p:spPr>
        <p:style>
          <a:lnRef idx="2">
            <a:schemeClr val="accent4"/>
          </a:lnRef>
          <a:fillRef idx="1">
            <a:schemeClr val="lt1"/>
          </a:fillRef>
          <a:effectRef idx="0">
            <a:schemeClr val="accent4"/>
          </a:effectRef>
          <a:fontRef idx="minor">
            <a:schemeClr val="dk1"/>
          </a:fontRef>
        </p:style>
        <p:txBody>
          <a:bodyPr wrap="square" rtlCol="0">
            <a:spAutoFit/>
          </a:bodyPr>
          <a:lstStyle>
            <a:defPPr>
              <a:defRPr lang="es-CO"/>
            </a:defPPr>
            <a:lvl1pPr marL="171450" indent="-171450">
              <a:buFont typeface="Arial" panose="020B0604020202020204" pitchFamily="34" charset="0"/>
              <a:buChar char="•"/>
              <a:defRPr sz="1400">
                <a:solidFill>
                  <a:srgbClr val="000000"/>
                </a:solidFill>
                <a:latin typeface="Franklin Gothic Book" panose="020B0503020102020204" pitchFamily="34" charset="0"/>
              </a:defRPr>
            </a:lvl1pPr>
          </a:lstStyle>
          <a:p>
            <a:pPr algn="just"/>
            <a:r>
              <a:rPr lang="es-ES" dirty="0"/>
              <a:t>La Oficina Asesora de Planeación Asesoró por solicitud a representantes de los procesos misionales y de apoyo</a:t>
            </a:r>
            <a:endParaRPr lang="es-CO" dirty="0"/>
          </a:p>
        </p:txBody>
      </p:sp>
      <p:cxnSp>
        <p:nvCxnSpPr>
          <p:cNvPr id="42" name="Conector recto 41"/>
          <p:cNvCxnSpPr/>
          <p:nvPr/>
        </p:nvCxnSpPr>
        <p:spPr>
          <a:xfrm flipH="1">
            <a:off x="5782985" y="1460310"/>
            <a:ext cx="6784" cy="4285025"/>
          </a:xfrm>
          <a:prstGeom prst="line">
            <a:avLst/>
          </a:prstGeom>
          <a:ln w="57150"/>
        </p:spPr>
        <p:style>
          <a:lnRef idx="1">
            <a:schemeClr val="accent1"/>
          </a:lnRef>
          <a:fillRef idx="0">
            <a:schemeClr val="accent1"/>
          </a:fillRef>
          <a:effectRef idx="0">
            <a:schemeClr val="accent1"/>
          </a:effectRef>
          <a:fontRef idx="minor">
            <a:schemeClr val="tx1"/>
          </a:fontRef>
        </p:style>
      </p:cxnSp>
      <p:sp>
        <p:nvSpPr>
          <p:cNvPr id="56" name="CuadroTexto 55"/>
          <p:cNvSpPr txBox="1"/>
          <p:nvPr/>
        </p:nvSpPr>
        <p:spPr>
          <a:xfrm>
            <a:off x="94995" y="6435166"/>
            <a:ext cx="4534382" cy="307777"/>
          </a:xfrm>
          <a:prstGeom prst="rect">
            <a:avLst/>
          </a:prstGeom>
          <a:noFill/>
        </p:spPr>
        <p:txBody>
          <a:bodyPr wrap="square" rtlCol="0">
            <a:spAutoFit/>
          </a:bodyPr>
          <a:lstStyle/>
          <a:p>
            <a:r>
              <a:rPr lang="es-ES" sz="1400" b="1" dirty="0">
                <a:solidFill>
                  <a:schemeClr val="bg1"/>
                </a:solidFill>
                <a:latin typeface="Arial" panose="020B0604020202020204" pitchFamily="34" charset="0"/>
                <a:cs typeface="Arial" panose="020B0604020202020204" pitchFamily="34" charset="0"/>
              </a:rPr>
              <a:t>* Modelo Integrado de Planeación y Gestión -MIPG-</a:t>
            </a:r>
            <a:endParaRPr lang="es-CO" sz="1400" b="1" dirty="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773180705"/>
      </p:ext>
    </p:extLst>
  </p:cSld>
  <p:clrMapOvr>
    <a:masterClrMapping/>
  </p:clrMapOvr>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9354</TotalTime>
  <Words>4909</Words>
  <Application>Microsoft Office PowerPoint</Application>
  <PresentationFormat>Panorámica</PresentationFormat>
  <Paragraphs>685</Paragraphs>
  <Slides>27</Slides>
  <Notes>0</Notes>
  <HiddenSlides>0</HiddenSlides>
  <MMClips>0</MMClips>
  <ScaleCrop>false</ScaleCrop>
  <HeadingPairs>
    <vt:vector size="6" baseType="variant">
      <vt:variant>
        <vt:lpstr>Fuentes usadas</vt:lpstr>
      </vt:variant>
      <vt:variant>
        <vt:i4>7</vt:i4>
      </vt:variant>
      <vt:variant>
        <vt:lpstr>Tema</vt:lpstr>
      </vt:variant>
      <vt:variant>
        <vt:i4>1</vt:i4>
      </vt:variant>
      <vt:variant>
        <vt:lpstr>Títulos de diapositiva</vt:lpstr>
      </vt:variant>
      <vt:variant>
        <vt:i4>27</vt:i4>
      </vt:variant>
    </vt:vector>
  </HeadingPairs>
  <TitlesOfParts>
    <vt:vector size="35" baseType="lpstr">
      <vt:lpstr>Arial</vt:lpstr>
      <vt:lpstr>Calibri</vt:lpstr>
      <vt:lpstr>Calibri Light</vt:lpstr>
      <vt:lpstr>Franklin Gothic Book</vt:lpstr>
      <vt:lpstr>Poppins</vt:lpstr>
      <vt:lpstr>SansSerif</vt:lpstr>
      <vt:lpstr>Times New Roman</vt:lpstr>
      <vt:lpstr>Tema de Office</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Carlos Arturo Betancourt Gonzalez</dc:creator>
  <cp:lastModifiedBy>Johana De la Parra Rivero</cp:lastModifiedBy>
  <cp:revision>189</cp:revision>
  <cp:lastPrinted>2019-04-03T15:02:47Z</cp:lastPrinted>
  <dcterms:created xsi:type="dcterms:W3CDTF">2018-08-30T21:00:02Z</dcterms:created>
  <dcterms:modified xsi:type="dcterms:W3CDTF">2019-06-04T15:03:45Z</dcterms:modified>
</cp:coreProperties>
</file>