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68" r:id="rId2"/>
    <p:sldId id="269" r:id="rId3"/>
    <p:sldId id="266" r:id="rId4"/>
    <p:sldId id="272" r:id="rId5"/>
    <p:sldId id="310" r:id="rId6"/>
    <p:sldId id="271" r:id="rId7"/>
    <p:sldId id="294" r:id="rId8"/>
    <p:sldId id="295" r:id="rId9"/>
    <p:sldId id="273" r:id="rId10"/>
    <p:sldId id="278" r:id="rId11"/>
    <p:sldId id="288" r:id="rId12"/>
    <p:sldId id="282" r:id="rId13"/>
    <p:sldId id="311" r:id="rId14"/>
    <p:sldId id="296" r:id="rId15"/>
    <p:sldId id="283" r:id="rId16"/>
    <p:sldId id="292" r:id="rId17"/>
    <p:sldId id="304" r:id="rId18"/>
    <p:sldId id="303" r:id="rId19"/>
    <p:sldId id="305" r:id="rId20"/>
    <p:sldId id="284" r:id="rId21"/>
    <p:sldId id="306" r:id="rId22"/>
    <p:sldId id="297" r:id="rId23"/>
    <p:sldId id="308" r:id="rId24"/>
    <p:sldId id="307" r:id="rId25"/>
    <p:sldId id="285" r:id="rId26"/>
    <p:sldId id="293" r:id="rId27"/>
    <p:sldId id="309" r:id="rId28"/>
  </p:sldIdLst>
  <p:sldSz cx="12192000" cy="6858000"/>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E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00" autoAdjust="0"/>
    <p:restoredTop sz="94434" autoAdjust="0"/>
  </p:normalViewPr>
  <p:slideViewPr>
    <p:cSldViewPr snapToGrid="0">
      <p:cViewPr varScale="1">
        <p:scale>
          <a:sx n="113" d="100"/>
          <a:sy n="113" d="100"/>
        </p:scale>
        <p:origin x="600" y="96"/>
      </p:cViewPr>
      <p:guideLst/>
    </p:cSldViewPr>
  </p:slideViewPr>
  <p:notesTextViewPr>
    <p:cViewPr>
      <p:scale>
        <a:sx n="1" d="1"/>
        <a:sy n="1" d="1"/>
      </p:scale>
      <p:origin x="0" y="0"/>
    </p:cViewPr>
  </p:notesTextViewPr>
  <p:notesViewPr>
    <p:cSldViewPr snapToGrid="0" showGuides="1">
      <p:cViewPr varScale="1">
        <p:scale>
          <a:sx n="54" d="100"/>
          <a:sy n="54" d="100"/>
        </p:scale>
        <p:origin x="196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a:p>
        </p:txBody>
      </p:sp>
      <p:sp>
        <p:nvSpPr>
          <p:cNvPr id="3" name="Marcador de fecha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D7FD379-073D-4B49-B4A4-88D0CF8B7F35}" type="datetimeFigureOut">
              <a:rPr lang="es-CO" smtClean="0"/>
              <a:t>9/04/2019</a:t>
            </a:fld>
            <a:endParaRPr lang="es-CO"/>
          </a:p>
        </p:txBody>
      </p:sp>
      <p:sp>
        <p:nvSpPr>
          <p:cNvPr id="4" name="Marcador de pie de página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71501CD-4FB5-4E3F-98FD-F987C6827D25}" type="slidenum">
              <a:rPr lang="es-CO" smtClean="0"/>
              <a:t>‹Nº›</a:t>
            </a:fld>
            <a:endParaRPr lang="es-CO"/>
          </a:p>
        </p:txBody>
      </p:sp>
    </p:spTree>
    <p:extLst>
      <p:ext uri="{BB962C8B-B14F-4D97-AF65-F5344CB8AC3E}">
        <p14:creationId xmlns:p14="http://schemas.microsoft.com/office/powerpoint/2010/main" val="1579241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ACC2481-55EF-4C60-B43E-88572E25434B}" type="datetimeFigureOut">
              <a:rPr lang="es-CO" smtClean="0"/>
              <a:t>9/04/2019</a:t>
            </a:fld>
            <a:endParaRPr lang="es-CO"/>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CO"/>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EE88359-1FD6-4BC2-B9EE-F64E300A3838}" type="slidenum">
              <a:rPr lang="es-CO" smtClean="0"/>
              <a:t>‹Nº›</a:t>
            </a:fld>
            <a:endParaRPr lang="es-CO"/>
          </a:p>
        </p:txBody>
      </p:sp>
    </p:spTree>
    <p:extLst>
      <p:ext uri="{BB962C8B-B14F-4D97-AF65-F5344CB8AC3E}">
        <p14:creationId xmlns:p14="http://schemas.microsoft.com/office/powerpoint/2010/main" val="3286601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9/04/2019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568150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9/04/2019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238342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9/04/2019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6545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9/04/2019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712226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13D6062B-2426-4349-9C38-177F484917D2}" type="datetimeFigureOut">
              <a:rPr lang="es-CO" smtClean="0"/>
              <a:t>9/04/2019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564610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D6062B-2426-4349-9C38-177F484917D2}" type="datetimeFigureOut">
              <a:rPr lang="es-CO" smtClean="0"/>
              <a:t>9/04/2019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405267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13D6062B-2426-4349-9C38-177F484917D2}" type="datetimeFigureOut">
              <a:rPr lang="es-CO" smtClean="0"/>
              <a:t>9/04/2019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6098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13D6062B-2426-4349-9C38-177F484917D2}" type="datetimeFigureOut">
              <a:rPr lang="es-CO" smtClean="0"/>
              <a:t>9/04/2019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93187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3D6062B-2426-4349-9C38-177F484917D2}" type="datetimeFigureOut">
              <a:rPr lang="es-CO" smtClean="0"/>
              <a:t>9/04/2019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088867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9/04/2019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8227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9/04/2019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89039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6062B-2426-4349-9C38-177F484917D2}" type="datetimeFigureOut">
              <a:rPr lang="es-CO" smtClean="0"/>
              <a:t>9/04/2019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6F72C-B977-4730-B845-E9C0C2FFA03B}" type="slidenum">
              <a:rPr lang="es-CO" smtClean="0"/>
              <a:t>‹Nº›</a:t>
            </a:fld>
            <a:endParaRPr lang="es-CO"/>
          </a:p>
        </p:txBody>
      </p:sp>
      <p:sp>
        <p:nvSpPr>
          <p:cNvPr id="7" name="Rectángulo 6"/>
          <p:cNvSpPr/>
          <p:nvPr userDrawn="1"/>
        </p:nvSpPr>
        <p:spPr>
          <a:xfrm>
            <a:off x="6683828" y="-10119"/>
            <a:ext cx="5508172" cy="706805"/>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pic>
        <p:nvPicPr>
          <p:cNvPr id="11" name="Imagen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799136" y="6075698"/>
            <a:ext cx="3224784" cy="611012"/>
          </a:xfrm>
          <a:prstGeom prst="rect">
            <a:avLst/>
          </a:prstGeom>
        </p:spPr>
      </p:pic>
    </p:spTree>
    <p:extLst>
      <p:ext uri="{BB962C8B-B14F-4D97-AF65-F5344CB8AC3E}">
        <p14:creationId xmlns:p14="http://schemas.microsoft.com/office/powerpoint/2010/main" val="926507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13996" y="0"/>
            <a:ext cx="6697830"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Rectángulo 9"/>
          <p:cNvSpPr/>
          <p:nvPr/>
        </p:nvSpPr>
        <p:spPr>
          <a:xfrm>
            <a:off x="6683834" y="0"/>
            <a:ext cx="5508165"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5" name="Imagen 14">
            <a:extLst>
              <a:ext uri="{FF2B5EF4-FFF2-40B4-BE49-F238E27FC236}">
                <a16:creationId xmlns="" xmlns:a16="http://schemas.microsoft.com/office/drawing/2014/main" id="{C33D6229-C30F-4DC4-99C5-B11FEF6BB1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2134" y="863987"/>
            <a:ext cx="4119126" cy="856529"/>
          </a:xfrm>
          <a:prstGeom prst="rect">
            <a:avLst/>
          </a:prstGeom>
        </p:spPr>
      </p:pic>
      <p:sp>
        <p:nvSpPr>
          <p:cNvPr id="16" name="CuadroTexto 15">
            <a:extLst>
              <a:ext uri="{FF2B5EF4-FFF2-40B4-BE49-F238E27FC236}">
                <a16:creationId xmlns="" xmlns:a16="http://schemas.microsoft.com/office/drawing/2014/main" id="{BAE9B529-9B30-4793-AD85-732C25F0B447}"/>
              </a:ext>
            </a:extLst>
          </p:cNvPr>
          <p:cNvSpPr txBox="1"/>
          <p:nvPr/>
        </p:nvSpPr>
        <p:spPr>
          <a:xfrm>
            <a:off x="6689292" y="2120768"/>
            <a:ext cx="5172484" cy="2554545"/>
          </a:xfrm>
          <a:prstGeom prst="rect">
            <a:avLst/>
          </a:prstGeom>
          <a:noFill/>
        </p:spPr>
        <p:txBody>
          <a:bodyPr wrap="square" rtlCol="0">
            <a:spAutoFit/>
          </a:bodyPr>
          <a:lstStyle/>
          <a:p>
            <a:pPr algn="ctr"/>
            <a:r>
              <a:rPr lang="es-CO" sz="4000" b="1" dirty="0">
                <a:solidFill>
                  <a:schemeClr val="accent1">
                    <a:lumMod val="50000"/>
                  </a:schemeClr>
                </a:solidFill>
                <a:latin typeface="Arial" panose="020B0604020202020204" pitchFamily="34" charset="0"/>
                <a:cs typeface="Arial" panose="020B0604020202020204" pitchFamily="34" charset="0"/>
              </a:rPr>
              <a:t>Plan Anticorrupción y de Atención al Ciudadano -PAAC-2019 </a:t>
            </a:r>
            <a:r>
              <a:rPr lang="es-CO" sz="4000" b="1" dirty="0" smtClean="0">
                <a:solidFill>
                  <a:schemeClr val="accent1">
                    <a:lumMod val="50000"/>
                  </a:schemeClr>
                </a:solidFill>
                <a:latin typeface="Arial" panose="020B0604020202020204" pitchFamily="34" charset="0"/>
                <a:cs typeface="Arial" panose="020B0604020202020204" pitchFamily="34" charset="0"/>
              </a:rPr>
              <a:t>V.2</a:t>
            </a:r>
            <a:endParaRPr lang="es-CO" sz="4000" b="1" dirty="0">
              <a:solidFill>
                <a:schemeClr val="accent1">
                  <a:lumMod val="50000"/>
                </a:schemeClr>
              </a:solidFill>
              <a:latin typeface="Arial" panose="020B0604020202020204" pitchFamily="34" charset="0"/>
              <a:cs typeface="Arial" panose="020B0604020202020204" pitchFamily="34" charset="0"/>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3018" y="5642811"/>
            <a:ext cx="2375902" cy="1029813"/>
          </a:xfrm>
          <a:prstGeom prst="rect">
            <a:avLst/>
          </a:prstGeom>
        </p:spPr>
      </p:pic>
      <p:sp>
        <p:nvSpPr>
          <p:cNvPr id="2" name="CuadroTexto 1"/>
          <p:cNvSpPr txBox="1"/>
          <p:nvPr/>
        </p:nvSpPr>
        <p:spPr>
          <a:xfrm>
            <a:off x="6985000" y="4775200"/>
            <a:ext cx="4813920" cy="738664"/>
          </a:xfrm>
          <a:prstGeom prst="rect">
            <a:avLst/>
          </a:prstGeom>
          <a:noFill/>
        </p:spPr>
        <p:txBody>
          <a:bodyPr wrap="square" rtlCol="0">
            <a:spAutoFit/>
          </a:bodyPr>
          <a:lstStyle/>
          <a:p>
            <a:r>
              <a:rPr lang="es-CO" sz="1400" dirty="0" smtClean="0"/>
              <a:t>Actualización del </a:t>
            </a:r>
            <a:r>
              <a:rPr lang="es-ES" sz="1400" b="1" dirty="0">
                <a:solidFill>
                  <a:srgbClr val="000000"/>
                </a:solidFill>
                <a:latin typeface="Calibri" panose="020F0502020204030204" pitchFamily="34" charset="0"/>
              </a:rPr>
              <a:t>Mapa Riesgos de </a:t>
            </a:r>
            <a:r>
              <a:rPr lang="es-ES" sz="1400" b="1" dirty="0" smtClean="0">
                <a:solidFill>
                  <a:srgbClr val="000000"/>
                </a:solidFill>
                <a:latin typeface="Calibri" panose="020F0502020204030204" pitchFamily="34" charset="0"/>
              </a:rPr>
              <a:t>Corrupción </a:t>
            </a:r>
            <a:r>
              <a:rPr lang="es-ES" sz="1400" dirty="0" smtClean="0">
                <a:solidFill>
                  <a:srgbClr val="000000"/>
                </a:solidFill>
                <a:latin typeface="Calibri" panose="020F0502020204030204" pitchFamily="34" charset="0"/>
              </a:rPr>
              <a:t>y</a:t>
            </a:r>
            <a:r>
              <a:rPr lang="es-ES" sz="1400" b="1" dirty="0" smtClean="0">
                <a:solidFill>
                  <a:srgbClr val="000000"/>
                </a:solidFill>
                <a:latin typeface="Calibri" panose="020F0502020204030204" pitchFamily="34" charset="0"/>
              </a:rPr>
              <a:t> </a:t>
            </a:r>
            <a:r>
              <a:rPr lang="es-ES" sz="1400" b="1" dirty="0">
                <a:solidFill>
                  <a:srgbClr val="000000"/>
                </a:solidFill>
                <a:latin typeface="Calibri" panose="020F0502020204030204" pitchFamily="34" charset="0"/>
              </a:rPr>
              <a:t>Matriz y Plan de tratamiento de riesgos de </a:t>
            </a:r>
            <a:r>
              <a:rPr lang="es-ES" sz="1400" b="1" dirty="0" smtClean="0">
                <a:solidFill>
                  <a:srgbClr val="000000"/>
                </a:solidFill>
                <a:latin typeface="Calibri" panose="020F0502020204030204" pitchFamily="34" charset="0"/>
              </a:rPr>
              <a:t>Corrupción. </a:t>
            </a:r>
            <a:r>
              <a:rPr lang="es-CO" sz="1400" dirty="0" smtClean="0"/>
              <a:t>Ajuste de redacción en la estrategia de racionalización de trámites</a:t>
            </a:r>
            <a:endParaRPr lang="es-CO" sz="1400" dirty="0"/>
          </a:p>
        </p:txBody>
      </p:sp>
    </p:spTree>
    <p:extLst>
      <p:ext uri="{BB962C8B-B14F-4D97-AF65-F5344CB8AC3E}">
        <p14:creationId xmlns:p14="http://schemas.microsoft.com/office/powerpoint/2010/main" val="692605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772582681"/>
              </p:ext>
            </p:extLst>
          </p:nvPr>
        </p:nvGraphicFramePr>
        <p:xfrm>
          <a:off x="152032" y="764926"/>
          <a:ext cx="8706173" cy="4442413"/>
        </p:xfrm>
        <a:graphic>
          <a:graphicData uri="http://schemas.openxmlformats.org/drawingml/2006/table">
            <a:tbl>
              <a:tblPr bandCol="1"/>
              <a:tblGrid>
                <a:gridCol w="424072">
                  <a:extLst>
                    <a:ext uri="{9D8B030D-6E8A-4147-A177-3AD203B41FA5}">
                      <a16:colId xmlns="" xmlns:a16="http://schemas.microsoft.com/office/drawing/2014/main" val="20000"/>
                    </a:ext>
                  </a:extLst>
                </a:gridCol>
                <a:gridCol w="415791">
                  <a:extLst>
                    <a:ext uri="{9D8B030D-6E8A-4147-A177-3AD203B41FA5}">
                      <a16:colId xmlns="" xmlns:a16="http://schemas.microsoft.com/office/drawing/2014/main" val="20001"/>
                    </a:ext>
                  </a:extLst>
                </a:gridCol>
                <a:gridCol w="1168708">
                  <a:extLst>
                    <a:ext uri="{9D8B030D-6E8A-4147-A177-3AD203B41FA5}">
                      <a16:colId xmlns="" xmlns:a16="http://schemas.microsoft.com/office/drawing/2014/main" val="20002"/>
                    </a:ext>
                  </a:extLst>
                </a:gridCol>
                <a:gridCol w="1326036">
                  <a:extLst>
                    <a:ext uri="{9D8B030D-6E8A-4147-A177-3AD203B41FA5}">
                      <a16:colId xmlns="" xmlns:a16="http://schemas.microsoft.com/office/drawing/2014/main" val="20003"/>
                    </a:ext>
                  </a:extLst>
                </a:gridCol>
                <a:gridCol w="1404698">
                  <a:extLst>
                    <a:ext uri="{9D8B030D-6E8A-4147-A177-3AD203B41FA5}">
                      <a16:colId xmlns="" xmlns:a16="http://schemas.microsoft.com/office/drawing/2014/main" val="20004"/>
                    </a:ext>
                  </a:extLst>
                </a:gridCol>
                <a:gridCol w="1348511">
                  <a:extLst>
                    <a:ext uri="{9D8B030D-6E8A-4147-A177-3AD203B41FA5}">
                      <a16:colId xmlns="" xmlns:a16="http://schemas.microsoft.com/office/drawing/2014/main" val="20005"/>
                    </a:ext>
                  </a:extLst>
                </a:gridCol>
                <a:gridCol w="1303560">
                  <a:extLst>
                    <a:ext uri="{9D8B030D-6E8A-4147-A177-3AD203B41FA5}">
                      <a16:colId xmlns="" xmlns:a16="http://schemas.microsoft.com/office/drawing/2014/main" val="20006"/>
                    </a:ext>
                  </a:extLst>
                </a:gridCol>
                <a:gridCol w="1314797">
                  <a:extLst>
                    <a:ext uri="{9D8B030D-6E8A-4147-A177-3AD203B41FA5}">
                      <a16:colId xmlns="" xmlns:a16="http://schemas.microsoft.com/office/drawing/2014/main" val="20007"/>
                    </a:ext>
                  </a:extLst>
                </a:gridCol>
              </a:tblGrid>
              <a:tr h="663808">
                <a:tc rowSpan="5">
                  <a:txBody>
                    <a:bodyPr/>
                    <a:lstStyle/>
                    <a:p>
                      <a:pPr algn="ctr"/>
                      <a:r>
                        <a:rPr lang="es-CO" sz="1600" b="1" dirty="0">
                          <a:effectLst/>
                          <a:latin typeface="Arial" panose="020B0604020202020204" pitchFamily="34" charset="0"/>
                        </a:rPr>
                        <a:t>PROBABILIDAD</a:t>
                      </a:r>
                      <a:endParaRPr lang="es-CO" sz="1600" b="1" dirty="0">
                        <a:effectLst/>
                        <a:latin typeface="Times New Roman" panose="02020603050405020304" pitchFamily="18" charset="0"/>
                      </a:endParaRPr>
                    </a:p>
                  </a:txBody>
                  <a:tcPr marL="9525" marR="9525"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5</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CASI SEGURO</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a:effectLst/>
                          <a:latin typeface="Arial" panose="020B0604020202020204" pitchFamily="34" charset="0"/>
                        </a:rPr>
                        <a:t>Calificación: 20</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a:effectLst/>
                          <a:latin typeface="Arial" panose="020B0604020202020204" pitchFamily="34" charset="0"/>
                        </a:rPr>
                        <a:t>Calificación: 25</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0"/>
                  </a:ext>
                </a:extLst>
              </a:tr>
              <a:tr h="695418">
                <a:tc vMerge="1">
                  <a:txBody>
                    <a:bodyPr/>
                    <a:lstStyle/>
                    <a:p>
                      <a:endParaRPr lang="es-CO"/>
                    </a:p>
                  </a:txBody>
                  <a:tcPr/>
                </a:tc>
                <a:tc>
                  <a:txBody>
                    <a:bodyPr/>
                    <a:lstStyle/>
                    <a:p>
                      <a:pPr algn="ctr"/>
                      <a:r>
                        <a:rPr lang="es-CO" sz="1200" b="1" dirty="0">
                          <a:effectLst/>
                          <a:latin typeface="Arial" panose="020B0604020202020204" pitchFamily="34" charset="0"/>
                        </a:rPr>
                        <a:t>4</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PROBABLE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4</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Moderado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16</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20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1"/>
                  </a:ext>
                </a:extLst>
              </a:tr>
              <a:tr h="745993">
                <a:tc vMerge="1">
                  <a:txBody>
                    <a:bodyPr/>
                    <a:lstStyle/>
                    <a:p>
                      <a:endParaRPr lang="es-CO"/>
                    </a:p>
                  </a:txBody>
                  <a:tcPr/>
                </a:tc>
                <a:tc>
                  <a:txBody>
                    <a:bodyPr/>
                    <a:lstStyle/>
                    <a:p>
                      <a:pPr algn="ctr"/>
                      <a:r>
                        <a:rPr lang="es-CO" sz="1200" b="1" dirty="0">
                          <a:effectLst/>
                          <a:latin typeface="Arial" panose="020B0604020202020204" pitchFamily="34" charset="0"/>
                        </a:rPr>
                        <a:t>3</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POSIBLE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3</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6</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Moderado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9</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2"/>
                  </a:ext>
                </a:extLst>
              </a:tr>
              <a:tr h="661098">
                <a:tc vMerge="1">
                  <a:txBody>
                    <a:bodyPr/>
                    <a:lstStyle/>
                    <a:p>
                      <a:endParaRPr lang="es-CO"/>
                    </a:p>
                  </a:txBody>
                  <a:tcPr/>
                </a:tc>
                <a:tc>
                  <a:txBody>
                    <a:bodyPr/>
                    <a:lstStyle/>
                    <a:p>
                      <a:pPr algn="ctr"/>
                      <a:r>
                        <a:rPr lang="es-CO" sz="1200" b="1">
                          <a:effectLst/>
                          <a:latin typeface="Arial" panose="020B0604020202020204" pitchFamily="34" charset="0"/>
                        </a:rPr>
                        <a:t>2</a:t>
                      </a:r>
                      <a:endParaRPr lang="es-CO" sz="1200" b="1">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smtClean="0">
                          <a:effectLst/>
                          <a:latin typeface="Arial" panose="020B0604020202020204" pitchFamily="34" charset="0"/>
                        </a:rPr>
                        <a:t>IMPROBABLE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2</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4</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6</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3"/>
                  </a:ext>
                </a:extLst>
              </a:tr>
              <a:tr h="628454">
                <a:tc vMerge="1">
                  <a:txBody>
                    <a:bodyPr/>
                    <a:lstStyle/>
                    <a:p>
                      <a:endParaRPr lang="es-CO"/>
                    </a:p>
                  </a:txBody>
                  <a:tcPr/>
                </a:tc>
                <a:tc>
                  <a:txBody>
                    <a:bodyPr/>
                    <a:lstStyle/>
                    <a:p>
                      <a:pPr algn="ctr"/>
                      <a:r>
                        <a:rPr lang="es-CO" sz="1200" b="1">
                          <a:effectLst/>
                          <a:latin typeface="Arial" panose="020B0604020202020204" pitchFamily="34" charset="0"/>
                        </a:rPr>
                        <a:t>1</a:t>
                      </a:r>
                      <a:endParaRPr lang="es-CO" sz="1200" b="1">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RARA VEZ</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1</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2</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3</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4</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4"/>
                  </a:ext>
                </a:extLst>
              </a:tr>
              <a:tr h="447054">
                <a:tc rowSpan="3" gridSpan="3">
                  <a:txBody>
                    <a:bodyPr/>
                    <a:lstStyle/>
                    <a:p>
                      <a:endParaRPr lang="es-CO" sz="1200" dirty="0">
                        <a:effectLst/>
                        <a:latin typeface="Times New Roman" panose="02020603050405020304" pitchFamily="18" charset="0"/>
                      </a:endParaRPr>
                    </a:p>
                  </a:txBody>
                  <a:tcPr marL="9525" marR="9525" marT="9525" marB="0" anchor="ctr">
                    <a:lnL>
                      <a:noFill/>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tcPr>
                </a:tc>
                <a:tc rowSpan="3" hMerge="1">
                  <a:txBody>
                    <a:bodyPr/>
                    <a:lstStyle/>
                    <a:p>
                      <a:endParaRPr lang="es-CO"/>
                    </a:p>
                  </a:txBody>
                  <a:tcPr/>
                </a:tc>
                <a:tc rowSpan="3" hMerge="1">
                  <a:txBody>
                    <a:bodyPr/>
                    <a:lstStyle/>
                    <a:p>
                      <a:endParaRPr lang="es-CO"/>
                    </a:p>
                  </a:txBody>
                  <a:tcPr/>
                </a:tc>
                <a:tc>
                  <a:txBody>
                    <a:bodyPr/>
                    <a:lstStyle/>
                    <a:p>
                      <a:pPr algn="ctr"/>
                      <a:r>
                        <a:rPr lang="es-CO" sz="1200" b="1" dirty="0">
                          <a:effectLst/>
                          <a:latin typeface="Arial" panose="020B0604020202020204" pitchFamily="34" charset="0"/>
                        </a:rPr>
                        <a:t>INSIGNIFICANTE</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MENOR</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MODERADO</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MAYOR</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CATASTRÓFICO</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240235">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a:txBody>
                    <a:bodyPr/>
                    <a:lstStyle/>
                    <a:p>
                      <a:pPr algn="ctr"/>
                      <a:r>
                        <a:rPr lang="es-CO" sz="1200" b="1" dirty="0">
                          <a:effectLst/>
                          <a:latin typeface="Arial" panose="020B0604020202020204" pitchFamily="34" charset="0"/>
                        </a:rPr>
                        <a:t>1</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2</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3</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4</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5</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360353">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gridSpan="5">
                  <a:txBody>
                    <a:bodyPr/>
                    <a:lstStyle/>
                    <a:p>
                      <a:pPr algn="ctr"/>
                      <a:r>
                        <a:rPr lang="es-CO" sz="1600" b="1" dirty="0">
                          <a:effectLst/>
                          <a:latin typeface="Arial" panose="020B0604020202020204" pitchFamily="34" charset="0"/>
                        </a:rPr>
                        <a:t>IMPACTO</a:t>
                      </a:r>
                      <a:endParaRPr lang="es-CO" sz="16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7"/>
                  </a:ext>
                </a:extLst>
              </a:tr>
            </a:tbl>
          </a:graphicData>
        </a:graphic>
      </p:graphicFrame>
      <p:sp>
        <p:nvSpPr>
          <p:cNvPr id="4" name="Rectángulo 3">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5" name="Rectángulo 4"/>
          <p:cNvSpPr/>
          <p:nvPr/>
        </p:nvSpPr>
        <p:spPr>
          <a:xfrm rot="19235669">
            <a:off x="2563538" y="1512464"/>
            <a:ext cx="1966475" cy="1893698"/>
          </a:xfrm>
          <a:prstGeom prst="rect">
            <a:avLst/>
          </a:prstGeom>
          <a:solidFill>
            <a:schemeClr val="bg1"/>
          </a:solidFill>
          <a:ln w="38100">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100" b="1" dirty="0">
                <a:solidFill>
                  <a:schemeClr val="tx1"/>
                </a:solidFill>
              </a:rPr>
              <a:t>LOS NIVELES DE IMPACTO INSIGNIFICANTE Y MENOR NO APLICA PARA LOS RIESGOS DE CORRUPCIÓN </a:t>
            </a:r>
            <a:endParaRPr lang="es-CO" sz="1100" dirty="0">
              <a:solidFill>
                <a:schemeClr val="tx1"/>
              </a:solidFill>
            </a:endParaRPr>
          </a:p>
        </p:txBody>
      </p:sp>
      <p:sp>
        <p:nvSpPr>
          <p:cNvPr id="6" name="Rectángulo 5"/>
          <p:cNvSpPr/>
          <p:nvPr/>
        </p:nvSpPr>
        <p:spPr>
          <a:xfrm>
            <a:off x="720156" y="199365"/>
            <a:ext cx="5032916" cy="584775"/>
          </a:xfrm>
          <a:prstGeom prst="rect">
            <a:avLst/>
          </a:prstGeom>
        </p:spPr>
        <p:txBody>
          <a:bodyPr wrap="none">
            <a:spAutoFit/>
          </a:bodyPr>
          <a:lstStyle/>
          <a:p>
            <a:pPr algn="ctr" fontAlgn="ctr"/>
            <a:r>
              <a:rPr lang="es-ES" sz="3200" b="1" dirty="0">
                <a:solidFill>
                  <a:srgbClr val="000000"/>
                </a:solidFill>
                <a:latin typeface="Calibri" panose="020F0502020204030204" pitchFamily="34" charset="0"/>
              </a:rPr>
              <a:t>Mapa Riesgos de Corrupción</a:t>
            </a:r>
            <a:endParaRPr lang="es-CO" sz="3200" b="1" dirty="0">
              <a:solidFill>
                <a:srgbClr val="000000"/>
              </a:solidFill>
              <a:latin typeface="Calibri" panose="020F0502020204030204" pitchFamily="34" charset="0"/>
            </a:endParaRPr>
          </a:p>
        </p:txBody>
      </p:sp>
      <p:sp>
        <p:nvSpPr>
          <p:cNvPr id="7" name="Elipse 6"/>
          <p:cNvSpPr/>
          <p:nvPr/>
        </p:nvSpPr>
        <p:spPr>
          <a:xfrm>
            <a:off x="8358797" y="359174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smtClean="0">
                <a:solidFill>
                  <a:schemeClr val="tx1"/>
                </a:solidFill>
              </a:rPr>
              <a:t>RC1</a:t>
            </a:r>
            <a:endParaRPr lang="es-ES" sz="1000" b="1" dirty="0">
              <a:solidFill>
                <a:schemeClr val="tx1"/>
              </a:solidFill>
            </a:endParaRPr>
          </a:p>
          <a:p>
            <a:pPr algn="ctr">
              <a:defRPr/>
            </a:pPr>
            <a:r>
              <a:rPr lang="es-ES" sz="600" b="1" dirty="0">
                <a:solidFill>
                  <a:schemeClr val="tx1"/>
                </a:solidFill>
              </a:rPr>
              <a:t>Inherente </a:t>
            </a:r>
            <a:endParaRPr lang="es-CO" sz="600" b="1" dirty="0">
              <a:solidFill>
                <a:schemeClr val="tx1"/>
              </a:solidFill>
            </a:endParaRPr>
          </a:p>
        </p:txBody>
      </p:sp>
      <p:sp>
        <p:nvSpPr>
          <p:cNvPr id="13" name="Elipse 12"/>
          <p:cNvSpPr/>
          <p:nvPr/>
        </p:nvSpPr>
        <p:spPr>
          <a:xfrm>
            <a:off x="8358797" y="284632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smtClean="0">
                <a:solidFill>
                  <a:schemeClr val="tx1"/>
                </a:solidFill>
              </a:rPr>
              <a:t>RC2</a:t>
            </a:r>
            <a:endParaRPr lang="es-ES" sz="1000" b="1" dirty="0">
              <a:solidFill>
                <a:schemeClr val="tx1"/>
              </a:solidFill>
            </a:endParaRPr>
          </a:p>
          <a:p>
            <a:pPr algn="ctr">
              <a:defRPr/>
            </a:pPr>
            <a:r>
              <a:rPr lang="es-ES" sz="600" b="1" dirty="0">
                <a:solidFill>
                  <a:schemeClr val="tx1"/>
                </a:solidFill>
              </a:rPr>
              <a:t>Inherente</a:t>
            </a:r>
            <a:r>
              <a:rPr lang="es-ES" sz="1000" b="1" dirty="0">
                <a:solidFill>
                  <a:schemeClr val="tx1"/>
                </a:solidFill>
              </a:rPr>
              <a:t> </a:t>
            </a:r>
            <a:endParaRPr lang="es-CO" sz="1000" dirty="0">
              <a:solidFill>
                <a:schemeClr val="tx1"/>
              </a:solidFill>
            </a:endParaRPr>
          </a:p>
        </p:txBody>
      </p:sp>
      <p:sp>
        <p:nvSpPr>
          <p:cNvPr id="2" name="CuadroTexto 1"/>
          <p:cNvSpPr txBox="1"/>
          <p:nvPr/>
        </p:nvSpPr>
        <p:spPr>
          <a:xfrm>
            <a:off x="9021170" y="859921"/>
            <a:ext cx="2892833" cy="4832092"/>
          </a:xfrm>
          <a:prstGeom prst="rect">
            <a:avLst/>
          </a:prstGeom>
          <a:noFill/>
        </p:spPr>
        <p:txBody>
          <a:bodyPr wrap="square" rtlCol="0">
            <a:spAutoFit/>
          </a:bodyPr>
          <a:lstStyle/>
          <a:p>
            <a:pPr algn="just" fontAlgn="ctr"/>
            <a:r>
              <a:rPr lang="es-ES" sz="1400" b="1" dirty="0" smtClean="0"/>
              <a:t>RC1</a:t>
            </a:r>
            <a:r>
              <a:rPr lang="es-ES" sz="1400" b="1" dirty="0"/>
              <a:t>. </a:t>
            </a:r>
            <a:r>
              <a:rPr lang="es-ES" sz="1400" dirty="0"/>
              <a:t>Procesos de selección direccionados con el fin de favorecer a un particular, como resultado de la acción u omisión en la aplicación de las normas y procedimientos, la inobservancia de las funciones y competencias establecidas, o el uso indebido del poder.</a:t>
            </a:r>
          </a:p>
          <a:p>
            <a:pPr fontAlgn="ctr"/>
            <a:endParaRPr lang="es-CO" sz="1400" dirty="0"/>
          </a:p>
          <a:p>
            <a:pPr algn="just" fontAlgn="ctr"/>
            <a:r>
              <a:rPr lang="es-ES" sz="1400" b="1" dirty="0" smtClean="0"/>
              <a:t>RC2</a:t>
            </a:r>
            <a:r>
              <a:rPr lang="es-ES" sz="1400" b="1" dirty="0"/>
              <a:t>. </a:t>
            </a:r>
            <a:r>
              <a:rPr lang="es-ES" sz="1400" dirty="0"/>
              <a:t>Omisión o alteración intencional - dolosa que se aparta  de los procedimientos de control y vigilancia regulados por manuales, normas y especificaciones durante la ejecución de obras</a:t>
            </a:r>
            <a:r>
              <a:rPr lang="es-ES" sz="1400" dirty="0" smtClean="0"/>
              <a:t>.</a:t>
            </a:r>
          </a:p>
          <a:p>
            <a:pPr algn="just" fontAlgn="ctr"/>
            <a:endParaRPr lang="es-ES" sz="1400" dirty="0" smtClean="0"/>
          </a:p>
          <a:p>
            <a:pPr algn="just" fontAlgn="ctr"/>
            <a:r>
              <a:rPr lang="es-ES" sz="1400" b="1" dirty="0" smtClean="0"/>
              <a:t>RC3</a:t>
            </a:r>
            <a:r>
              <a:rPr lang="es-ES" sz="1400" dirty="0" smtClean="0"/>
              <a:t>. </a:t>
            </a:r>
            <a:r>
              <a:rPr lang="es-MX" sz="1400" dirty="0"/>
              <a:t> Asesorar ilegal e inoportunamente la defensa jurídica de la entidad por fuera del marco legal en beneficio de terceros o propio.</a:t>
            </a:r>
            <a:endParaRPr lang="es-CO" sz="1400" dirty="0"/>
          </a:p>
          <a:p>
            <a:endParaRPr lang="es-ES" sz="1400" dirty="0"/>
          </a:p>
        </p:txBody>
      </p:sp>
      <p:sp>
        <p:nvSpPr>
          <p:cNvPr id="9" name="Elipse 8"/>
          <p:cNvSpPr/>
          <p:nvPr/>
        </p:nvSpPr>
        <p:spPr>
          <a:xfrm>
            <a:off x="7054931" y="214394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smtClean="0">
                <a:solidFill>
                  <a:schemeClr val="tx1"/>
                </a:solidFill>
              </a:rPr>
              <a:t>RC3</a:t>
            </a:r>
            <a:endParaRPr lang="es-ES" sz="1000" b="1" dirty="0">
              <a:solidFill>
                <a:schemeClr val="tx1"/>
              </a:solidFill>
            </a:endParaRPr>
          </a:p>
          <a:p>
            <a:pPr algn="ctr">
              <a:defRPr/>
            </a:pPr>
            <a:r>
              <a:rPr lang="es-ES" sz="600" b="1" dirty="0">
                <a:solidFill>
                  <a:schemeClr val="tx1"/>
                </a:solidFill>
              </a:rPr>
              <a:t>Inherente </a:t>
            </a:r>
            <a:endParaRPr lang="es-CO" sz="600" b="1" dirty="0">
              <a:solidFill>
                <a:schemeClr val="tx1"/>
              </a:solidFill>
            </a:endParaRPr>
          </a:p>
        </p:txBody>
      </p:sp>
      <p:sp>
        <p:nvSpPr>
          <p:cNvPr id="10" name="Elipse 9"/>
          <p:cNvSpPr/>
          <p:nvPr/>
        </p:nvSpPr>
        <p:spPr>
          <a:xfrm>
            <a:off x="6866698" y="3591748"/>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RC3</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cxnSp>
        <p:nvCxnSpPr>
          <p:cNvPr id="11" name="Conector angular 10"/>
          <p:cNvCxnSpPr>
            <a:stCxn id="9" idx="2"/>
            <a:endCxn id="10" idx="0"/>
          </p:cNvCxnSpPr>
          <p:nvPr/>
        </p:nvCxnSpPr>
        <p:spPr>
          <a:xfrm rot="10800000" flipV="1">
            <a:off x="6960815" y="2367282"/>
            <a:ext cx="94116" cy="1224466"/>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Elipse 13"/>
          <p:cNvSpPr/>
          <p:nvPr/>
        </p:nvSpPr>
        <p:spPr>
          <a:xfrm>
            <a:off x="7541647" y="3591749"/>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RC2</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sp>
        <p:nvSpPr>
          <p:cNvPr id="15" name="Elipse 14"/>
          <p:cNvSpPr/>
          <p:nvPr/>
        </p:nvSpPr>
        <p:spPr>
          <a:xfrm>
            <a:off x="7607302" y="3963154"/>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RC1</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cxnSp>
        <p:nvCxnSpPr>
          <p:cNvPr id="18" name="Conector angular 17"/>
          <p:cNvCxnSpPr>
            <a:stCxn id="7" idx="2"/>
          </p:cNvCxnSpPr>
          <p:nvPr/>
        </p:nvCxnSpPr>
        <p:spPr>
          <a:xfrm rot="10800000" flipV="1">
            <a:off x="7811559" y="3815081"/>
            <a:ext cx="547239" cy="223331"/>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angular 20"/>
          <p:cNvCxnSpPr>
            <a:stCxn id="13" idx="2"/>
            <a:endCxn id="14" idx="6"/>
          </p:cNvCxnSpPr>
          <p:nvPr/>
        </p:nvCxnSpPr>
        <p:spPr>
          <a:xfrm rot="10800000" flipV="1">
            <a:off x="7729881" y="3069661"/>
            <a:ext cx="628917" cy="597347"/>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9088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927635661"/>
              </p:ext>
            </p:extLst>
          </p:nvPr>
        </p:nvGraphicFramePr>
        <p:xfrm>
          <a:off x="212559" y="389891"/>
          <a:ext cx="11626512" cy="5624829"/>
        </p:xfrm>
        <a:graphic>
          <a:graphicData uri="http://schemas.openxmlformats.org/drawingml/2006/table">
            <a:tbl>
              <a:tblPr/>
              <a:tblGrid>
                <a:gridCol w="232609">
                  <a:extLst>
                    <a:ext uri="{9D8B030D-6E8A-4147-A177-3AD203B41FA5}">
                      <a16:colId xmlns="" xmlns:a16="http://schemas.microsoft.com/office/drawing/2014/main" val="20000"/>
                    </a:ext>
                  </a:extLst>
                </a:gridCol>
                <a:gridCol w="998621">
                  <a:extLst>
                    <a:ext uri="{9D8B030D-6E8A-4147-A177-3AD203B41FA5}">
                      <a16:colId xmlns="" xmlns:a16="http://schemas.microsoft.com/office/drawing/2014/main" val="20001"/>
                    </a:ext>
                  </a:extLst>
                </a:gridCol>
                <a:gridCol w="180474">
                  <a:extLst>
                    <a:ext uri="{9D8B030D-6E8A-4147-A177-3AD203B41FA5}">
                      <a16:colId xmlns="" xmlns:a16="http://schemas.microsoft.com/office/drawing/2014/main" val="20002"/>
                    </a:ext>
                  </a:extLst>
                </a:gridCol>
                <a:gridCol w="1191126">
                  <a:extLst>
                    <a:ext uri="{9D8B030D-6E8A-4147-A177-3AD203B41FA5}">
                      <a16:colId xmlns="" xmlns:a16="http://schemas.microsoft.com/office/drawing/2014/main" val="20003"/>
                    </a:ext>
                  </a:extLst>
                </a:gridCol>
                <a:gridCol w="252663">
                  <a:extLst>
                    <a:ext uri="{9D8B030D-6E8A-4147-A177-3AD203B41FA5}">
                      <a16:colId xmlns="" xmlns:a16="http://schemas.microsoft.com/office/drawing/2014/main" val="20004"/>
                    </a:ext>
                  </a:extLst>
                </a:gridCol>
                <a:gridCol w="360948">
                  <a:extLst>
                    <a:ext uri="{9D8B030D-6E8A-4147-A177-3AD203B41FA5}">
                      <a16:colId xmlns="" xmlns:a16="http://schemas.microsoft.com/office/drawing/2014/main" val="20005"/>
                    </a:ext>
                  </a:extLst>
                </a:gridCol>
                <a:gridCol w="385010">
                  <a:extLst>
                    <a:ext uri="{9D8B030D-6E8A-4147-A177-3AD203B41FA5}">
                      <a16:colId xmlns="" xmlns:a16="http://schemas.microsoft.com/office/drawing/2014/main" val="20006"/>
                    </a:ext>
                  </a:extLst>
                </a:gridCol>
                <a:gridCol w="421105">
                  <a:extLst>
                    <a:ext uri="{9D8B030D-6E8A-4147-A177-3AD203B41FA5}">
                      <a16:colId xmlns="" xmlns:a16="http://schemas.microsoft.com/office/drawing/2014/main" val="20007"/>
                    </a:ext>
                  </a:extLst>
                </a:gridCol>
                <a:gridCol w="3043990">
                  <a:extLst>
                    <a:ext uri="{9D8B030D-6E8A-4147-A177-3AD203B41FA5}">
                      <a16:colId xmlns="" xmlns:a16="http://schemas.microsoft.com/office/drawing/2014/main" val="20008"/>
                    </a:ext>
                  </a:extLst>
                </a:gridCol>
                <a:gridCol w="1094874">
                  <a:extLst>
                    <a:ext uri="{9D8B030D-6E8A-4147-A177-3AD203B41FA5}">
                      <a16:colId xmlns="" xmlns:a16="http://schemas.microsoft.com/office/drawing/2014/main" val="20009"/>
                    </a:ext>
                  </a:extLst>
                </a:gridCol>
                <a:gridCol w="1143000">
                  <a:extLst>
                    <a:ext uri="{9D8B030D-6E8A-4147-A177-3AD203B41FA5}">
                      <a16:colId xmlns="" xmlns:a16="http://schemas.microsoft.com/office/drawing/2014/main" val="20010"/>
                    </a:ext>
                  </a:extLst>
                </a:gridCol>
                <a:gridCol w="683464">
                  <a:extLst>
                    <a:ext uri="{9D8B030D-6E8A-4147-A177-3AD203B41FA5}">
                      <a16:colId xmlns="" xmlns:a16="http://schemas.microsoft.com/office/drawing/2014/main" val="20011"/>
                    </a:ext>
                  </a:extLst>
                </a:gridCol>
                <a:gridCol w="1638628">
                  <a:extLst>
                    <a:ext uri="{9D8B030D-6E8A-4147-A177-3AD203B41FA5}">
                      <a16:colId xmlns="" xmlns:a16="http://schemas.microsoft.com/office/drawing/2014/main" val="20012"/>
                    </a:ext>
                  </a:extLst>
                </a:gridCol>
              </a:tblGrid>
              <a:tr h="433890">
                <a:tc gridSpan="13">
                  <a:txBody>
                    <a:bodyPr/>
                    <a:lstStyle/>
                    <a:p>
                      <a:pPr algn="ctr" rtl="0" fontAlgn="ctr"/>
                      <a:r>
                        <a:rPr lang="es-ES" sz="2000" b="1" i="0" u="none" strike="noStrike" dirty="0">
                          <a:solidFill>
                            <a:srgbClr val="000000"/>
                          </a:solidFill>
                          <a:effectLst/>
                          <a:latin typeface="Calibri" panose="020F0502020204030204" pitchFamily="34" charset="0"/>
                        </a:rPr>
                        <a:t>Matriz y Plan de tratamiento de riesgos de Corrupción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548072">
                <a:tc>
                  <a:txBody>
                    <a:bodyPr/>
                    <a:lstStyle/>
                    <a:p>
                      <a:pPr algn="l" fontAlgn="ctr"/>
                      <a:r>
                        <a:rPr lang="es-CO" sz="1100" b="0" i="0" u="none" strike="noStrike" dirty="0">
                          <a:solidFill>
                            <a:srgbClr val="000000"/>
                          </a:solidFill>
                          <a:effectLst/>
                          <a:latin typeface="Arial" panose="020B0604020202020204" pitchFamily="34" charset="0"/>
                        </a:rPr>
                        <a:t>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RIESGO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CLASIFICACIÓN</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CAUSA</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PROBABILIDAD</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IMPACTO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RIESGO RESIDUAL</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OPCIÓN DE MANEJO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ACTIVIDAD DE CONTROL</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SOPORTE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RESPONSABLE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TIEMPO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INDICADOR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extLst>
                  <a:ext uri="{0D108BD9-81ED-4DB2-BD59-A6C34878D82A}">
                    <a16:rowId xmlns="" xmlns:a16="http://schemas.microsoft.com/office/drawing/2014/main" val="10001"/>
                  </a:ext>
                </a:extLst>
              </a:tr>
              <a:tr h="494788">
                <a:tc rowSpan="4">
                  <a:txBody>
                    <a:bodyPr/>
                    <a:lstStyle/>
                    <a:p>
                      <a:pPr algn="ctr" fontAlgn="ctr"/>
                      <a:r>
                        <a:rPr lang="es-CO" sz="500" b="1" i="0" u="none" strike="noStrike" dirty="0" smtClean="0">
                          <a:solidFill>
                            <a:schemeClr val="tx1"/>
                          </a:solidFill>
                          <a:effectLst/>
                          <a:latin typeface="Arial" panose="020B0604020202020204" pitchFamily="34" charset="0"/>
                        </a:rPr>
                        <a:t>RC1</a:t>
                      </a:r>
                      <a:endParaRPr lang="es-CO" sz="500" b="1" i="0" u="none" strike="noStrike" dirty="0">
                        <a:solidFill>
                          <a:schemeClr val="tx1"/>
                        </a:solidFill>
                        <a:effectLst/>
                        <a:latin typeface="Arial" panose="020B060402020202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ES" sz="800" b="0" i="0" u="none" strike="noStrike" dirty="0">
                          <a:solidFill>
                            <a:schemeClr val="tx1"/>
                          </a:solidFill>
                          <a:effectLst/>
                          <a:latin typeface="Calibri" panose="020F0502020204030204" pitchFamily="34" charset="0"/>
                        </a:rPr>
                        <a:t>Procesos de selección direccionados con el fin de favorecer a un particular, como resultado de la acción u omisión en la aplicación de las normas y procedimientos, la inobservancia de las funciones y competencias establecidas, o el uso indebido del poder.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dirty="0">
                          <a:solidFill>
                            <a:schemeClr val="tx1"/>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s-ES" sz="800" b="0" i="0" u="none" strike="noStrike" dirty="0">
                          <a:solidFill>
                            <a:srgbClr val="000000"/>
                          </a:solidFill>
                          <a:effectLst/>
                          <a:latin typeface="Calibri" panose="020F0502020204030204" pitchFamily="34" charset="0"/>
                        </a:rPr>
                        <a:t>Interpretación subjetiva de la normatividad aplicable al proceso.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l" rtl="0" fontAlgn="b"/>
                      <a:r>
                        <a:rPr lang="es-CO" sz="800" b="0" i="0" u="none" strike="noStrike">
                          <a:solidFill>
                            <a:schemeClr val="tx1"/>
                          </a:solidFill>
                          <a:effectLst/>
                          <a:latin typeface="Calibri" panose="020F0502020204030204" pitchFamily="34" charset="0"/>
                        </a:rPr>
                        <a:t>Rara Vez</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l" rtl="0" fontAlgn="b"/>
                      <a:r>
                        <a:rPr lang="es-CO" sz="800" b="0" i="0" u="none" strike="noStrike">
                          <a:solidFill>
                            <a:schemeClr val="tx1"/>
                          </a:solidFill>
                          <a:effectLst/>
                          <a:latin typeface="Calibri" panose="020F0502020204030204" pitchFamily="34" charset="0"/>
                        </a:rPr>
                        <a:t>Catastrófico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l" rtl="0" fontAlgn="b"/>
                      <a:r>
                        <a:rPr lang="es-CO" sz="800" b="0" i="0" u="none" strike="noStrike">
                          <a:solidFill>
                            <a:schemeClr val="tx1"/>
                          </a:solidFill>
                          <a:effectLst/>
                          <a:latin typeface="Calibri" panose="020F0502020204030204" pitchFamily="34" charset="0"/>
                        </a:rPr>
                        <a:t>Extremo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dirty="0">
                          <a:solidFill>
                            <a:schemeClr val="tx1"/>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a:solidFill>
                            <a:schemeClr val="accent6">
                              <a:lumMod val="50000"/>
                            </a:schemeClr>
                          </a:solidFill>
                          <a:effectLst/>
                          <a:latin typeface="Calibri" panose="020F0502020204030204" pitchFamily="34" charset="0"/>
                          <a:ea typeface="+mn-ea"/>
                          <a:cs typeface="+mn-cs"/>
                        </a:rPr>
                        <a:t>Establecer precios estándar regionalizados</a:t>
                      </a:r>
                      <a:endParaRPr lang="es-ES" sz="800" b="0" i="0" u="none" strike="noStrike" kern="1200" dirty="0">
                        <a:solidFill>
                          <a:schemeClr val="accent6">
                            <a:lumMod val="50000"/>
                          </a:schemeClr>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dirty="0">
                          <a:solidFill>
                            <a:srgbClr val="000000"/>
                          </a:solidFill>
                          <a:effectLst/>
                          <a:latin typeface="Calibri" panose="020F0502020204030204" pitchFamily="34" charset="0"/>
                          <a:ea typeface="+mn-ea"/>
                          <a:cs typeface="+mn-cs"/>
                        </a:rPr>
                        <a:t>Bases de datos</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800" b="0" i="0" u="none" strike="noStrike" kern="1200" dirty="0">
                          <a:solidFill>
                            <a:srgbClr val="000000"/>
                          </a:solidFill>
                          <a:effectLst/>
                          <a:latin typeface="Calibri" panose="020F0502020204030204" pitchFamily="34" charset="0"/>
                          <a:ea typeface="+mn-ea"/>
                          <a:cs typeface="+mn-cs"/>
                        </a:rPr>
                        <a:t>Director de Contratación</a:t>
                      </a:r>
                      <a:r>
                        <a:rPr lang="es-ES" sz="800" b="0" i="0" u="none" strike="noStrike" kern="1200" dirty="0">
                          <a:solidFill>
                            <a:srgbClr val="000000"/>
                          </a:solidFill>
                          <a:effectLst/>
                          <a:latin typeface="Calibri" panose="020F0502020204030204" pitchFamily="34" charset="0"/>
                          <a:ea typeface="+mn-ea"/>
                          <a:cs typeface="+mn-cs"/>
                        </a:rPr>
                        <a:t>, 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dirty="0">
                          <a:solidFill>
                            <a:srgbClr val="000000"/>
                          </a:solidFill>
                          <a:effectLst/>
                          <a:latin typeface="Calibri" panose="020F0502020204030204" pitchFamily="34" charset="0"/>
                          <a:ea typeface="+mn-ea"/>
                          <a:cs typeface="+mn-cs"/>
                        </a:rPr>
                        <a:t>1°, 2</a:t>
                      </a:r>
                      <a:r>
                        <a:rPr lang="es-419" sz="800" b="0" i="0" u="none" strike="noStrike" kern="1200" dirty="0" smtClean="0">
                          <a:solidFill>
                            <a:srgbClr val="000000"/>
                          </a:solidFill>
                          <a:effectLst/>
                          <a:latin typeface="Calibri" panose="020F0502020204030204" pitchFamily="34" charset="0"/>
                          <a:ea typeface="+mn-ea"/>
                          <a:cs typeface="+mn-cs"/>
                        </a:rPr>
                        <a:t>°, </a:t>
                      </a:r>
                      <a:r>
                        <a:rPr lang="es-419" sz="800" b="0" i="0" u="none" strike="noStrike" kern="1200" dirty="0">
                          <a:solidFill>
                            <a:srgbClr val="000000"/>
                          </a:solidFill>
                          <a:effectLst/>
                          <a:latin typeface="Calibri" panose="020F0502020204030204" pitchFamily="34" charset="0"/>
                          <a:ea typeface="+mn-ea"/>
                          <a:cs typeface="+mn-cs"/>
                        </a:rPr>
                        <a:t>3° </a:t>
                      </a:r>
                      <a:r>
                        <a:rPr lang="es-419" sz="800" b="0" i="0" u="none" strike="noStrike" kern="1200" dirty="0" smtClean="0">
                          <a:solidFill>
                            <a:srgbClr val="000000"/>
                          </a:solidFill>
                          <a:effectLst/>
                          <a:latin typeface="Calibri" panose="020F0502020204030204" pitchFamily="34" charset="0"/>
                          <a:ea typeface="+mn-ea"/>
                          <a:cs typeface="+mn-cs"/>
                        </a:rPr>
                        <a:t>Y 4° trimestre</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800" b="0" i="0" u="none" strike="noStrike" dirty="0">
                          <a:solidFill>
                            <a:srgbClr val="000000"/>
                          </a:solidFill>
                          <a:effectLst/>
                          <a:latin typeface="Calibri" panose="020F0502020204030204" pitchFamily="34" charset="0"/>
                        </a:rPr>
                        <a:t>EFICACIA:</a:t>
                      </a:r>
                      <a:br>
                        <a:rPr lang="es-CO" sz="800" b="0" i="0" u="none" strike="noStrike" dirty="0">
                          <a:solidFill>
                            <a:srgbClr val="000000"/>
                          </a:solidFill>
                          <a:effectLst/>
                          <a:latin typeface="Calibri" panose="020F0502020204030204" pitchFamily="34" charset="0"/>
                        </a:rPr>
                      </a:br>
                      <a:r>
                        <a:rPr lang="es-CO" sz="800" b="0" i="0" u="none" strike="noStrike" dirty="0">
                          <a:solidFill>
                            <a:srgbClr val="000000"/>
                          </a:solidFill>
                          <a:effectLst/>
                          <a:latin typeface="Calibri" panose="020F0502020204030204" pitchFamily="34" charset="0"/>
                        </a:rPr>
                        <a:t>Índice de cumplimiento actividades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Regiones con precio estandarizado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de regiones </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10002"/>
                  </a:ext>
                </a:extLst>
              </a:tr>
              <a:tr h="592222">
                <a:tc vMerge="1">
                  <a:txBody>
                    <a:bodyPr/>
                    <a:lstStyle/>
                    <a:p>
                      <a:endParaRPr lang="es-CO"/>
                    </a:p>
                  </a:txBody>
                  <a:tcPr/>
                </a:tc>
                <a:tc vMerge="1">
                  <a:txBody>
                    <a:bodyPr/>
                    <a:lstStyle/>
                    <a:p>
                      <a:endParaRPr lang="es-CO"/>
                    </a:p>
                  </a:txBody>
                  <a:tcPr/>
                </a:tc>
                <a:tc vMerge="1">
                  <a:txBody>
                    <a:bodyPr/>
                    <a:lstStyle/>
                    <a:p>
                      <a:endParaRPr lang="es-CO"/>
                    </a:p>
                  </a:txBody>
                  <a:tcPr/>
                </a:tc>
                <a:tc rowSpan="3">
                  <a:txBody>
                    <a:bodyPr/>
                    <a:lstStyle/>
                    <a:p>
                      <a:pPr algn="ctr" rtl="0" fontAlgn="ctr"/>
                      <a:r>
                        <a:rPr lang="es-ES" sz="800" b="0" i="0" u="none" strike="noStrike" dirty="0">
                          <a:solidFill>
                            <a:schemeClr val="tx1"/>
                          </a:solidFill>
                          <a:effectLst/>
                          <a:latin typeface="Calibri" panose="020F0502020204030204" pitchFamily="34" charset="0"/>
                        </a:rPr>
                        <a:t>Conflicto de intereses por parte de las personas involucradas en la estructuración del proceso (estudios previos, pliegos previos, pliegos definitivos, etc.).</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Implementar,</a:t>
                      </a:r>
                      <a:r>
                        <a:rPr lang="es-ES" sz="800" b="0" i="0" u="none" strike="noStrike" baseline="0" dirty="0" smtClean="0">
                          <a:solidFill>
                            <a:schemeClr val="tx1"/>
                          </a:solidFill>
                          <a:effectLst/>
                          <a:latin typeface="Calibri" panose="020F0502020204030204" pitchFamily="34" charset="0"/>
                        </a:rPr>
                        <a:t> </a:t>
                      </a:r>
                      <a:r>
                        <a:rPr lang="es-ES" sz="800" b="0" i="0" u="none" strike="noStrike" dirty="0" smtClean="0">
                          <a:solidFill>
                            <a:schemeClr val="tx1"/>
                          </a:solidFill>
                          <a:effectLst/>
                          <a:latin typeface="Calibri" panose="020F0502020204030204" pitchFamily="34" charset="0"/>
                        </a:rPr>
                        <a:t>revisar y ajustar anualmente los pliegos tipo, </a:t>
                      </a:r>
                      <a:r>
                        <a:rPr lang="es-ES" sz="800" b="0" i="0" u="none" strike="noStrike" dirty="0">
                          <a:solidFill>
                            <a:schemeClr val="tx1"/>
                          </a:solidFill>
                          <a:effectLst/>
                          <a:latin typeface="Calibri" panose="020F0502020204030204" pitchFamily="34" charset="0"/>
                        </a:rPr>
                        <a:t>para todas las modalidades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chemeClr val="tx1"/>
                          </a:solidFill>
                          <a:effectLst/>
                          <a:latin typeface="Calibri" panose="020F0502020204030204" pitchFamily="34" charset="0"/>
                        </a:rPr>
                        <a:t>Pliegos Tipo actualizados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chemeClr val="tx1"/>
                          </a:solidFill>
                          <a:effectLst/>
                          <a:latin typeface="Calibri" panose="020F0502020204030204" pitchFamily="34" charset="0"/>
                        </a:rPr>
                        <a:t>EFICACIA:</a:t>
                      </a:r>
                      <a:br>
                        <a:rPr lang="es-CO" sz="800" b="0" i="0" u="none" strike="noStrike">
                          <a:solidFill>
                            <a:schemeClr val="tx1"/>
                          </a:solidFill>
                          <a:effectLst/>
                          <a:latin typeface="Calibri" panose="020F0502020204030204" pitchFamily="34" charset="0"/>
                        </a:rPr>
                      </a:br>
                      <a:r>
                        <a:rPr lang="es-CO" sz="800" b="0" i="0" u="none" strike="noStrike">
                          <a:solidFill>
                            <a:schemeClr val="tx1"/>
                          </a:solidFill>
                          <a:effectLst/>
                          <a:latin typeface="Calibri" panose="020F0502020204030204" pitchFamily="34" charset="0"/>
                        </a:rPr>
                        <a:t>Índice de cumplimiento actividades =  N°de pliegos tipo  revisados y/o ajustados /   N°de pliegos tipo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10003"/>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Establecer </a:t>
                      </a:r>
                      <a:r>
                        <a:rPr lang="es-ES" sz="800" b="0" i="0" u="none" strike="noStrike" dirty="0">
                          <a:solidFill>
                            <a:schemeClr val="tx1"/>
                          </a:solidFill>
                          <a:effectLst/>
                          <a:latin typeface="Calibri" panose="020F0502020204030204" pitchFamily="34" charset="0"/>
                        </a:rPr>
                        <a:t>un método de selección de la oferta ganadora, que sea imposible de anticipar por parte del contratista, evitando que éste ajuste su oferta a la misma, el cual deberá ser revisado y ajustado en el momento que sea requerido.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Criterio de Selección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No. De revisiones efectuadas/No. De revisiones requeridas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Promover </a:t>
                      </a:r>
                      <a:r>
                        <a:rPr lang="es-ES" sz="800" b="0" i="0" u="none" strike="noStrike" dirty="0">
                          <a:solidFill>
                            <a:schemeClr val="tx1"/>
                          </a:solidFill>
                          <a:effectLst/>
                          <a:latin typeface="Calibri" panose="020F0502020204030204" pitchFamily="34" charset="0"/>
                        </a:rPr>
                        <a:t>y facilitar el accionar de veedurías en cada uno de los procesos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Evento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EFICACIA:</a:t>
                      </a:r>
                      <a:br>
                        <a:rPr lang="es-CO" sz="800" b="0" i="0" u="none" strike="noStrike" dirty="0">
                          <a:solidFill>
                            <a:schemeClr val="tx1"/>
                          </a:solidFill>
                          <a:effectLst/>
                          <a:latin typeface="Calibri" panose="020F0502020204030204" pitchFamily="34" charset="0"/>
                        </a:rPr>
                      </a:br>
                      <a:r>
                        <a:rPr lang="es-CO" sz="800" b="0" i="0" u="none" strike="noStrike" dirty="0">
                          <a:solidFill>
                            <a:schemeClr val="tx1"/>
                          </a:solidFill>
                          <a:effectLst/>
                          <a:latin typeface="Calibri" panose="020F0502020204030204" pitchFamily="34" charset="0"/>
                        </a:rPr>
                        <a:t>Índice de cumplimiento actividades = N° de procesos con </a:t>
                      </a:r>
                      <a:r>
                        <a:rPr lang="es-CO" sz="800" b="0" i="0" u="none" strike="noStrike" dirty="0" smtClean="0">
                          <a:solidFill>
                            <a:schemeClr val="tx1"/>
                          </a:solidFill>
                          <a:effectLst/>
                          <a:latin typeface="Calibri" panose="020F0502020204030204" pitchFamily="34" charset="0"/>
                        </a:rPr>
                        <a:t>veedurías </a:t>
                      </a:r>
                      <a:r>
                        <a:rPr lang="es-CO" sz="800" b="0" i="0" u="none" strike="noStrike" dirty="0">
                          <a:solidFill>
                            <a:schemeClr val="tx1"/>
                          </a:solidFill>
                          <a:effectLst/>
                          <a:latin typeface="Calibri" panose="020F0502020204030204" pitchFamily="34" charset="0"/>
                        </a:rPr>
                        <a:t>/  N° de procesos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578520">
                <a:tc rowSpan="2">
                  <a:txBody>
                    <a:bodyPr/>
                    <a:lstStyle/>
                    <a:p>
                      <a:pPr algn="ctr" rtl="0" fontAlgn="ctr"/>
                      <a:r>
                        <a:rPr lang="es-CO" sz="500" b="1" i="0" u="none" strike="noStrike" dirty="0">
                          <a:solidFill>
                            <a:schemeClr val="tx1"/>
                          </a:solidFill>
                          <a:effectLst/>
                          <a:latin typeface="Calibri" panose="020F0502020204030204" pitchFamily="34" charset="0"/>
                        </a:rPr>
                        <a:t> </a:t>
                      </a:r>
                      <a:r>
                        <a:rPr lang="es-CO" sz="500" b="1" i="0" u="none" strike="noStrike" dirty="0" smtClean="0">
                          <a:solidFill>
                            <a:schemeClr val="tx1"/>
                          </a:solidFill>
                          <a:effectLst/>
                          <a:latin typeface="Calibri" panose="020F0502020204030204" pitchFamily="34" charset="0"/>
                        </a:rPr>
                        <a:t>RC2</a:t>
                      </a:r>
                      <a:endParaRPr lang="es-CO" sz="500" b="1"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just" rtl="0" fontAlgn="ctr"/>
                      <a:r>
                        <a:rPr lang="es-ES" sz="800" b="0" i="0" u="none" strike="noStrike" dirty="0">
                          <a:solidFill>
                            <a:schemeClr val="tx1"/>
                          </a:solidFill>
                          <a:effectLst/>
                          <a:latin typeface="Calibri" panose="020F0502020204030204" pitchFamily="34" charset="0"/>
                        </a:rPr>
                        <a:t>Omisión o alteración intencional - dolosa que se aparta  de los procedimientos de control y vigilancia regulados por manuales, normas y especificaciones durante la ejecución de obras.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s-CO" sz="800" b="0" i="0" u="none" strike="noStrike" noProof="0" dirty="0">
                          <a:solidFill>
                            <a:schemeClr val="tx1"/>
                          </a:solidFill>
                          <a:effectLst/>
                          <a:latin typeface="Calibri" panose="020F0502020204030204" pitchFamily="34" charset="0"/>
                        </a:rPr>
                        <a:t>Incumplimiento Código de Integridad por parte de  contratistas e interventores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a:solidFill>
                            <a:schemeClr val="tx1"/>
                          </a:solidFill>
                          <a:effectLst/>
                          <a:latin typeface="Arial" panose="020B0604020202020204" pitchFamily="34" charset="0"/>
                        </a:rPr>
                        <a:t>Rara Vez</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a:solidFill>
                            <a:schemeClr val="tx1"/>
                          </a:solidFill>
                          <a:effectLst/>
                          <a:latin typeface="Arial" panose="020B0604020202020204" pitchFamily="34" charset="0"/>
                        </a:rPr>
                        <a:t>Catastrófico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a:solidFill>
                            <a:schemeClr val="tx1"/>
                          </a:solidFill>
                          <a:effectLst/>
                          <a:latin typeface="Arial" panose="020B0604020202020204" pitchFamily="34" charset="0"/>
                        </a:rPr>
                        <a:t>Extremo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es-ES" sz="800" b="0" i="0" u="none" strike="noStrike" dirty="0" smtClean="0">
                          <a:solidFill>
                            <a:schemeClr val="tx1"/>
                          </a:solidFill>
                          <a:effectLst/>
                          <a:latin typeface="Calibri" panose="020F0502020204030204" pitchFamily="34" charset="0"/>
                        </a:rPr>
                        <a:t>Realizar Inducción </a:t>
                      </a:r>
                      <a:r>
                        <a:rPr lang="es-ES" sz="800" b="0" i="0" u="none" strike="noStrike" dirty="0">
                          <a:solidFill>
                            <a:schemeClr val="tx1"/>
                          </a:solidFill>
                          <a:effectLst/>
                          <a:latin typeface="Calibri" panose="020F0502020204030204" pitchFamily="34" charset="0"/>
                        </a:rPr>
                        <a:t>a interventores y contratistas con énfasis en el Código de </a:t>
                      </a:r>
                      <a:r>
                        <a:rPr lang="es-ES" sz="800" b="0" i="0" u="none" strike="noStrike" dirty="0" smtClean="0">
                          <a:solidFill>
                            <a:schemeClr val="tx1"/>
                          </a:solidFill>
                          <a:effectLst/>
                          <a:latin typeface="Calibri" panose="020F0502020204030204" pitchFamily="34" charset="0"/>
                        </a:rPr>
                        <a:t>Integridad y el código penal, al </a:t>
                      </a:r>
                      <a:r>
                        <a:rPr lang="es-ES" sz="800" b="0" i="0" u="none" strike="noStrike" dirty="0">
                          <a:solidFill>
                            <a:schemeClr val="tx1"/>
                          </a:solidFill>
                          <a:effectLst/>
                          <a:latin typeface="Calibri" panose="020F0502020204030204" pitchFamily="34" charset="0"/>
                        </a:rPr>
                        <a:t>inicio de los proyectos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Actas de asistencia a inducción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Secretaría General con apoyo de 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smtClean="0">
                          <a:solidFill>
                            <a:schemeClr val="tx1"/>
                          </a:solidFill>
                          <a:effectLst/>
                          <a:latin typeface="Calibri" panose="020F0502020204030204" pitchFamily="34" charset="0"/>
                        </a:rPr>
                        <a:t>Mensual</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a:t>
                      </a:r>
                      <a:r>
                        <a:rPr lang="es-ES" sz="800" b="0" i="0" u="none" strike="noStrike" dirty="0" smtClean="0">
                          <a:solidFill>
                            <a:schemeClr val="tx1"/>
                          </a:solidFill>
                          <a:effectLst/>
                          <a:latin typeface="Calibri" panose="020F0502020204030204" pitchFamily="34" charset="0"/>
                        </a:rPr>
                        <a:t>N°</a:t>
                      </a:r>
                      <a:r>
                        <a:rPr lang="es-ES" sz="800" b="0" i="0" u="none" strike="noStrike" baseline="0" dirty="0" smtClean="0">
                          <a:solidFill>
                            <a:schemeClr val="tx1"/>
                          </a:solidFill>
                          <a:effectLst/>
                          <a:latin typeface="Calibri" panose="020F0502020204030204" pitchFamily="34" charset="0"/>
                        </a:rPr>
                        <a:t> de </a:t>
                      </a:r>
                      <a:r>
                        <a:rPr lang="es-ES" sz="800" b="0" i="0" u="none" strike="noStrike" dirty="0" smtClean="0">
                          <a:solidFill>
                            <a:schemeClr val="tx1"/>
                          </a:solidFill>
                          <a:effectLst/>
                          <a:latin typeface="Calibri" panose="020F0502020204030204" pitchFamily="34" charset="0"/>
                        </a:rPr>
                        <a:t>Inducciones </a:t>
                      </a:r>
                      <a:r>
                        <a:rPr lang="es-ES" sz="800" b="0" i="0" u="none" strike="noStrike" dirty="0">
                          <a:solidFill>
                            <a:schemeClr val="tx1"/>
                          </a:solidFill>
                          <a:effectLst/>
                          <a:latin typeface="Calibri" panose="020F0502020204030204" pitchFamily="34" charset="0"/>
                        </a:rPr>
                        <a:t>realizadas</a:t>
                      </a:r>
                      <a:r>
                        <a:rPr lang="es-ES" sz="800" b="0" i="0" u="none" strike="noStrike" dirty="0" smtClean="0">
                          <a:solidFill>
                            <a:schemeClr val="tx1"/>
                          </a:solidFill>
                          <a:effectLst/>
                          <a:latin typeface="Calibri" panose="020F0502020204030204" pitchFamily="34" charset="0"/>
                        </a:rPr>
                        <a:t>/ N°</a:t>
                      </a:r>
                      <a:r>
                        <a:rPr lang="es-ES" sz="800" b="0" i="0" u="none" strike="noStrike" baseline="0" dirty="0" smtClean="0">
                          <a:solidFill>
                            <a:schemeClr val="tx1"/>
                          </a:solidFill>
                          <a:effectLst/>
                          <a:latin typeface="Calibri" panose="020F0502020204030204" pitchFamily="34" charset="0"/>
                        </a:rPr>
                        <a:t> </a:t>
                      </a:r>
                      <a:r>
                        <a:rPr lang="es-ES" sz="800" b="0" i="0" u="none" strike="noStrike" dirty="0" smtClean="0">
                          <a:solidFill>
                            <a:schemeClr val="tx1"/>
                          </a:solidFill>
                          <a:effectLst/>
                          <a:latin typeface="Calibri" panose="020F0502020204030204" pitchFamily="34" charset="0"/>
                        </a:rPr>
                        <a:t>total </a:t>
                      </a:r>
                      <a:r>
                        <a:rPr lang="es-ES" sz="800" b="0" i="0" u="none" strike="noStrike" dirty="0">
                          <a:solidFill>
                            <a:schemeClr val="tx1"/>
                          </a:solidFill>
                          <a:effectLst/>
                          <a:latin typeface="Calibri" panose="020F0502020204030204" pitchFamily="34" charset="0"/>
                        </a:rPr>
                        <a:t>inducciones programadas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7"/>
                  </a:ext>
                </a:extLst>
              </a:tr>
              <a:tr h="269149">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a:solidFill>
                            <a:schemeClr val="tx1"/>
                          </a:solidFill>
                          <a:effectLst/>
                          <a:latin typeface="Calibri" panose="020F0502020204030204" pitchFamily="34" charset="0"/>
                        </a:rPr>
                        <a:t>Tráfico de influencias y presiones indebidas</a:t>
                      </a:r>
                    </a:p>
                  </a:txBody>
                  <a:tcPr marL="5961" marR="5961" marT="596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smtClean="0">
                          <a:solidFill>
                            <a:schemeClr val="tx1"/>
                          </a:solidFill>
                          <a:effectLst/>
                          <a:latin typeface="Calibri" panose="020F0502020204030204" pitchFamily="34" charset="0"/>
                        </a:rPr>
                        <a:t>Ajustar el manual de Interventoría, ajustes de los procedimientos de la Interventoría por parte de la Unidad Ejecutora involucrada, revisión de requisitos de la interventoría para la autorización del pago, certificación de no existencia de los actos de corrupción en la supervisión de los Contratos</a:t>
                      </a: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smtClean="0">
                          <a:solidFill>
                            <a:schemeClr val="tx1"/>
                          </a:solidFill>
                          <a:effectLst/>
                          <a:latin typeface="Calibri" panose="020F0502020204030204" pitchFamily="34" charset="0"/>
                        </a:rPr>
                        <a:t>manual de Interventoría</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a:t>
                      </a:r>
                      <a:r>
                        <a:rPr lang="es-ES" sz="800" b="0" i="0" u="none" strike="noStrike" dirty="0" smtClean="0">
                          <a:solidFill>
                            <a:schemeClr val="tx1"/>
                          </a:solidFill>
                          <a:effectLst/>
                          <a:latin typeface="Calibri" panose="020F0502020204030204" pitchFamily="34" charset="0"/>
                        </a:rPr>
                        <a:t>N°</a:t>
                      </a:r>
                      <a:r>
                        <a:rPr lang="es-ES" sz="800" b="0" i="0" u="none" strike="noStrike" baseline="0" dirty="0" smtClean="0">
                          <a:solidFill>
                            <a:schemeClr val="tx1"/>
                          </a:solidFill>
                          <a:effectLst/>
                          <a:latin typeface="Calibri" panose="020F0502020204030204" pitchFamily="34" charset="0"/>
                        </a:rPr>
                        <a:t> mejoras implementadas</a:t>
                      </a:r>
                      <a:r>
                        <a:rPr lang="es-ES" sz="800" b="0" i="0" u="none" strike="noStrike" dirty="0" smtClean="0">
                          <a:solidFill>
                            <a:schemeClr val="tx1"/>
                          </a:solidFill>
                          <a:effectLst/>
                          <a:latin typeface="Calibri" panose="020F0502020204030204" pitchFamily="34" charset="0"/>
                        </a:rPr>
                        <a:t>/N° de mejoras detectadas</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9"/>
                  </a:ext>
                </a:extLst>
              </a:tr>
              <a:tr h="269149">
                <a:tc rowSpan="2">
                  <a:txBody>
                    <a:bodyPr/>
                    <a:lstStyle/>
                    <a:p>
                      <a:pPr algn="ctr" rtl="0" fontAlgn="ctr"/>
                      <a:r>
                        <a:rPr lang="es-CO" sz="500" b="1" i="0" u="none" strike="noStrike" dirty="0" smtClean="0">
                          <a:solidFill>
                            <a:schemeClr val="tx1"/>
                          </a:solidFill>
                          <a:effectLst/>
                          <a:latin typeface="Calibri" panose="020F0502020204030204" pitchFamily="34" charset="0"/>
                        </a:rPr>
                        <a:t>RC3</a:t>
                      </a:r>
                      <a:endParaRPr lang="es-CO" sz="500" b="1"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just" rtl="0" fontAlgn="ctr"/>
                      <a:r>
                        <a:rPr lang="es-MX" sz="800" b="0" i="0" u="none" strike="noStrike" dirty="0" smtClean="0">
                          <a:solidFill>
                            <a:schemeClr val="tx1"/>
                          </a:solidFill>
                          <a:effectLst/>
                          <a:latin typeface="Calibri" panose="020F0502020204030204" pitchFamily="34" charset="0"/>
                        </a:rPr>
                        <a:t> Asesorar ilegal e inoportunamente la defensa jurídica de la entidad por fuera del marco legal en beneficio de terceros o propio.</a:t>
                      </a: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800" b="0" i="0" u="none" strike="noStrike" dirty="0" smtClean="0">
                          <a:solidFill>
                            <a:schemeClr val="tx1"/>
                          </a:solidFill>
                          <a:effectLst/>
                          <a:latin typeface="Calibri" panose="020F0502020204030204" pitchFamily="34" charset="0"/>
                        </a:rPr>
                        <a:t>Corrupción </a:t>
                      </a:r>
                      <a:endParaRPr lang="es-CO" sz="800" b="0" i="0" u="none" strike="noStrike" dirty="0">
                        <a:solidFill>
                          <a:schemeClr val="tx1"/>
                        </a:solidFill>
                        <a:effectLst/>
                        <a:latin typeface="Calibri" panose="020F0502020204030204" pitchFamily="34" charset="0"/>
                      </a:endParaRP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es-CO" sz="800" b="0" i="0" u="none" strike="noStrike" dirty="0">
                          <a:solidFill>
                            <a:schemeClr val="tx1"/>
                          </a:solidFill>
                          <a:effectLst/>
                          <a:latin typeface="Calibri" panose="020F0502020204030204" pitchFamily="34" charset="0"/>
                        </a:rPr>
                        <a:t>Falta de memoria institucional documentada de la asesoría jurídica </a:t>
                      </a:r>
                      <a:r>
                        <a:rPr lang="es-CO" sz="800" b="0" i="0" u="none" strike="noStrike" dirty="0" smtClean="0">
                          <a:solidFill>
                            <a:schemeClr val="tx1"/>
                          </a:solidFill>
                          <a:effectLst/>
                          <a:latin typeface="Calibri" panose="020F0502020204030204" pitchFamily="34" charset="0"/>
                        </a:rPr>
                        <a:t>(directriz </a:t>
                      </a:r>
                      <a:r>
                        <a:rPr lang="es-CO" sz="800" b="0" i="0" u="none" strike="noStrike" dirty="0">
                          <a:solidFill>
                            <a:schemeClr val="tx1"/>
                          </a:solidFill>
                          <a:effectLst/>
                          <a:latin typeface="Calibri" panose="020F0502020204030204" pitchFamily="34" charset="0"/>
                        </a:rPr>
                        <a:t>jurídica institucional</a:t>
                      </a:r>
                      <a:r>
                        <a:rPr lang="es-CO" sz="800" b="0" i="0" u="none" strike="noStrike" dirty="0" smtClean="0">
                          <a:solidFill>
                            <a:schemeClr val="tx1"/>
                          </a:solidFill>
                          <a:effectLst/>
                          <a:latin typeface="Calibri" panose="020F0502020204030204" pitchFamily="34" charset="0"/>
                        </a:rPr>
                        <a:t>)</a:t>
                      </a:r>
                      <a:endParaRPr lang="es-CO" sz="800" b="0" i="0" u="none" strike="noStrike" dirty="0">
                        <a:solidFill>
                          <a:schemeClr val="tx1"/>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a:solidFill>
                            <a:schemeClr val="tx1"/>
                          </a:solidFill>
                          <a:effectLst/>
                          <a:latin typeface="Calibri" panose="020F0502020204030204" pitchFamily="34" charset="0"/>
                        </a:rPr>
                        <a:t>Rara Vez</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a:solidFill>
                            <a:schemeClr val="tx1"/>
                          </a:solidFill>
                          <a:effectLst/>
                          <a:latin typeface="Calibri" panose="020F0502020204030204" pitchFamily="34" charset="0"/>
                        </a:rPr>
                        <a:t>Mayor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Moderado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a:solidFill>
                            <a:schemeClr val="tx1"/>
                          </a:solidFill>
                          <a:effectLst/>
                          <a:latin typeface="Calibri" panose="020F0502020204030204" pitchFamily="34" charset="0"/>
                        </a:rPr>
                        <a:t>Reducir </a:t>
                      </a:r>
                    </a:p>
                  </a:txBody>
                  <a:tcPr marL="0" marR="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a:solidFill>
                            <a:schemeClr val="tx1"/>
                          </a:solidFill>
                          <a:effectLst/>
                          <a:latin typeface="Calibri" panose="020F0502020204030204" pitchFamily="34" charset="0"/>
                        </a:rPr>
                        <a:t>Alimentar el banco de casos exitosos para contar con una fuente jurídica de consulta eficaz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carpeta compartida "BANCO DE EXITOS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 Jefe Oficina Asesora Jurídica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smtClean="0">
                          <a:solidFill>
                            <a:schemeClr val="tx1"/>
                          </a:solidFill>
                          <a:effectLst/>
                          <a:latin typeface="Calibri" panose="020F0502020204030204" pitchFamily="34" charset="0"/>
                        </a:rPr>
                        <a:t>2</a:t>
                      </a:r>
                      <a:r>
                        <a:rPr lang="es-MX" sz="800" b="0" i="0" u="none" strike="noStrike" dirty="0">
                          <a:solidFill>
                            <a:schemeClr val="tx1"/>
                          </a:solidFill>
                          <a:effectLst/>
                          <a:latin typeface="Calibri" panose="020F0502020204030204" pitchFamily="34" charset="0"/>
                        </a:rPr>
                        <a:t>°, 3° y 4° trimestre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EFICACIA:</a:t>
                      </a:r>
                      <a:br>
                        <a:rPr lang="es-MX" sz="800" b="0" i="0" u="none" strike="noStrike" dirty="0">
                          <a:solidFill>
                            <a:schemeClr val="tx1"/>
                          </a:solidFill>
                          <a:effectLst/>
                          <a:latin typeface="Calibri" panose="020F0502020204030204" pitchFamily="34" charset="0"/>
                        </a:rPr>
                      </a:br>
                      <a:r>
                        <a:rPr lang="es-MX" sz="800" b="0" i="0" u="none" strike="noStrike" dirty="0">
                          <a:solidFill>
                            <a:schemeClr val="tx1"/>
                          </a:solidFill>
                          <a:effectLst/>
                          <a:latin typeface="Calibri" panose="020F0502020204030204" pitchFamily="34" charset="0"/>
                        </a:rPr>
                        <a:t>Índice de cumplimiento actividades =  N° de </a:t>
                      </a:r>
                      <a:r>
                        <a:rPr lang="es-MX" sz="800" b="0" i="0" u="none" strike="noStrike" dirty="0" err="1">
                          <a:solidFill>
                            <a:schemeClr val="tx1"/>
                          </a:solidFill>
                          <a:effectLst/>
                          <a:latin typeface="Calibri" panose="020F0502020204030204" pitchFamily="34" charset="0"/>
                        </a:rPr>
                        <a:t>actualizaciónes</a:t>
                      </a:r>
                      <a:r>
                        <a:rPr lang="es-MX" sz="800" b="0" i="0" u="none" strike="noStrike" dirty="0">
                          <a:solidFill>
                            <a:schemeClr val="tx1"/>
                          </a:solidFill>
                          <a:effectLst/>
                          <a:latin typeface="Calibri" panose="020F0502020204030204" pitchFamily="34" charset="0"/>
                        </a:rPr>
                        <a:t> realizadas en el Banco de casos éxitos/ N° de </a:t>
                      </a:r>
                      <a:r>
                        <a:rPr lang="es-MX" sz="800" b="0" i="0" u="none" strike="noStrike" dirty="0" err="1">
                          <a:solidFill>
                            <a:schemeClr val="tx1"/>
                          </a:solidFill>
                          <a:effectLst/>
                          <a:latin typeface="Calibri" panose="020F0502020204030204" pitchFamily="34" charset="0"/>
                        </a:rPr>
                        <a:t>actualizaciónes</a:t>
                      </a:r>
                      <a:r>
                        <a:rPr lang="es-MX" sz="800" b="0" i="0" u="none" strike="noStrike" dirty="0">
                          <a:solidFill>
                            <a:schemeClr val="tx1"/>
                          </a:solidFill>
                          <a:effectLst/>
                          <a:latin typeface="Calibri" panose="020F0502020204030204" pitchFamily="34" charset="0"/>
                        </a:rPr>
                        <a:t> requeridas en el Banco de casos éxitos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69149">
                <a:tc vMerge="1">
                  <a:txBody>
                    <a:bodyPr/>
                    <a:lstStyle/>
                    <a:p>
                      <a:pPr algn="ctr" rtl="0" fontAlgn="ctr"/>
                      <a:endParaRPr lang="es-CO" sz="500" b="1" i="0" u="none" strike="noStrike" dirty="0">
                        <a:solidFill>
                          <a:srgbClr val="000000"/>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just" rtl="0" fontAlgn="ct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rtl="0" fontAlgn="ctr"/>
                      <a:endParaRPr lang="es-CO" sz="800" b="0" i="0" u="none" strike="noStrike" dirty="0">
                        <a:solidFill>
                          <a:schemeClr val="tx1"/>
                        </a:solidFill>
                        <a:effectLst/>
                        <a:latin typeface="Calibri" panose="020F0502020204030204" pitchFamily="34" charset="0"/>
                      </a:endParaRP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Procedimientos internos  desarticulados y desactualizados que inciden en la eficacia de la </a:t>
                      </a:r>
                      <a:r>
                        <a:rPr lang="es-MX" sz="800" b="0" i="0" u="none" strike="noStrike" dirty="0" smtClean="0">
                          <a:solidFill>
                            <a:schemeClr val="tx1"/>
                          </a:solidFill>
                          <a:effectLst/>
                          <a:latin typeface="Calibri" panose="020F0502020204030204" pitchFamily="34" charset="0"/>
                        </a:rPr>
                        <a:t>asesoría</a:t>
                      </a:r>
                      <a:endParaRPr lang="es-MX" sz="800" b="0" i="0" u="none" strike="noStrike" dirty="0">
                        <a:solidFill>
                          <a:schemeClr val="tx1"/>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a:solidFill>
                            <a:schemeClr val="tx1"/>
                          </a:solidFill>
                          <a:effectLst/>
                          <a:latin typeface="Calibri" panose="020F0502020204030204" pitchFamily="34" charset="0"/>
                        </a:rPr>
                        <a:t>Revisar y ajustar a los procedimientos internos con el fin de articular y vincular a las demás dependencias del INVIAS como responsables de actividades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Procedimientos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chemeClr val="tx1"/>
                          </a:solidFill>
                          <a:effectLst/>
                          <a:latin typeface="Calibri" panose="020F0502020204030204" pitchFamily="34" charset="0"/>
                        </a:rPr>
                        <a:t> Jefe Oficina Asesora Jurídica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smtClean="0">
                          <a:solidFill>
                            <a:schemeClr val="tx1"/>
                          </a:solidFill>
                          <a:effectLst/>
                          <a:latin typeface="Calibri" panose="020F0502020204030204" pitchFamily="34" charset="0"/>
                        </a:rPr>
                        <a:t>2</a:t>
                      </a:r>
                      <a:r>
                        <a:rPr lang="es-MX" sz="800" b="0" i="0" u="none" strike="noStrike" dirty="0">
                          <a:solidFill>
                            <a:schemeClr val="tx1"/>
                          </a:solidFill>
                          <a:effectLst/>
                          <a:latin typeface="Calibri" panose="020F0502020204030204" pitchFamily="34" charset="0"/>
                        </a:rPr>
                        <a:t>°, 3° y 4° trimestre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EFICACIA:</a:t>
                      </a:r>
                      <a:br>
                        <a:rPr lang="es-MX" sz="800" b="0" i="0" u="none" strike="noStrike" dirty="0">
                          <a:solidFill>
                            <a:schemeClr val="tx1"/>
                          </a:solidFill>
                          <a:effectLst/>
                          <a:latin typeface="Calibri" panose="020F0502020204030204" pitchFamily="34" charset="0"/>
                        </a:rPr>
                      </a:br>
                      <a:r>
                        <a:rPr lang="es-MX" sz="800" b="0" i="0" u="none" strike="noStrike" dirty="0">
                          <a:solidFill>
                            <a:schemeClr val="tx1"/>
                          </a:solidFill>
                          <a:effectLst/>
                          <a:latin typeface="Calibri" panose="020F0502020204030204" pitchFamily="34" charset="0"/>
                        </a:rPr>
                        <a:t>Índice de cumplimiento actividades: N°  de procedimientos del proceso gestión legal y defensa judicial  revisados / N°  de procedimientos del por revisar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788827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sp>
        <p:nvSpPr>
          <p:cNvPr id="87" name="CuadroTexto 86"/>
          <p:cNvSpPr txBox="1"/>
          <p:nvPr/>
        </p:nvSpPr>
        <p:spPr>
          <a:xfrm>
            <a:off x="508913" y="1777318"/>
            <a:ext cx="11161719" cy="1200329"/>
          </a:xfrm>
          <a:prstGeom prst="rect">
            <a:avLst/>
          </a:prstGeom>
          <a:noFill/>
        </p:spPr>
        <p:txBody>
          <a:bodyPr wrap="square" rtlCol="0">
            <a:spAutoFit/>
          </a:bodyPr>
          <a:lstStyle/>
          <a:p>
            <a:pPr algn="just">
              <a:defRPr/>
            </a:pPr>
            <a:r>
              <a:rPr lang="es-CO" sz="2400" b="1" dirty="0"/>
              <a:t>Modernizar y aumentar la eficiencia de los procedimientos internos </a:t>
            </a:r>
            <a:r>
              <a:rPr lang="es-MX" sz="2400" b="1" dirty="0"/>
              <a:t>mediante la implementación de medios electrónicos para reducir tiempos, documentos y pasos, evitando desplazamientos de los usuarios</a:t>
            </a:r>
            <a:endParaRPr lang="es-CO" sz="2400" b="1" dirty="0"/>
          </a:p>
        </p:txBody>
      </p:sp>
      <p:grpSp>
        <p:nvGrpSpPr>
          <p:cNvPr id="88" name="Grupo 87"/>
          <p:cNvGrpSpPr/>
          <p:nvPr/>
        </p:nvGrpSpPr>
        <p:grpSpPr>
          <a:xfrm>
            <a:off x="464577" y="1016463"/>
            <a:ext cx="5524184" cy="531449"/>
            <a:chOff x="5102657" y="5945321"/>
            <a:chExt cx="6284084" cy="548229"/>
          </a:xfrm>
          <a:solidFill>
            <a:schemeClr val="accent2"/>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1869442116"/>
              </p:ext>
            </p:extLst>
          </p:nvPr>
        </p:nvGraphicFramePr>
        <p:xfrm>
          <a:off x="508913" y="3576384"/>
          <a:ext cx="11289200" cy="1005840"/>
        </p:xfrm>
        <a:graphic>
          <a:graphicData uri="http://schemas.openxmlformats.org/drawingml/2006/table">
            <a:tbl>
              <a:tblPr firstRow="1" bandRow="1">
                <a:tableStyleId>{21E4AEA4-8DFA-4A89-87EB-49C32662AFE0}</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trámites inscritos en SUIT que puedan </a:t>
                      </a:r>
                      <a:r>
                        <a:rPr lang="es-MX" sz="1800" dirty="0"/>
                        <a:t> realizarse  a través de medios electrónicos </a:t>
                      </a:r>
                      <a:r>
                        <a:rPr lang="es-CO" sz="1800" dirty="0"/>
                        <a:t> / Número de trámites inscritos en SUIT.</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bl>
          </a:graphicData>
        </a:graphic>
      </p:graphicFrame>
      <p:sp>
        <p:nvSpPr>
          <p:cNvPr id="28" name="Rectángulo 27"/>
          <p:cNvSpPr/>
          <p:nvPr/>
        </p:nvSpPr>
        <p:spPr>
          <a:xfrm>
            <a:off x="746375" y="4857795"/>
            <a:ext cx="9760080" cy="646331"/>
          </a:xfrm>
          <a:prstGeom prst="rect">
            <a:avLst/>
          </a:prstGeom>
        </p:spPr>
        <p:txBody>
          <a:bodyPr wrap="square">
            <a:spAutoFit/>
          </a:bodyPr>
          <a:lstStyle/>
          <a:p>
            <a:pPr algn="ctr"/>
            <a:r>
              <a:rPr lang="es-CO" b="1" dirty="0">
                <a:solidFill>
                  <a:schemeClr val="accent2"/>
                </a:solidFill>
                <a:effectLst>
                  <a:outerShdw blurRad="38100" dist="38100" dir="2700000" algn="tl">
                    <a:srgbClr val="000000">
                      <a:alpha val="43137"/>
                    </a:srgbClr>
                  </a:outerShdw>
                </a:effectLst>
              </a:rPr>
              <a:t>Comprometidos con facilitar la relación estado-ciudadano, generar esquemas no presenciales para las solitudes de trámites</a:t>
            </a:r>
          </a:p>
        </p:txBody>
      </p:sp>
    </p:spTree>
    <p:extLst>
      <p:ext uri="{BB962C8B-B14F-4D97-AF65-F5344CB8AC3E}">
        <p14:creationId xmlns:p14="http://schemas.microsoft.com/office/powerpoint/2010/main" val="91794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grpSp>
        <p:nvGrpSpPr>
          <p:cNvPr id="88" name="Grupo 87"/>
          <p:cNvGrpSpPr/>
          <p:nvPr/>
        </p:nvGrpSpPr>
        <p:grpSpPr>
          <a:xfrm>
            <a:off x="464577" y="522514"/>
            <a:ext cx="5524184" cy="1356677"/>
            <a:chOff x="5102657" y="5945321"/>
            <a:chExt cx="6284084" cy="88996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2"/>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125391" cy="857236"/>
              <a:chOff x="5102657" y="5978054"/>
              <a:chExt cx="6125391" cy="857236"/>
            </a:xfrm>
          </p:grpSpPr>
          <p:sp>
            <p:nvSpPr>
              <p:cNvPr id="91" name="Pentágono 90"/>
              <p:cNvSpPr/>
              <p:nvPr/>
            </p:nvSpPr>
            <p:spPr>
              <a:xfrm>
                <a:off x="5423219" y="6002301"/>
                <a:ext cx="361141" cy="444998"/>
              </a:xfrm>
              <a:prstGeom prst="homePlate">
                <a:avLst/>
              </a:prstGeom>
              <a:solidFill>
                <a:schemeClr val="accent2"/>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2"/>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201238" cy="857236"/>
              </a:xfrm>
              <a:prstGeom prst="rect">
                <a:avLst/>
              </a:prstGeom>
              <a:noFill/>
            </p:spPr>
            <p:txBody>
              <a:bodyPr wrap="square" rtlCol="0">
                <a:spAutoFit/>
              </a:bodyPr>
              <a:lstStyle/>
              <a:p>
                <a:r>
                  <a:rPr lang="es-ES" sz="2400" b="1" dirty="0">
                    <a:solidFill>
                      <a:schemeClr val="bg1"/>
                    </a:solidFill>
                    <a:latin typeface="Arial" panose="020B0604020202020204" pitchFamily="34" charset="0"/>
                    <a:cs typeface="Arial" panose="020B0604020202020204" pitchFamily="34" charset="0"/>
                  </a:rPr>
                  <a:t>Estrategia de Racionalización de Trámites</a:t>
                </a:r>
              </a:p>
            </p:txBody>
          </p:sp>
        </p:grpSp>
      </p:grpSp>
      <p:graphicFrame>
        <p:nvGraphicFramePr>
          <p:cNvPr id="12" name="Tabla 11"/>
          <p:cNvGraphicFramePr>
            <a:graphicFrameLocks noGrp="1"/>
          </p:cNvGraphicFramePr>
          <p:nvPr>
            <p:extLst>
              <p:ext uri="{D42A27DB-BD31-4B8C-83A1-F6EECF244321}">
                <p14:modId xmlns:p14="http://schemas.microsoft.com/office/powerpoint/2010/main" val="2621457092"/>
              </p:ext>
            </p:extLst>
          </p:nvPr>
        </p:nvGraphicFramePr>
        <p:xfrm>
          <a:off x="344161" y="1445099"/>
          <a:ext cx="11289200" cy="4629817"/>
        </p:xfrm>
        <a:graphic>
          <a:graphicData uri="http://schemas.openxmlformats.org/drawingml/2006/table">
            <a:tbl>
              <a:tblPr firstRow="1" bandRow="1">
                <a:tableStyleId>{21E4AEA4-8DFA-4A89-87EB-49C32662AFE0}</a:tableStyleId>
              </a:tblPr>
              <a:tblGrid>
                <a:gridCol w="2331084">
                  <a:extLst>
                    <a:ext uri="{9D8B030D-6E8A-4147-A177-3AD203B41FA5}">
                      <a16:colId xmlns="" xmlns:a16="http://schemas.microsoft.com/office/drawing/2014/main" val="20000"/>
                    </a:ext>
                  </a:extLst>
                </a:gridCol>
                <a:gridCol w="1278467">
                  <a:extLst>
                    <a:ext uri="{9D8B030D-6E8A-4147-A177-3AD203B41FA5}">
                      <a16:colId xmlns="" xmlns:a16="http://schemas.microsoft.com/office/drawing/2014/main" val="20001"/>
                    </a:ext>
                  </a:extLst>
                </a:gridCol>
                <a:gridCol w="838200">
                  <a:extLst>
                    <a:ext uri="{9D8B030D-6E8A-4147-A177-3AD203B41FA5}">
                      <a16:colId xmlns="" xmlns:a16="http://schemas.microsoft.com/office/drawing/2014/main" val="20002"/>
                    </a:ext>
                  </a:extLst>
                </a:gridCol>
                <a:gridCol w="897467">
                  <a:extLst>
                    <a:ext uri="{9D8B030D-6E8A-4147-A177-3AD203B41FA5}">
                      <a16:colId xmlns="" xmlns:a16="http://schemas.microsoft.com/office/drawing/2014/main" val="20003"/>
                    </a:ext>
                  </a:extLst>
                </a:gridCol>
                <a:gridCol w="1176866">
                  <a:extLst>
                    <a:ext uri="{9D8B030D-6E8A-4147-A177-3AD203B41FA5}">
                      <a16:colId xmlns="" xmlns:a16="http://schemas.microsoft.com/office/drawing/2014/main" val="20004"/>
                    </a:ext>
                  </a:extLst>
                </a:gridCol>
                <a:gridCol w="820272">
                  <a:extLst>
                    <a:ext uri="{9D8B030D-6E8A-4147-A177-3AD203B41FA5}">
                      <a16:colId xmlns="" xmlns:a16="http://schemas.microsoft.com/office/drawing/2014/main" val="20005"/>
                    </a:ext>
                  </a:extLst>
                </a:gridCol>
                <a:gridCol w="766624">
                  <a:extLst>
                    <a:ext uri="{9D8B030D-6E8A-4147-A177-3AD203B41FA5}">
                      <a16:colId xmlns="" xmlns:a16="http://schemas.microsoft.com/office/drawing/2014/main" val="20006"/>
                    </a:ext>
                  </a:extLst>
                </a:gridCol>
                <a:gridCol w="943428">
                  <a:extLst>
                    <a:ext uri="{9D8B030D-6E8A-4147-A177-3AD203B41FA5}">
                      <a16:colId xmlns="" xmlns:a16="http://schemas.microsoft.com/office/drawing/2014/main" val="20007"/>
                    </a:ext>
                  </a:extLst>
                </a:gridCol>
                <a:gridCol w="847876">
                  <a:extLst>
                    <a:ext uri="{9D8B030D-6E8A-4147-A177-3AD203B41FA5}">
                      <a16:colId xmlns="" xmlns:a16="http://schemas.microsoft.com/office/drawing/2014/main" val="20008"/>
                    </a:ext>
                  </a:extLst>
                </a:gridCol>
                <a:gridCol w="1388916">
                  <a:extLst>
                    <a:ext uri="{9D8B030D-6E8A-4147-A177-3AD203B41FA5}">
                      <a16:colId xmlns="" xmlns:a16="http://schemas.microsoft.com/office/drawing/2014/main" val="20009"/>
                    </a:ext>
                  </a:extLst>
                </a:gridCol>
              </a:tblGrid>
              <a:tr h="250593">
                <a:tc>
                  <a:txBody>
                    <a:bodyPr/>
                    <a:lstStyle/>
                    <a:p>
                      <a:pPr algn="ctr" fontAlgn="ctr"/>
                      <a:r>
                        <a:rPr lang="es-CO" sz="1050" u="none" strike="noStrike" dirty="0">
                          <a:effectLst/>
                        </a:rPr>
                        <a:t>DATOS TRÁMITES A RACIONALIZAR</a:t>
                      </a:r>
                      <a:endParaRPr lang="es-CO" sz="1050" b="1" i="0" u="none" strike="noStrike" dirty="0">
                        <a:solidFill>
                          <a:srgbClr val="000000"/>
                        </a:solidFill>
                        <a:effectLst/>
                        <a:latin typeface="SansSerif"/>
                      </a:endParaRPr>
                    </a:p>
                  </a:txBody>
                  <a:tcPr marL="8089" marR="8089" marT="8089" marB="0" anchor="ctr"/>
                </a:tc>
                <a:tc gridSpan="5">
                  <a:txBody>
                    <a:bodyPr/>
                    <a:lstStyle/>
                    <a:p>
                      <a:pPr algn="ctr" fontAlgn="ctr"/>
                      <a:r>
                        <a:rPr lang="es-ES" sz="1050" u="none" strike="noStrike">
                          <a:effectLst/>
                        </a:rPr>
                        <a:t>ACCIONES DE RACIONALIZACIÓN A DESARROLLAR</a:t>
                      </a:r>
                      <a:endParaRPr lang="es-ES"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fontAlgn="ctr"/>
                      <a:r>
                        <a:rPr lang="es-CO" sz="1050" u="none" strike="noStrike">
                          <a:effectLst/>
                        </a:rPr>
                        <a:t>PLAN DE EJECUCIÓN</a:t>
                      </a:r>
                      <a:endParaRPr lang="es-CO"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662497">
                <a:tc>
                  <a:txBody>
                    <a:bodyPr/>
                    <a:lstStyle/>
                    <a:p>
                      <a:pPr algn="ctr" fontAlgn="ctr"/>
                      <a:r>
                        <a:rPr lang="es-CO" sz="900" u="none" strike="noStrike">
                          <a:effectLst/>
                        </a:rPr>
                        <a:t>Nombre del Trámite en SUIT</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Situación actual</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Mejora por implementar</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Beneficio al ciudadano y/o entidad</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Tipo racionalización</a:t>
                      </a:r>
                      <a:br>
                        <a:rPr lang="es-ES" sz="900" u="none" strike="noStrike">
                          <a:effectLst/>
                        </a:rPr>
                      </a:br>
                      <a:r>
                        <a:rPr lang="es-ES" sz="900" u="none" strike="noStrike">
                          <a:effectLst/>
                        </a:rPr>
                        <a:t>(administrativa / tecnológica / normativa)</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Acciones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inicio</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Implementación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Responsable</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extLst>
                  <a:ext uri="{0D108BD9-81ED-4DB2-BD59-A6C34878D82A}">
                    <a16:rowId xmlns="" xmlns:a16="http://schemas.microsoft.com/office/drawing/2014/main" val="10001"/>
                  </a:ext>
                </a:extLst>
              </a:tr>
              <a:tr h="380773">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(permiso de carga especial).</a:t>
                      </a:r>
                      <a:endParaRPr lang="es-ES" sz="900" b="0" i="0" u="none" strike="noStrike" dirty="0">
                        <a:solidFill>
                          <a:srgbClr val="000000"/>
                        </a:solidFill>
                        <a:effectLst/>
                        <a:latin typeface="SansSerif"/>
                      </a:endParaRPr>
                    </a:p>
                  </a:txBody>
                  <a:tcPr marL="8089" marR="8089" marT="8089" marB="0" anchor="ctr"/>
                </a:tc>
                <a:tc>
                  <a:txBody>
                    <a:bodyPr/>
                    <a:lstStyle/>
                    <a:p>
                      <a:pPr algn="l" fontAlgn="ctr"/>
                      <a:r>
                        <a:rPr lang="es-ES" sz="900" u="none" strike="noStrike" dirty="0">
                          <a:effectLst/>
                        </a:rPr>
                        <a:t>Solicitud y pago por medio </a:t>
                      </a:r>
                      <a:r>
                        <a:rPr lang="es-ES" sz="900" u="none" strike="noStrike" dirty="0" err="1">
                          <a:effectLst/>
                        </a:rPr>
                        <a:t>electronico</a:t>
                      </a:r>
                      <a:r>
                        <a:rPr lang="es-ES" sz="900" u="none" strike="noStrike" dirty="0">
                          <a:effectLst/>
                        </a:rPr>
                        <a:t>.  Radicación presencial de los requisitos</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Revisión de procedimiento interno y automatización.</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Ciudadano: Evitar desplazamiento al ciudadano</a:t>
                      </a:r>
                      <a:br>
                        <a:rPr lang="es-ES" sz="900" u="none" strike="noStrike" dirty="0">
                          <a:effectLst/>
                        </a:rPr>
                      </a:br>
                      <a:r>
                        <a:rPr lang="es-ES" sz="900" u="none" strike="noStrike" dirty="0">
                          <a:effectLst/>
                        </a:rPr>
                        <a:t>Entidad: generación de reportes  </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CO" sz="900" u="none" strike="noStrike" dirty="0">
                          <a:effectLst/>
                        </a:rPr>
                        <a:t>Tecnológica</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Trámite realizado totalmente en línea.</a:t>
                      </a: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OAP/Grupo Sistemas de Información y Subdirección de Estudios e Innovación</a:t>
                      </a: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2"/>
                  </a:ext>
                </a:extLst>
              </a:tr>
              <a:tr h="250593">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rowSpan="3">
                  <a:txBody>
                    <a:bodyPr/>
                    <a:lstStyle/>
                    <a:p>
                      <a:pPr algn="l" fontAlgn="ctr"/>
                      <a:r>
                        <a:rPr lang="es-ES" sz="900" u="none" strike="noStrike" dirty="0">
                          <a:effectLst/>
                        </a:rPr>
                        <a:t>Solicitud y radicación presencial de los requisitos.</a:t>
                      </a:r>
                      <a:br>
                        <a:rPr lang="es-ES" sz="900" u="none" strike="noStrike" dirty="0">
                          <a:effectLst/>
                        </a:rPr>
                      </a:br>
                      <a:r>
                        <a:rPr lang="es-ES" sz="900" u="none" strike="noStrike" dirty="0">
                          <a:effectLst/>
                        </a:rPr>
                        <a:t>Modulo de tramite de permiso en implementación. </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3"/>
                  </a:ext>
                </a:extLst>
              </a:tr>
              <a:tr h="250593">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4"/>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5"/>
                  </a:ext>
                </a:extLst>
              </a:tr>
              <a:tr h="432530">
                <a:tc>
                  <a:txBody>
                    <a:bodyPr/>
                    <a:lstStyle/>
                    <a:p>
                      <a:pPr algn="l" fontAlgn="ct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para movilización de carga </a:t>
                      </a:r>
                      <a:r>
                        <a:rPr kumimoji="0" lang="es-CO" altLang="es-CO" sz="9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extradimensionada</a:t>
                      </a: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por las vías nacionales </a:t>
                      </a:r>
                      <a:r>
                        <a:rPr kumimoji="0" lang="es-CO" altLang="es-CO" sz="9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ordinario)</a:t>
                      </a:r>
                      <a:r>
                        <a:rPr kumimoji="0" lang="es-CO" altLang="es-CO" sz="800" b="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b="0" i="0" u="none" strike="noStrike" dirty="0">
                          <a:solidFill>
                            <a:schemeClr val="tx1"/>
                          </a:solidFill>
                          <a:effectLst/>
                          <a:latin typeface="SansSerif"/>
                        </a:rPr>
                        <a:t>Normatividad </a:t>
                      </a:r>
                      <a:r>
                        <a:rPr lang="es-ES" sz="900" b="0" i="0" u="none" strike="noStrike" dirty="0" smtClean="0">
                          <a:solidFill>
                            <a:schemeClr val="tx1"/>
                          </a:solidFill>
                          <a:effectLst/>
                          <a:latin typeface="SansSerif"/>
                        </a:rPr>
                        <a:t>desactualizada </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b="0" i="0" u="none" strike="noStrike" dirty="0">
                          <a:solidFill>
                            <a:schemeClr val="tx1"/>
                          </a:solidFill>
                          <a:effectLst/>
                          <a:latin typeface="SansSerif"/>
                        </a:rPr>
                        <a:t>Revisión de la normatividad</a:t>
                      </a:r>
                      <a:r>
                        <a:rPr lang="es-ES" sz="900" b="0" i="0" u="none" strike="noStrike" baseline="0" dirty="0">
                          <a:solidFill>
                            <a:schemeClr val="tx1"/>
                          </a:solidFill>
                          <a:effectLst/>
                          <a:latin typeface="SansSerif"/>
                        </a:rPr>
                        <a:t> y propuesta de actualización</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u="none" strike="noStrike" dirty="0" smtClean="0">
                          <a:solidFill>
                            <a:schemeClr val="tx1"/>
                          </a:solidFill>
                          <a:effectLst/>
                        </a:rPr>
                        <a:t>Ciudadano y Entidad: Normas acordes con la</a:t>
                      </a:r>
                      <a:r>
                        <a:rPr lang="es-ES" sz="900" u="none" strike="noStrike" baseline="0" dirty="0" smtClean="0">
                          <a:solidFill>
                            <a:schemeClr val="tx1"/>
                          </a:solidFill>
                          <a:effectLst/>
                        </a:rPr>
                        <a:t> situación actual del país y de las vías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CO" sz="900" b="0" i="0" u="none" strike="noStrike" dirty="0">
                          <a:solidFill>
                            <a:schemeClr val="tx1"/>
                          </a:solidFill>
                          <a:effectLst/>
                          <a:latin typeface="SansSerif"/>
                        </a:rPr>
                        <a:t>Normativa </a:t>
                      </a: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Actualizar normatividad – Mejora u optimización del proceso o procedimiento asociado al trámite  </a:t>
                      </a:r>
                      <a:endParaRPr lang="es-ES" sz="900" b="0" i="0" u="none" strike="noStrike" dirty="0">
                        <a:solidFill>
                          <a:schemeClr val="tx1"/>
                        </a:solidFill>
                        <a:effectLst/>
                        <a:latin typeface="SansSerif"/>
                      </a:endParaRPr>
                    </a:p>
                    <a:p>
                      <a:pPr algn="l" fontAlgn="ctr"/>
                      <a:endParaRPr lang="es-ES"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p>
                      <a:pPr algn="r" fontAlgn="ct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u="none" strike="noStrike" dirty="0">
                          <a:solidFill>
                            <a:schemeClr val="tx1"/>
                          </a:solidFill>
                          <a:effectLst/>
                        </a:rPr>
                        <a:t>Subdirección de Estudios e </a:t>
                      </a:r>
                      <a:r>
                        <a:rPr lang="es-ES" sz="900" u="none" strike="noStrike" dirty="0" smtClean="0">
                          <a:solidFill>
                            <a:schemeClr val="tx1"/>
                          </a:solidFill>
                          <a:effectLst/>
                        </a:rPr>
                        <a:t>Innovación / Secretaría General</a:t>
                      </a:r>
                      <a:endParaRPr lang="es-ES" sz="900" b="0" i="0" u="none" strike="noStrike" dirty="0">
                        <a:solidFill>
                          <a:schemeClr val="tx1"/>
                        </a:solidFill>
                        <a:effectLst/>
                        <a:latin typeface="SansSerif"/>
                      </a:endParaRPr>
                    </a:p>
                  </a:txBody>
                  <a:tcPr marL="8089" marR="8089" marT="8089" marB="0" anchor="ctr"/>
                </a:tc>
                <a:extLst>
                  <a:ext uri="{0D108BD9-81ED-4DB2-BD59-A6C34878D82A}">
                    <a16:rowId xmlns="" xmlns:a16="http://schemas.microsoft.com/office/drawing/2014/main" val="10006"/>
                  </a:ext>
                </a:extLst>
              </a:tr>
              <a:tr h="432530">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a:t>
                      </a:r>
                      <a:r>
                        <a:rPr lang="es-ES" sz="900" i="1" u="none" strike="noStrike" dirty="0">
                          <a:effectLst/>
                        </a:rPr>
                        <a:t>(permiso de carga especial).</a:t>
                      </a:r>
                      <a:endParaRPr lang="es-ES" sz="900" b="0" i="1"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7"/>
                  </a:ext>
                </a:extLst>
              </a:tr>
              <a:tr h="432530">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8"/>
                  </a:ext>
                </a:extLst>
              </a:tr>
              <a:tr h="432530">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9"/>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3536490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grpSp>
        <p:nvGrpSpPr>
          <p:cNvPr id="88" name="Grupo 87"/>
          <p:cNvGrpSpPr/>
          <p:nvPr/>
        </p:nvGrpSpPr>
        <p:grpSpPr>
          <a:xfrm>
            <a:off x="464577" y="522514"/>
            <a:ext cx="5524184" cy="1356677"/>
            <a:chOff x="5102657" y="5945321"/>
            <a:chExt cx="6284084" cy="88996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2"/>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125391" cy="857236"/>
              <a:chOff x="5102657" y="5978054"/>
              <a:chExt cx="6125391" cy="857236"/>
            </a:xfrm>
          </p:grpSpPr>
          <p:sp>
            <p:nvSpPr>
              <p:cNvPr id="91" name="Pentágono 90"/>
              <p:cNvSpPr/>
              <p:nvPr/>
            </p:nvSpPr>
            <p:spPr>
              <a:xfrm>
                <a:off x="5423219" y="6002301"/>
                <a:ext cx="361141" cy="444998"/>
              </a:xfrm>
              <a:prstGeom prst="homePlate">
                <a:avLst/>
              </a:prstGeom>
              <a:solidFill>
                <a:schemeClr val="accent2"/>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2"/>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201238" cy="857236"/>
              </a:xfrm>
              <a:prstGeom prst="rect">
                <a:avLst/>
              </a:prstGeom>
              <a:noFill/>
            </p:spPr>
            <p:txBody>
              <a:bodyPr wrap="square" rtlCol="0">
                <a:spAutoFit/>
              </a:bodyPr>
              <a:lstStyle/>
              <a:p>
                <a:r>
                  <a:rPr lang="es-ES" sz="2400" b="1" dirty="0">
                    <a:solidFill>
                      <a:schemeClr val="bg1"/>
                    </a:solidFill>
                    <a:latin typeface="Arial" panose="020B0604020202020204" pitchFamily="34" charset="0"/>
                    <a:cs typeface="Arial" panose="020B0604020202020204" pitchFamily="34" charset="0"/>
                  </a:rPr>
                  <a:t>Estrategia de Racionalización de Trámites</a:t>
                </a:r>
              </a:p>
            </p:txBody>
          </p:sp>
        </p:grpSp>
      </p:grpSp>
      <p:graphicFrame>
        <p:nvGraphicFramePr>
          <p:cNvPr id="12" name="Tabla 11"/>
          <p:cNvGraphicFramePr>
            <a:graphicFrameLocks noGrp="1"/>
          </p:cNvGraphicFramePr>
          <p:nvPr>
            <p:extLst>
              <p:ext uri="{D42A27DB-BD31-4B8C-83A1-F6EECF244321}">
                <p14:modId xmlns:p14="http://schemas.microsoft.com/office/powerpoint/2010/main" val="1432898585"/>
              </p:ext>
            </p:extLst>
          </p:nvPr>
        </p:nvGraphicFramePr>
        <p:xfrm>
          <a:off x="344161" y="1445099"/>
          <a:ext cx="11289200" cy="3075740"/>
        </p:xfrm>
        <a:graphic>
          <a:graphicData uri="http://schemas.openxmlformats.org/drawingml/2006/table">
            <a:tbl>
              <a:tblPr firstRow="1" bandRow="1">
                <a:tableStyleId>{21E4AEA4-8DFA-4A89-87EB-49C32662AFE0}</a:tableStyleId>
              </a:tblPr>
              <a:tblGrid>
                <a:gridCol w="2331084">
                  <a:extLst>
                    <a:ext uri="{9D8B030D-6E8A-4147-A177-3AD203B41FA5}">
                      <a16:colId xmlns="" xmlns:a16="http://schemas.microsoft.com/office/drawing/2014/main" val="20000"/>
                    </a:ext>
                  </a:extLst>
                </a:gridCol>
                <a:gridCol w="1278467">
                  <a:extLst>
                    <a:ext uri="{9D8B030D-6E8A-4147-A177-3AD203B41FA5}">
                      <a16:colId xmlns="" xmlns:a16="http://schemas.microsoft.com/office/drawing/2014/main" val="20001"/>
                    </a:ext>
                  </a:extLst>
                </a:gridCol>
                <a:gridCol w="838200">
                  <a:extLst>
                    <a:ext uri="{9D8B030D-6E8A-4147-A177-3AD203B41FA5}">
                      <a16:colId xmlns="" xmlns:a16="http://schemas.microsoft.com/office/drawing/2014/main" val="20002"/>
                    </a:ext>
                  </a:extLst>
                </a:gridCol>
                <a:gridCol w="897467">
                  <a:extLst>
                    <a:ext uri="{9D8B030D-6E8A-4147-A177-3AD203B41FA5}">
                      <a16:colId xmlns="" xmlns:a16="http://schemas.microsoft.com/office/drawing/2014/main" val="20003"/>
                    </a:ext>
                  </a:extLst>
                </a:gridCol>
                <a:gridCol w="1176866">
                  <a:extLst>
                    <a:ext uri="{9D8B030D-6E8A-4147-A177-3AD203B41FA5}">
                      <a16:colId xmlns="" xmlns:a16="http://schemas.microsoft.com/office/drawing/2014/main" val="20004"/>
                    </a:ext>
                  </a:extLst>
                </a:gridCol>
                <a:gridCol w="820272">
                  <a:extLst>
                    <a:ext uri="{9D8B030D-6E8A-4147-A177-3AD203B41FA5}">
                      <a16:colId xmlns="" xmlns:a16="http://schemas.microsoft.com/office/drawing/2014/main" val="20005"/>
                    </a:ext>
                  </a:extLst>
                </a:gridCol>
                <a:gridCol w="766624">
                  <a:extLst>
                    <a:ext uri="{9D8B030D-6E8A-4147-A177-3AD203B41FA5}">
                      <a16:colId xmlns="" xmlns:a16="http://schemas.microsoft.com/office/drawing/2014/main" val="20006"/>
                    </a:ext>
                  </a:extLst>
                </a:gridCol>
                <a:gridCol w="943428">
                  <a:extLst>
                    <a:ext uri="{9D8B030D-6E8A-4147-A177-3AD203B41FA5}">
                      <a16:colId xmlns="" xmlns:a16="http://schemas.microsoft.com/office/drawing/2014/main" val="20007"/>
                    </a:ext>
                  </a:extLst>
                </a:gridCol>
                <a:gridCol w="847876">
                  <a:extLst>
                    <a:ext uri="{9D8B030D-6E8A-4147-A177-3AD203B41FA5}">
                      <a16:colId xmlns="" xmlns:a16="http://schemas.microsoft.com/office/drawing/2014/main" val="20008"/>
                    </a:ext>
                  </a:extLst>
                </a:gridCol>
                <a:gridCol w="1388916">
                  <a:extLst>
                    <a:ext uri="{9D8B030D-6E8A-4147-A177-3AD203B41FA5}">
                      <a16:colId xmlns="" xmlns:a16="http://schemas.microsoft.com/office/drawing/2014/main" val="20009"/>
                    </a:ext>
                  </a:extLst>
                </a:gridCol>
              </a:tblGrid>
              <a:tr h="250593">
                <a:tc>
                  <a:txBody>
                    <a:bodyPr/>
                    <a:lstStyle/>
                    <a:p>
                      <a:pPr algn="ctr" fontAlgn="ctr"/>
                      <a:r>
                        <a:rPr lang="es-CO" sz="1050" u="none" strike="noStrike" dirty="0">
                          <a:effectLst/>
                        </a:rPr>
                        <a:t>DATOS TRÁMITES A RACIONALIZAR</a:t>
                      </a:r>
                      <a:endParaRPr lang="es-CO" sz="1050" b="1" i="0" u="none" strike="noStrike" dirty="0">
                        <a:solidFill>
                          <a:srgbClr val="000000"/>
                        </a:solidFill>
                        <a:effectLst/>
                        <a:latin typeface="SansSerif"/>
                      </a:endParaRPr>
                    </a:p>
                  </a:txBody>
                  <a:tcPr marL="8089" marR="8089" marT="8089" marB="0" anchor="ctr"/>
                </a:tc>
                <a:tc gridSpan="5">
                  <a:txBody>
                    <a:bodyPr/>
                    <a:lstStyle/>
                    <a:p>
                      <a:pPr algn="ctr" fontAlgn="ctr"/>
                      <a:r>
                        <a:rPr lang="es-ES" sz="1050" u="none" strike="noStrike">
                          <a:effectLst/>
                        </a:rPr>
                        <a:t>ACCIONES DE RACIONALIZACIÓN A DESARROLLAR</a:t>
                      </a:r>
                      <a:endParaRPr lang="es-ES"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fontAlgn="ctr"/>
                      <a:r>
                        <a:rPr lang="es-CO" sz="1050" u="none" strike="noStrike">
                          <a:effectLst/>
                        </a:rPr>
                        <a:t>PLAN DE EJECUCIÓN</a:t>
                      </a:r>
                      <a:endParaRPr lang="es-CO"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662497">
                <a:tc>
                  <a:txBody>
                    <a:bodyPr/>
                    <a:lstStyle/>
                    <a:p>
                      <a:pPr algn="ctr" fontAlgn="ctr"/>
                      <a:r>
                        <a:rPr lang="es-CO" sz="900" u="none" strike="noStrike">
                          <a:effectLst/>
                        </a:rPr>
                        <a:t>Nombre del Trámite en SUIT</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Situación actual</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Mejora por implementar</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Beneficio al ciudadano y/o entidad</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Tipo racionalización</a:t>
                      </a:r>
                      <a:br>
                        <a:rPr lang="es-ES" sz="900" u="none" strike="noStrike">
                          <a:effectLst/>
                        </a:rPr>
                      </a:br>
                      <a:r>
                        <a:rPr lang="es-ES" sz="900" u="none" strike="noStrike">
                          <a:effectLst/>
                        </a:rPr>
                        <a:t>(administrativa / tecnológica / normativa)</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Acciones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inicio</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Implementación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Responsable</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extLst>
                  <a:ext uri="{0D108BD9-81ED-4DB2-BD59-A6C34878D82A}">
                    <a16:rowId xmlns="" xmlns:a16="http://schemas.microsoft.com/office/drawing/2014/main" val="10001"/>
                  </a:ext>
                </a:extLst>
              </a:tr>
              <a:tr h="432530">
                <a:tc>
                  <a:txBody>
                    <a:bodyPr/>
                    <a:lstStyle/>
                    <a:p>
                      <a:pPr algn="l" fontAlgn="ct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para movilización de carga </a:t>
                      </a:r>
                      <a:r>
                        <a:rPr kumimoji="0" lang="es-CO" altLang="es-CO" sz="9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extradimensionada</a:t>
                      </a: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por las vías nacionales </a:t>
                      </a:r>
                      <a:r>
                        <a:rPr kumimoji="0" lang="es-CO" altLang="es-CO" sz="9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ordinario)</a:t>
                      </a:r>
                      <a:r>
                        <a:rPr kumimoji="0" lang="es-CO" altLang="es-CO" sz="800" b="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b="0" i="0" u="none" strike="noStrike" dirty="0" smtClean="0">
                          <a:solidFill>
                            <a:srgbClr val="000000"/>
                          </a:solidFill>
                          <a:effectLst/>
                          <a:latin typeface="SansSerif"/>
                        </a:rPr>
                        <a:t>Requisitos no aplicables y/o desactualizados</a:t>
                      </a:r>
                      <a:endParaRPr lang="es-ES" sz="900" b="0" i="0" u="none" strike="noStrike" dirty="0">
                        <a:solidFill>
                          <a:srgbClr val="000000"/>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Reducción y/o actualización de Requisitos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u="none" strike="noStrike" dirty="0">
                          <a:solidFill>
                            <a:schemeClr val="tx1"/>
                          </a:solidFill>
                          <a:effectLst/>
                        </a:rPr>
                        <a:t>Ciudadano: </a:t>
                      </a:r>
                      <a:r>
                        <a:rPr lang="es-ES" sz="900" u="none" strike="noStrike" dirty="0" smtClean="0">
                          <a:solidFill>
                            <a:schemeClr val="tx1"/>
                          </a:solidFill>
                          <a:effectLst/>
                        </a:rPr>
                        <a:t>Claridad en los requisitos de los trámites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CO" sz="900" b="0" i="0" u="none" strike="noStrike" dirty="0" smtClean="0">
                          <a:solidFill>
                            <a:schemeClr val="tx1"/>
                          </a:solidFill>
                          <a:effectLst/>
                          <a:latin typeface="SansSerif"/>
                        </a:rPr>
                        <a:t>Administrativa </a:t>
                      </a:r>
                      <a:endParaRPr lang="es-CO" sz="900" b="0" i="0" u="none" strike="noStrike" dirty="0">
                        <a:solidFill>
                          <a:schemeClr val="tx1"/>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Revisión de Requisitos - Mejora u optimización del proceso o procedimiento asociado al trámite  </a:t>
                      </a:r>
                    </a:p>
                    <a:p>
                      <a:pPr marL="0" marR="0" lvl="0" indent="0" algn="l" defTabSz="914400" rtl="0" eaLnBrk="1" fontAlgn="ctr" latinLnBrk="0" hangingPunct="1">
                        <a:lnSpc>
                          <a:spcPct val="100000"/>
                        </a:lnSpc>
                        <a:spcBef>
                          <a:spcPts val="0"/>
                        </a:spcBef>
                        <a:spcAft>
                          <a:spcPts val="0"/>
                        </a:spcAft>
                        <a:buClrTx/>
                        <a:buSzTx/>
                        <a:buFontTx/>
                        <a:buNone/>
                        <a:tabLst/>
                        <a:defRPr/>
                      </a:pPr>
                      <a:endParaRPr lang="es-ES" sz="900" b="0" i="0" u="none" strike="noStrike" dirty="0">
                        <a:solidFill>
                          <a:schemeClr val="tx1"/>
                        </a:solidFill>
                        <a:effectLst/>
                        <a:latin typeface="SansSerif"/>
                      </a:endParaRPr>
                    </a:p>
                    <a:p>
                      <a:pPr algn="l" fontAlgn="ctr"/>
                      <a:endParaRPr lang="es-ES"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p>
                      <a:pPr algn="r" fontAlgn="ct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u="none" strike="noStrike" dirty="0">
                          <a:solidFill>
                            <a:schemeClr val="tx1"/>
                          </a:solidFill>
                          <a:effectLst/>
                        </a:rPr>
                        <a:t>Subdirección de Estudios e </a:t>
                      </a:r>
                      <a:r>
                        <a:rPr lang="es-ES" sz="900" u="none" strike="noStrike" dirty="0" smtClean="0">
                          <a:solidFill>
                            <a:schemeClr val="tx1"/>
                          </a:solidFill>
                          <a:effectLst/>
                        </a:rPr>
                        <a:t>Innovación / Secretaría General</a:t>
                      </a:r>
                      <a:endParaRPr lang="es-ES" sz="900" b="0" i="0" u="none" strike="noStrike" dirty="0">
                        <a:solidFill>
                          <a:schemeClr val="tx1"/>
                        </a:solidFill>
                        <a:effectLst/>
                        <a:latin typeface="SansSerif"/>
                      </a:endParaRPr>
                    </a:p>
                  </a:txBody>
                  <a:tcPr marL="8089" marR="8089" marT="8089" marB="0" anchor="ctr"/>
                </a:tc>
                <a:extLst>
                  <a:ext uri="{0D108BD9-81ED-4DB2-BD59-A6C34878D82A}">
                    <a16:rowId xmlns="" xmlns:a16="http://schemas.microsoft.com/office/drawing/2014/main" val="10006"/>
                  </a:ext>
                </a:extLst>
              </a:tr>
              <a:tr h="432530">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a:t>
                      </a:r>
                      <a:r>
                        <a:rPr lang="es-ES" sz="900" i="1" u="none" strike="noStrike" dirty="0">
                          <a:effectLst/>
                        </a:rPr>
                        <a:t>(permiso de carga especial).</a:t>
                      </a:r>
                      <a:endParaRPr lang="es-ES" sz="900" b="0" i="1"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7"/>
                  </a:ext>
                </a:extLst>
              </a:tr>
              <a:tr h="432530">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8"/>
                  </a:ext>
                </a:extLst>
              </a:tr>
              <a:tr h="432530">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9"/>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2385357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sp>
        <p:nvSpPr>
          <p:cNvPr id="87" name="CuadroTexto 86"/>
          <p:cNvSpPr txBox="1"/>
          <p:nvPr/>
        </p:nvSpPr>
        <p:spPr>
          <a:xfrm>
            <a:off x="206343" y="1266548"/>
            <a:ext cx="11574798" cy="1200329"/>
          </a:xfrm>
          <a:prstGeom prst="rect">
            <a:avLst/>
          </a:prstGeom>
          <a:noFill/>
        </p:spPr>
        <p:txBody>
          <a:bodyPr wrap="square" rtlCol="0">
            <a:spAutoFit/>
          </a:bodyPr>
          <a:lstStyle/>
          <a:p>
            <a:pPr algn="just">
              <a:defRPr/>
            </a:pPr>
            <a:r>
              <a:rPr lang="es-CO" sz="2400" b="1" dirty="0"/>
              <a:t>Promover el control social mediante la adopción de un proceso transversal con interacción permanente entre la Entidad y los ciudadanos, con el fin de </a:t>
            </a:r>
            <a:r>
              <a:rPr lang="es-MX" sz="2400" b="1" dirty="0"/>
              <a:t>responder por los resultados de la gestión.</a:t>
            </a:r>
            <a:endParaRPr lang="es-ES" sz="2400" b="1" dirty="0"/>
          </a:p>
        </p:txBody>
      </p:sp>
      <p:grpSp>
        <p:nvGrpSpPr>
          <p:cNvPr id="88" name="Grupo 87"/>
          <p:cNvGrpSpPr/>
          <p:nvPr/>
        </p:nvGrpSpPr>
        <p:grpSpPr>
          <a:xfrm>
            <a:off x="333949" y="698545"/>
            <a:ext cx="5524184" cy="531449"/>
            <a:chOff x="5102657" y="5945321"/>
            <a:chExt cx="6284084"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4289833181"/>
              </p:ext>
            </p:extLst>
          </p:nvPr>
        </p:nvGraphicFramePr>
        <p:xfrm>
          <a:off x="491941" y="3274847"/>
          <a:ext cx="11289200" cy="1280160"/>
        </p:xfrm>
        <a:graphic>
          <a:graphicData uri="http://schemas.openxmlformats.org/drawingml/2006/table">
            <a:tbl>
              <a:tblPr firstRow="1" bandRow="1">
                <a:tableStyleId>{00A15C55-8517-42AA-B614-E9B94910E393}</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interacciones entre la Entidad y los ciudadanos realizadas / Número de interacciones entre la Entidad y los ciudadanos programadas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bl>
          </a:graphicData>
        </a:graphic>
      </p:graphicFrame>
      <p:sp>
        <p:nvSpPr>
          <p:cNvPr id="28" name="Rectángulo 27"/>
          <p:cNvSpPr/>
          <p:nvPr/>
        </p:nvSpPr>
        <p:spPr>
          <a:xfrm>
            <a:off x="746375" y="4913392"/>
            <a:ext cx="9760080" cy="369332"/>
          </a:xfrm>
          <a:prstGeom prst="rect">
            <a:avLst/>
          </a:prstGeom>
        </p:spPr>
        <p:txBody>
          <a:bodyPr wrap="square">
            <a:spAutoFit/>
          </a:bodyPr>
          <a:lstStyle/>
          <a:p>
            <a:pPr algn="ctr"/>
            <a:r>
              <a:rPr lang="es-CO" b="1" dirty="0">
                <a:solidFill>
                  <a:schemeClr val="accent4"/>
                </a:solidFill>
                <a:effectLst>
                  <a:outerShdw blurRad="38100" dist="38100" dir="2700000" algn="tl">
                    <a:srgbClr val="000000">
                      <a:alpha val="43137"/>
                    </a:srgbClr>
                  </a:outerShdw>
                </a:effectLst>
              </a:rPr>
              <a:t>Generamos valor público y promovemos el control social </a:t>
            </a:r>
          </a:p>
        </p:txBody>
      </p:sp>
    </p:spTree>
    <p:extLst>
      <p:ext uri="{BB962C8B-B14F-4D97-AF65-F5344CB8AC3E}">
        <p14:creationId xmlns:p14="http://schemas.microsoft.com/office/powerpoint/2010/main" val="3256845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pSp>
        <p:nvGrpSpPr>
          <p:cNvPr id="88" name="Grupo 87"/>
          <p:cNvGrpSpPr/>
          <p:nvPr/>
        </p:nvGrpSpPr>
        <p:grpSpPr>
          <a:xfrm>
            <a:off x="464577" y="499104"/>
            <a:ext cx="6056539" cy="531449"/>
            <a:chOff x="5102657" y="5945321"/>
            <a:chExt cx="6889669"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1"/>
              <a:ext cx="6889669" cy="469248"/>
              <a:chOff x="5102657" y="5978051"/>
              <a:chExt cx="6889669" cy="469248"/>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11" name="11 Tabla"/>
          <p:cNvGraphicFramePr>
            <a:graphicFrameLocks noGrp="1"/>
          </p:cNvGraphicFramePr>
          <p:nvPr>
            <p:extLst>
              <p:ext uri="{D42A27DB-BD31-4B8C-83A1-F6EECF244321}">
                <p14:modId xmlns:p14="http://schemas.microsoft.com/office/powerpoint/2010/main" val="2578482881"/>
              </p:ext>
            </p:extLst>
          </p:nvPr>
        </p:nvGraphicFramePr>
        <p:xfrm>
          <a:off x="375194" y="1207734"/>
          <a:ext cx="11227133" cy="4250567"/>
        </p:xfrm>
        <a:graphic>
          <a:graphicData uri="http://schemas.openxmlformats.org/drawingml/2006/table">
            <a:tbl>
              <a:tblPr firstRow="1" bandRow="1">
                <a:tableStyleId>{00A15C55-8517-42AA-B614-E9B94910E393}</a:tableStyleId>
              </a:tblPr>
              <a:tblGrid>
                <a:gridCol w="1682206">
                  <a:extLst>
                    <a:ext uri="{9D8B030D-6E8A-4147-A177-3AD203B41FA5}">
                      <a16:colId xmlns="" xmlns:a16="http://schemas.microsoft.com/office/drawing/2014/main" val="20000"/>
                    </a:ext>
                  </a:extLst>
                </a:gridCol>
                <a:gridCol w="3212432">
                  <a:extLst>
                    <a:ext uri="{9D8B030D-6E8A-4147-A177-3AD203B41FA5}">
                      <a16:colId xmlns="" xmlns:a16="http://schemas.microsoft.com/office/drawing/2014/main" val="20001"/>
                    </a:ext>
                  </a:extLst>
                </a:gridCol>
                <a:gridCol w="2723874">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4">
                  <a:txBody>
                    <a:bodyPr/>
                    <a:lstStyle/>
                    <a:p>
                      <a:r>
                        <a:rPr lang="es-CO" sz="1800" dirty="0">
                          <a:effectLst>
                            <a:outerShdw blurRad="38100" dist="38100" dir="2700000" algn="tl">
                              <a:srgbClr val="000000">
                                <a:alpha val="43137"/>
                              </a:srgbClr>
                            </a:outerShdw>
                          </a:effectLst>
                        </a:rPr>
                        <a:t>1. </a:t>
                      </a:r>
                      <a:r>
                        <a:rPr lang="es-CO" sz="1800" u="none" strike="noStrike" kern="1200" baseline="0" dirty="0"/>
                        <a:t>Información de calidad y en lenguaje comprensible</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Velar por la actualización de la información publicada en los canales de comunicación externa e internos, sobre la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Información sobre la gestión de la entidad publicada en los canales de comunicación externa e interna, actualizada</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Publicar y divulgar oportunamente en los canales de comunicación externa e internos el informe de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gestión de la Entidad publicado y divulgado en los canales de comunicación externa e internos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Documentar y publicar los lineamientos de la estrategia de rendición de cuentas y el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Lineamientos de la estrategia de rendición de cuentas y el principal espacio documentados y publicados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Grupo de Comunicaciones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y 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Diseñar y publicar agenda Principal espacio de Rendición de Cuentas a la Ciudadanía (incluyendo Acciones de diálogo con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Agenda Principal espacio de Rendición de Cuentas a la Ciudadanía diseñada y publicada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 con apoyo de la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1924993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851448681"/>
              </p:ext>
            </p:extLst>
          </p:nvPr>
        </p:nvGraphicFramePr>
        <p:xfrm>
          <a:off x="375194" y="1725094"/>
          <a:ext cx="11227133" cy="3397127"/>
        </p:xfrm>
        <a:graphic>
          <a:graphicData uri="http://schemas.openxmlformats.org/drawingml/2006/table">
            <a:tbl>
              <a:tblPr firstRow="1" bandRow="1">
                <a:tableStyleId>{00A15C55-8517-42AA-B614-E9B94910E393}</a:tableStyleId>
              </a:tblPr>
              <a:tblGrid>
                <a:gridCol w="2149642">
                  <a:extLst>
                    <a:ext uri="{9D8B030D-6E8A-4147-A177-3AD203B41FA5}">
                      <a16:colId xmlns="" xmlns:a16="http://schemas.microsoft.com/office/drawing/2014/main" val="20000"/>
                    </a:ext>
                  </a:extLst>
                </a:gridCol>
                <a:gridCol w="3864915">
                  <a:extLst>
                    <a:ext uri="{9D8B030D-6E8A-4147-A177-3AD203B41FA5}">
                      <a16:colId xmlns="" xmlns:a16="http://schemas.microsoft.com/office/drawing/2014/main" val="20001"/>
                    </a:ext>
                  </a:extLst>
                </a:gridCol>
                <a:gridCol w="1603955">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effectLst>
                            <a:outerShdw blurRad="38100" dist="38100" dir="2700000" algn="tl">
                              <a:srgbClr val="000000">
                                <a:alpha val="43137"/>
                              </a:srgbClr>
                            </a:outerShdw>
                          </a:effectLst>
                        </a:rPr>
                        <a:t>2. </a:t>
                      </a:r>
                      <a:r>
                        <a:rPr lang="es-CO" sz="1800" u="none" strike="noStrike" kern="1200" baseline="0" dirty="0"/>
                        <a:t>Diálogo de doble vía con la ciudadanía y sus organizaciones</a:t>
                      </a:r>
                      <a:endParaRPr lang="es-CO" sz="1800" dirty="0">
                        <a:effectLst>
                          <a:outerShdw blurRad="38100" dist="38100" dir="2700000" algn="tl">
                            <a:srgbClr val="000000">
                              <a:alpha val="43137"/>
                            </a:srgbClr>
                          </a:outerShdw>
                        </a:effectLst>
                      </a:endParaRPr>
                    </a:p>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principal espacio de rendición de cuentas presentando los resultados de los planes programas y proyectos de la Entidad de interés ciudadano</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Principal espacio de Rendición de Cuentas Realizado</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Dirección Técnica, Dirección Operativa y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Chat ciudadano temático que propicien el diálogo con la ciudadanía.</a:t>
                      </a: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Chat ciudadano temático realizado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Operativa</a:t>
                      </a:r>
                    </a:p>
                    <a:p>
                      <a:pPr algn="ctr"/>
                      <a:r>
                        <a:rPr lang="es-ES" sz="1400" u="none" strike="noStrike" kern="1200" baseline="0" dirty="0">
                          <a:solidFill>
                            <a:schemeClr val="dk1"/>
                          </a:solidFill>
                          <a:latin typeface="+mn-lt"/>
                          <a:ea typeface="+mn-ea"/>
                          <a:cs typeface="+mn-cs"/>
                        </a:rPr>
                        <a:t>Dirección Técnica</a:t>
                      </a:r>
                    </a:p>
                    <a:p>
                      <a:pPr algn="ctr"/>
                      <a:r>
                        <a:rPr lang="es-ES" sz="1400" u="none" strike="noStrike" kern="1200" baseline="0" dirty="0">
                          <a:solidFill>
                            <a:schemeClr val="dk1"/>
                          </a:solidFill>
                          <a:latin typeface="+mn-lt"/>
                          <a:ea typeface="+mn-ea"/>
                          <a:cs typeface="+mn-cs"/>
                        </a:rPr>
                        <a:t>Unidades Ejecutoras</a:t>
                      </a:r>
                    </a:p>
                    <a:p>
                      <a:pPr algn="ctr"/>
                      <a:r>
                        <a:rPr lang="es-ES" sz="1400" u="none" strike="noStrike" kern="1200" baseline="0" dirty="0">
                          <a:solidFill>
                            <a:schemeClr val="dk1"/>
                          </a:solidFill>
                          <a:latin typeface="+mn-lt"/>
                          <a:ea typeface="+mn-ea"/>
                          <a:cs typeface="+mn-cs"/>
                        </a:rPr>
                        <a:t>Secretaría General</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Fortalecer los convenios interinstitucionales para instaurar la cátedra </a:t>
                      </a:r>
                      <a:r>
                        <a:rPr lang="es-ES" sz="1400" u="none" strike="noStrike" kern="1200" baseline="0" dirty="0" err="1">
                          <a:solidFill>
                            <a:schemeClr val="dk1"/>
                          </a:solidFill>
                          <a:latin typeface="+mn-lt"/>
                          <a:ea typeface="+mn-ea"/>
                          <a:cs typeface="+mn-cs"/>
                        </a:rPr>
                        <a:t>Invías</a:t>
                      </a:r>
                      <a:endParaRPr lang="es-ES" sz="1400" u="none" strike="noStrike" kern="1200" baseline="0" dirty="0">
                        <a:solidFill>
                          <a:schemeClr val="dk1"/>
                        </a:solidFill>
                        <a:latin typeface="+mn-lt"/>
                        <a:ea typeface="+mn-ea"/>
                        <a:cs typeface="+mn-cs"/>
                      </a:endParaRP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Cátedra </a:t>
                      </a:r>
                      <a:r>
                        <a:rPr lang="es-CO" sz="1400" u="none" strike="noStrike" kern="1200" baseline="0" dirty="0" err="1">
                          <a:solidFill>
                            <a:schemeClr val="dk1"/>
                          </a:solidFill>
                          <a:latin typeface="+mn-lt"/>
                          <a:ea typeface="+mn-ea"/>
                          <a:cs typeface="+mn-cs"/>
                        </a:rPr>
                        <a:t>Invías</a:t>
                      </a:r>
                      <a:r>
                        <a:rPr lang="es-CO" sz="1400" u="none" strike="noStrike" kern="1200" baseline="0" dirty="0">
                          <a:solidFill>
                            <a:schemeClr val="dk1"/>
                          </a:solidFill>
                          <a:latin typeface="+mn-lt"/>
                          <a:ea typeface="+mn-ea"/>
                          <a:cs typeface="+mn-cs"/>
                        </a:rPr>
                        <a:t> instauradas</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Técnica con apoyo de la Dirección de Contratación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 2°, 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012025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2691625318"/>
              </p:ext>
            </p:extLst>
          </p:nvPr>
        </p:nvGraphicFramePr>
        <p:xfrm>
          <a:off x="285811" y="1243832"/>
          <a:ext cx="11577326" cy="3610709"/>
        </p:xfrm>
        <a:graphic>
          <a:graphicData uri="http://schemas.openxmlformats.org/drawingml/2006/table">
            <a:tbl>
              <a:tblPr firstRow="1" bandRow="1">
                <a:tableStyleId>{00A15C55-8517-42AA-B614-E9B94910E393}</a:tableStyleId>
              </a:tblPr>
              <a:tblGrid>
                <a:gridCol w="1663305">
                  <a:extLst>
                    <a:ext uri="{9D8B030D-6E8A-4147-A177-3AD203B41FA5}">
                      <a16:colId xmlns="" xmlns:a16="http://schemas.microsoft.com/office/drawing/2014/main" val="20000"/>
                    </a:ext>
                  </a:extLst>
                </a:gridCol>
                <a:gridCol w="4538856">
                  <a:extLst>
                    <a:ext uri="{9D8B030D-6E8A-4147-A177-3AD203B41FA5}">
                      <a16:colId xmlns="" xmlns:a16="http://schemas.microsoft.com/office/drawing/2014/main" val="20001"/>
                    </a:ext>
                  </a:extLst>
                </a:gridCol>
                <a:gridCol w="1984085">
                  <a:extLst>
                    <a:ext uri="{9D8B030D-6E8A-4147-A177-3AD203B41FA5}">
                      <a16:colId xmlns="" xmlns:a16="http://schemas.microsoft.com/office/drawing/2014/main" val="20002"/>
                    </a:ext>
                  </a:extLst>
                </a:gridCol>
                <a:gridCol w="2084353">
                  <a:extLst>
                    <a:ext uri="{9D8B030D-6E8A-4147-A177-3AD203B41FA5}">
                      <a16:colId xmlns="" xmlns:a16="http://schemas.microsoft.com/office/drawing/2014/main" val="20003"/>
                    </a:ext>
                  </a:extLst>
                </a:gridCol>
                <a:gridCol w="1306727">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4">
                  <a:txBody>
                    <a:bodyPr/>
                    <a:lstStyle/>
                    <a:p>
                      <a:r>
                        <a:rPr lang="es-CO" sz="1800" dirty="0">
                          <a:effectLst>
                            <a:outerShdw blurRad="38100" dist="38100" dir="2700000" algn="tl">
                              <a:srgbClr val="000000">
                                <a:alpha val="43137"/>
                              </a:srgbClr>
                            </a:outerShdw>
                          </a:effectLst>
                        </a:rPr>
                        <a:t>3. </a:t>
                      </a:r>
                      <a:r>
                        <a:rPr lang="es-CO" sz="1800" u="none" strike="noStrike" kern="1200" baseline="0" dirty="0"/>
                        <a:t>Incentivos para motivar la cultura de la rendición y petición de cuentas</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Realizar consultas a la ciudadanía para identificar necesidades de información e involucrar los temas en chats, foros, principal espacio de rendición de cuentas, revistas, boletines, etc. (caracterización de necesidades de información) </a:t>
                      </a:r>
                    </a:p>
                  </a:txBody>
                  <a:tcPr marL="0" marR="0" marT="0" marB="0" anchor="ctr"/>
                </a:tc>
                <a:tc>
                  <a:txBody>
                    <a:bodyPr/>
                    <a:lstStyle/>
                    <a:p>
                      <a:pPr algn="l" fontAlgn="ctr"/>
                      <a:r>
                        <a:rPr lang="es-CO" sz="1100" u="none" strike="noStrike" kern="1200" baseline="0" dirty="0">
                          <a:solidFill>
                            <a:schemeClr val="dk1"/>
                          </a:solidFill>
                          <a:latin typeface="+mn-lt"/>
                          <a:ea typeface="+mn-ea"/>
                          <a:cs typeface="+mn-cs"/>
                        </a:rPr>
                        <a:t>Consultas realizadas e involucradas en chats, foros, principal espacio de rendición de cuentas, revistas, boletines, etc.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 Grupo de Atención al Ciudadano con apoyo de la Dirección Operativa</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algn="ctr"/>
                      <a:r>
                        <a:rPr lang="es-ES" sz="1100" u="none" strike="noStrike" kern="1200" baseline="0" dirty="0" smtClean="0">
                          <a:solidFill>
                            <a:schemeClr val="dk1"/>
                          </a:solidFill>
                          <a:latin typeface="+mn-lt"/>
                          <a:ea typeface="+mn-ea"/>
                          <a:cs typeface="+mn-cs"/>
                        </a:rPr>
                        <a:t>2° trimestre</a:t>
                      </a: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Implementar el Programa Cívico Guardavías – Vías para la Equidad mediante capacitaciones que permita a las personas y comunidades interesadas en realizar seguimiento a los proyectos instruirse y desarrollar las capacidades necesarias para llevar a cabo su misión; y dar así inicio al proceso de conformación de veedurías ciudadanas u otro espacio de participación comunitaria.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Programa Cívico Guardavías implementado, fomentando e incentivando el involucramiento y participación de las comunidades locales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Dirección Técnica con apoyo de Subdirección de Medio Ambiente y Gestión Social</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algn="ctr"/>
                      <a:r>
                        <a:rPr lang="es-ES" sz="1100" u="none" strike="noStrike" kern="1200" baseline="0" dirty="0">
                          <a:solidFill>
                            <a:schemeClr val="dk1"/>
                          </a:solidFill>
                          <a:latin typeface="+mn-lt"/>
                          <a:ea typeface="+mn-ea"/>
                          <a:cs typeface="+mn-cs"/>
                        </a:rPr>
                        <a:t>1°, 2°, 3° y 4° trimestre</a:t>
                      </a: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Incentivar a ciudadanos, que hayan participado en una acción de rendición de cuentas, con una visita informativa guiada a una obra en su región</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Visita informativa realizada con ciudadanos a una obra en su región</a:t>
                      </a:r>
                    </a:p>
                  </a:txBody>
                  <a:tcPr marL="0" marR="0" marT="0" marB="0" anchor="ctr"/>
                </a:tc>
                <a:tc>
                  <a:txBody>
                    <a:bodyPr/>
                    <a:lstStyle/>
                    <a:p>
                      <a:pPr algn="ctr"/>
                      <a:r>
                        <a:rPr lang="es-CO" sz="1100" u="none" strike="noStrike" kern="1200" baseline="0" dirty="0">
                          <a:solidFill>
                            <a:schemeClr val="dk1"/>
                          </a:solidFill>
                          <a:latin typeface="+mn-lt"/>
                          <a:ea typeface="+mn-ea"/>
                          <a:cs typeface="+mn-cs"/>
                        </a:rPr>
                        <a:t>Secretaría General </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1</a:t>
                      </a:r>
                      <a:r>
                        <a:rPr lang="es-ES" sz="1100" u="none" strike="noStrike" kern="1200" baseline="0" dirty="0" smtClean="0">
                          <a:solidFill>
                            <a:schemeClr val="dk1"/>
                          </a:solidFill>
                          <a:latin typeface="+mn-lt"/>
                          <a:ea typeface="+mn-ea"/>
                          <a:cs typeface="+mn-cs"/>
                        </a:rPr>
                        <a:t>°, 2°, 3° y 4°  </a:t>
                      </a:r>
                      <a:r>
                        <a:rPr lang="es-ES" sz="1100" u="none" strike="noStrike" kern="1200" baseline="0" dirty="0">
                          <a:solidFill>
                            <a:schemeClr val="dk1"/>
                          </a:solidFill>
                          <a:latin typeface="+mn-lt"/>
                          <a:ea typeface="+mn-ea"/>
                          <a:cs typeface="+mn-cs"/>
                        </a:rPr>
                        <a:t>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Promover divulgar la cultura de la rendición y petición de cuentas a través de los canales de comunicación internos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Cultura de la rendición promovida y divulgada a través de los canales de comunicación internos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2°, 3° y 4° 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5"/>
                  </a:ext>
                </a:extLst>
              </a:tr>
            </a:tbl>
          </a:graphicData>
        </a:graphic>
      </p:graphicFrame>
      <p:grpSp>
        <p:nvGrpSpPr>
          <p:cNvPr id="10" name="Grupo 9"/>
          <p:cNvGrpSpPr/>
          <p:nvPr/>
        </p:nvGrpSpPr>
        <p:grpSpPr>
          <a:xfrm>
            <a:off x="375194" y="521162"/>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545530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2380355992"/>
              </p:ext>
            </p:extLst>
          </p:nvPr>
        </p:nvGraphicFramePr>
        <p:xfrm>
          <a:off x="375194" y="1725094"/>
          <a:ext cx="11227133" cy="3165689"/>
        </p:xfrm>
        <a:graphic>
          <a:graphicData uri="http://schemas.openxmlformats.org/drawingml/2006/table">
            <a:tbl>
              <a:tblPr firstRow="1" bandRow="1">
                <a:tableStyleId>{00A15C55-8517-42AA-B614-E9B94910E393}</a:tableStyleId>
              </a:tblPr>
              <a:tblGrid>
                <a:gridCol w="1814553">
                  <a:extLst>
                    <a:ext uri="{9D8B030D-6E8A-4147-A177-3AD203B41FA5}">
                      <a16:colId xmlns="" xmlns:a16="http://schemas.microsoft.com/office/drawing/2014/main" val="20000"/>
                    </a:ext>
                  </a:extLst>
                </a:gridCol>
                <a:gridCol w="3682547">
                  <a:extLst>
                    <a:ext uri="{9D8B030D-6E8A-4147-A177-3AD203B41FA5}">
                      <a16:colId xmlns="" xmlns:a16="http://schemas.microsoft.com/office/drawing/2014/main" val="20001"/>
                    </a:ext>
                  </a:extLst>
                </a:gridCol>
                <a:gridCol w="2121412">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8442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1160712">
                <a:tc rowSpan="2">
                  <a:txBody>
                    <a:bodyPr/>
                    <a:lstStyle/>
                    <a:p>
                      <a:r>
                        <a:rPr lang="es-CO" sz="1800" dirty="0">
                          <a:effectLst>
                            <a:outerShdw blurRad="38100" dist="38100" dir="2700000" algn="tl">
                              <a:srgbClr val="000000">
                                <a:alpha val="43137"/>
                              </a:srgbClr>
                            </a:outerShdw>
                          </a:effectLst>
                        </a:rPr>
                        <a:t>4. </a:t>
                      </a:r>
                      <a:r>
                        <a:rPr lang="es-CO" sz="1800" u="none" strike="noStrike" kern="1200" baseline="0" dirty="0"/>
                        <a:t>Evaluación y retroalimentación a la gestión institucional</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seguimiento a la estrategia de Rendición de Cuentas y evaluar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a la estrategia de Rendición de Cuentas, documentando la evaluación del principal espacio</a:t>
                      </a:r>
                    </a:p>
                  </a:txBody>
                  <a:tcPr marL="0" marR="0" marT="0" marB="0" anchor="ctr"/>
                </a:tc>
                <a:tc>
                  <a:txBody>
                    <a:bodyPr/>
                    <a:lstStyle/>
                    <a:p>
                      <a:r>
                        <a:rPr lang="es-ES" sz="1400" u="none" strike="noStrike" kern="1200" baseline="0" dirty="0">
                          <a:solidFill>
                            <a:schemeClr val="dk1"/>
                          </a:solidFill>
                          <a:latin typeface="+mn-lt"/>
                          <a:ea typeface="+mn-ea"/>
                          <a:cs typeface="+mn-cs"/>
                        </a:rPr>
                        <a:t>Oficina Asesora de Planeación con apoyo de la Secretaría General </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1160712">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Elaborar informe de Evaluación de la estrategia de Rendición de Cuentas a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Evaluación de la estrategia de Rendición de Cuentas a la ciudadanía elaborado </a:t>
                      </a:r>
                    </a:p>
                  </a:txBody>
                  <a:tcPr marL="0" marR="0" marT="0" marB="0" anchor="ctr"/>
                </a:tc>
                <a:tc>
                  <a:txBody>
                    <a:bodyPr/>
                    <a:lstStyle/>
                    <a:p>
                      <a:r>
                        <a:rPr lang="es-CO" sz="1400" u="none" strike="noStrike" kern="1200" baseline="0" dirty="0">
                          <a:solidFill>
                            <a:schemeClr val="dk1"/>
                          </a:solidFill>
                          <a:latin typeface="+mn-lt"/>
                          <a:ea typeface="+mn-ea"/>
                          <a:cs typeface="+mn-cs"/>
                        </a:rPr>
                        <a:t>Oficina de Control Interno</a:t>
                      </a:r>
                    </a:p>
                  </a:txBody>
                  <a:tcPr marL="36000" marR="36000" marT="36007" marB="3600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p>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126429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CO" sz="2800" b="1" dirty="0">
                <a:solidFill>
                  <a:schemeClr val="bg1"/>
                </a:solidFill>
                <a:latin typeface="Arial" panose="020B0604020202020204" pitchFamily="34" charset="0"/>
                <a:cs typeface="Arial" panose="020B0604020202020204" pitchFamily="34" charset="0"/>
              </a:rPr>
              <a:t>TABLA DE CONTENIDO</a:t>
            </a:r>
          </a:p>
        </p:txBody>
      </p:sp>
      <p:grpSp>
        <p:nvGrpSpPr>
          <p:cNvPr id="16" name="Grupo 15"/>
          <p:cNvGrpSpPr/>
          <p:nvPr/>
        </p:nvGrpSpPr>
        <p:grpSpPr>
          <a:xfrm>
            <a:off x="3968234" y="1742994"/>
            <a:ext cx="7858808" cy="689013"/>
            <a:chOff x="3799824" y="1095038"/>
            <a:chExt cx="11627198" cy="1019400"/>
          </a:xfrm>
        </p:grpSpPr>
        <p:sp>
          <p:nvSpPr>
            <p:cNvPr id="19" name="Pentágono 18"/>
            <p:cNvSpPr/>
            <p:nvPr/>
          </p:nvSpPr>
          <p:spPr>
            <a:xfrm>
              <a:off x="4220433"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0" name="Forma libre 19"/>
            <p:cNvSpPr/>
            <p:nvPr/>
          </p:nvSpPr>
          <p:spPr>
            <a:xfrm>
              <a:off x="4724834" y="1098524"/>
              <a:ext cx="10702188"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1" name="CuadroTexto 20"/>
            <p:cNvSpPr txBox="1"/>
            <p:nvPr/>
          </p:nvSpPr>
          <p:spPr>
            <a:xfrm>
              <a:off x="5031704" y="1158186"/>
              <a:ext cx="5394660" cy="956252"/>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Planeación Participativa</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23" name="Elipse 22"/>
            <p:cNvSpPr/>
            <p:nvPr/>
          </p:nvSpPr>
          <p:spPr>
            <a:xfrm>
              <a:off x="3799824"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0" name="Grupo 29"/>
          <p:cNvGrpSpPr/>
          <p:nvPr/>
        </p:nvGrpSpPr>
        <p:grpSpPr>
          <a:xfrm>
            <a:off x="3941563" y="2242534"/>
            <a:ext cx="7865353" cy="737665"/>
            <a:chOff x="3790135" y="1084178"/>
            <a:chExt cx="11636883" cy="702465"/>
          </a:xfrm>
        </p:grpSpPr>
        <p:sp>
          <p:nvSpPr>
            <p:cNvPr id="31" name="Pentágono 3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2" name="Forma libre 31"/>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3" name="CuadroTexto 32"/>
            <p:cNvSpPr txBox="1"/>
            <p:nvPr/>
          </p:nvSpPr>
          <p:spPr>
            <a:xfrm>
              <a:off x="5086889" y="1158189"/>
              <a:ext cx="9895110" cy="628454"/>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1 -</a:t>
              </a:r>
              <a:r>
                <a:rPr lang="es-CO" sz="1400" b="1" dirty="0">
                  <a:solidFill>
                    <a:schemeClr val="accent1">
                      <a:lumMod val="50000"/>
                    </a:schemeClr>
                  </a:solidFill>
                  <a:latin typeface="Arial" panose="020B0604020202020204" pitchFamily="34" charset="0"/>
                  <a:cs typeface="Arial" panose="020B0604020202020204" pitchFamily="34" charset="0"/>
                </a:rPr>
                <a:t>Gestión del Riesgo de Corrupción “MAPA DE RIESGOS DE CORRUPCIÓN”</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35" name="Elipse 34"/>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68" name="Circular 67"/>
          <p:cNvSpPr/>
          <p:nvPr/>
        </p:nvSpPr>
        <p:spPr bwMode="auto">
          <a:xfrm rot="18048252">
            <a:off x="398798" y="1496223"/>
            <a:ext cx="2965450" cy="2928937"/>
          </a:xfrm>
          <a:prstGeom prst="pie">
            <a:avLst>
              <a:gd name="adj1" fmla="val 16200000"/>
              <a:gd name="adj2" fmla="val 19800000"/>
            </a:avLst>
          </a:prstGeom>
        </p:spPr>
        <p:style>
          <a:lnRef idx="2">
            <a:schemeClr val="dk1"/>
          </a:lnRef>
          <a:fillRef idx="1">
            <a:schemeClr val="lt1"/>
          </a:fillRef>
          <a:effectRef idx="0">
            <a:schemeClr val="dk1"/>
          </a:effectRef>
          <a:fontRef idx="minor">
            <a:schemeClr val="dk1"/>
          </a:fontRef>
        </p:style>
      </p:sp>
      <p:grpSp>
        <p:nvGrpSpPr>
          <p:cNvPr id="5" name="Grupo 4"/>
          <p:cNvGrpSpPr/>
          <p:nvPr/>
        </p:nvGrpSpPr>
        <p:grpSpPr>
          <a:xfrm>
            <a:off x="438116" y="1496223"/>
            <a:ext cx="2965450" cy="2976562"/>
            <a:chOff x="1203317" y="1246177"/>
            <a:chExt cx="2965450" cy="2976562"/>
          </a:xfrm>
        </p:grpSpPr>
        <p:grpSp>
          <p:nvGrpSpPr>
            <p:cNvPr id="52" name="Grupo 101"/>
            <p:cNvGrpSpPr>
              <a:grpSpLocks/>
            </p:cNvGrpSpPr>
            <p:nvPr/>
          </p:nvGrpSpPr>
          <p:grpSpPr bwMode="auto">
            <a:xfrm>
              <a:off x="1203317" y="1246177"/>
              <a:ext cx="2965450" cy="2928937"/>
              <a:chOff x="902958" y="505093"/>
              <a:chExt cx="3952859" cy="3903503"/>
            </a:xfrm>
          </p:grpSpPr>
          <p:sp>
            <p:nvSpPr>
              <p:cNvPr id="53" name="Circular 52"/>
              <p:cNvSpPr/>
              <p:nvPr/>
            </p:nvSpPr>
            <p:spPr>
              <a:xfrm>
                <a:off x="902958" y="505093"/>
                <a:ext cx="3952859" cy="3903503"/>
              </a:xfrm>
              <a:prstGeom prst="pie">
                <a:avLst>
                  <a:gd name="adj1" fmla="val 16200000"/>
                  <a:gd name="adj2" fmla="val 1980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4" name="Circular 4"/>
              <p:cNvSpPr/>
              <p:nvPr/>
            </p:nvSpPr>
            <p:spPr>
              <a:xfrm>
                <a:off x="2921709" y="924006"/>
                <a:ext cx="1153269" cy="835709"/>
              </a:xfrm>
              <a:prstGeom prst="rect">
                <a:avLst/>
              </a:prstGeom>
            </p:spPr>
            <p:style>
              <a:lnRef idx="0">
                <a:scrgbClr r="0" g="0" b="0"/>
              </a:lnRef>
              <a:fillRef idx="0">
                <a:scrgbClr r="0" g="0" b="0"/>
              </a:fillRef>
              <a:effectRef idx="0">
                <a:scrgbClr r="0" g="0" b="0"/>
              </a:effectRef>
              <a:fontRef idx="minor">
                <a:schemeClr val="lt1"/>
              </a:fontRef>
            </p:style>
            <p:txBody>
              <a:bodyPr lIns="0" tIns="13335" rIns="0" bIns="13335" spcCol="1270"/>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1) Gestión del Riesgo de Corrupción - </a:t>
                </a:r>
                <a:r>
                  <a:rPr lang="es-CO" sz="825" b="1" dirty="0">
                    <a:effectLst>
                      <a:outerShdw blurRad="38100" dist="38100" dir="2700000" algn="tl">
                        <a:srgbClr val="000000">
                          <a:alpha val="43137"/>
                        </a:srgbClr>
                      </a:outerShdw>
                    </a:effectLst>
                  </a:rPr>
                  <a:t>MAPA DE RIESGOS DE CORRUPCIÓN</a:t>
                </a: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p:txBody>
          </p:sp>
        </p:grpSp>
        <p:grpSp>
          <p:nvGrpSpPr>
            <p:cNvPr id="55" name="Grupo 104"/>
            <p:cNvGrpSpPr>
              <a:grpSpLocks/>
            </p:cNvGrpSpPr>
            <p:nvPr/>
          </p:nvGrpSpPr>
          <p:grpSpPr bwMode="auto">
            <a:xfrm>
              <a:off x="1203317" y="1295389"/>
              <a:ext cx="2903537" cy="2903538"/>
              <a:chOff x="1005437" y="476554"/>
              <a:chExt cx="3871063" cy="3871063"/>
            </a:xfrm>
          </p:grpSpPr>
          <p:sp>
            <p:nvSpPr>
              <p:cNvPr id="56" name="Circular 55"/>
              <p:cNvSpPr/>
              <p:nvPr/>
            </p:nvSpPr>
            <p:spPr>
              <a:xfrm>
                <a:off x="1005437" y="476554"/>
                <a:ext cx="3871063" cy="3871063"/>
              </a:xfrm>
              <a:prstGeom prst="pie">
                <a:avLst>
                  <a:gd name="adj1" fmla="val 19800000"/>
                  <a:gd name="adj2" fmla="val 1800000"/>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57" name="Circular 4"/>
              <p:cNvSpPr/>
              <p:nvPr/>
            </p:nvSpPr>
            <p:spPr>
              <a:xfrm>
                <a:off x="3655285"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2) Racionalización de Trámites.</a:t>
                </a:r>
              </a:p>
            </p:txBody>
          </p:sp>
        </p:grpSp>
        <p:grpSp>
          <p:nvGrpSpPr>
            <p:cNvPr id="58" name="Grupo 107"/>
            <p:cNvGrpSpPr>
              <a:grpSpLocks/>
            </p:cNvGrpSpPr>
            <p:nvPr/>
          </p:nvGrpSpPr>
          <p:grpSpPr bwMode="auto">
            <a:xfrm>
              <a:off x="1203317" y="1319202"/>
              <a:ext cx="2903537" cy="2903537"/>
              <a:chOff x="1005437" y="476554"/>
              <a:chExt cx="3871063" cy="3871063"/>
            </a:xfrm>
          </p:grpSpPr>
          <p:sp>
            <p:nvSpPr>
              <p:cNvPr id="59" name="Circular 58"/>
              <p:cNvSpPr/>
              <p:nvPr/>
            </p:nvSpPr>
            <p:spPr>
              <a:xfrm>
                <a:off x="1005437" y="476554"/>
                <a:ext cx="3871063" cy="3871063"/>
              </a:xfrm>
              <a:prstGeom prst="pie">
                <a:avLst>
                  <a:gd name="adj1" fmla="val 1800000"/>
                  <a:gd name="adj2" fmla="val 540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0" name="Circular 4"/>
              <p:cNvSpPr/>
              <p:nvPr/>
            </p:nvSpPr>
            <p:spPr>
              <a:xfrm>
                <a:off x="298224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3)   Rendición de Cuentas</a:t>
                </a:r>
              </a:p>
            </p:txBody>
          </p:sp>
        </p:grpSp>
        <p:grpSp>
          <p:nvGrpSpPr>
            <p:cNvPr id="61" name="Grupo 110"/>
            <p:cNvGrpSpPr>
              <a:grpSpLocks/>
            </p:cNvGrpSpPr>
            <p:nvPr/>
          </p:nvGrpSpPr>
          <p:grpSpPr bwMode="auto">
            <a:xfrm>
              <a:off x="1203317" y="1319202"/>
              <a:ext cx="2903537" cy="2903537"/>
              <a:chOff x="1005437" y="476554"/>
              <a:chExt cx="3871063" cy="3871063"/>
            </a:xfrm>
          </p:grpSpPr>
          <p:sp>
            <p:nvSpPr>
              <p:cNvPr id="62" name="Circular 61"/>
              <p:cNvSpPr/>
              <p:nvPr/>
            </p:nvSpPr>
            <p:spPr>
              <a:xfrm>
                <a:off x="1005437" y="476554"/>
                <a:ext cx="3871063" cy="3871063"/>
              </a:xfrm>
              <a:prstGeom prst="pie">
                <a:avLst>
                  <a:gd name="adj1" fmla="val 5400000"/>
                  <a:gd name="adj2" fmla="val 900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63" name="Circular 4"/>
              <p:cNvSpPr/>
              <p:nvPr/>
            </p:nvSpPr>
            <p:spPr>
              <a:xfrm>
                <a:off x="176949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4) Mecanismos para mejorar la Atención al Ciudadano</a:t>
                </a:r>
              </a:p>
            </p:txBody>
          </p:sp>
        </p:grpSp>
        <p:grpSp>
          <p:nvGrpSpPr>
            <p:cNvPr id="64" name="Grupo 113"/>
            <p:cNvGrpSpPr>
              <a:grpSpLocks/>
            </p:cNvGrpSpPr>
            <p:nvPr/>
          </p:nvGrpSpPr>
          <p:grpSpPr bwMode="auto">
            <a:xfrm>
              <a:off x="1203317" y="1295389"/>
              <a:ext cx="2903537" cy="2903538"/>
              <a:chOff x="1005437" y="476554"/>
              <a:chExt cx="3871063" cy="3871063"/>
            </a:xfrm>
          </p:grpSpPr>
          <p:sp>
            <p:nvSpPr>
              <p:cNvPr id="65" name="Circular 64"/>
              <p:cNvSpPr/>
              <p:nvPr/>
            </p:nvSpPr>
            <p:spPr>
              <a:xfrm>
                <a:off x="1005437" y="476554"/>
                <a:ext cx="3871063" cy="3871063"/>
              </a:xfrm>
              <a:prstGeom prst="pie">
                <a:avLst>
                  <a:gd name="adj1" fmla="val 9000000"/>
                  <a:gd name="adj2" fmla="val 12600000"/>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66" name="Circular 4"/>
              <p:cNvSpPr/>
              <p:nvPr/>
            </p:nvSpPr>
            <p:spPr>
              <a:xfrm>
                <a:off x="1064699"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5) Mecanismos para la Transparencia y Acceso a la Información</a:t>
                </a:r>
              </a:p>
            </p:txBody>
          </p:sp>
        </p:grpSp>
        <p:sp>
          <p:nvSpPr>
            <p:cNvPr id="67" name="CuadroTexto 66"/>
            <p:cNvSpPr txBox="1"/>
            <p:nvPr/>
          </p:nvSpPr>
          <p:spPr>
            <a:xfrm>
              <a:off x="1641467" y="1758939"/>
              <a:ext cx="1033462" cy="369888"/>
            </a:xfrm>
            <a:prstGeom prst="rect">
              <a:avLst/>
            </a:prstGeom>
            <a:noFill/>
          </p:spPr>
          <p:txBody>
            <a:bodyPr>
              <a:spAutoFit/>
            </a:bodyPr>
            <a:lstStyle/>
            <a:p>
              <a:pPr>
                <a:defRPr/>
              </a:pPr>
              <a:r>
                <a:rPr lang="es-CO" sz="900" dirty="0">
                  <a:effectLst>
                    <a:outerShdw blurRad="38100" dist="38100" dir="2700000" algn="tl">
                      <a:srgbClr val="000000">
                        <a:alpha val="43137"/>
                      </a:srgbClr>
                    </a:outerShdw>
                  </a:effectLst>
                </a:rPr>
                <a:t>6) INICIATIVAS ADICIONALES</a:t>
              </a:r>
            </a:p>
          </p:txBody>
        </p:sp>
      </p:grpSp>
      <p:grpSp>
        <p:nvGrpSpPr>
          <p:cNvPr id="50" name="Grupo 49"/>
          <p:cNvGrpSpPr/>
          <p:nvPr/>
        </p:nvGrpSpPr>
        <p:grpSpPr>
          <a:xfrm>
            <a:off x="3961689" y="3035182"/>
            <a:ext cx="7865353" cy="452903"/>
            <a:chOff x="3790135" y="1084178"/>
            <a:chExt cx="11636883" cy="661925"/>
          </a:xfrm>
        </p:grpSpPr>
        <p:sp>
          <p:nvSpPr>
            <p:cNvPr id="51" name="Pentágono 5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69" name="Forma libre 6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0" name="CuadroTexto 69"/>
            <p:cNvSpPr txBox="1"/>
            <p:nvPr/>
          </p:nvSpPr>
          <p:spPr>
            <a:xfrm>
              <a:off x="5086889" y="1158189"/>
              <a:ext cx="9895110" cy="587914"/>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2 -</a:t>
              </a:r>
              <a:r>
                <a:rPr lang="es-CO" sz="1400" b="1" dirty="0">
                  <a:solidFill>
                    <a:schemeClr val="accent1">
                      <a:lumMod val="50000"/>
                    </a:schemeClr>
                  </a:solidFill>
                  <a:latin typeface="Arial" panose="020B0604020202020204" pitchFamily="34" charset="0"/>
                  <a:cs typeface="Arial" panose="020B0604020202020204" pitchFamily="34" charset="0"/>
                </a:rPr>
                <a:t>Racionalización de Trámites</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1" name="Elipse 7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72" name="Grupo 71"/>
          <p:cNvGrpSpPr/>
          <p:nvPr/>
        </p:nvGrpSpPr>
        <p:grpSpPr>
          <a:xfrm>
            <a:off x="3941563" y="3595432"/>
            <a:ext cx="7865353" cy="586990"/>
            <a:chOff x="3790135" y="1084178"/>
            <a:chExt cx="11636883" cy="857896"/>
          </a:xfrm>
        </p:grpSpPr>
        <p:sp>
          <p:nvSpPr>
            <p:cNvPr id="73" name="Pentágono 7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4" name="Forma libre 7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5" name="CuadroTexto 74"/>
            <p:cNvSpPr txBox="1"/>
            <p:nvPr/>
          </p:nvSpPr>
          <p:spPr>
            <a:xfrm>
              <a:off x="5086889" y="1158189"/>
              <a:ext cx="9895110" cy="783885"/>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3 -</a:t>
              </a:r>
              <a:r>
                <a:rPr lang="es-CO" sz="1400" b="1" dirty="0">
                  <a:solidFill>
                    <a:schemeClr val="accent1">
                      <a:lumMod val="50000"/>
                    </a:schemeClr>
                  </a:solidFill>
                  <a:latin typeface="Arial" panose="020B0604020202020204" pitchFamily="34" charset="0"/>
                  <a:cs typeface="Arial" panose="020B0604020202020204" pitchFamily="34" charset="0"/>
                </a:rPr>
                <a:t>Rendición de Cuentas</a:t>
              </a:r>
            </a:p>
            <a:p>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6" name="Elipse 7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77" name="Grupo 76"/>
          <p:cNvGrpSpPr/>
          <p:nvPr/>
        </p:nvGrpSpPr>
        <p:grpSpPr>
          <a:xfrm>
            <a:off x="3976653" y="4154465"/>
            <a:ext cx="7865353" cy="439074"/>
            <a:chOff x="3790135" y="1084178"/>
            <a:chExt cx="11636883" cy="641713"/>
          </a:xfrm>
        </p:grpSpPr>
        <p:sp>
          <p:nvSpPr>
            <p:cNvPr id="78" name="Pentágono 77"/>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9" name="Forma libre 7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0" name="CuadroTexto 79"/>
            <p:cNvSpPr txBox="1"/>
            <p:nvPr/>
          </p:nvSpPr>
          <p:spPr>
            <a:xfrm>
              <a:off x="5086889" y="1158189"/>
              <a:ext cx="9895110" cy="335951"/>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4 -</a:t>
              </a:r>
              <a:r>
                <a:rPr lang="es-CO" sz="1400" b="1" dirty="0">
                  <a:solidFill>
                    <a:schemeClr val="accent1">
                      <a:lumMod val="50000"/>
                    </a:schemeClr>
                  </a:solidFill>
                  <a:latin typeface="Arial" panose="020B0604020202020204" pitchFamily="34" charset="0"/>
                  <a:cs typeface="Arial" panose="020B0604020202020204" pitchFamily="34" charset="0"/>
                </a:rPr>
                <a:t> </a:t>
              </a:r>
              <a:r>
                <a:rPr lang="es-ES" sz="1400" b="1" dirty="0">
                  <a:solidFill>
                    <a:schemeClr val="accent1">
                      <a:lumMod val="50000"/>
                    </a:schemeClr>
                  </a:solidFill>
                  <a:latin typeface="Arial" panose="020B0604020202020204" pitchFamily="34" charset="0"/>
                  <a:cs typeface="Arial" panose="020B0604020202020204" pitchFamily="34" charset="0"/>
                </a:rPr>
                <a:t>Mecanismos para mejorar la Atención al Ciudadano</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1" name="Elipse 8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82" name="Grupo 81"/>
          <p:cNvGrpSpPr/>
          <p:nvPr/>
        </p:nvGrpSpPr>
        <p:grpSpPr>
          <a:xfrm>
            <a:off x="3961689" y="4745926"/>
            <a:ext cx="7865353" cy="860500"/>
            <a:chOff x="3790135" y="1084178"/>
            <a:chExt cx="11636883" cy="857896"/>
          </a:xfrm>
        </p:grpSpPr>
        <p:sp>
          <p:nvSpPr>
            <p:cNvPr id="83" name="Pentágono 8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4" name="Forma libre 8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5" name="CuadroTexto 84"/>
            <p:cNvSpPr txBox="1"/>
            <p:nvPr/>
          </p:nvSpPr>
          <p:spPr>
            <a:xfrm>
              <a:off x="5086889" y="1158189"/>
              <a:ext cx="9895110" cy="783885"/>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5 - </a:t>
              </a:r>
              <a:r>
                <a:rPr lang="es-ES" sz="1400" b="1" dirty="0">
                  <a:solidFill>
                    <a:schemeClr val="accent1">
                      <a:lumMod val="50000"/>
                    </a:schemeClr>
                  </a:solidFill>
                  <a:latin typeface="Arial" panose="020B0604020202020204" pitchFamily="34" charset="0"/>
                  <a:cs typeface="Arial" panose="020B0604020202020204" pitchFamily="34" charset="0"/>
                </a:rPr>
                <a:t>Mecanismos para la Transparencia y Acceso a la Información</a:t>
              </a:r>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6" name="Elipse 8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87" name="Grupo 86"/>
          <p:cNvGrpSpPr/>
          <p:nvPr/>
        </p:nvGrpSpPr>
        <p:grpSpPr>
          <a:xfrm>
            <a:off x="3982921" y="1131093"/>
            <a:ext cx="7860041" cy="437568"/>
            <a:chOff x="3797995" y="1094708"/>
            <a:chExt cx="11629026" cy="642043"/>
          </a:xfrm>
        </p:grpSpPr>
        <p:sp>
          <p:nvSpPr>
            <p:cNvPr id="88" name="Pentágono 87"/>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9" name="Forma libre 88"/>
            <p:cNvSpPr/>
            <p:nvPr/>
          </p:nvSpPr>
          <p:spPr>
            <a:xfrm>
              <a:off x="4750696" y="1098524"/>
              <a:ext cx="10676325"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0" name="CuadroTexto 89"/>
            <p:cNvSpPr txBox="1"/>
            <p:nvPr/>
          </p:nvSpPr>
          <p:spPr>
            <a:xfrm>
              <a:off x="5051750" y="1094708"/>
              <a:ext cx="9770040" cy="429438"/>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Compromiso Institucional de lucha contra la corrupción</a:t>
              </a:r>
            </a:p>
          </p:txBody>
        </p:sp>
        <p:sp>
          <p:nvSpPr>
            <p:cNvPr id="91" name="Elipse 90"/>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Tree>
    <p:extLst>
      <p:ext uri="{BB962C8B-B14F-4D97-AF65-F5344CB8AC3E}">
        <p14:creationId xmlns:p14="http://schemas.microsoft.com/office/powerpoint/2010/main" val="2133083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sp>
        <p:nvSpPr>
          <p:cNvPr id="87" name="CuadroTexto 86"/>
          <p:cNvSpPr txBox="1"/>
          <p:nvPr/>
        </p:nvSpPr>
        <p:spPr>
          <a:xfrm>
            <a:off x="508913" y="1588636"/>
            <a:ext cx="11354224" cy="1569660"/>
          </a:xfrm>
          <a:prstGeom prst="rect">
            <a:avLst/>
          </a:prstGeom>
          <a:noFill/>
        </p:spPr>
        <p:txBody>
          <a:bodyPr wrap="square" rtlCol="0">
            <a:spAutoFit/>
          </a:bodyPr>
          <a:lstStyle/>
          <a:p>
            <a:pPr algn="just">
              <a:defRPr/>
            </a:pPr>
            <a:r>
              <a:rPr lang="es-CO" sz="2400" b="1" dirty="0"/>
              <a:t>Garantizar el acceso de los ciudadanos a los trámites y servicios de la Administración Pública conforme a los principios de información completa, clara, consistente, con altos niveles de calidad y oportunidad en el servicio ajustando la oferta institucional a las necesidades, realidades y expectativas del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Tabla 25"/>
          <p:cNvGraphicFramePr>
            <a:graphicFrameLocks noGrp="1"/>
          </p:cNvGraphicFramePr>
          <p:nvPr>
            <p:extLst>
              <p:ext uri="{D42A27DB-BD31-4B8C-83A1-F6EECF244321}">
                <p14:modId xmlns:p14="http://schemas.microsoft.com/office/powerpoint/2010/main" val="401295550"/>
              </p:ext>
            </p:extLst>
          </p:nvPr>
        </p:nvGraphicFramePr>
        <p:xfrm>
          <a:off x="679508" y="3251771"/>
          <a:ext cx="11151117" cy="1005840"/>
        </p:xfrm>
        <a:graphic>
          <a:graphicData uri="http://schemas.openxmlformats.org/drawingml/2006/table">
            <a:tbl>
              <a:tblPr firstRow="1" bandRow="1">
                <a:tableStyleId>{93296810-A885-4BE3-A3E7-6D5BEEA58F35}</a:tableStyleId>
              </a:tblPr>
              <a:tblGrid>
                <a:gridCol w="9198418">
                  <a:extLst>
                    <a:ext uri="{9D8B030D-6E8A-4147-A177-3AD203B41FA5}">
                      <a16:colId xmlns="" xmlns:a16="http://schemas.microsoft.com/office/drawing/2014/main" val="20000"/>
                    </a:ext>
                  </a:extLst>
                </a:gridCol>
                <a:gridCol w="1952699">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a:defRPr/>
                      </a:pPr>
                      <a:r>
                        <a:rPr lang="es-ES" sz="1800" b="0" i="0" u="none" strike="noStrike" kern="1200" baseline="0" dirty="0">
                          <a:solidFill>
                            <a:schemeClr val="tx1"/>
                          </a:solidFill>
                          <a:latin typeface="+mn-lt"/>
                          <a:ea typeface="+mn-ea"/>
                          <a:cs typeface="+mn-cs"/>
                        </a:rPr>
                        <a:t>No. de peticiones de los ciudadanos respondidas oportunamente/ No. de peticiones realizadas por los ciudadanos </a:t>
                      </a:r>
                      <a:endParaRPr lang="es-CO" sz="1800" b="1"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solidFill>
                            <a:schemeClr val="tx1"/>
                          </a:solidFill>
                        </a:rPr>
                        <a:t>100%</a:t>
                      </a:r>
                      <a:endParaRPr lang="es-CO" dirty="0">
                        <a:solidFill>
                          <a:schemeClr val="tx1"/>
                        </a:solidFill>
                      </a:endParaRPr>
                    </a:p>
                  </a:txBody>
                  <a:tcPr anchor="ctr"/>
                </a:tc>
                <a:extLst>
                  <a:ext uri="{0D108BD9-81ED-4DB2-BD59-A6C34878D82A}">
                    <a16:rowId xmlns="" xmlns:a16="http://schemas.microsoft.com/office/drawing/2014/main" val="10001"/>
                  </a:ext>
                </a:extLst>
              </a:tr>
            </a:tbl>
          </a:graphicData>
        </a:graphic>
      </p:graphicFrame>
      <p:sp>
        <p:nvSpPr>
          <p:cNvPr id="27" name="Rectángulo 26"/>
          <p:cNvSpPr/>
          <p:nvPr/>
        </p:nvSpPr>
        <p:spPr>
          <a:xfrm>
            <a:off x="746375" y="4913392"/>
            <a:ext cx="11084250" cy="369332"/>
          </a:xfrm>
          <a:prstGeom prst="rect">
            <a:avLst/>
          </a:prstGeom>
        </p:spPr>
        <p:txBody>
          <a:bodyPr wrap="square">
            <a:spAutoFit/>
          </a:bodyPr>
          <a:lstStyle/>
          <a:p>
            <a:pPr algn="ctr"/>
            <a:r>
              <a:rPr lang="es-CO" b="1" dirty="0">
                <a:solidFill>
                  <a:schemeClr val="accent6"/>
                </a:solidFill>
                <a:effectLst>
                  <a:outerShdw blurRad="38100" dist="38100" dir="2700000" algn="tl">
                    <a:srgbClr val="000000">
                      <a:alpha val="43137"/>
                    </a:srgbClr>
                  </a:outerShdw>
                </a:effectLst>
              </a:rPr>
              <a:t>Comprometidos con nuestros grupos de valor facilitamos el </a:t>
            </a:r>
            <a:r>
              <a:rPr lang="es-ES" b="1" dirty="0">
                <a:solidFill>
                  <a:schemeClr val="accent6"/>
                </a:solidFill>
                <a:effectLst>
                  <a:outerShdw blurRad="38100" dist="38100" dir="2700000" algn="tl">
                    <a:srgbClr val="000000">
                      <a:alpha val="43137"/>
                    </a:srgbClr>
                  </a:outerShdw>
                </a:effectLst>
              </a:rPr>
              <a:t>acceso de los ciudadanos a los trámites y servicios </a:t>
            </a:r>
            <a:r>
              <a:rPr lang="es-CO" b="1" dirty="0">
                <a:solidFill>
                  <a:schemeClr val="accent6"/>
                </a:solidFill>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2602204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1328453269"/>
              </p:ext>
            </p:extLst>
          </p:nvPr>
        </p:nvGraphicFramePr>
        <p:xfrm>
          <a:off x="375194" y="1725094"/>
          <a:ext cx="11227133" cy="3397349"/>
        </p:xfrm>
        <a:graphic>
          <a:graphicData uri="http://schemas.openxmlformats.org/drawingml/2006/table">
            <a:tbl>
              <a:tblPr firstRow="1" bandRow="1">
                <a:tableStyleId>{93296810-A885-4BE3-A3E7-6D5BEEA58F35}</a:tableStyleId>
              </a:tblPr>
              <a:tblGrid>
                <a:gridCol w="1862680">
                  <a:extLst>
                    <a:ext uri="{9D8B030D-6E8A-4147-A177-3AD203B41FA5}">
                      <a16:colId xmlns="" xmlns:a16="http://schemas.microsoft.com/office/drawing/2014/main" val="20000"/>
                    </a:ext>
                  </a:extLst>
                </a:gridCol>
                <a:gridCol w="3705726">
                  <a:extLst>
                    <a:ext uri="{9D8B030D-6E8A-4147-A177-3AD203B41FA5}">
                      <a16:colId xmlns="" xmlns:a16="http://schemas.microsoft.com/office/drawing/2014/main" val="20001"/>
                    </a:ext>
                  </a:extLst>
                </a:gridCol>
                <a:gridCol w="2093495">
                  <a:extLst>
                    <a:ext uri="{9D8B030D-6E8A-4147-A177-3AD203B41FA5}">
                      <a16:colId xmlns="" xmlns:a16="http://schemas.microsoft.com/office/drawing/2014/main" val="20002"/>
                    </a:ext>
                  </a:extLst>
                </a:gridCol>
                <a:gridCol w="2117558">
                  <a:extLst>
                    <a:ext uri="{9D8B030D-6E8A-4147-A177-3AD203B41FA5}">
                      <a16:colId xmlns="" xmlns:a16="http://schemas.microsoft.com/office/drawing/2014/main" val="20003"/>
                    </a:ext>
                  </a:extLst>
                </a:gridCol>
                <a:gridCol w="1447674">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2">
                  <a:txBody>
                    <a:bodyPr/>
                    <a:lstStyle/>
                    <a:p>
                      <a:pPr marL="0" indent="0" algn="ctr" fontAlgn="ctr">
                        <a:buFont typeface="+mj-lt"/>
                        <a:buNone/>
                      </a:pPr>
                      <a:r>
                        <a:rPr lang="es-CO" sz="1800" dirty="0">
                          <a:effectLst>
                            <a:outerShdw blurRad="38100" dist="38100" dir="2700000" algn="tl">
                              <a:srgbClr val="000000">
                                <a:alpha val="43137"/>
                              </a:srgbClr>
                            </a:outerShdw>
                          </a:effectLst>
                        </a:rPr>
                        <a:t>1</a:t>
                      </a:r>
                      <a:r>
                        <a:rPr lang="es-CO" sz="1800" u="none" strike="noStrike" kern="1200" baseline="0" dirty="0"/>
                        <a:t>. Estructura administrativa y Direccionamiento estratégico </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Documentar un proceso de servicio al ciudadano y un procedimiento para las peticiones incompletas.</a:t>
                      </a:r>
                    </a:p>
                  </a:txBody>
                  <a:tcPr marL="0" marR="0" marT="0" marB="0" anchor="ctr"/>
                </a:tc>
                <a:tc>
                  <a:txBody>
                    <a:bodyPr/>
                    <a:lstStyle/>
                    <a:p>
                      <a:pPr algn="l" fontAlgn="ctr"/>
                      <a:r>
                        <a:rPr lang="es-CO" sz="1200" u="none" strike="noStrike" kern="1200" baseline="0">
                          <a:solidFill>
                            <a:schemeClr val="dk1"/>
                          </a:solidFill>
                          <a:latin typeface="+mn-lt"/>
                          <a:ea typeface="+mn-ea"/>
                          <a:cs typeface="+mn-cs"/>
                        </a:rPr>
                        <a:t>Proceso documentado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Comité Institucional de Gestión y Desempeño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Identificar necesidades para mejorar el sistema de información para el registro ordenado y la gestión de peticiones, quejas, reclamos y denuncias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Necesidades para mejorar el sistema de información para el registro ordenado y la gestión de PQRD identificadas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u="none" strike="noStrike" kern="1200" baseline="0" dirty="0"/>
                        <a:t>2. Fortalecimiento de los canales de atención</a:t>
                      </a:r>
                      <a:endParaRPr lang="es-CO" sz="180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Atender oportunamente las peticiones, quejas, reclamos y denuncias (PQRD) de acuerdo a ley y demás disposiciones vigentes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PQRD atendidas oportunamente de acuerdo a ley y demás disposiciones vigentes</a:t>
                      </a:r>
                    </a:p>
                  </a:txBody>
                  <a:tcPr marL="0" marR="0" marT="0" marB="0" anchor="ctr"/>
                </a:tc>
                <a:tc>
                  <a:txBody>
                    <a:bodyPr/>
                    <a:lstStyle/>
                    <a:p>
                      <a:pPr algn="ctr"/>
                      <a:r>
                        <a:rPr lang="es-CO" sz="1200" u="none" strike="noStrike" kern="1200" baseline="0" dirty="0">
                          <a:solidFill>
                            <a:schemeClr val="dk1"/>
                          </a:solidFill>
                          <a:latin typeface="+mn-lt"/>
                          <a:ea typeface="+mn-ea"/>
                          <a:cs typeface="+mn-cs"/>
                        </a:rPr>
                        <a:t>Todas las dependencias</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Promover el uso de la línea de atención específica para denunciantes de hechos de corrupción</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Línea de atención específica para denunciantes de hechos de corrupción promovida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82962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4142701832"/>
              </p:ext>
            </p:extLst>
          </p:nvPr>
        </p:nvGraphicFramePr>
        <p:xfrm>
          <a:off x="375194" y="1725094"/>
          <a:ext cx="11227133" cy="2776584"/>
        </p:xfrm>
        <a:graphic>
          <a:graphicData uri="http://schemas.openxmlformats.org/drawingml/2006/table">
            <a:tbl>
              <a:tblPr firstRow="1" bandRow="1">
                <a:tableStyleId>{93296810-A885-4BE3-A3E7-6D5BEEA58F35}</a:tableStyleId>
              </a:tblPr>
              <a:tblGrid>
                <a:gridCol w="1802522">
                  <a:extLst>
                    <a:ext uri="{9D8B030D-6E8A-4147-A177-3AD203B41FA5}">
                      <a16:colId xmlns="" xmlns:a16="http://schemas.microsoft.com/office/drawing/2014/main" val="20000"/>
                    </a:ext>
                  </a:extLst>
                </a:gridCol>
                <a:gridCol w="3970421">
                  <a:extLst>
                    <a:ext uri="{9D8B030D-6E8A-4147-A177-3AD203B41FA5}">
                      <a16:colId xmlns="" xmlns:a16="http://schemas.microsoft.com/office/drawing/2014/main" val="20001"/>
                    </a:ext>
                  </a:extLst>
                </a:gridCol>
                <a:gridCol w="1845569">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3">
                  <a:txBody>
                    <a:bodyPr/>
                    <a:lstStyle/>
                    <a:p>
                      <a:pPr marL="0" indent="0" algn="ctr" fontAlgn="ctr">
                        <a:buFont typeface="+mj-lt"/>
                        <a:buNone/>
                      </a:pPr>
                      <a:r>
                        <a:rPr lang="es-CO" sz="1800" u="none" strike="noStrike" kern="1200" baseline="0" dirty="0"/>
                        <a:t>3. Talento humano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e implementar un programa para promover espacios de sensibilización en la cultura del servicio en </a:t>
                      </a:r>
                      <a:r>
                        <a:rPr lang="es-ES" sz="1200" u="none" strike="noStrike" kern="1200" baseline="0" dirty="0" err="1">
                          <a:solidFill>
                            <a:schemeClr val="dk1"/>
                          </a:solidFill>
                          <a:latin typeface="+mn-lt"/>
                          <a:ea typeface="+mn-ea"/>
                          <a:cs typeface="+mn-cs"/>
                        </a:rPr>
                        <a:t>Invías</a:t>
                      </a:r>
                      <a:endParaRPr lang="es-ES" sz="1200" u="none" strike="noStrike" kern="1200" baseline="0" dirty="0">
                        <a:solidFill>
                          <a:schemeClr val="dk1"/>
                        </a:solidFill>
                        <a:latin typeface="+mn-lt"/>
                        <a:ea typeface="+mn-ea"/>
                        <a:cs typeface="+mn-cs"/>
                      </a:endParaRP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Programa de sensibilización diseñado e implementado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Administrativa con apoyo de la Secretaría General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mesas de trabajo presenciales con Direcciones Territoriales y Unidades Ejecutoras de Planta Central para mejorar la oportunidad en la atención de las peticiones, quejas, reclamos y denuncias (PQRD).</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Mesas de trabajo realizadas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2 talleres sobre la responsabilidad de los servidores públicos, y ciudadanos frente a sus deberes, derechos y obligaciones.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Talleres realizados.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Control Interno Disciplinario y Grupo de Comunicaciones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2387180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243682" y="292655"/>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2971946102"/>
              </p:ext>
            </p:extLst>
          </p:nvPr>
        </p:nvGraphicFramePr>
        <p:xfrm>
          <a:off x="243682" y="979136"/>
          <a:ext cx="11840029" cy="5076764"/>
        </p:xfrm>
        <a:graphic>
          <a:graphicData uri="http://schemas.openxmlformats.org/drawingml/2006/table">
            <a:tbl>
              <a:tblPr firstRow="1" bandRow="1">
                <a:tableStyleId>{93296810-A885-4BE3-A3E7-6D5BEEA58F35}</a:tableStyleId>
              </a:tblPr>
              <a:tblGrid>
                <a:gridCol w="1685504">
                  <a:extLst>
                    <a:ext uri="{9D8B030D-6E8A-4147-A177-3AD203B41FA5}">
                      <a16:colId xmlns="" xmlns:a16="http://schemas.microsoft.com/office/drawing/2014/main" val="20000"/>
                    </a:ext>
                  </a:extLst>
                </a:gridCol>
                <a:gridCol w="3374827">
                  <a:extLst>
                    <a:ext uri="{9D8B030D-6E8A-4147-A177-3AD203B41FA5}">
                      <a16:colId xmlns="" xmlns:a16="http://schemas.microsoft.com/office/drawing/2014/main" val="20001"/>
                    </a:ext>
                  </a:extLst>
                </a:gridCol>
                <a:gridCol w="2068208">
                  <a:extLst>
                    <a:ext uri="{9D8B030D-6E8A-4147-A177-3AD203B41FA5}">
                      <a16:colId xmlns="" xmlns:a16="http://schemas.microsoft.com/office/drawing/2014/main" val="20002"/>
                    </a:ext>
                  </a:extLst>
                </a:gridCol>
                <a:gridCol w="3413178">
                  <a:extLst>
                    <a:ext uri="{9D8B030D-6E8A-4147-A177-3AD203B41FA5}">
                      <a16:colId xmlns="" xmlns:a16="http://schemas.microsoft.com/office/drawing/2014/main" val="20003"/>
                    </a:ext>
                  </a:extLst>
                </a:gridCol>
                <a:gridCol w="1298312">
                  <a:extLst>
                    <a:ext uri="{9D8B030D-6E8A-4147-A177-3AD203B41FA5}">
                      <a16:colId xmlns="" xmlns:a16="http://schemas.microsoft.com/office/drawing/2014/main" val="20004"/>
                    </a:ext>
                  </a:extLst>
                </a:gridCol>
              </a:tblGrid>
              <a:tr h="320274">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7">
                  <a:txBody>
                    <a:bodyPr/>
                    <a:lstStyle/>
                    <a:p>
                      <a:pPr marL="0" indent="0" algn="ctr" fontAlgn="ctr">
                        <a:buFont typeface="+mj-lt"/>
                        <a:buNone/>
                      </a:pPr>
                      <a:r>
                        <a:rPr lang="es-CO" sz="1800" u="none" strike="noStrike" kern="1200" baseline="0" dirty="0"/>
                        <a:t> 4.  Normativo y procedimental</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encuestas a usuarios frente a la atención recibida y/o una encuesta sobre el nivel de percepción y satisfacción del ciudadano respecto del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en página web.</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Encuestas a usuarios realizada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Difundir la política para el tratamiento de datos personales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Política de tratamiento de datos personales y difundida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mecanismos para la autorización del ciudadano para la recolección de los datos personales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Mecanismo de Autorización diseñado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y  2°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Efectuar el control a la Atención de Ciudadanos en los SAUS de acuerdo con los lineamientos impartidos por la Entidad. (Número único de radicado)</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Seguimiento efectuado a Controles efectuados en los SAUS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Medio Ambiente y Gestión Social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4"/>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Disponer de canales electrónicos para recopilar la información de las características geográficas de los grupos de interés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Canales electrónicos disponibles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5"/>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Actualizar y divulgar la carta de trato digno al usuario, en la que se indique sus derechos y los medios dispuestos para garantizarlos.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Carta de trato digno al usuario actualizada y divulgada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6"/>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y mejorar los procedimientos internos tendientes a automatizar los trámites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Procedimientos tendientes a automatizar los trámites internos revisados y mejorados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29494404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3446819932"/>
              </p:ext>
            </p:extLst>
          </p:nvPr>
        </p:nvGraphicFramePr>
        <p:xfrm>
          <a:off x="542974" y="1913261"/>
          <a:ext cx="11227133" cy="3031478"/>
        </p:xfrm>
        <a:graphic>
          <a:graphicData uri="http://schemas.openxmlformats.org/drawingml/2006/table">
            <a:tbl>
              <a:tblPr firstRow="1" bandRow="1">
                <a:tableStyleId>{93296810-A885-4BE3-A3E7-6D5BEEA58F35}</a:tableStyleId>
              </a:tblPr>
              <a:tblGrid>
                <a:gridCol w="1873055">
                  <a:extLst>
                    <a:ext uri="{9D8B030D-6E8A-4147-A177-3AD203B41FA5}">
                      <a16:colId xmlns="" xmlns:a16="http://schemas.microsoft.com/office/drawing/2014/main" val="20000"/>
                    </a:ext>
                  </a:extLst>
                </a:gridCol>
                <a:gridCol w="2994870">
                  <a:extLst>
                    <a:ext uri="{9D8B030D-6E8A-4147-A177-3AD203B41FA5}">
                      <a16:colId xmlns="" xmlns:a16="http://schemas.microsoft.com/office/drawing/2014/main" val="20001"/>
                    </a:ext>
                  </a:extLst>
                </a:gridCol>
                <a:gridCol w="2750587">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3">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r>
                        <a:rPr lang="es-CO" sz="1800" u="none" strike="noStrike" kern="1200" baseline="0" dirty="0"/>
                        <a:t>5.Relacionamiento con el ciudadano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la caracterización de usuarios, ciudadanos y grupos de interés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Caracterización de usuarios, ciudadanos y grupos de interés revisada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Mantener actualizado el listado de preguntas frecuentes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Listado de preguntas frecuentes actualizado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2"/>
                  </a:ext>
                </a:extLst>
              </a:tr>
              <a:tr h="895140">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campaña de difusión y promoción de los productos, trámites y servicios que ofrece INVIAS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Campaña de difusión y promoción de los productos, trámites y servicios que ofrece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realizada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 </a:t>
                      </a:r>
                    </a:p>
                    <a:p>
                      <a:pPr algn="ctr"/>
                      <a:r>
                        <a:rPr lang="es-ES" sz="1200" u="none" strike="noStrike" kern="1200" baseline="0" dirty="0">
                          <a:solidFill>
                            <a:schemeClr val="dk1"/>
                          </a:solidFill>
                          <a:latin typeface="+mn-lt"/>
                          <a:ea typeface="+mn-ea"/>
                          <a:cs typeface="+mn-cs"/>
                        </a:rPr>
                        <a:t>Dirección Técnica </a:t>
                      </a:r>
                    </a:p>
                    <a:p>
                      <a:pPr algn="ctr"/>
                      <a:r>
                        <a:rPr lang="es-ES" sz="1200" u="none" strike="noStrike" kern="1200" baseline="0" dirty="0">
                          <a:solidFill>
                            <a:schemeClr val="dk1"/>
                          </a:solidFill>
                          <a:latin typeface="+mn-lt"/>
                          <a:ea typeface="+mn-ea"/>
                          <a:cs typeface="+mn-cs"/>
                        </a:rPr>
                        <a:t>Secretaría General – Grupo de Comunicaciones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14164654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sp>
        <p:nvSpPr>
          <p:cNvPr id="87" name="CuadroTexto 86"/>
          <p:cNvSpPr txBox="1"/>
          <p:nvPr/>
        </p:nvSpPr>
        <p:spPr>
          <a:xfrm>
            <a:off x="508913" y="1675720"/>
            <a:ext cx="11407316" cy="1569660"/>
          </a:xfrm>
          <a:prstGeom prst="rect">
            <a:avLst/>
          </a:prstGeom>
          <a:noFill/>
        </p:spPr>
        <p:txBody>
          <a:bodyPr wrap="square" rtlCol="0">
            <a:spAutoFit/>
          </a:bodyPr>
          <a:lstStyle/>
          <a:p>
            <a:pPr lvl="0"/>
            <a:r>
              <a:rPr lang="es-CO" sz="2400" b="1" dirty="0"/>
              <a:t>Garantizar el derecho fundamental de acceso a la información pública, divulgando proactivamente la información pública y respondiendo de buena fe, de manera adecuada, veraz, oportuna y accesible a las solicitudes de acceso con el fin de consolidar una cultura de transparencia</a:t>
            </a:r>
          </a:p>
        </p:txBody>
      </p:sp>
      <p:grpSp>
        <p:nvGrpSpPr>
          <p:cNvPr id="88" name="Grupo 87"/>
          <p:cNvGrpSpPr/>
          <p:nvPr/>
        </p:nvGrpSpPr>
        <p:grpSpPr>
          <a:xfrm>
            <a:off x="464577" y="1016463"/>
            <a:ext cx="5524184" cy="531449"/>
            <a:chOff x="5102657" y="5945321"/>
            <a:chExt cx="6284084" cy="548229"/>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8" name="Tabla 27"/>
          <p:cNvGraphicFramePr>
            <a:graphicFrameLocks noGrp="1"/>
          </p:cNvGraphicFramePr>
          <p:nvPr>
            <p:extLst>
              <p:ext uri="{D42A27DB-BD31-4B8C-83A1-F6EECF244321}">
                <p14:modId xmlns:p14="http://schemas.microsoft.com/office/powerpoint/2010/main" val="1748636205"/>
              </p:ext>
            </p:extLst>
          </p:nvPr>
        </p:nvGraphicFramePr>
        <p:xfrm>
          <a:off x="541425" y="3251771"/>
          <a:ext cx="11289200" cy="1005840"/>
        </p:xfrm>
        <a:graphic>
          <a:graphicData uri="http://schemas.openxmlformats.org/drawingml/2006/table">
            <a:tbl>
              <a:tblPr firstRow="1" bandRow="1">
                <a:tableStyleId>{F5AB1C69-6EDB-4FF4-983F-18BD219EF322}</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a:defRPr/>
                      </a:pPr>
                      <a:r>
                        <a:rPr lang="es-ES" sz="1800" b="0" i="0" u="none" strike="noStrike" kern="1200" baseline="0" dirty="0">
                          <a:solidFill>
                            <a:schemeClr val="dk1"/>
                          </a:solidFill>
                          <a:latin typeface="+mn-lt"/>
                          <a:ea typeface="+mn-ea"/>
                          <a:cs typeface="+mn-cs"/>
                        </a:rPr>
                        <a:t>Porcentaje de cumplimiento de los lineamientos respecto de los estándares para publicación y divulgación de la información, según normatividad vigente.</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dirty="0">
                          <a:solidFill>
                            <a:schemeClr val="tx1"/>
                          </a:solidFill>
                        </a:rPr>
                        <a:t>100%</a:t>
                      </a:r>
                    </a:p>
                  </a:txBody>
                  <a:tcPr anchor="ctr"/>
                </a:tc>
                <a:extLst>
                  <a:ext uri="{0D108BD9-81ED-4DB2-BD59-A6C34878D82A}">
                    <a16:rowId xmlns="" xmlns:a16="http://schemas.microsoft.com/office/drawing/2014/main" val="10001"/>
                  </a:ext>
                </a:extLst>
              </a:tr>
            </a:tbl>
          </a:graphicData>
        </a:graphic>
      </p:graphicFrame>
      <p:sp>
        <p:nvSpPr>
          <p:cNvPr id="29" name="Rectángulo 28"/>
          <p:cNvSpPr/>
          <p:nvPr/>
        </p:nvSpPr>
        <p:spPr>
          <a:xfrm>
            <a:off x="746375" y="4913392"/>
            <a:ext cx="11084250" cy="646331"/>
          </a:xfrm>
          <a:prstGeom prst="rect">
            <a:avLst/>
          </a:prstGeom>
        </p:spPr>
        <p:txBody>
          <a:bodyPr wrap="square">
            <a:spAutoFit/>
          </a:bodyPr>
          <a:lstStyle/>
          <a:p>
            <a:pPr algn="ctr"/>
            <a:r>
              <a:rPr lang="es-ES" b="1" dirty="0">
                <a:solidFill>
                  <a:schemeClr val="bg1">
                    <a:lumMod val="75000"/>
                  </a:schemeClr>
                </a:solidFill>
                <a:effectLst>
                  <a:outerShdw blurRad="38100" dist="38100" dir="2700000" algn="tl">
                    <a:srgbClr val="000000">
                      <a:alpha val="43137"/>
                    </a:srgbClr>
                  </a:outerShdw>
                </a:effectLst>
              </a:rPr>
              <a:t>Consolidadnos una cultura de trasparencia para garantizar el derecho fundamental de acceso a la información pública</a:t>
            </a:r>
            <a:endParaRPr lang="es-CO" b="1" dirty="0">
              <a:solidFill>
                <a:schemeClr val="bg1">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981556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2745584058"/>
              </p:ext>
            </p:extLst>
          </p:nvPr>
        </p:nvGraphicFramePr>
        <p:xfrm>
          <a:off x="192036" y="1229571"/>
          <a:ext cx="11695164" cy="3664040"/>
        </p:xfrm>
        <a:graphic>
          <a:graphicData uri="http://schemas.openxmlformats.org/drawingml/2006/table">
            <a:tbl>
              <a:tblPr firstRow="1" bandRow="1">
                <a:tableStyleId>{F5AB1C69-6EDB-4FF4-983F-18BD219EF322}</a:tableStyleId>
              </a:tblPr>
              <a:tblGrid>
                <a:gridCol w="1636764">
                  <a:extLst>
                    <a:ext uri="{9D8B030D-6E8A-4147-A177-3AD203B41FA5}">
                      <a16:colId xmlns="" xmlns:a16="http://schemas.microsoft.com/office/drawing/2014/main" val="20000"/>
                    </a:ext>
                  </a:extLst>
                </a:gridCol>
                <a:gridCol w="3584261">
                  <a:extLst>
                    <a:ext uri="{9D8B030D-6E8A-4147-A177-3AD203B41FA5}">
                      <a16:colId xmlns="" xmlns:a16="http://schemas.microsoft.com/office/drawing/2014/main" val="20001"/>
                    </a:ext>
                  </a:extLst>
                </a:gridCol>
                <a:gridCol w="1357541">
                  <a:extLst>
                    <a:ext uri="{9D8B030D-6E8A-4147-A177-3AD203B41FA5}">
                      <a16:colId xmlns="" xmlns:a16="http://schemas.microsoft.com/office/drawing/2014/main" val="20002"/>
                    </a:ext>
                  </a:extLst>
                </a:gridCol>
                <a:gridCol w="1566393">
                  <a:extLst>
                    <a:ext uri="{9D8B030D-6E8A-4147-A177-3AD203B41FA5}">
                      <a16:colId xmlns="" xmlns:a16="http://schemas.microsoft.com/office/drawing/2014/main" val="20003"/>
                    </a:ext>
                  </a:extLst>
                </a:gridCol>
                <a:gridCol w="1670820">
                  <a:extLst>
                    <a:ext uri="{9D8B030D-6E8A-4147-A177-3AD203B41FA5}">
                      <a16:colId xmlns="" xmlns:a16="http://schemas.microsoft.com/office/drawing/2014/main" val="20004"/>
                    </a:ext>
                  </a:extLst>
                </a:gridCol>
                <a:gridCol w="1879385">
                  <a:extLst>
                    <a:ext uri="{9D8B030D-6E8A-4147-A177-3AD203B41FA5}">
                      <a16:colId xmlns="" xmlns:a16="http://schemas.microsoft.com/office/drawing/2014/main"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 xmlns:a16="http://schemas.microsoft.com/office/drawing/2014/main" val="10000"/>
                  </a:ext>
                </a:extLst>
              </a:tr>
              <a:tr h="672768">
                <a:tc rowSpan="3">
                  <a:txBody>
                    <a:bodyPr/>
                    <a:lstStyle/>
                    <a:p>
                      <a:r>
                        <a:rPr lang="es-CO" sz="1600" dirty="0">
                          <a:effectLst>
                            <a:outerShdw blurRad="38100" dist="38100" dir="2700000" algn="tl">
                              <a:srgbClr val="000000">
                                <a:alpha val="43137"/>
                              </a:srgbClr>
                            </a:outerShdw>
                          </a:effectLst>
                        </a:rPr>
                        <a:t>1. </a:t>
                      </a:r>
                      <a:r>
                        <a:rPr lang="es-CO" sz="1600" u="none" strike="noStrike" kern="1200" baseline="0" dirty="0"/>
                        <a:t>Lineamientos de Transparencia Activa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Elaborar, publicar y difundir un folleto informativo de las funciones del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que incluya el mapa de vías a su cargo, trámites, las bases de la política de participación ciudadana, la política de tratamiento de datos personales y canales de atención.</a:t>
                      </a:r>
                    </a:p>
                  </a:txBody>
                  <a:tcPr marL="0" marR="0" marT="0" marB="0" anchor="ctr"/>
                </a:tc>
                <a:tc>
                  <a:txBody>
                    <a:bodyPr/>
                    <a:lstStyle/>
                    <a:p>
                      <a:pPr algn="ctr"/>
                      <a:r>
                        <a:rPr lang="es-ES" sz="1200" u="none" strike="noStrike" kern="1200" baseline="0" dirty="0">
                          <a:solidFill>
                            <a:schemeClr val="dk1"/>
                          </a:solidFill>
                          <a:latin typeface="+mn-lt"/>
                          <a:ea typeface="+mn-ea"/>
                          <a:cs typeface="+mn-cs"/>
                        </a:rPr>
                        <a:t>Folleto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Folleto elaborado, publicado y difundido.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Secretaría General – Grupo de Atención al Ciudadano, Grupo de Comunicaciones, 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1°, 2° y 3° trimestre </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1"/>
                  </a:ext>
                </a:extLst>
              </a:tr>
              <a:tr h="379604">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Reportar y socializar el estado de la red vial</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Informe semestral</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semestral del Estado de la red vial reportado y socializado</a:t>
                      </a:r>
                    </a:p>
                    <a:p>
                      <a:pPr algn="ct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 </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2"/>
                  </a:ext>
                </a:extLst>
              </a:tr>
              <a:tr h="965870">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Difundir información sobre la oferta institucional de trámites y otros procedimientos en lenguaje claro y de forma permanente a los usuarios de los trámites teniendo en cuenta la caracterización</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Información</a:t>
                      </a:r>
                    </a:p>
                  </a:txBody>
                  <a:tcPr marL="0" marR="0" marT="0" marB="0" anchor="ctr"/>
                </a:tc>
                <a:tc>
                  <a:txBody>
                    <a:bodyPr/>
                    <a:lstStyle/>
                    <a:p>
                      <a:pPr algn="ctr"/>
                      <a:r>
                        <a:rPr lang="es-CO" sz="1200" u="none" strike="noStrike" kern="1200" baseline="0" dirty="0">
                          <a:solidFill>
                            <a:schemeClr val="dk1"/>
                          </a:solidFill>
                          <a:latin typeface="+mn-lt"/>
                          <a:ea typeface="+mn-ea"/>
                          <a:cs typeface="+mn-cs"/>
                        </a:rPr>
                        <a:t>Información difundida </a:t>
                      </a: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Secretaría General – Grupo de Comunicaciones y Grupo de Atención al Ciudadano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4°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37256082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437887162"/>
              </p:ext>
            </p:extLst>
          </p:nvPr>
        </p:nvGraphicFramePr>
        <p:xfrm>
          <a:off x="192036" y="1229571"/>
          <a:ext cx="11695164" cy="4416120"/>
        </p:xfrm>
        <a:graphic>
          <a:graphicData uri="http://schemas.openxmlformats.org/drawingml/2006/table">
            <a:tbl>
              <a:tblPr firstRow="1" bandRow="1">
                <a:tableStyleId>{F5AB1C69-6EDB-4FF4-983F-18BD219EF322}</a:tableStyleId>
              </a:tblPr>
              <a:tblGrid>
                <a:gridCol w="2599290">
                  <a:extLst>
                    <a:ext uri="{9D8B030D-6E8A-4147-A177-3AD203B41FA5}">
                      <a16:colId xmlns="" xmlns:a16="http://schemas.microsoft.com/office/drawing/2014/main" val="20000"/>
                    </a:ext>
                  </a:extLst>
                </a:gridCol>
                <a:gridCol w="2621735">
                  <a:extLst>
                    <a:ext uri="{9D8B030D-6E8A-4147-A177-3AD203B41FA5}">
                      <a16:colId xmlns="" xmlns:a16="http://schemas.microsoft.com/office/drawing/2014/main" val="20001"/>
                    </a:ext>
                  </a:extLst>
                </a:gridCol>
                <a:gridCol w="1357541">
                  <a:extLst>
                    <a:ext uri="{9D8B030D-6E8A-4147-A177-3AD203B41FA5}">
                      <a16:colId xmlns="" xmlns:a16="http://schemas.microsoft.com/office/drawing/2014/main" val="20002"/>
                    </a:ext>
                  </a:extLst>
                </a:gridCol>
                <a:gridCol w="1566393">
                  <a:extLst>
                    <a:ext uri="{9D8B030D-6E8A-4147-A177-3AD203B41FA5}">
                      <a16:colId xmlns="" xmlns:a16="http://schemas.microsoft.com/office/drawing/2014/main" val="20003"/>
                    </a:ext>
                  </a:extLst>
                </a:gridCol>
                <a:gridCol w="1670820">
                  <a:extLst>
                    <a:ext uri="{9D8B030D-6E8A-4147-A177-3AD203B41FA5}">
                      <a16:colId xmlns="" xmlns:a16="http://schemas.microsoft.com/office/drawing/2014/main" val="20004"/>
                    </a:ext>
                  </a:extLst>
                </a:gridCol>
                <a:gridCol w="1879385">
                  <a:extLst>
                    <a:ext uri="{9D8B030D-6E8A-4147-A177-3AD203B41FA5}">
                      <a16:colId xmlns="" xmlns:a16="http://schemas.microsoft.com/office/drawing/2014/main"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 xmlns:a16="http://schemas.microsoft.com/office/drawing/2014/main" val="10000"/>
                  </a:ext>
                </a:extLst>
              </a:tr>
              <a:tr h="379604">
                <a:tc>
                  <a:txBody>
                    <a:bodyPr/>
                    <a:lstStyle/>
                    <a:p>
                      <a:r>
                        <a:rPr lang="es-CO" sz="1600" dirty="0">
                          <a:effectLst>
                            <a:outerShdw blurRad="38100" dist="38100" dir="2700000" algn="tl">
                              <a:srgbClr val="000000">
                                <a:alpha val="43137"/>
                              </a:srgbClr>
                            </a:outerShdw>
                          </a:effectLst>
                        </a:rPr>
                        <a:t>2. </a:t>
                      </a:r>
                      <a:r>
                        <a:rPr lang="es-CO" sz="1600" u="none" strike="noStrike" kern="1200" baseline="0" dirty="0"/>
                        <a:t>Lineamientos de Transparencia Pasiva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Consolidar y publicar el Plan Anual de Adquisiciones -PAA -y sus respectivas actualizaciones </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Plan Anual de Adquisiciones publicado y actualizado</a:t>
                      </a:r>
                    </a:p>
                  </a:txBody>
                  <a:tcPr marL="0" marR="0" marT="0" marB="0" anchor="ctr"/>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Plan Anual de Adquisiciones consolidado y publicado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Dirección de Contratación con la información reportada por las Unidades Ejecutoras</a:t>
                      </a:r>
                    </a:p>
                  </a:txBody>
                  <a:tcPr marL="36000" marR="36000" marT="36015" marB="3601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1"/>
                  </a:ext>
                </a:extLst>
              </a:tr>
              <a:tr h="965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600" dirty="0">
                          <a:effectLst>
                            <a:outerShdw blurRad="38100" dist="38100" dir="2700000" algn="tl">
                              <a:srgbClr val="000000">
                                <a:alpha val="43137"/>
                              </a:srgbClr>
                            </a:outerShdw>
                          </a:effectLst>
                        </a:rPr>
                        <a:t>3. </a:t>
                      </a:r>
                      <a:r>
                        <a:rPr lang="es-CO" sz="1600" u="none" strike="noStrike" kern="1200" baseline="0" dirty="0"/>
                        <a:t>Elaboración los Instrumentos de Gestión de la Información</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Actualizar los instrumentos de gestión de la información y adoptarlos mediante acto administrativo</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Instrumentos de gestión de la información</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Instrumentos de gestión de la información actualizados y adoptados mediante acto administrativo</a:t>
                      </a: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y</a:t>
                      </a:r>
                    </a:p>
                    <a:p>
                      <a:pPr marL="0" algn="ctr" defTabSz="914400" rtl="0" eaLnBrk="1" latinLnBrk="0" hangingPunct="1"/>
                      <a:r>
                        <a:rPr lang="es-ES" sz="1200" u="none" strike="noStrike" kern="1200" baseline="0" dirty="0">
                          <a:solidFill>
                            <a:schemeClr val="dk1"/>
                          </a:solidFill>
                          <a:latin typeface="+mn-lt"/>
                          <a:ea typeface="+mn-ea"/>
                          <a:cs typeface="+mn-cs"/>
                        </a:rPr>
                        <a:t>Lideres de procesos</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2°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2"/>
                  </a:ext>
                </a:extLst>
              </a:tr>
              <a:tr h="672768">
                <a:tc>
                  <a:txBody>
                    <a:bodyPr/>
                    <a:lstStyle/>
                    <a:p>
                      <a:r>
                        <a:rPr lang="es-CO" sz="1600" dirty="0">
                          <a:effectLst>
                            <a:outerShdw blurRad="38100" dist="38100" dir="2700000" algn="tl">
                              <a:srgbClr val="000000">
                                <a:alpha val="43137"/>
                              </a:srgbClr>
                            </a:outerShdw>
                          </a:effectLst>
                        </a:rPr>
                        <a:t>4. </a:t>
                      </a:r>
                      <a:r>
                        <a:rPr lang="es-CO" sz="1600" u="none" strike="noStrike" kern="1200" baseline="0" dirty="0"/>
                        <a:t>Criterio Diferencial de</a:t>
                      </a:r>
                    </a:p>
                    <a:p>
                      <a:r>
                        <a:rPr lang="es-CO" sz="1600" u="none" strike="noStrike" kern="1200" baseline="0" dirty="0"/>
                        <a:t>Accesibilidad</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Realizar acercamientos con entidades u organismos que apoyen la mejora en la atención de Población en situación de discapacidad </a:t>
                      </a:r>
                    </a:p>
                  </a:txBody>
                  <a:tcPr marL="0" marR="0" marT="0" marB="0" anchor="ctr"/>
                </a:tc>
                <a:tc>
                  <a:txBody>
                    <a:bodyPr/>
                    <a:lstStyle/>
                    <a:p>
                      <a:pPr marL="0" algn="ctr" defTabSz="914400" rtl="0" eaLnBrk="1" fontAlgn="ctr" latinLnBrk="0" hangingPunct="1"/>
                      <a:r>
                        <a:rPr lang="es-CO" sz="1200" u="none" strike="noStrike" kern="1200" baseline="0" dirty="0">
                          <a:solidFill>
                            <a:schemeClr val="dk1"/>
                          </a:solidFill>
                          <a:latin typeface="+mn-lt"/>
                          <a:ea typeface="+mn-ea"/>
                          <a:cs typeface="+mn-cs"/>
                        </a:rPr>
                        <a:t>Acercamientos</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solidFill>
                            <a:schemeClr val="dk1"/>
                          </a:solidFill>
                          <a:latin typeface="+mn-lt"/>
                          <a:ea typeface="+mn-ea"/>
                          <a:cs typeface="+mn-cs"/>
                        </a:rPr>
                        <a:t>Acercamientos realizados </a:t>
                      </a:r>
                    </a:p>
                  </a:txBody>
                  <a:tcPr marL="36000" marR="36000" marT="36007" marB="36007"/>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Secretaría General</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 xmlns:a16="http://schemas.microsoft.com/office/drawing/2014/main" val="10003"/>
                  </a:ext>
                </a:extLst>
              </a:tr>
              <a:tr h="672768">
                <a:tc>
                  <a:txBody>
                    <a:bodyPr/>
                    <a:lstStyle/>
                    <a:p>
                      <a:r>
                        <a:rPr lang="es-CO" sz="1600" dirty="0">
                          <a:effectLst>
                            <a:outerShdw blurRad="38100" dist="38100" dir="2700000" algn="tl">
                              <a:srgbClr val="000000">
                                <a:alpha val="43137"/>
                              </a:srgbClr>
                            </a:outerShdw>
                          </a:effectLst>
                        </a:rPr>
                        <a:t>5. </a:t>
                      </a:r>
                      <a:r>
                        <a:rPr lang="es-CO" sz="1600" u="none" strike="noStrike" kern="1200" baseline="0" dirty="0"/>
                        <a:t>Monitoreo del Acceso a</a:t>
                      </a:r>
                    </a:p>
                    <a:p>
                      <a:r>
                        <a:rPr lang="es-CO" sz="1600" u="none" strike="noStrike" kern="1200" baseline="0" dirty="0"/>
                        <a:t>la Información Pública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Elaborar y publicar informe de peticiones, quejas, reclamos, denuncias y solicitudes de acceso a la información en página web</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Informe</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elaborado y publicado en página web</a:t>
                      </a: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4085831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07886"/>
          </a:xfrm>
          <a:prstGeom prst="rect">
            <a:avLst/>
          </a:prstGeom>
        </p:spPr>
        <p:txBody>
          <a:bodyPr wrap="square">
            <a:spAutoFit/>
          </a:bodyPr>
          <a:lstStyle/>
          <a:p>
            <a:r>
              <a:rPr lang="es-ES" sz="2000" b="1" dirty="0">
                <a:solidFill>
                  <a:schemeClr val="bg1"/>
                </a:solidFill>
                <a:latin typeface="Arial" panose="020B0604020202020204" pitchFamily="34" charset="0"/>
                <a:cs typeface="Arial" panose="020B0604020202020204" pitchFamily="34" charset="0"/>
              </a:rPr>
              <a:t>Compromiso Institucional de lucha contra la corrupción</a:t>
            </a:r>
            <a:endParaRPr lang="es-CO" sz="2000" b="1" dirty="0">
              <a:solidFill>
                <a:schemeClr val="bg1"/>
              </a:solidFill>
              <a:latin typeface="Arial" panose="020B0604020202020204" pitchFamily="34" charset="0"/>
              <a:cs typeface="Arial" panose="020B0604020202020204" pitchFamily="34" charset="0"/>
            </a:endParaRPr>
          </a:p>
        </p:txBody>
      </p:sp>
      <p:sp>
        <p:nvSpPr>
          <p:cNvPr id="81" name="CuadroTexto 80"/>
          <p:cNvSpPr txBox="1"/>
          <p:nvPr/>
        </p:nvSpPr>
        <p:spPr>
          <a:xfrm>
            <a:off x="204717" y="517142"/>
            <a:ext cx="11878994" cy="4647426"/>
          </a:xfrm>
          <a:prstGeom prst="rect">
            <a:avLst/>
          </a:prstGeom>
          <a:noFill/>
        </p:spPr>
        <p:txBody>
          <a:bodyPr wrap="square" rtlCol="0">
            <a:spAutoFit/>
          </a:bodyPr>
          <a:lstStyle/>
          <a:p>
            <a:pPr algn="just"/>
            <a:r>
              <a:rPr lang="es-CO" sz="2000" dirty="0"/>
              <a:t> </a:t>
            </a:r>
          </a:p>
          <a:p>
            <a:pPr algn="just"/>
            <a:r>
              <a:rPr lang="es-CO" sz="2000" dirty="0"/>
              <a:t>INVIAS comprometido con la lucha contra la corrupción, dando cumplimiento a la Ley 1474 de 2011 “</a:t>
            </a:r>
            <a:r>
              <a:rPr lang="es-CO" sz="2000" i="1" dirty="0"/>
              <a:t>Por la cual se dictan normas orientadas a fortalecer los mecanismos de prevención, investigación y sanción de actos de corrupción y la efectividad del control de la gestión pública</a:t>
            </a:r>
            <a:r>
              <a:rPr lang="es-CO" sz="2000" dirty="0"/>
              <a:t>” elabora anualmente una estrategia de lucha contra la corrupción y de atención al ciudadano, contemplando entre otras cosas, el mapa de riesgos de corrupción de la entidad, las medidas concretas para mitigar esos riesgos, las estrategias </a:t>
            </a:r>
            <a:r>
              <a:rPr lang="es-CO" sz="2000" dirty="0" err="1"/>
              <a:t>antitrámites</a:t>
            </a:r>
            <a:r>
              <a:rPr lang="es-CO" sz="2000" dirty="0"/>
              <a:t> y los mecanismos para mejorar la atención al ciudadano.</a:t>
            </a:r>
          </a:p>
          <a:p>
            <a:pPr algn="just"/>
            <a:endParaRPr lang="es-CO" sz="2000" dirty="0"/>
          </a:p>
          <a:p>
            <a:pPr algn="just"/>
            <a:r>
              <a:rPr lang="es-CO" sz="2000" i="1" dirty="0"/>
              <a:t>La formulación participativa con actores internos y externos del Plan Anticorrupción y de Atención al Ciudadano –PAAC- es liderada por la Oficina Asesora de Planeación. Dependencia que  asegura el cumplimiento de lo estipulado en el Decreto 124 de 2016 “Por el cual se sustituye el Título IV de la Parte 1 del Libro 2 del Decreto 1081 de 2015, relativo al “Plan Anticorrupción y de Atención al Ciudadano””, los lineamientos  del Modelo Integrado de Planeación y Gestión –MIPG y  la articulación en el Plan Estratégico Institucional -PEI- y los demás instrumentos de planeación.</a:t>
            </a:r>
          </a:p>
          <a:p>
            <a:pPr algn="just"/>
            <a:endParaRPr lang="es-ES" sz="1600" dirty="0"/>
          </a:p>
        </p:txBody>
      </p:sp>
      <p:sp>
        <p:nvSpPr>
          <p:cNvPr id="2" name="CuadroTexto 1"/>
          <p:cNvSpPr txBox="1"/>
          <p:nvPr/>
        </p:nvSpPr>
        <p:spPr>
          <a:xfrm>
            <a:off x="4594338" y="4758168"/>
            <a:ext cx="7489373" cy="938719"/>
          </a:xfrm>
          <a:prstGeom prst="rect">
            <a:avLst/>
          </a:prstGeom>
          <a:ln>
            <a:prstDash val="dash"/>
          </a:ln>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s-ES" sz="1100" dirty="0"/>
              <a:t>Para el análisis del Contexto Estratégico se consideró:</a:t>
            </a:r>
          </a:p>
          <a:p>
            <a:pPr marL="342900" indent="-342900" algn="just">
              <a:buFont typeface="+mj-lt"/>
              <a:buAutoNum type="alphaLcParenR"/>
            </a:pPr>
            <a:r>
              <a:rPr lang="es-ES" sz="1100" dirty="0"/>
              <a:t>Panorama sobre posibles hechos susceptibles de corrupción o de actos de corrupción que se han presentado en la entidad</a:t>
            </a:r>
          </a:p>
          <a:p>
            <a:pPr marL="342900" indent="-342900" algn="just">
              <a:buFont typeface="+mj-lt"/>
              <a:buAutoNum type="alphaLcParenR"/>
            </a:pPr>
            <a:r>
              <a:rPr lang="es-ES" sz="1100" dirty="0"/>
              <a:t>Trámites y servicios de la entidad </a:t>
            </a:r>
          </a:p>
          <a:p>
            <a:pPr marL="342900" indent="-342900" algn="just">
              <a:buFont typeface="+mj-lt"/>
              <a:buAutoNum type="alphaLcParenR"/>
            </a:pPr>
            <a:r>
              <a:rPr lang="es-ES" sz="1100" dirty="0"/>
              <a:t>Identificación de necesidades de información dirigida a más usuarios y ciudadanos (RENDICIÓN DE CUENTAS)</a:t>
            </a:r>
          </a:p>
          <a:p>
            <a:pPr marL="342900" indent="-342900" algn="just">
              <a:buFont typeface="+mj-lt"/>
              <a:buAutoNum type="alphaLcParenR"/>
            </a:pPr>
            <a:r>
              <a:rPr lang="es-ES" sz="1100" dirty="0"/>
              <a:t>Diagnóstico del avance en la implementación de la ley de transparencia</a:t>
            </a:r>
            <a:endParaRPr lang="es-CO" sz="1100" dirty="0"/>
          </a:p>
        </p:txBody>
      </p:sp>
    </p:spTree>
    <p:extLst>
      <p:ext uri="{BB962C8B-B14F-4D97-AF65-F5344CB8AC3E}">
        <p14:creationId xmlns:p14="http://schemas.microsoft.com/office/powerpoint/2010/main" val="2305061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486902" y="983290"/>
            <a:ext cx="5229585" cy="871359"/>
            <a:chOff x="3797995" y="1094842"/>
            <a:chExt cx="8830845" cy="749947"/>
          </a:xfrm>
        </p:grpSpPr>
        <p:sp>
          <p:nvSpPr>
            <p:cNvPr id="12" name="Pentágono 11"/>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 name="Forma libre 12"/>
            <p:cNvSpPr/>
            <p:nvPr/>
          </p:nvSpPr>
          <p:spPr>
            <a:xfrm>
              <a:off x="4750696" y="1098523"/>
              <a:ext cx="7878144"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4" name="CuadroTexto 13"/>
            <p:cNvSpPr txBox="1"/>
            <p:nvPr/>
          </p:nvSpPr>
          <p:spPr>
            <a:xfrm>
              <a:off x="5051752" y="1094842"/>
              <a:ext cx="7144492" cy="749947"/>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Lineamientos para la formulación del PAAC</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16" name="Elipse 15"/>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3" name="Grupo 22"/>
          <p:cNvGrpSpPr/>
          <p:nvPr/>
        </p:nvGrpSpPr>
        <p:grpSpPr>
          <a:xfrm>
            <a:off x="533486" y="2245831"/>
            <a:ext cx="5228228" cy="1431975"/>
            <a:chOff x="3788546" y="1095038"/>
            <a:chExt cx="8840294" cy="873936"/>
          </a:xfrm>
        </p:grpSpPr>
        <p:sp>
          <p:nvSpPr>
            <p:cNvPr id="24" name="Pentágono 2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5" name="Forma libre 2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6" name="CuadroTexto 25"/>
            <p:cNvSpPr txBox="1"/>
            <p:nvPr/>
          </p:nvSpPr>
          <p:spPr>
            <a:xfrm>
              <a:off x="5066838" y="1158188"/>
              <a:ext cx="7122164" cy="810786"/>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de los facilitadores de Planeación (Planta Central y Direcciones Territoriales)</a:t>
              </a:r>
            </a:p>
          </p:txBody>
        </p:sp>
        <p:sp>
          <p:nvSpPr>
            <p:cNvPr id="28" name="Elipse 2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5" name="Grupo 34"/>
          <p:cNvGrpSpPr/>
          <p:nvPr/>
        </p:nvGrpSpPr>
        <p:grpSpPr>
          <a:xfrm>
            <a:off x="486902" y="3816519"/>
            <a:ext cx="5228228" cy="1103858"/>
            <a:chOff x="3799261" y="1070597"/>
            <a:chExt cx="8838708" cy="641713"/>
          </a:xfrm>
        </p:grpSpPr>
        <p:sp>
          <p:nvSpPr>
            <p:cNvPr id="36" name="Pentágono 35"/>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7" name="Forma libre 36"/>
            <p:cNvSpPr/>
            <p:nvPr/>
          </p:nvSpPr>
          <p:spPr>
            <a:xfrm>
              <a:off x="4761416" y="1098522"/>
              <a:ext cx="7876553" cy="60207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8" name="CuadroTexto 37"/>
            <p:cNvSpPr txBox="1"/>
            <p:nvPr/>
          </p:nvSpPr>
          <p:spPr>
            <a:xfrm>
              <a:off x="5096019" y="1158187"/>
              <a:ext cx="7179012" cy="449113"/>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Revisión participativa de la POLÍTICA INSTITUCIONAL DE ADMINISTRACIÓN DEL RIESGO</a:t>
              </a: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40" name="Elipse 39"/>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cxnSp>
        <p:nvCxnSpPr>
          <p:cNvPr id="8" name="Conector recto 7"/>
          <p:cNvCxnSpPr/>
          <p:nvPr/>
        </p:nvCxnSpPr>
        <p:spPr>
          <a:xfrm flipH="1">
            <a:off x="5761714" y="914400"/>
            <a:ext cx="21271" cy="4670210"/>
          </a:xfrm>
          <a:prstGeom prst="line">
            <a:avLst/>
          </a:prstGeom>
          <a:ln w="57150"/>
        </p:spPr>
        <p:style>
          <a:lnRef idx="1">
            <a:schemeClr val="accent1"/>
          </a:lnRef>
          <a:fillRef idx="0">
            <a:schemeClr val="accent1"/>
          </a:fillRef>
          <a:effectRef idx="0">
            <a:schemeClr val="accent1"/>
          </a:effectRef>
          <a:fontRef idx="minor">
            <a:schemeClr val="tx1"/>
          </a:fontRef>
        </p:style>
      </p:cxnSp>
      <p:grpSp>
        <p:nvGrpSpPr>
          <p:cNvPr id="133" name="Grupo 132"/>
          <p:cNvGrpSpPr/>
          <p:nvPr/>
        </p:nvGrpSpPr>
        <p:grpSpPr>
          <a:xfrm flipH="1">
            <a:off x="5844385" y="1187447"/>
            <a:ext cx="5375157" cy="1884739"/>
            <a:chOff x="3788546" y="1095038"/>
            <a:chExt cx="8840294" cy="912659"/>
          </a:xfrm>
        </p:grpSpPr>
        <p:sp>
          <p:nvSpPr>
            <p:cNvPr id="134" name="Pentágono 13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5" name="Forma libre 13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6" name="CuadroTexto 135"/>
            <p:cNvSpPr txBox="1"/>
            <p:nvPr/>
          </p:nvSpPr>
          <p:spPr>
            <a:xfrm>
              <a:off x="5066839" y="1158189"/>
              <a:ext cx="7046792" cy="849508"/>
            </a:xfrm>
            <a:prstGeom prst="rect">
              <a:avLst/>
            </a:prstGeom>
            <a:noFill/>
          </p:spPr>
          <p:txBody>
            <a:bodyPr wrap="square" rtlCol="0">
              <a:spAutoFit/>
            </a:bodyPr>
            <a:lstStyle/>
            <a:p>
              <a:pPr algn="ctr"/>
              <a:r>
                <a:rPr lang="es-CO" b="1" dirty="0">
                  <a:solidFill>
                    <a:schemeClr val="accent1">
                      <a:lumMod val="50000"/>
                    </a:schemeClr>
                  </a:solidFill>
                  <a:latin typeface="Arial" panose="020B0604020202020204" pitchFamily="34" charset="0"/>
                  <a:cs typeface="Arial" panose="020B0604020202020204" pitchFamily="34" charset="0"/>
                </a:rPr>
                <a:t>Consulta para selección de temas Plan Anticorrupción y de Atención al Ciudadano 2019 y su Mapa de Riesgos de Corrupción</a:t>
              </a:r>
            </a:p>
            <a:p>
              <a:pPr algn="ct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138" name="Elipse 13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9" name="Grupo 28"/>
          <p:cNvGrpSpPr/>
          <p:nvPr/>
        </p:nvGrpSpPr>
        <p:grpSpPr>
          <a:xfrm flipH="1">
            <a:off x="5804256" y="3163443"/>
            <a:ext cx="5270265" cy="1756934"/>
            <a:chOff x="3790135" y="1084178"/>
            <a:chExt cx="8838706" cy="1145365"/>
          </a:xfrm>
        </p:grpSpPr>
        <p:sp>
          <p:nvSpPr>
            <p:cNvPr id="30" name="Pentágono 29"/>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1" name="Forma libre 30"/>
            <p:cNvSpPr/>
            <p:nvPr/>
          </p:nvSpPr>
          <p:spPr>
            <a:xfrm>
              <a:off x="4724830" y="1098523"/>
              <a:ext cx="7904011"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2" name="CuadroTexto 31"/>
            <p:cNvSpPr txBox="1"/>
            <p:nvPr/>
          </p:nvSpPr>
          <p:spPr>
            <a:xfrm>
              <a:off x="4400667" y="1158189"/>
              <a:ext cx="7902838" cy="1071354"/>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ciudadanos Directiva Presidencial N°7 de 2018 - ESTADO SIMPLE COLOMBIA AGIL </a:t>
              </a:r>
            </a:p>
          </p:txBody>
        </p:sp>
        <p:sp>
          <p:nvSpPr>
            <p:cNvPr id="34" name="Elipse 33"/>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60" name="Grupo 59"/>
          <p:cNvGrpSpPr/>
          <p:nvPr/>
        </p:nvGrpSpPr>
        <p:grpSpPr>
          <a:xfrm>
            <a:off x="5791962" y="4789951"/>
            <a:ext cx="5558140" cy="794659"/>
            <a:chOff x="5102657" y="5945321"/>
            <a:chExt cx="6284084" cy="548229"/>
          </a:xfrm>
        </p:grpSpPr>
        <p:sp>
          <p:nvSpPr>
            <p:cNvPr id="61" name="Forma libre 60"/>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grpSp>
          <p:nvGrpSpPr>
            <p:cNvPr id="62" name="Grupo 61"/>
            <p:cNvGrpSpPr/>
            <p:nvPr/>
          </p:nvGrpSpPr>
          <p:grpSpPr>
            <a:xfrm>
              <a:off x="5102657" y="5978054"/>
              <a:ext cx="5972511" cy="469245"/>
              <a:chOff x="5102657" y="5978054"/>
              <a:chExt cx="5972511" cy="469245"/>
            </a:xfrm>
          </p:grpSpPr>
          <p:sp>
            <p:nvSpPr>
              <p:cNvPr id="63" name="Pentágono 62"/>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65" name="Elipse 64"/>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66" name="CuadroTexto 65"/>
              <p:cNvSpPr txBox="1"/>
              <p:nvPr/>
            </p:nvSpPr>
            <p:spPr>
              <a:xfrm>
                <a:off x="6026809" y="5978054"/>
                <a:ext cx="5048359" cy="445899"/>
              </a:xfrm>
              <a:prstGeom prst="rect">
                <a:avLst/>
              </a:prstGeom>
              <a:noFill/>
            </p:spPr>
            <p:txBody>
              <a:bodyPr wrap="square" rtlCol="0">
                <a:spAutoFit/>
              </a:bodyPr>
              <a:lstStyle/>
              <a:p>
                <a:pPr algn="ctr"/>
                <a:r>
                  <a:rPr lang="es-CO" b="1" dirty="0">
                    <a:solidFill>
                      <a:schemeClr val="bg1"/>
                    </a:solidFill>
                    <a:latin typeface="Arial" panose="020B0604020202020204" pitchFamily="34" charset="0"/>
                    <a:cs typeface="Arial" panose="020B0604020202020204" pitchFamily="34" charset="0"/>
                  </a:rPr>
                  <a:t>Publicación Versión 0 del  PAAC 2019 - Documento en discusión</a:t>
                </a:r>
                <a:endParaRPr lang="es-CO" sz="1200" b="1" dirty="0">
                  <a:solidFill>
                    <a:schemeClr val="accent1">
                      <a:lumMod val="50000"/>
                    </a:schemeClr>
                  </a:solidFill>
                  <a:latin typeface="Arial" panose="020B0604020202020204" pitchFamily="34" charset="0"/>
                  <a:cs typeface="Arial" panose="020B0604020202020204" pitchFamily="34" charset="0"/>
                </a:endParaRPr>
              </a:p>
            </p:txBody>
          </p:sp>
        </p:grpSp>
      </p:grpSp>
      <p:sp>
        <p:nvSpPr>
          <p:cNvPr id="4" name="Rectángulo 3"/>
          <p:cNvSpPr/>
          <p:nvPr/>
        </p:nvSpPr>
        <p:spPr>
          <a:xfrm>
            <a:off x="7761334" y="129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CuadroTexto 1"/>
          <p:cNvSpPr txBox="1"/>
          <p:nvPr/>
        </p:nvSpPr>
        <p:spPr>
          <a:xfrm>
            <a:off x="2937017" y="5568797"/>
            <a:ext cx="6122453" cy="369332"/>
          </a:xfrm>
          <a:prstGeom prst="rect">
            <a:avLst/>
          </a:prstGeom>
          <a:noFill/>
        </p:spPr>
        <p:txBody>
          <a:bodyPr wrap="square" rtlCol="0">
            <a:spAutoFit/>
          </a:bodyPr>
          <a:lstStyle/>
          <a:p>
            <a:r>
              <a:rPr lang="es-ES" b="1" dirty="0"/>
              <a:t>Aprobación Comité Institucional de Gestión y Desempeño</a:t>
            </a:r>
            <a:endParaRPr lang="es-CO" b="1" dirty="0"/>
          </a:p>
        </p:txBody>
      </p:sp>
    </p:spTree>
    <p:extLst>
      <p:ext uri="{BB962C8B-B14F-4D97-AF65-F5344CB8AC3E}">
        <p14:creationId xmlns:p14="http://schemas.microsoft.com/office/powerpoint/2010/main" val="398086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761334" y="129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Rectangle 1"/>
          <p:cNvSpPr>
            <a:spLocks noChangeArrowheads="1"/>
          </p:cNvSpPr>
          <p:nvPr/>
        </p:nvSpPr>
        <p:spPr bwMode="auto">
          <a:xfrm>
            <a:off x="-704976" y="6449014"/>
            <a:ext cx="406749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*Participaron 21 ciudadanos</a:t>
            </a:r>
            <a:endParaRPr lang="es-ES" altLang="es-CO" sz="1600" dirty="0">
              <a:latin typeface="Calibri" panose="020F0502020204030204" pitchFamily="34" charset="0"/>
              <a:cs typeface="Calibri" panose="020F0502020204030204" pitchFamily="34" charset="0"/>
            </a:endParaRPr>
          </a:p>
        </p:txBody>
      </p:sp>
      <p:grpSp>
        <p:nvGrpSpPr>
          <p:cNvPr id="41" name="Grupo 40"/>
          <p:cNvGrpSpPr/>
          <p:nvPr/>
        </p:nvGrpSpPr>
        <p:grpSpPr>
          <a:xfrm>
            <a:off x="294397" y="252636"/>
            <a:ext cx="5228228" cy="791575"/>
            <a:chOff x="3799261" y="1070597"/>
            <a:chExt cx="8838708" cy="666153"/>
          </a:xfrm>
        </p:grpSpPr>
        <p:sp>
          <p:nvSpPr>
            <p:cNvPr id="42" name="Pentágono 41"/>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43" name="Forma libre 42"/>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44" name="CuadroTexto 43"/>
            <p:cNvSpPr txBox="1"/>
            <p:nvPr/>
          </p:nvSpPr>
          <p:spPr>
            <a:xfrm>
              <a:off x="5096019" y="1158187"/>
              <a:ext cx="7179012" cy="543922"/>
            </a:xfrm>
            <a:prstGeom prst="rect">
              <a:avLst/>
            </a:prstGeom>
            <a:noFill/>
          </p:spPr>
          <p:txBody>
            <a:bodyPr wrap="square" rtlCol="0">
              <a:spAutoFit/>
            </a:bodyPr>
            <a:lstStyle/>
            <a:p>
              <a:r>
                <a:rPr lang="es-CO" sz="1200" b="1" dirty="0">
                  <a:solidFill>
                    <a:schemeClr val="accent1">
                      <a:lumMod val="50000"/>
                    </a:schemeClr>
                  </a:solidFill>
                  <a:latin typeface="Arial" panose="020B0604020202020204" pitchFamily="34" charset="0"/>
                  <a:cs typeface="Arial" panose="020B0604020202020204" pitchFamily="34" charset="0"/>
                </a:rPr>
                <a:t>Resultados de la Consulta para selección de temas Plan Anticorrupción y de Atención al Ciudadano 2019 y su Mapa de Riesgos de Corrupción*</a:t>
              </a:r>
            </a:p>
          </p:txBody>
        </p:sp>
        <p:sp>
          <p:nvSpPr>
            <p:cNvPr id="45" name="Elipse 44"/>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3" name="Rectángulo 2"/>
          <p:cNvSpPr/>
          <p:nvPr/>
        </p:nvSpPr>
        <p:spPr>
          <a:xfrm>
            <a:off x="6239087" y="3453202"/>
            <a:ext cx="6096000" cy="584775"/>
          </a:xfrm>
          <a:prstGeom prst="rect">
            <a:avLst/>
          </a:prstGeom>
        </p:spPr>
        <p:txBody>
          <a:bodyPr>
            <a:spAutoFit/>
          </a:bodyPr>
          <a:lstStyle/>
          <a:p>
            <a:r>
              <a:rPr lang="es-MX" sz="1600" b="1" dirty="0">
                <a:solidFill>
                  <a:srgbClr val="000000"/>
                </a:solidFill>
                <a:latin typeface="Calibri" panose="020F0502020204030204" pitchFamily="34" charset="0"/>
              </a:rPr>
              <a:t> Seleccione el trámite ante el INVÍAS que considera es engorroso, complejo o costoso:</a:t>
            </a:r>
            <a:r>
              <a:rPr lang="es-MX" sz="1600" dirty="0"/>
              <a:t> </a:t>
            </a:r>
            <a:endParaRPr lang="es-CO" sz="1600" dirty="0"/>
          </a:p>
        </p:txBody>
      </p:sp>
      <p:sp>
        <p:nvSpPr>
          <p:cNvPr id="5" name="Rectángulo 4"/>
          <p:cNvSpPr/>
          <p:nvPr/>
        </p:nvSpPr>
        <p:spPr>
          <a:xfrm>
            <a:off x="136695" y="3480571"/>
            <a:ext cx="6096000" cy="584775"/>
          </a:xfrm>
          <a:prstGeom prst="rect">
            <a:avLst/>
          </a:prstGeom>
        </p:spPr>
        <p:txBody>
          <a:bodyPr>
            <a:spAutoFit/>
          </a:bodyPr>
          <a:lstStyle/>
          <a:p>
            <a:r>
              <a:rPr lang="es-MX" sz="1600" b="1" dirty="0">
                <a:solidFill>
                  <a:srgbClr val="000000"/>
                </a:solidFill>
                <a:latin typeface="Calibri" panose="020F0502020204030204" pitchFamily="34" charset="0"/>
              </a:rPr>
              <a:t>¿Qué espacio de Rendición de Cuentas considera más relevante para que la ciudadanía participe?</a:t>
            </a:r>
            <a:r>
              <a:rPr lang="es-MX" sz="1600" dirty="0"/>
              <a:t> </a:t>
            </a:r>
            <a:endParaRPr lang="es-CO" sz="1600" dirty="0"/>
          </a:p>
        </p:txBody>
      </p:sp>
      <p:sp>
        <p:nvSpPr>
          <p:cNvPr id="6" name="Rectángulo 5"/>
          <p:cNvSpPr/>
          <p:nvPr/>
        </p:nvSpPr>
        <p:spPr>
          <a:xfrm>
            <a:off x="145075" y="1135683"/>
            <a:ext cx="5688458" cy="584775"/>
          </a:xfrm>
          <a:prstGeom prst="rect">
            <a:avLst/>
          </a:prstGeom>
        </p:spPr>
        <p:txBody>
          <a:bodyPr wrap="square">
            <a:spAutoFit/>
          </a:bodyPr>
          <a:lstStyle/>
          <a:p>
            <a:r>
              <a:rPr lang="es-MX" sz="1600" b="1" dirty="0">
                <a:solidFill>
                  <a:srgbClr val="000000"/>
                </a:solidFill>
                <a:latin typeface="Calibri" panose="020F0502020204030204" pitchFamily="34" charset="0"/>
              </a:rPr>
              <a:t>¿Cuál de los siguientes Componentes debería profundizarse en el Plan Anticorrupción y de Atención al Ciudadano 2019?</a:t>
            </a:r>
            <a:r>
              <a:rPr lang="es-MX" sz="1600" dirty="0"/>
              <a:t> </a:t>
            </a:r>
            <a:endParaRPr lang="es-CO" sz="1600" dirty="0"/>
          </a:p>
        </p:txBody>
      </p:sp>
      <p:sp>
        <p:nvSpPr>
          <p:cNvPr id="7" name="Rectángulo 6"/>
          <p:cNvSpPr/>
          <p:nvPr/>
        </p:nvSpPr>
        <p:spPr>
          <a:xfrm>
            <a:off x="6358467" y="1135683"/>
            <a:ext cx="6096000" cy="584775"/>
          </a:xfrm>
          <a:prstGeom prst="rect">
            <a:avLst/>
          </a:prstGeom>
        </p:spPr>
        <p:txBody>
          <a:bodyPr>
            <a:spAutoFit/>
          </a:bodyPr>
          <a:lstStyle/>
          <a:p>
            <a:r>
              <a:rPr lang="es-MX" sz="1600" b="1" dirty="0">
                <a:solidFill>
                  <a:srgbClr val="000000"/>
                </a:solidFill>
                <a:latin typeface="Calibri" panose="020F0502020204030204" pitchFamily="34" charset="0"/>
              </a:rPr>
              <a:t>¿Ha identificado algún riesgo de corrupción en el INVÍAS? ¿Cuál o cuáles?</a:t>
            </a:r>
            <a:endParaRPr lang="es-CO" sz="1600" dirty="0"/>
          </a:p>
        </p:txBody>
      </p:sp>
      <p:pic>
        <p:nvPicPr>
          <p:cNvPr id="13" name="Imagen 12"/>
          <p:cNvPicPr>
            <a:picLocks noChangeAspect="1"/>
          </p:cNvPicPr>
          <p:nvPr/>
        </p:nvPicPr>
        <p:blipFill rotWithShape="1">
          <a:blip r:embed="rId2"/>
          <a:srcRect l="33943" t="47635" r="26754" b="26788"/>
          <a:stretch/>
        </p:blipFill>
        <p:spPr>
          <a:xfrm>
            <a:off x="760124" y="4037977"/>
            <a:ext cx="4695082" cy="1718639"/>
          </a:xfrm>
          <a:prstGeom prst="rect">
            <a:avLst/>
          </a:prstGeom>
        </p:spPr>
      </p:pic>
      <p:pic>
        <p:nvPicPr>
          <p:cNvPr id="14" name="Imagen 13"/>
          <p:cNvPicPr>
            <a:picLocks noChangeAspect="1"/>
          </p:cNvPicPr>
          <p:nvPr/>
        </p:nvPicPr>
        <p:blipFill rotWithShape="1">
          <a:blip r:embed="rId3"/>
          <a:srcRect l="34084" t="60886" r="26651" b="14016"/>
          <a:stretch/>
        </p:blipFill>
        <p:spPr>
          <a:xfrm>
            <a:off x="588008" y="1679249"/>
            <a:ext cx="4741091" cy="1704593"/>
          </a:xfrm>
          <a:prstGeom prst="rect">
            <a:avLst/>
          </a:prstGeom>
        </p:spPr>
      </p:pic>
      <p:pic>
        <p:nvPicPr>
          <p:cNvPr id="15" name="Imagen 14"/>
          <p:cNvPicPr>
            <a:picLocks noChangeAspect="1"/>
          </p:cNvPicPr>
          <p:nvPr/>
        </p:nvPicPr>
        <p:blipFill rotWithShape="1">
          <a:blip r:embed="rId4"/>
          <a:srcRect l="23408" t="38502" r="23710" b="21142"/>
          <a:stretch/>
        </p:blipFill>
        <p:spPr>
          <a:xfrm>
            <a:off x="7070135" y="1583789"/>
            <a:ext cx="4354964" cy="1869413"/>
          </a:xfrm>
          <a:prstGeom prst="rect">
            <a:avLst/>
          </a:prstGeom>
        </p:spPr>
      </p:pic>
      <p:pic>
        <p:nvPicPr>
          <p:cNvPr id="16" name="Imagen 15"/>
          <p:cNvPicPr>
            <a:picLocks noChangeAspect="1"/>
          </p:cNvPicPr>
          <p:nvPr/>
        </p:nvPicPr>
        <p:blipFill rotWithShape="1">
          <a:blip r:embed="rId5"/>
          <a:srcRect l="34233" t="52120" r="26781" b="24152"/>
          <a:stretch/>
        </p:blipFill>
        <p:spPr>
          <a:xfrm>
            <a:off x="6595532" y="4203746"/>
            <a:ext cx="4676275" cy="1600887"/>
          </a:xfrm>
          <a:prstGeom prst="rect">
            <a:avLst/>
          </a:prstGeom>
        </p:spPr>
      </p:pic>
    </p:spTree>
    <p:extLst>
      <p:ext uri="{BB962C8B-B14F-4D97-AF65-F5344CB8AC3E}">
        <p14:creationId xmlns:p14="http://schemas.microsoft.com/office/powerpoint/2010/main" val="3733037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87" name="CuadroTexto 86"/>
          <p:cNvSpPr txBox="1"/>
          <p:nvPr/>
        </p:nvSpPr>
        <p:spPr>
          <a:xfrm>
            <a:off x="365772" y="1466294"/>
            <a:ext cx="11717939" cy="1815882"/>
          </a:xfrm>
          <a:prstGeom prst="rect">
            <a:avLst/>
          </a:prstGeom>
          <a:noFill/>
        </p:spPr>
        <p:txBody>
          <a:bodyPr wrap="square" rtlCol="0">
            <a:spAutoFit/>
          </a:bodyPr>
          <a:lstStyle/>
          <a:p>
            <a:pPr>
              <a:defRPr/>
            </a:pPr>
            <a:r>
              <a:rPr lang="es-CO" sz="2800" b="1" dirty="0"/>
              <a:t>Identificar, analizar y controlar los posibles hechos generadores de corrupción en la gestión institucional, acorde con la metodología vigente y promoviendo la participación de actores internos y externos  para diseñar e implementar controles sólidos</a:t>
            </a:r>
          </a:p>
        </p:txBody>
      </p:sp>
      <p:grpSp>
        <p:nvGrpSpPr>
          <p:cNvPr id="88" name="Grupo 87"/>
          <p:cNvGrpSpPr/>
          <p:nvPr/>
        </p:nvGrpSpPr>
        <p:grpSpPr>
          <a:xfrm>
            <a:off x="365772" y="800598"/>
            <a:ext cx="5524184" cy="531449"/>
            <a:chOff x="5102657" y="5945321"/>
            <a:chExt cx="6284084" cy="548229"/>
          </a:xfrm>
          <a:solidFill>
            <a:schemeClr val="accent1"/>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 name="Tabla 1"/>
          <p:cNvGraphicFramePr>
            <a:graphicFrameLocks noGrp="1"/>
          </p:cNvGraphicFramePr>
          <p:nvPr>
            <p:extLst>
              <p:ext uri="{D42A27DB-BD31-4B8C-83A1-F6EECF244321}">
                <p14:modId xmlns:p14="http://schemas.microsoft.com/office/powerpoint/2010/main" val="341478699"/>
              </p:ext>
            </p:extLst>
          </p:nvPr>
        </p:nvGraphicFramePr>
        <p:xfrm>
          <a:off x="407856" y="3282176"/>
          <a:ext cx="11289200" cy="1230820"/>
        </p:xfrm>
        <a:graphic>
          <a:graphicData uri="http://schemas.openxmlformats.org/drawingml/2006/table">
            <a:tbl>
              <a:tblPr firstRow="1" bandRow="1">
                <a:tableStyleId>{7DF18680-E054-41AD-8BC1-D1AEF772440D}</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Corrupción analizados / Número de Riesgos de Corrupción Identificados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Corrupción  controlados / Número de Riesgos de Corrupción analizados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2"/>
                  </a:ext>
                </a:extLst>
              </a:tr>
            </a:tbl>
          </a:graphicData>
        </a:graphic>
      </p:graphicFrame>
      <p:sp>
        <p:nvSpPr>
          <p:cNvPr id="3" name="Rectángulo 2"/>
          <p:cNvSpPr/>
          <p:nvPr/>
        </p:nvSpPr>
        <p:spPr>
          <a:xfrm>
            <a:off x="1943027" y="4913392"/>
            <a:ext cx="8563427" cy="369332"/>
          </a:xfrm>
          <a:prstGeom prst="rect">
            <a:avLst/>
          </a:prstGeom>
        </p:spPr>
        <p:txBody>
          <a:bodyPr wrap="square">
            <a:spAutoFit/>
          </a:bodyPr>
          <a:lstStyle/>
          <a:p>
            <a:r>
              <a:rPr lang="es-CO" b="1" dirty="0">
                <a:solidFill>
                  <a:schemeClr val="accent5"/>
                </a:solidFill>
                <a:effectLst>
                  <a:outerShdw blurRad="38100" dist="38100" dir="2700000" algn="tl">
                    <a:srgbClr val="000000">
                      <a:alpha val="43137"/>
                    </a:srgbClr>
                  </a:outerShdw>
                </a:effectLst>
              </a:rPr>
              <a:t>Declaramos cero tolerancia a prácticas de corrupción, en cualquiera de sus modalidades</a:t>
            </a:r>
          </a:p>
        </p:txBody>
      </p:sp>
    </p:spTree>
    <p:extLst>
      <p:ext uri="{BB962C8B-B14F-4D97-AF65-F5344CB8AC3E}">
        <p14:creationId xmlns:p14="http://schemas.microsoft.com/office/powerpoint/2010/main" val="1678442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2142065678"/>
              </p:ext>
            </p:extLst>
          </p:nvPr>
        </p:nvGraphicFramePr>
        <p:xfrm>
          <a:off x="339159" y="767383"/>
          <a:ext cx="11439757" cy="4554554"/>
        </p:xfrm>
        <a:graphic>
          <a:graphicData uri="http://schemas.openxmlformats.org/drawingml/2006/table">
            <a:tbl>
              <a:tblPr firstRow="1" bandRow="1">
                <a:tableStyleId>{7DF18680-E054-41AD-8BC1-D1AEF772440D}</a:tableStyleId>
              </a:tblPr>
              <a:tblGrid>
                <a:gridCol w="1650226">
                  <a:extLst>
                    <a:ext uri="{9D8B030D-6E8A-4147-A177-3AD203B41FA5}">
                      <a16:colId xmlns="" xmlns:a16="http://schemas.microsoft.com/office/drawing/2014/main" val="20000"/>
                    </a:ext>
                  </a:extLst>
                </a:gridCol>
                <a:gridCol w="2834801">
                  <a:extLst>
                    <a:ext uri="{9D8B030D-6E8A-4147-A177-3AD203B41FA5}">
                      <a16:colId xmlns="" xmlns:a16="http://schemas.microsoft.com/office/drawing/2014/main" val="20001"/>
                    </a:ext>
                  </a:extLst>
                </a:gridCol>
                <a:gridCol w="2266950">
                  <a:extLst>
                    <a:ext uri="{9D8B030D-6E8A-4147-A177-3AD203B41FA5}">
                      <a16:colId xmlns="" xmlns:a16="http://schemas.microsoft.com/office/drawing/2014/main" val="20002"/>
                    </a:ext>
                  </a:extLst>
                </a:gridCol>
                <a:gridCol w="3051788">
                  <a:extLst>
                    <a:ext uri="{9D8B030D-6E8A-4147-A177-3AD203B41FA5}">
                      <a16:colId xmlns="" xmlns:a16="http://schemas.microsoft.com/office/drawing/2014/main" val="20003"/>
                    </a:ext>
                  </a:extLst>
                </a:gridCol>
                <a:gridCol w="1635992">
                  <a:extLst>
                    <a:ext uri="{9D8B030D-6E8A-4147-A177-3AD203B41FA5}">
                      <a16:colId xmlns="" xmlns:a16="http://schemas.microsoft.com/office/drawing/2014/main" val="20004"/>
                    </a:ext>
                  </a:extLst>
                </a:gridCol>
              </a:tblGrid>
              <a:tr h="498527">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 xmlns:a16="http://schemas.microsoft.com/office/drawing/2014/main" val="10000"/>
                  </a:ext>
                </a:extLst>
              </a:tr>
              <a:tr h="873283">
                <a:tc>
                  <a:txBody>
                    <a:bodyPr/>
                    <a:lstStyle/>
                    <a:p>
                      <a:pPr algn="ctr" fontAlgn="ctr"/>
                      <a:r>
                        <a:rPr lang="es-CO" sz="1400" u="none" strike="noStrike" kern="1200" baseline="0" dirty="0"/>
                        <a:t>1. Política de Administración de Riesgos de Corrupción</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Aprobar e Implementar la nueva Política Institucional de Administración del Riesgo, y si lo amerita, actualizarla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algn="ctr"/>
                      <a:r>
                        <a:rPr lang="es-CO" sz="1400" u="none" strike="noStrike" kern="1200" baseline="0" dirty="0"/>
                        <a:t>Política Institucional de Administración del Riesgo aprobada e implementada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Aprobación: Comité Institucional de Coordinación de Control Interno</a:t>
                      </a:r>
                      <a:endParaRPr lang="es-ES" sz="1400" b="0" u="none" strike="noStrike" kern="1200" baseline="0" dirty="0">
                        <a:solidFill>
                          <a:schemeClr val="tx1"/>
                        </a:solidFill>
                        <a:latin typeface="+mn-lt"/>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Identificación de los Riesgo de corrupción y diseño de controles: Lideres de proceso</a:t>
                      </a:r>
                    </a:p>
                  </a:txBody>
                  <a:tcPr marL="36006" marR="36006" marT="35919" marB="35919" anchor="ctr"/>
                </a:tc>
                <a:tc>
                  <a:txBody>
                    <a:bodyPr/>
                    <a:lstStyle/>
                    <a:p>
                      <a:r>
                        <a:rPr lang="es-CO" sz="1400" u="none" strike="noStrike" kern="1200" baseline="0" dirty="0"/>
                        <a:t>1°, 2°, 3° y 4° trimestre </a:t>
                      </a:r>
                      <a:endParaRPr lang="es-CO" sz="1400" u="none" strike="noStrike" kern="1200" baseline="0" dirty="0">
                        <a:solidFill>
                          <a:schemeClr val="tx1"/>
                        </a:solidFill>
                        <a:latin typeface="+mn-lt"/>
                        <a:ea typeface="+mn-ea"/>
                        <a:cs typeface="+mn-cs"/>
                      </a:endParaRPr>
                    </a:p>
                  </a:txBody>
                  <a:tcPr marL="36006" marR="36006" marT="35919" marB="35919" anchor="ctr"/>
                </a:tc>
                <a:extLst>
                  <a:ext uri="{0D108BD9-81ED-4DB2-BD59-A6C34878D82A}">
                    <a16:rowId xmlns="" xmlns:a16="http://schemas.microsoft.com/office/drawing/2014/main" val="10001"/>
                  </a:ext>
                </a:extLst>
              </a:tr>
              <a:tr h="1001382">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400" u="none" strike="noStrike" kern="1200" baseline="0" dirty="0"/>
                        <a:t>2.Construcción del Mapa de Riesgos de Corrupción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Consolidar matriz y mapa de riesgos de corrupción construida mediante proceso participativo (actores internos y externos de la entidad) y someterla a aprobación por parte del comité</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Matriz y mapa de riesgos de corrupción consolidado y aprobada</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Consolidación: Oficina Asesora de Planeación-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Aprobación: </a:t>
                      </a:r>
                      <a:r>
                        <a:rPr lang="es-CO" sz="1400" u="none" strike="noStrike" kern="1200" baseline="0" dirty="0"/>
                        <a:t>Comité Institucional de Gestión y Desempeño</a:t>
                      </a:r>
                      <a:endParaRPr lang="es-CO" sz="1400" b="0" u="sng" strike="noStrike" kern="1200" baseline="0" dirty="0">
                        <a:solidFill>
                          <a:schemeClr val="tx1"/>
                        </a:solidFill>
                        <a:latin typeface="+mn-lt"/>
                        <a:ea typeface="+mn-ea"/>
                        <a:cs typeface="+mn-cs"/>
                      </a:endParaRPr>
                    </a:p>
                  </a:txBody>
                  <a:tcPr marL="36006" marR="36006" marT="35990" marB="35990" anchor="ctr"/>
                </a:tc>
                <a:tc>
                  <a:txBody>
                    <a:bodyPr/>
                    <a:lstStyle/>
                    <a:p>
                      <a:r>
                        <a:rPr lang="es-CO" sz="1400" u="none" strike="noStrike" kern="1200" baseline="0" dirty="0"/>
                        <a:t>1° trimestre </a:t>
                      </a:r>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 xmlns:a16="http://schemas.microsoft.com/office/drawing/2014/main" val="10002"/>
                  </a:ext>
                </a:extLst>
              </a:tr>
              <a:tr h="1565249">
                <a:tc vMerge="1">
                  <a:txBody>
                    <a:bodyPr/>
                    <a:lstStyle/>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Vincular a los grupos de valor (actores internos y externos de la entidad) en la actualización del Mapa de Riesgos de Corrupción 2020  (Publicación en página web del borrador actualizado)</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Consolidado de recomendaciones, temas de interés o propuesta de actividades de los grupos de valor (actores internos y externos de la entidad)</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ES" sz="1400" u="none" strike="noStrike" kern="1200" baseline="0" dirty="0"/>
                        <a:t>Oficina Asesora de Planeación- con apoyo de la Secretaria General – Grupo de Comunicaciones</a:t>
                      </a:r>
                      <a:endParaRPr lang="es-CO" sz="1400" b="0" u="none" strike="noStrike" kern="1200" baseline="0" dirty="0">
                        <a:solidFill>
                          <a:schemeClr val="tx1"/>
                        </a:solidFill>
                        <a:latin typeface="+mn-lt"/>
                        <a:ea typeface="+mn-ea"/>
                        <a:cs typeface="+mn-cs"/>
                      </a:endParaRPr>
                    </a:p>
                  </a:txBody>
                  <a:tcPr marL="36006" marR="36006" marT="35990" marB="359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4° trimestre </a:t>
                      </a:r>
                    </a:p>
                    <a:p>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31869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2874006537"/>
              </p:ext>
            </p:extLst>
          </p:nvPr>
        </p:nvGraphicFramePr>
        <p:xfrm>
          <a:off x="353672" y="1124987"/>
          <a:ext cx="11185183" cy="4403358"/>
        </p:xfrm>
        <a:graphic>
          <a:graphicData uri="http://schemas.openxmlformats.org/drawingml/2006/table">
            <a:tbl>
              <a:tblPr firstRow="1" bandRow="1">
                <a:tableStyleId>{7DF18680-E054-41AD-8BC1-D1AEF772440D}</a:tableStyleId>
              </a:tblPr>
              <a:tblGrid>
                <a:gridCol w="1650226">
                  <a:extLst>
                    <a:ext uri="{9D8B030D-6E8A-4147-A177-3AD203B41FA5}">
                      <a16:colId xmlns="" xmlns:a16="http://schemas.microsoft.com/office/drawing/2014/main" val="20000"/>
                    </a:ext>
                  </a:extLst>
                </a:gridCol>
                <a:gridCol w="3251922">
                  <a:extLst>
                    <a:ext uri="{9D8B030D-6E8A-4147-A177-3AD203B41FA5}">
                      <a16:colId xmlns="" xmlns:a16="http://schemas.microsoft.com/office/drawing/2014/main" val="20001"/>
                    </a:ext>
                  </a:extLst>
                </a:gridCol>
                <a:gridCol w="2138937">
                  <a:extLst>
                    <a:ext uri="{9D8B030D-6E8A-4147-A177-3AD203B41FA5}">
                      <a16:colId xmlns="" xmlns:a16="http://schemas.microsoft.com/office/drawing/2014/main" val="20002"/>
                    </a:ext>
                  </a:extLst>
                </a:gridCol>
                <a:gridCol w="2762680">
                  <a:extLst>
                    <a:ext uri="{9D8B030D-6E8A-4147-A177-3AD203B41FA5}">
                      <a16:colId xmlns="" xmlns:a16="http://schemas.microsoft.com/office/drawing/2014/main" val="20003"/>
                    </a:ext>
                  </a:extLst>
                </a:gridCol>
                <a:gridCol w="1381418">
                  <a:extLst>
                    <a:ext uri="{9D8B030D-6E8A-4147-A177-3AD203B41FA5}">
                      <a16:colId xmlns="" xmlns:a16="http://schemas.microsoft.com/office/drawing/2014/main" val="20004"/>
                    </a:ext>
                  </a:extLst>
                </a:gridCol>
              </a:tblGrid>
              <a:tr h="688464">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 xmlns:a16="http://schemas.microsoft.com/office/drawing/2014/main" val="10000"/>
                  </a:ext>
                </a:extLst>
              </a:tr>
              <a:tr h="1748406">
                <a:tc>
                  <a:txBody>
                    <a:bodyPr/>
                    <a:lstStyle/>
                    <a:p>
                      <a:pPr algn="ctr" fontAlgn="ctr"/>
                      <a:r>
                        <a:rPr lang="es-CO" sz="1400" u="none" strike="noStrike" kern="1200" baseline="0" dirty="0"/>
                        <a:t>3. Consulta y divulgación </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Divulgar en página web, redes sociales e intranet la Política de Administración del Riesgo (una vez aprobada por el respectivo Comité) e implementarla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Política de Administración del Riesgo divulgada e implementada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algn="ctr"/>
                      <a:r>
                        <a:rPr lang="es-CO" sz="1400" u="none" strike="noStrike" kern="1200" baseline="0" dirty="0"/>
                        <a:t>Oficina Asesora de Planeación</a:t>
                      </a:r>
                    </a:p>
                    <a:p>
                      <a:pPr algn="ctr"/>
                      <a:r>
                        <a:rPr lang="es-CO" sz="1400" u="none" strike="noStrike" kern="1200" baseline="0" dirty="0"/>
                        <a:t>Con el apoyo de la Secretaria General – Grupo de Comunicaciones y Líderes de proceso </a:t>
                      </a:r>
                    </a:p>
                    <a:p>
                      <a:pPr algn="ctr"/>
                      <a:endParaRPr lang="es-CO" sz="1400"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t>1°, 2°, 3° y 4° trimestre </a:t>
                      </a:r>
                    </a:p>
                    <a:p>
                      <a:endParaRPr lang="es-CO" sz="1200" b="1" u="none" strike="noStrike" kern="1200" baseline="0" dirty="0">
                        <a:solidFill>
                          <a:schemeClr val="tx1"/>
                        </a:solidFill>
                        <a:latin typeface="+mn-lt"/>
                        <a:ea typeface="+mn-ea"/>
                        <a:cs typeface="+mn-cs"/>
                      </a:endParaRPr>
                    </a:p>
                  </a:txBody>
                  <a:tcPr marL="36006" marR="36006" marT="36019" marB="36019" anchor="ctr"/>
                </a:tc>
                <a:extLst>
                  <a:ext uri="{0D108BD9-81ED-4DB2-BD59-A6C34878D82A}">
                    <a16:rowId xmlns="" xmlns:a16="http://schemas.microsoft.com/office/drawing/2014/main" val="10001"/>
                  </a:ext>
                </a:extLst>
              </a:tr>
              <a:tr h="983244">
                <a:tc>
                  <a:txBody>
                    <a:bodyPr/>
                    <a:lstStyle/>
                    <a:p>
                      <a:pPr algn="ctr" fontAlgn="ctr"/>
                      <a:r>
                        <a:rPr lang="es-CO" sz="1400" u="none" strike="noStrike" kern="1200" baseline="0" dirty="0"/>
                        <a:t>4. Monitoreo o revisión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CO" sz="1400" u="none" strike="noStrike" kern="1200" baseline="0" dirty="0">
                          <a:solidFill>
                            <a:schemeClr val="dk1"/>
                          </a:solidFill>
                          <a:latin typeface="+mn-lt"/>
                          <a:ea typeface="+mn-ea"/>
                          <a:cs typeface="+mn-cs"/>
                        </a:rPr>
                        <a:t>Monitorear y revisar el Mapa de Riesgos de Corrupción  y si es del caso ajustarlo e informar a la Oficina Asesora de Planeación</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Mapa de Riesgos de Corrupción monitoreado y revisado</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Líderes de proceso con apoyo de la Oficina Asesora de Planeación </a:t>
                      </a:r>
                    </a:p>
                  </a:txBody>
                  <a:tcPr marL="36006" marR="36006" marT="35973" marB="35973" anchor="ctr"/>
                </a:tc>
                <a:tc>
                  <a:txBody>
                    <a:bodyPr/>
                    <a:lstStyle/>
                    <a:p>
                      <a:r>
                        <a:rPr lang="es-CO" sz="1400" u="none" strike="noStrike" kern="1200" baseline="0" dirty="0">
                          <a:solidFill>
                            <a:schemeClr val="dk1"/>
                          </a:solidFill>
                          <a:latin typeface="+mn-lt"/>
                          <a:ea typeface="+mn-ea"/>
                          <a:cs typeface="+mn-cs"/>
                        </a:rPr>
                        <a:t>1°, 2°, 3° y 4° trimestre </a:t>
                      </a:r>
                    </a:p>
                  </a:txBody>
                  <a:tcPr marL="36006" marR="36006" marT="35973" marB="35973" anchor="ctr"/>
                </a:tc>
                <a:extLst>
                  <a:ext uri="{0D108BD9-81ED-4DB2-BD59-A6C34878D82A}">
                    <a16:rowId xmlns="" xmlns:a16="http://schemas.microsoft.com/office/drawing/2014/main" val="10002"/>
                  </a:ext>
                </a:extLst>
              </a:tr>
              <a:tr h="983244">
                <a:tc>
                  <a:txBody>
                    <a:bodyPr/>
                    <a:lstStyle/>
                    <a:p>
                      <a:pPr algn="ctr" fontAlgn="ctr"/>
                      <a:r>
                        <a:rPr lang="es-CO" sz="1400" u="none" strike="noStrike" kern="1200" baseline="0" dirty="0"/>
                        <a:t>5. Seguimiento</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Publicar y divulgar el monitoreo y seguimiento de la ejecución del PAAC 2018 y 2019</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y monitoreo de la ejecución del PAAC 2018 y 2019 Publicado y divulgado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Oficina Asesora de Planeación, Oficina de Control Interno, Secretaría general</a:t>
                      </a:r>
                      <a:endParaRPr lang="es-CO" sz="1400" u="none" strike="noStrike" kern="1200" baseline="0" dirty="0">
                        <a:solidFill>
                          <a:schemeClr val="dk1"/>
                        </a:solidFill>
                        <a:latin typeface="+mn-lt"/>
                        <a:ea typeface="+mn-ea"/>
                        <a:cs typeface="+mn-cs"/>
                      </a:endParaRPr>
                    </a:p>
                  </a:txBody>
                  <a:tcPr marL="36006" marR="36006" marT="35973" marB="3597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solidFill>
                            <a:schemeClr val="dk1"/>
                          </a:solidFill>
                          <a:latin typeface="+mn-lt"/>
                          <a:ea typeface="+mn-ea"/>
                          <a:cs typeface="+mn-cs"/>
                        </a:rPr>
                        <a:t>1°, 2°, 3° y 4° trimestre </a:t>
                      </a:r>
                    </a:p>
                    <a:p>
                      <a:pPr algn="ctr"/>
                      <a:endParaRPr lang="es-CO" sz="1400" u="none" strike="noStrike" kern="1200" baseline="0" dirty="0">
                        <a:solidFill>
                          <a:schemeClr val="dk1"/>
                        </a:solidFill>
                        <a:latin typeface="+mn-lt"/>
                        <a:ea typeface="+mn-ea"/>
                        <a:cs typeface="+mn-cs"/>
                      </a:endParaRPr>
                    </a:p>
                  </a:txBody>
                  <a:tcPr marL="36006" marR="36006" marT="35973" marB="35973"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927914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pSp>
        <p:nvGrpSpPr>
          <p:cNvPr id="88" name="Grupo 87"/>
          <p:cNvGrpSpPr/>
          <p:nvPr/>
        </p:nvGrpSpPr>
        <p:grpSpPr>
          <a:xfrm>
            <a:off x="0" y="-1"/>
            <a:ext cx="5524184" cy="1122204"/>
            <a:chOff x="5102657" y="5945321"/>
            <a:chExt cx="6284084" cy="54822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5759195" cy="496180"/>
              <a:chOff x="5102657" y="5978054"/>
              <a:chExt cx="5759195" cy="496180"/>
            </a:xfrm>
          </p:grpSpPr>
          <p:sp>
            <p:nvSpPr>
              <p:cNvPr id="91" name="Pentágono 90"/>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4835042" cy="496180"/>
              </a:xfrm>
              <a:prstGeom prst="rect">
                <a:avLst/>
              </a:prstGeom>
              <a:noFill/>
            </p:spPr>
            <p:txBody>
              <a:bodyPr wrap="square" rtlCol="0">
                <a:spAutoFit/>
              </a:bodyPr>
              <a:lstStyle/>
              <a:p>
                <a:pPr algn="ctr"/>
                <a:r>
                  <a:rPr lang="es-CO" sz="2000" b="1" dirty="0">
                    <a:solidFill>
                      <a:schemeClr val="bg1"/>
                    </a:solidFill>
                    <a:latin typeface="Arial" panose="020B0604020202020204" pitchFamily="34" charset="0"/>
                    <a:cs typeface="Arial" panose="020B0604020202020204" pitchFamily="34" charset="0"/>
                  </a:rPr>
                  <a:t>Metodología empleada para elaborar el </a:t>
                </a:r>
                <a:r>
                  <a:rPr lang="es-ES" sz="2000" b="1" dirty="0">
                    <a:solidFill>
                      <a:schemeClr val="bg1"/>
                    </a:solidFill>
                    <a:latin typeface="Arial" panose="020B0604020202020204" pitchFamily="34" charset="0"/>
                    <a:cs typeface="Arial" panose="020B0604020202020204" pitchFamily="34" charset="0"/>
                  </a:rPr>
                  <a:t>MAPA DE RIESGOS DE CORRUPCIÓN</a:t>
                </a:r>
                <a:endParaRPr lang="es-CO" sz="2000" b="1" dirty="0">
                  <a:solidFill>
                    <a:schemeClr val="bg1"/>
                  </a:solidFill>
                  <a:latin typeface="Arial" panose="020B0604020202020204" pitchFamily="34" charset="0"/>
                  <a:cs typeface="Arial" panose="020B0604020202020204" pitchFamily="34" charset="0"/>
                </a:endParaRPr>
              </a:p>
            </p:txBody>
          </p:sp>
        </p:grpSp>
      </p:grpSp>
      <p:grpSp>
        <p:nvGrpSpPr>
          <p:cNvPr id="16" name="Grupo 15"/>
          <p:cNvGrpSpPr/>
          <p:nvPr/>
        </p:nvGrpSpPr>
        <p:grpSpPr>
          <a:xfrm>
            <a:off x="178269" y="1972678"/>
            <a:ext cx="5583609" cy="577645"/>
            <a:chOff x="3788546" y="1095038"/>
            <a:chExt cx="8840294" cy="670249"/>
          </a:xfrm>
        </p:grpSpPr>
        <p:sp>
          <p:nvSpPr>
            <p:cNvPr id="18" name="Pentágono 1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9" name="Forma libre 1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solidFill>
                  <a:schemeClr val="bg1"/>
                </a:solidFill>
              </a:endParaRPr>
            </a:p>
          </p:txBody>
        </p:sp>
        <p:sp>
          <p:nvSpPr>
            <p:cNvPr id="20" name="CuadroTexto 19"/>
            <p:cNvSpPr txBox="1"/>
            <p:nvPr/>
          </p:nvSpPr>
          <p:spPr>
            <a:xfrm>
              <a:off x="5066837" y="1158188"/>
              <a:ext cx="6926513" cy="607099"/>
            </a:xfrm>
            <a:prstGeom prst="rect">
              <a:avLst/>
            </a:prstGeom>
            <a:noFill/>
          </p:spPr>
          <p:txBody>
            <a:bodyPr wrap="square" rtlCol="0">
              <a:spAutoFit/>
            </a:bodyPr>
            <a:lstStyle/>
            <a:p>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Taller  con facilitadores MIPG* para aclarar dudas y analizar posibles riesgos de corrupción</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1" name="Elipse 2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2" name="Grupo 21"/>
          <p:cNvGrpSpPr/>
          <p:nvPr/>
        </p:nvGrpSpPr>
        <p:grpSpPr>
          <a:xfrm>
            <a:off x="94995" y="3747717"/>
            <a:ext cx="5583609" cy="574113"/>
            <a:chOff x="3799261" y="1070597"/>
            <a:chExt cx="8838708" cy="666153"/>
          </a:xfrm>
        </p:grpSpPr>
        <p:sp>
          <p:nvSpPr>
            <p:cNvPr id="23" name="Pentágono 22"/>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4" name="Forma libre 23"/>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5" name="CuadroTexto 24"/>
            <p:cNvSpPr txBox="1"/>
            <p:nvPr/>
          </p:nvSpPr>
          <p:spPr>
            <a:xfrm>
              <a:off x="5096021" y="1158187"/>
              <a:ext cx="7211393" cy="357119"/>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Consolidación de los Riesgos de Corrupción </a:t>
              </a:r>
            </a:p>
          </p:txBody>
        </p:sp>
        <p:sp>
          <p:nvSpPr>
            <p:cNvPr id="26" name="Elipse 25"/>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7" name="Grupo 26"/>
          <p:cNvGrpSpPr/>
          <p:nvPr/>
        </p:nvGrpSpPr>
        <p:grpSpPr>
          <a:xfrm flipH="1">
            <a:off x="5779022" y="1239943"/>
            <a:ext cx="5558496" cy="811227"/>
            <a:chOff x="3788546" y="1095038"/>
            <a:chExt cx="8840294" cy="705984"/>
          </a:xfrm>
        </p:grpSpPr>
        <p:sp>
          <p:nvSpPr>
            <p:cNvPr id="28" name="Pentágono 2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9" name="Forma libre 2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30" name="CuadroTexto 29"/>
            <p:cNvSpPr txBox="1"/>
            <p:nvPr/>
          </p:nvSpPr>
          <p:spPr>
            <a:xfrm>
              <a:off x="5066839" y="1158188"/>
              <a:ext cx="7046792" cy="642834"/>
            </a:xfrm>
            <a:prstGeom prst="rect">
              <a:avLst/>
            </a:prstGeom>
            <a:noFill/>
          </p:spPr>
          <p:txBody>
            <a:bodyPr wrap="square" rtlCol="0">
              <a:spAutoFit/>
            </a:bodyPr>
            <a:lstStyle/>
            <a:p>
              <a:pPr algn="ctr"/>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Revisión participativa de la POLÍTICA INSTITUCIONAL DE ADMINISTRACIÓN DEL RIESGO</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1" name="Elipse 3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2" name="Grupo 31"/>
          <p:cNvGrpSpPr/>
          <p:nvPr/>
        </p:nvGrpSpPr>
        <p:grpSpPr>
          <a:xfrm flipH="1">
            <a:off x="5779822" y="3373878"/>
            <a:ext cx="5557695" cy="655889"/>
            <a:chOff x="3790135" y="975713"/>
            <a:chExt cx="8838706" cy="761038"/>
          </a:xfrm>
        </p:grpSpPr>
        <p:sp>
          <p:nvSpPr>
            <p:cNvPr id="33" name="Pentágono 3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4" name="Forma libre 33"/>
            <p:cNvSpPr/>
            <p:nvPr/>
          </p:nvSpPr>
          <p:spPr>
            <a:xfrm>
              <a:off x="4724831" y="975713"/>
              <a:ext cx="7904010" cy="76103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5" name="CuadroTexto 34"/>
            <p:cNvSpPr txBox="1"/>
            <p:nvPr/>
          </p:nvSpPr>
          <p:spPr>
            <a:xfrm>
              <a:off x="4400667" y="1063173"/>
              <a:ext cx="7902838" cy="607100"/>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Identificación de Riesgos de Corrupción por parte de los líderes de proceso y su equipo de trabajo</a:t>
              </a:r>
            </a:p>
          </p:txBody>
        </p:sp>
        <p:sp>
          <p:nvSpPr>
            <p:cNvPr id="36" name="Elipse 3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37" name="CuadroTexto 36"/>
          <p:cNvSpPr txBox="1"/>
          <p:nvPr/>
        </p:nvSpPr>
        <p:spPr>
          <a:xfrm>
            <a:off x="5937519" y="1972678"/>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lideró la actualización participativa de esta política durante la vigencia 2018 y solicitó al Jefe de Control Interno la inclusión de la aprobación de la misma en sesión del Comité Institucional de Coordinación de Control Interno</a:t>
            </a:r>
          </a:p>
        </p:txBody>
      </p:sp>
      <p:sp>
        <p:nvSpPr>
          <p:cNvPr id="39" name="CuadroTexto 38"/>
          <p:cNvSpPr txBox="1"/>
          <p:nvPr/>
        </p:nvSpPr>
        <p:spPr>
          <a:xfrm>
            <a:off x="180803" y="2525683"/>
            <a:ext cx="5400000" cy="738664"/>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Analizando el contexto organizacional y de los procesos</a:t>
            </a:r>
          </a:p>
          <a:p>
            <a:pPr algn="just"/>
            <a:r>
              <a:rPr lang="es-ES" dirty="0" err="1"/>
              <a:t>Prediligenciando</a:t>
            </a:r>
            <a:r>
              <a:rPr lang="es-ES" dirty="0"/>
              <a:t> hojas de trabajo y orientando en la revisión/actualización de las caracterizaciones de proceso</a:t>
            </a:r>
            <a:endParaRPr lang="es-CO" dirty="0"/>
          </a:p>
        </p:txBody>
      </p:sp>
      <p:sp>
        <p:nvSpPr>
          <p:cNvPr id="40" name="CuadroTexto 39"/>
          <p:cNvSpPr txBox="1"/>
          <p:nvPr/>
        </p:nvSpPr>
        <p:spPr>
          <a:xfrm>
            <a:off x="5950102" y="4005474"/>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r>
              <a:rPr lang="es-ES" dirty="0"/>
              <a:t>Acorde con lo estipulado en la </a:t>
            </a:r>
            <a:r>
              <a:rPr lang="es-ES" b="1" i="1" dirty="0">
                <a:solidFill>
                  <a:srgbClr val="333333"/>
                </a:solidFill>
                <a:latin typeface="Poppins"/>
              </a:rPr>
              <a:t>“Guía para la administración del riesgo y el diseño de controles en entidades públicas - Riesgos de gestión, corrupción y seguridad digital - Versión 4 - Octubre de 2018”</a:t>
            </a:r>
            <a:r>
              <a:rPr lang="es-ES" dirty="0"/>
              <a:t> diligenciando las hojas de trabajo propuestas por la Oficina Asesora de Planeación </a:t>
            </a:r>
            <a:endParaRPr lang="es-ES" b="1" i="1" dirty="0">
              <a:solidFill>
                <a:srgbClr val="333333"/>
              </a:solidFill>
              <a:latin typeface="Poppins"/>
            </a:endParaRPr>
          </a:p>
        </p:txBody>
      </p:sp>
      <p:sp>
        <p:nvSpPr>
          <p:cNvPr id="41" name="CuadroTexto 40"/>
          <p:cNvSpPr txBox="1"/>
          <p:nvPr/>
        </p:nvSpPr>
        <p:spPr>
          <a:xfrm>
            <a:off x="94995" y="4315016"/>
            <a:ext cx="5400000" cy="523220"/>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Asesoró por solicitud a representantes de los procesos misionales y de apoyo</a:t>
            </a:r>
            <a:endParaRPr lang="es-CO" dirty="0"/>
          </a:p>
        </p:txBody>
      </p:sp>
      <p:cxnSp>
        <p:nvCxnSpPr>
          <p:cNvPr id="42" name="Conector recto 41"/>
          <p:cNvCxnSpPr/>
          <p:nvPr/>
        </p:nvCxnSpPr>
        <p:spPr>
          <a:xfrm flipH="1">
            <a:off x="5782985" y="1460310"/>
            <a:ext cx="6784" cy="4285025"/>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6" name="CuadroTexto 55"/>
          <p:cNvSpPr txBox="1"/>
          <p:nvPr/>
        </p:nvSpPr>
        <p:spPr>
          <a:xfrm>
            <a:off x="94995" y="6435166"/>
            <a:ext cx="4534382" cy="307777"/>
          </a:xfrm>
          <a:prstGeom prst="rect">
            <a:avLst/>
          </a:prstGeom>
          <a:noFill/>
        </p:spPr>
        <p:txBody>
          <a:bodyPr wrap="square" rtlCol="0">
            <a:spAutoFit/>
          </a:bodyPr>
          <a:lstStyle/>
          <a:p>
            <a:r>
              <a:rPr lang="es-ES" sz="1400" b="1" dirty="0">
                <a:solidFill>
                  <a:schemeClr val="bg1"/>
                </a:solidFill>
                <a:latin typeface="Arial" panose="020B0604020202020204" pitchFamily="34" charset="0"/>
                <a:cs typeface="Arial" panose="020B0604020202020204" pitchFamily="34" charset="0"/>
              </a:rPr>
              <a:t>* Modelo Integrado de Planeación y Gestión -MIPG-</a:t>
            </a:r>
            <a:endParaRPr lang="es-CO" sz="1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318070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9334</TotalTime>
  <Words>4862</Words>
  <Application>Microsoft Office PowerPoint</Application>
  <PresentationFormat>Panorámica</PresentationFormat>
  <Paragraphs>676</Paragraphs>
  <Slides>27</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27</vt:i4>
      </vt:variant>
    </vt:vector>
  </HeadingPairs>
  <TitlesOfParts>
    <vt:vector size="35" baseType="lpstr">
      <vt:lpstr>Arial</vt:lpstr>
      <vt:lpstr>Calibri</vt:lpstr>
      <vt:lpstr>Calibri Light</vt:lpstr>
      <vt:lpstr>Franklin Gothic Book</vt:lpstr>
      <vt:lpstr>Poppins</vt:lpstr>
      <vt:lpstr>SansSerif</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Johana De la Parra Rivero</cp:lastModifiedBy>
  <cp:revision>187</cp:revision>
  <cp:lastPrinted>2019-04-03T15:02:47Z</cp:lastPrinted>
  <dcterms:created xsi:type="dcterms:W3CDTF">2018-08-30T21:00:02Z</dcterms:created>
  <dcterms:modified xsi:type="dcterms:W3CDTF">2019-04-09T15:13:14Z</dcterms:modified>
</cp:coreProperties>
</file>