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C1A7E"/>
    <a:srgbClr val="F5A623"/>
    <a:srgbClr val="926E64"/>
    <a:srgbClr val="006666"/>
    <a:srgbClr val="B8CE9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828" autoAdjust="0"/>
    <p:restoredTop sz="94660"/>
  </p:normalViewPr>
  <p:slideViewPr>
    <p:cSldViewPr snapToGrid="0">
      <p:cViewPr varScale="1">
        <p:scale>
          <a:sx n="68" d="100"/>
          <a:sy n="68" d="100"/>
        </p:scale>
        <p:origin x="928"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p:cNvSpPr>
            <a:spLocks noGrp="1"/>
          </p:cNvSpPr>
          <p:nvPr>
            <p:ph type="dt" sz="half" idx="10"/>
          </p:nvPr>
        </p:nvSpPr>
        <p:spPr/>
        <p:txBody>
          <a:bodyPr/>
          <a:lstStyle/>
          <a:p>
            <a:fld id="{5DF4F5C4-A667-47C4-BFAC-F273A629F554}" type="datetimeFigureOut">
              <a:rPr lang="es-CO" smtClean="0"/>
              <a:t>16/03/2018</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27AC446F-48CC-463E-8B8E-870C79F5D9CE}" type="slidenum">
              <a:rPr lang="es-CO" smtClean="0"/>
              <a:t>‹Nº›</a:t>
            </a:fld>
            <a:endParaRPr lang="es-CO"/>
          </a:p>
        </p:txBody>
      </p:sp>
    </p:spTree>
    <p:extLst>
      <p:ext uri="{BB962C8B-B14F-4D97-AF65-F5344CB8AC3E}">
        <p14:creationId xmlns:p14="http://schemas.microsoft.com/office/powerpoint/2010/main" val="42864155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5DF4F5C4-A667-47C4-BFAC-F273A629F554}" type="datetimeFigureOut">
              <a:rPr lang="es-CO" smtClean="0"/>
              <a:t>16/03/2018</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27AC446F-48CC-463E-8B8E-870C79F5D9CE}" type="slidenum">
              <a:rPr lang="es-CO" smtClean="0"/>
              <a:t>‹Nº›</a:t>
            </a:fld>
            <a:endParaRPr lang="es-CO"/>
          </a:p>
        </p:txBody>
      </p:sp>
    </p:spTree>
    <p:extLst>
      <p:ext uri="{BB962C8B-B14F-4D97-AF65-F5344CB8AC3E}">
        <p14:creationId xmlns:p14="http://schemas.microsoft.com/office/powerpoint/2010/main" val="6199842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O"/>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5DF4F5C4-A667-47C4-BFAC-F273A629F554}" type="datetimeFigureOut">
              <a:rPr lang="es-CO" smtClean="0"/>
              <a:t>16/03/2018</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27AC446F-48CC-463E-8B8E-870C79F5D9CE}" type="slidenum">
              <a:rPr lang="es-CO" smtClean="0"/>
              <a:t>‹Nº›</a:t>
            </a:fld>
            <a:endParaRPr lang="es-CO"/>
          </a:p>
        </p:txBody>
      </p:sp>
    </p:spTree>
    <p:extLst>
      <p:ext uri="{BB962C8B-B14F-4D97-AF65-F5344CB8AC3E}">
        <p14:creationId xmlns:p14="http://schemas.microsoft.com/office/powerpoint/2010/main" val="4171724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5DF4F5C4-A667-47C4-BFAC-F273A629F554}" type="datetimeFigureOut">
              <a:rPr lang="es-CO" smtClean="0"/>
              <a:t>16/03/2018</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27AC446F-48CC-463E-8B8E-870C79F5D9CE}" type="slidenum">
              <a:rPr lang="es-CO" smtClean="0"/>
              <a:t>‹Nº›</a:t>
            </a:fld>
            <a:endParaRPr lang="es-CO"/>
          </a:p>
        </p:txBody>
      </p:sp>
    </p:spTree>
    <p:extLst>
      <p:ext uri="{BB962C8B-B14F-4D97-AF65-F5344CB8AC3E}">
        <p14:creationId xmlns:p14="http://schemas.microsoft.com/office/powerpoint/2010/main" val="12411710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O"/>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5DF4F5C4-A667-47C4-BFAC-F273A629F554}" type="datetimeFigureOut">
              <a:rPr lang="es-CO" smtClean="0"/>
              <a:t>16/03/2018</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27AC446F-48CC-463E-8B8E-870C79F5D9CE}" type="slidenum">
              <a:rPr lang="es-CO" smtClean="0"/>
              <a:t>‹Nº›</a:t>
            </a:fld>
            <a:endParaRPr lang="es-CO"/>
          </a:p>
        </p:txBody>
      </p:sp>
    </p:spTree>
    <p:extLst>
      <p:ext uri="{BB962C8B-B14F-4D97-AF65-F5344CB8AC3E}">
        <p14:creationId xmlns:p14="http://schemas.microsoft.com/office/powerpoint/2010/main" val="22547848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contenido 2"/>
          <p:cNvSpPr>
            <a:spLocks noGrp="1"/>
          </p:cNvSpPr>
          <p:nvPr>
            <p:ph sz="half" idx="1"/>
          </p:nvPr>
        </p:nvSpPr>
        <p:spPr>
          <a:xfrm>
            <a:off x="838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p:cNvSpPr>
            <a:spLocks noGrp="1"/>
          </p:cNvSpPr>
          <p:nvPr>
            <p:ph sz="half" idx="2"/>
          </p:nvPr>
        </p:nvSpPr>
        <p:spPr>
          <a:xfrm>
            <a:off x="6172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p:cNvSpPr>
            <a:spLocks noGrp="1"/>
          </p:cNvSpPr>
          <p:nvPr>
            <p:ph type="dt" sz="half" idx="10"/>
          </p:nvPr>
        </p:nvSpPr>
        <p:spPr/>
        <p:txBody>
          <a:bodyPr/>
          <a:lstStyle/>
          <a:p>
            <a:fld id="{5DF4F5C4-A667-47C4-BFAC-F273A629F554}" type="datetimeFigureOut">
              <a:rPr lang="es-CO" smtClean="0"/>
              <a:t>16/03/2018</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27AC446F-48CC-463E-8B8E-870C79F5D9CE}" type="slidenum">
              <a:rPr lang="es-CO" smtClean="0"/>
              <a:t>‹Nº›</a:t>
            </a:fld>
            <a:endParaRPr lang="es-CO"/>
          </a:p>
        </p:txBody>
      </p:sp>
    </p:spTree>
    <p:extLst>
      <p:ext uri="{BB962C8B-B14F-4D97-AF65-F5344CB8AC3E}">
        <p14:creationId xmlns:p14="http://schemas.microsoft.com/office/powerpoint/2010/main" val="28559992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endParaRPr lang="es-CO"/>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p:cNvSpPr>
            <a:spLocks noGrp="1"/>
          </p:cNvSpPr>
          <p:nvPr>
            <p:ph type="dt" sz="half" idx="10"/>
          </p:nvPr>
        </p:nvSpPr>
        <p:spPr/>
        <p:txBody>
          <a:bodyPr/>
          <a:lstStyle/>
          <a:p>
            <a:fld id="{5DF4F5C4-A667-47C4-BFAC-F273A629F554}" type="datetimeFigureOut">
              <a:rPr lang="es-CO" smtClean="0"/>
              <a:t>16/03/2018</a:t>
            </a:fld>
            <a:endParaRPr lang="es-CO"/>
          </a:p>
        </p:txBody>
      </p:sp>
      <p:sp>
        <p:nvSpPr>
          <p:cNvPr id="8" name="Marcador de pie de página 7"/>
          <p:cNvSpPr>
            <a:spLocks noGrp="1"/>
          </p:cNvSpPr>
          <p:nvPr>
            <p:ph type="ftr" sz="quarter" idx="11"/>
          </p:nvPr>
        </p:nvSpPr>
        <p:spPr/>
        <p:txBody>
          <a:bodyPr/>
          <a:lstStyle/>
          <a:p>
            <a:endParaRPr lang="es-CO"/>
          </a:p>
        </p:txBody>
      </p:sp>
      <p:sp>
        <p:nvSpPr>
          <p:cNvPr id="9" name="Marcador de número de diapositiva 8"/>
          <p:cNvSpPr>
            <a:spLocks noGrp="1"/>
          </p:cNvSpPr>
          <p:nvPr>
            <p:ph type="sldNum" sz="quarter" idx="12"/>
          </p:nvPr>
        </p:nvSpPr>
        <p:spPr/>
        <p:txBody>
          <a:bodyPr/>
          <a:lstStyle/>
          <a:p>
            <a:fld id="{27AC446F-48CC-463E-8B8E-870C79F5D9CE}" type="slidenum">
              <a:rPr lang="es-CO" smtClean="0"/>
              <a:t>‹Nº›</a:t>
            </a:fld>
            <a:endParaRPr lang="es-CO"/>
          </a:p>
        </p:txBody>
      </p:sp>
    </p:spTree>
    <p:extLst>
      <p:ext uri="{BB962C8B-B14F-4D97-AF65-F5344CB8AC3E}">
        <p14:creationId xmlns:p14="http://schemas.microsoft.com/office/powerpoint/2010/main" val="30547631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fecha 2"/>
          <p:cNvSpPr>
            <a:spLocks noGrp="1"/>
          </p:cNvSpPr>
          <p:nvPr>
            <p:ph type="dt" sz="half" idx="10"/>
          </p:nvPr>
        </p:nvSpPr>
        <p:spPr/>
        <p:txBody>
          <a:bodyPr/>
          <a:lstStyle/>
          <a:p>
            <a:fld id="{5DF4F5C4-A667-47C4-BFAC-F273A629F554}" type="datetimeFigureOut">
              <a:rPr lang="es-CO" smtClean="0"/>
              <a:t>16/03/2018</a:t>
            </a:fld>
            <a:endParaRPr lang="es-CO"/>
          </a:p>
        </p:txBody>
      </p:sp>
      <p:sp>
        <p:nvSpPr>
          <p:cNvPr id="4" name="Marcador de pie de página 3"/>
          <p:cNvSpPr>
            <a:spLocks noGrp="1"/>
          </p:cNvSpPr>
          <p:nvPr>
            <p:ph type="ftr" sz="quarter" idx="11"/>
          </p:nvPr>
        </p:nvSpPr>
        <p:spPr/>
        <p:txBody>
          <a:bodyPr/>
          <a:lstStyle/>
          <a:p>
            <a:endParaRPr lang="es-CO"/>
          </a:p>
        </p:txBody>
      </p:sp>
      <p:sp>
        <p:nvSpPr>
          <p:cNvPr id="5" name="Marcador de número de diapositiva 4"/>
          <p:cNvSpPr>
            <a:spLocks noGrp="1"/>
          </p:cNvSpPr>
          <p:nvPr>
            <p:ph type="sldNum" sz="quarter" idx="12"/>
          </p:nvPr>
        </p:nvSpPr>
        <p:spPr/>
        <p:txBody>
          <a:bodyPr/>
          <a:lstStyle/>
          <a:p>
            <a:fld id="{27AC446F-48CC-463E-8B8E-870C79F5D9CE}" type="slidenum">
              <a:rPr lang="es-CO" smtClean="0"/>
              <a:t>‹Nº›</a:t>
            </a:fld>
            <a:endParaRPr lang="es-CO"/>
          </a:p>
        </p:txBody>
      </p:sp>
    </p:spTree>
    <p:extLst>
      <p:ext uri="{BB962C8B-B14F-4D97-AF65-F5344CB8AC3E}">
        <p14:creationId xmlns:p14="http://schemas.microsoft.com/office/powerpoint/2010/main" val="3813784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5DF4F5C4-A667-47C4-BFAC-F273A629F554}" type="datetimeFigureOut">
              <a:rPr lang="es-CO" smtClean="0"/>
              <a:t>16/03/2018</a:t>
            </a:fld>
            <a:endParaRPr lang="es-CO"/>
          </a:p>
        </p:txBody>
      </p:sp>
      <p:sp>
        <p:nvSpPr>
          <p:cNvPr id="3" name="Marcador de pie de página 2"/>
          <p:cNvSpPr>
            <a:spLocks noGrp="1"/>
          </p:cNvSpPr>
          <p:nvPr>
            <p:ph type="ftr" sz="quarter" idx="11"/>
          </p:nvPr>
        </p:nvSpPr>
        <p:spPr/>
        <p:txBody>
          <a:bodyPr/>
          <a:lstStyle/>
          <a:p>
            <a:endParaRPr lang="es-CO"/>
          </a:p>
        </p:txBody>
      </p:sp>
      <p:sp>
        <p:nvSpPr>
          <p:cNvPr id="4" name="Marcador de número de diapositiva 3"/>
          <p:cNvSpPr>
            <a:spLocks noGrp="1"/>
          </p:cNvSpPr>
          <p:nvPr>
            <p:ph type="sldNum" sz="quarter" idx="12"/>
          </p:nvPr>
        </p:nvSpPr>
        <p:spPr/>
        <p:txBody>
          <a:bodyPr/>
          <a:lstStyle/>
          <a:p>
            <a:fld id="{27AC446F-48CC-463E-8B8E-870C79F5D9CE}" type="slidenum">
              <a:rPr lang="es-CO" smtClean="0"/>
              <a:t>‹Nº›</a:t>
            </a:fld>
            <a:endParaRPr lang="es-CO"/>
          </a:p>
        </p:txBody>
      </p:sp>
    </p:spTree>
    <p:extLst>
      <p:ext uri="{BB962C8B-B14F-4D97-AF65-F5344CB8AC3E}">
        <p14:creationId xmlns:p14="http://schemas.microsoft.com/office/powerpoint/2010/main" val="1021991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5DF4F5C4-A667-47C4-BFAC-F273A629F554}" type="datetimeFigureOut">
              <a:rPr lang="es-CO" smtClean="0"/>
              <a:t>16/03/2018</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27AC446F-48CC-463E-8B8E-870C79F5D9CE}" type="slidenum">
              <a:rPr lang="es-CO" smtClean="0"/>
              <a:t>‹Nº›</a:t>
            </a:fld>
            <a:endParaRPr lang="es-CO"/>
          </a:p>
        </p:txBody>
      </p:sp>
    </p:spTree>
    <p:extLst>
      <p:ext uri="{BB962C8B-B14F-4D97-AF65-F5344CB8AC3E}">
        <p14:creationId xmlns:p14="http://schemas.microsoft.com/office/powerpoint/2010/main" val="5477077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5DF4F5C4-A667-47C4-BFAC-F273A629F554}" type="datetimeFigureOut">
              <a:rPr lang="es-CO" smtClean="0"/>
              <a:t>16/03/2018</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27AC446F-48CC-463E-8B8E-870C79F5D9CE}" type="slidenum">
              <a:rPr lang="es-CO" smtClean="0"/>
              <a:t>‹Nº›</a:t>
            </a:fld>
            <a:endParaRPr lang="es-CO"/>
          </a:p>
        </p:txBody>
      </p:sp>
    </p:spTree>
    <p:extLst>
      <p:ext uri="{BB962C8B-B14F-4D97-AF65-F5344CB8AC3E}">
        <p14:creationId xmlns:p14="http://schemas.microsoft.com/office/powerpoint/2010/main" val="42888633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F4F5C4-A667-47C4-BFAC-F273A629F554}" type="datetimeFigureOut">
              <a:rPr lang="es-CO" smtClean="0"/>
              <a:t>16/03/2018</a:t>
            </a:fld>
            <a:endParaRPr lang="es-CO"/>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AC446F-48CC-463E-8B8E-870C79F5D9CE}" type="slidenum">
              <a:rPr lang="es-CO" smtClean="0"/>
              <a:t>‹Nº›</a:t>
            </a:fld>
            <a:endParaRPr lang="es-CO"/>
          </a:p>
        </p:txBody>
      </p:sp>
    </p:spTree>
    <p:extLst>
      <p:ext uri="{BB962C8B-B14F-4D97-AF65-F5344CB8AC3E}">
        <p14:creationId xmlns:p14="http://schemas.microsoft.com/office/powerpoint/2010/main" val="26054507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o 10"/>
          <p:cNvGrpSpPr/>
          <p:nvPr/>
        </p:nvGrpSpPr>
        <p:grpSpPr>
          <a:xfrm>
            <a:off x="0" y="0"/>
            <a:ext cx="12192000" cy="4978400"/>
            <a:chOff x="0" y="0"/>
            <a:chExt cx="12192000" cy="4978400"/>
          </a:xfrm>
        </p:grpSpPr>
        <p:sp>
          <p:nvSpPr>
            <p:cNvPr id="4" name="Rectángulo 3"/>
            <p:cNvSpPr/>
            <p:nvPr/>
          </p:nvSpPr>
          <p:spPr>
            <a:xfrm>
              <a:off x="0" y="0"/>
              <a:ext cx="12192000" cy="4978400"/>
            </a:xfrm>
            <a:prstGeom prst="rect">
              <a:avLst/>
            </a:prstGeom>
            <a:solidFill>
              <a:srgbClr val="F5A623"/>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Rectángulo 5"/>
            <p:cNvSpPr/>
            <p:nvPr/>
          </p:nvSpPr>
          <p:spPr>
            <a:xfrm>
              <a:off x="643467" y="1547674"/>
              <a:ext cx="9618133" cy="1754326"/>
            </a:xfrm>
            <a:prstGeom prst="rect">
              <a:avLst/>
            </a:prstGeom>
            <a:noFill/>
          </p:spPr>
          <p:txBody>
            <a:bodyPr wrap="square" lIns="91440" tIns="45720" rIns="91440" bIns="45720">
              <a:spAutoFit/>
            </a:bodyPr>
            <a:lstStyle/>
            <a:p>
              <a:r>
                <a:rPr lang="es-ES" sz="5400" b="1" cap="none" spc="0" dirty="0">
                  <a:ln w="0"/>
                  <a:solidFill>
                    <a:srgbClr val="0C1A7E"/>
                  </a:solidFill>
                  <a:effectLst>
                    <a:outerShdw blurRad="38100" dist="25400" dir="5400000" algn="ctr" rotWithShape="0">
                      <a:srgbClr val="6E747A">
                        <a:alpha val="43000"/>
                      </a:srgbClr>
                    </a:outerShdw>
                  </a:effectLst>
                  <a:latin typeface="Segoe UI Black" panose="020B0A02040204020203" pitchFamily="34" charset="0"/>
                  <a:ea typeface="Segoe UI Black" panose="020B0A02040204020203" pitchFamily="34" charset="0"/>
                  <a:cs typeface="Segoe UI Black" panose="020B0A02040204020203" pitchFamily="34" charset="0"/>
                </a:rPr>
                <a:t>Lineamientos estrategi</a:t>
              </a:r>
              <a:r>
                <a:rPr lang="es-ES" sz="5400" b="1" dirty="0">
                  <a:ln w="0"/>
                  <a:solidFill>
                    <a:srgbClr val="0C1A7E"/>
                  </a:solidFill>
                  <a:effectLst>
                    <a:outerShdw blurRad="38100" dist="25400" dir="5400000" algn="ctr" rotWithShape="0">
                      <a:srgbClr val="6E747A">
                        <a:alpha val="43000"/>
                      </a:srgbClr>
                    </a:outerShdw>
                  </a:effectLst>
                  <a:latin typeface="Segoe UI Black" panose="020B0A02040204020203" pitchFamily="34" charset="0"/>
                  <a:ea typeface="Segoe UI Black" panose="020B0A02040204020203" pitchFamily="34" charset="0"/>
                  <a:cs typeface="Segoe UI Black" panose="020B0A02040204020203" pitchFamily="34" charset="0"/>
                </a:rPr>
                <a:t>a de Rendición de Cuentas 2018</a:t>
              </a:r>
              <a:endParaRPr lang="es-ES" sz="5400" b="1" cap="none" spc="0" dirty="0">
                <a:ln w="0"/>
                <a:solidFill>
                  <a:srgbClr val="0C1A7E"/>
                </a:solidFill>
                <a:effectLst>
                  <a:outerShdw blurRad="38100" dist="25400" dir="5400000" algn="ctr" rotWithShape="0">
                    <a:srgbClr val="6E747A">
                      <a:alpha val="43000"/>
                    </a:srgbClr>
                  </a:outerShdw>
                </a:effectLst>
                <a:latin typeface="Segoe UI Black" panose="020B0A02040204020203" pitchFamily="34" charset="0"/>
                <a:ea typeface="Segoe UI Black" panose="020B0A02040204020203" pitchFamily="34" charset="0"/>
                <a:cs typeface="Segoe UI Black" panose="020B0A02040204020203" pitchFamily="34" charset="0"/>
              </a:endParaRPr>
            </a:p>
          </p:txBody>
        </p:sp>
        <p:cxnSp>
          <p:nvCxnSpPr>
            <p:cNvPr id="8" name="Conector recto 7"/>
            <p:cNvCxnSpPr/>
            <p:nvPr/>
          </p:nvCxnSpPr>
          <p:spPr>
            <a:xfrm>
              <a:off x="558800" y="3505200"/>
              <a:ext cx="978746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uadroTexto 9"/>
            <p:cNvSpPr txBox="1"/>
            <p:nvPr/>
          </p:nvSpPr>
          <p:spPr>
            <a:xfrm>
              <a:off x="643467" y="3523735"/>
              <a:ext cx="3640666" cy="461665"/>
            </a:xfrm>
            <a:prstGeom prst="rect">
              <a:avLst/>
            </a:prstGeom>
            <a:noFill/>
          </p:spPr>
          <p:txBody>
            <a:bodyPr wrap="square" rtlCol="0">
              <a:spAutoFit/>
            </a:bodyPr>
            <a:lstStyle/>
            <a:p>
              <a:r>
                <a:rPr lang="es-CO" sz="2400" dirty="0">
                  <a:latin typeface="Bahnschrift SemiLight" panose="020B0502040204020203" pitchFamily="34" charset="0"/>
                </a:rPr>
                <a:t>Instituto Nacional de Vías</a:t>
              </a:r>
            </a:p>
          </p:txBody>
        </p:sp>
      </p:grpSp>
    </p:spTree>
    <p:extLst>
      <p:ext uri="{BB962C8B-B14F-4D97-AF65-F5344CB8AC3E}">
        <p14:creationId xmlns:p14="http://schemas.microsoft.com/office/powerpoint/2010/main" val="148913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467832" y="151236"/>
            <a:ext cx="11296537" cy="646331"/>
          </a:xfrm>
          <a:prstGeom prst="rect">
            <a:avLst/>
          </a:prstGeom>
          <a:noFill/>
        </p:spPr>
        <p:txBody>
          <a:bodyPr wrap="square" rtlCol="0">
            <a:spAutoFit/>
          </a:bodyPr>
          <a:lstStyle/>
          <a:p>
            <a:r>
              <a:rPr lang="es-CO" sz="3600" dirty="0">
                <a:solidFill>
                  <a:srgbClr val="0C1A7E"/>
                </a:solidFill>
                <a:latin typeface="Segoe UI Black" panose="020B0A02040204020203" pitchFamily="34" charset="0"/>
                <a:ea typeface="Segoe UI Black" panose="020B0A02040204020203" pitchFamily="34" charset="0"/>
                <a:cs typeface="Segoe UI Black" panose="020B0A02040204020203" pitchFamily="34" charset="0"/>
              </a:rPr>
              <a:t>PRINCIPAL ESPACIO DE RENDICIÓN DE CUENTAS</a:t>
            </a:r>
          </a:p>
        </p:txBody>
      </p:sp>
      <p:cxnSp>
        <p:nvCxnSpPr>
          <p:cNvPr id="6" name="Conector recto 5"/>
          <p:cNvCxnSpPr/>
          <p:nvPr/>
        </p:nvCxnSpPr>
        <p:spPr>
          <a:xfrm>
            <a:off x="467832" y="812956"/>
            <a:ext cx="11296537" cy="0"/>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sp>
        <p:nvSpPr>
          <p:cNvPr id="2" name="Elipse 1"/>
          <p:cNvSpPr/>
          <p:nvPr/>
        </p:nvSpPr>
        <p:spPr>
          <a:xfrm>
            <a:off x="802105" y="1122947"/>
            <a:ext cx="481263" cy="465221"/>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 name="CuadroTexto 2"/>
          <p:cNvSpPr txBox="1"/>
          <p:nvPr/>
        </p:nvSpPr>
        <p:spPr>
          <a:xfrm>
            <a:off x="866273" y="1170891"/>
            <a:ext cx="336884" cy="369332"/>
          </a:xfrm>
          <a:prstGeom prst="rect">
            <a:avLst/>
          </a:prstGeom>
          <a:noFill/>
        </p:spPr>
        <p:txBody>
          <a:bodyPr wrap="square" rtlCol="0">
            <a:spAutoFit/>
          </a:bodyPr>
          <a:lstStyle/>
          <a:p>
            <a:pPr algn="ctr"/>
            <a:r>
              <a:rPr lang="es-CO" b="1" dirty="0">
                <a:solidFill>
                  <a:schemeClr val="bg1"/>
                </a:solidFill>
                <a:latin typeface="Arial Black" panose="020B0A04020102020204" pitchFamily="34" charset="0"/>
              </a:rPr>
              <a:t>1</a:t>
            </a:r>
          </a:p>
        </p:txBody>
      </p:sp>
      <p:sp>
        <p:nvSpPr>
          <p:cNvPr id="11" name="Rectángulo redondeado 10"/>
          <p:cNvSpPr/>
          <p:nvPr/>
        </p:nvSpPr>
        <p:spPr>
          <a:xfrm>
            <a:off x="1523999" y="1122946"/>
            <a:ext cx="9063790" cy="625643"/>
          </a:xfrm>
          <a:prstGeom prst="roundRect">
            <a:avLst/>
          </a:prstGeom>
          <a:solidFill>
            <a:srgbClr val="F5A623"/>
          </a:solidFill>
          <a:ln>
            <a:solidFill>
              <a:srgbClr val="F5A62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9" name="Rectángulo 18"/>
          <p:cNvSpPr/>
          <p:nvPr/>
        </p:nvSpPr>
        <p:spPr>
          <a:xfrm>
            <a:off x="1523999" y="1103729"/>
            <a:ext cx="10063907" cy="523220"/>
          </a:xfrm>
          <a:prstGeom prst="rect">
            <a:avLst/>
          </a:prstGeom>
        </p:spPr>
        <p:txBody>
          <a:bodyPr wrap="square">
            <a:spAutoFit/>
          </a:bodyPr>
          <a:lstStyle/>
          <a:p>
            <a:r>
              <a:rPr lang="es-MX" sz="2800" i="0" dirty="0">
                <a:solidFill>
                  <a:srgbClr val="FFFFFF"/>
                </a:solidFill>
                <a:effectLst/>
                <a:latin typeface="Berlin Sans FB" panose="020E0602020502020306" pitchFamily="34" charset="0"/>
              </a:rPr>
              <a:t>Audiencia Pública de Rendición de Cuentas a la ciudadanía</a:t>
            </a:r>
            <a:endParaRPr lang="es-CO" sz="2800" dirty="0">
              <a:latin typeface="Berlin Sans FB" panose="020E0602020502020306" pitchFamily="34" charset="0"/>
            </a:endParaRPr>
          </a:p>
        </p:txBody>
      </p:sp>
      <p:pic>
        <p:nvPicPr>
          <p:cNvPr id="22" name="Imagen 21"/>
          <p:cNvPicPr>
            <a:picLocks noChangeAspect="1"/>
          </p:cNvPicPr>
          <p:nvPr/>
        </p:nvPicPr>
        <p:blipFill>
          <a:blip r:embed="rId2"/>
          <a:stretch>
            <a:fillRect/>
          </a:stretch>
        </p:blipFill>
        <p:spPr>
          <a:xfrm>
            <a:off x="1203157" y="1917721"/>
            <a:ext cx="9529011" cy="4787373"/>
          </a:xfrm>
          <a:prstGeom prst="rect">
            <a:avLst/>
          </a:prstGeom>
        </p:spPr>
      </p:pic>
      <p:sp>
        <p:nvSpPr>
          <p:cNvPr id="25" name="Rectángulo 24"/>
          <p:cNvSpPr/>
          <p:nvPr/>
        </p:nvSpPr>
        <p:spPr>
          <a:xfrm>
            <a:off x="2069433" y="2521367"/>
            <a:ext cx="8117304" cy="3477875"/>
          </a:xfrm>
          <a:prstGeom prst="rect">
            <a:avLst/>
          </a:prstGeom>
        </p:spPr>
        <p:txBody>
          <a:bodyPr wrap="square">
            <a:spAutoFit/>
          </a:bodyPr>
          <a:lstStyle/>
          <a:p>
            <a:pPr marL="457200" indent="-457200" algn="just">
              <a:buFont typeface="+mj-lt"/>
              <a:buAutoNum type="arabicPeriod"/>
            </a:pPr>
            <a:r>
              <a:rPr lang="es-MX" sz="2000" b="0" i="0" dirty="0">
                <a:solidFill>
                  <a:srgbClr val="20124D"/>
                </a:solidFill>
                <a:effectLst/>
                <a:latin typeface="Trebuchet MS" panose="020B0603020202020204" pitchFamily="34" charset="0"/>
              </a:rPr>
              <a:t>Consulta a la ciudadanía sobre los temas a tratar a través de la página web.</a:t>
            </a:r>
            <a:endParaRPr lang="es-MX" sz="2000" b="0" i="0" dirty="0">
              <a:solidFill>
                <a:srgbClr val="000000"/>
              </a:solidFill>
              <a:effectLst/>
              <a:latin typeface="Trebuchet MS" panose="020B0603020202020204" pitchFamily="34" charset="0"/>
            </a:endParaRPr>
          </a:p>
          <a:p>
            <a:pPr marL="457200" indent="-457200" algn="just">
              <a:buFont typeface="+mj-lt"/>
              <a:buAutoNum type="arabicPeriod"/>
            </a:pPr>
            <a:r>
              <a:rPr lang="es-MX" sz="2000" b="0" i="0" dirty="0">
                <a:solidFill>
                  <a:srgbClr val="20124D"/>
                </a:solidFill>
                <a:effectLst/>
                <a:latin typeface="Trebuchet MS" panose="020B0603020202020204" pitchFamily="34" charset="0"/>
              </a:rPr>
              <a:t>Informe consolidado teniendo en cuenta los temas de interés y administrativos del Invías.</a:t>
            </a:r>
            <a:endParaRPr lang="es-MX" sz="2000" b="0" i="0" dirty="0">
              <a:solidFill>
                <a:srgbClr val="000000"/>
              </a:solidFill>
              <a:effectLst/>
              <a:latin typeface="Trebuchet MS" panose="020B0603020202020204" pitchFamily="34" charset="0"/>
            </a:endParaRPr>
          </a:p>
          <a:p>
            <a:pPr marL="457200" indent="-457200" algn="just">
              <a:buFont typeface="+mj-lt"/>
              <a:buAutoNum type="arabicPeriod"/>
            </a:pPr>
            <a:r>
              <a:rPr lang="es-MX" sz="2000" b="0" i="0" dirty="0">
                <a:solidFill>
                  <a:srgbClr val="20124D"/>
                </a:solidFill>
                <a:effectLst/>
                <a:latin typeface="Trebuchet MS" panose="020B0603020202020204" pitchFamily="34" charset="0"/>
              </a:rPr>
              <a:t>Diseño y publicación de la agenda de la Audiencia Pública de Rendición de Cuentas.</a:t>
            </a:r>
            <a:endParaRPr lang="es-MX" sz="2000" b="0" i="0" dirty="0">
              <a:solidFill>
                <a:srgbClr val="000000"/>
              </a:solidFill>
              <a:effectLst/>
              <a:latin typeface="Trebuchet MS" panose="020B0603020202020204" pitchFamily="34" charset="0"/>
            </a:endParaRPr>
          </a:p>
          <a:p>
            <a:pPr marL="457200" indent="-457200" algn="just">
              <a:buFont typeface="+mj-lt"/>
              <a:buAutoNum type="arabicPeriod"/>
            </a:pPr>
            <a:r>
              <a:rPr lang="es-MX" sz="2000" b="0" i="0" dirty="0">
                <a:solidFill>
                  <a:srgbClr val="20124D"/>
                </a:solidFill>
                <a:effectLst/>
                <a:latin typeface="Trebuchet MS" panose="020B0603020202020204" pitchFamily="34" charset="0"/>
              </a:rPr>
              <a:t>Convocatoria a actores internos y externos para participar de la        Audiencia Pública de Rendición </a:t>
            </a:r>
            <a:r>
              <a:rPr lang="es-MX" sz="2000" dirty="0">
                <a:solidFill>
                  <a:srgbClr val="20124D"/>
                </a:solidFill>
                <a:latin typeface="Trebuchet MS" panose="020B0603020202020204" pitchFamily="34" charset="0"/>
              </a:rPr>
              <a:t>de </a:t>
            </a:r>
            <a:r>
              <a:rPr lang="es-MX" sz="2000" b="0" i="0" dirty="0">
                <a:solidFill>
                  <a:srgbClr val="20124D"/>
                </a:solidFill>
                <a:effectLst/>
                <a:latin typeface="Trebuchet MS" panose="020B0603020202020204" pitchFamily="34" charset="0"/>
              </a:rPr>
              <a:t>Cuentas.</a:t>
            </a:r>
            <a:endParaRPr lang="es-MX" sz="2000" b="0" i="0" dirty="0">
              <a:solidFill>
                <a:srgbClr val="000000"/>
              </a:solidFill>
              <a:effectLst/>
              <a:latin typeface="Trebuchet MS" panose="020B0603020202020204" pitchFamily="34" charset="0"/>
            </a:endParaRPr>
          </a:p>
          <a:p>
            <a:pPr marL="457200" indent="-457200" algn="just">
              <a:buFont typeface="+mj-lt"/>
              <a:buAutoNum type="arabicPeriod"/>
            </a:pPr>
            <a:r>
              <a:rPr lang="es-MX" sz="2000" b="0" i="0" dirty="0">
                <a:solidFill>
                  <a:srgbClr val="20124D"/>
                </a:solidFill>
                <a:effectLst/>
                <a:latin typeface="Trebuchet MS" panose="020B0603020202020204" pitchFamily="34" charset="0"/>
              </a:rPr>
              <a:t>Realización de la Audiencia Pública de Rendición de Cuentas.</a:t>
            </a:r>
            <a:endParaRPr lang="es-MX" sz="2000" b="0" i="0" dirty="0">
              <a:solidFill>
                <a:srgbClr val="000000"/>
              </a:solidFill>
              <a:effectLst/>
              <a:latin typeface="Trebuchet MS" panose="020B0603020202020204" pitchFamily="34" charset="0"/>
            </a:endParaRPr>
          </a:p>
          <a:p>
            <a:pPr marL="457200" indent="-457200" algn="just">
              <a:buFont typeface="+mj-lt"/>
              <a:buAutoNum type="arabicPeriod"/>
            </a:pPr>
            <a:r>
              <a:rPr lang="es-MX" sz="2000" b="0" i="0" dirty="0">
                <a:solidFill>
                  <a:srgbClr val="20124D"/>
                </a:solidFill>
                <a:effectLst/>
                <a:latin typeface="Trebuchet MS" panose="020B0603020202020204" pitchFamily="34" charset="0"/>
              </a:rPr>
              <a:t>Evaluación de la Audiencia.</a:t>
            </a:r>
            <a:endParaRPr lang="es-MX" sz="2000" b="0" i="0" dirty="0">
              <a:solidFill>
                <a:srgbClr val="000000"/>
              </a:solidFill>
              <a:effectLst/>
              <a:latin typeface="Trebuchet MS" panose="020B0603020202020204" pitchFamily="34" charset="0"/>
            </a:endParaRPr>
          </a:p>
          <a:p>
            <a:pPr marL="457200" indent="-457200" algn="just">
              <a:buFont typeface="+mj-lt"/>
              <a:buAutoNum type="arabicPeriod"/>
            </a:pPr>
            <a:r>
              <a:rPr lang="es-MX" sz="2000" b="0" i="0" dirty="0">
                <a:solidFill>
                  <a:srgbClr val="20124D"/>
                </a:solidFill>
                <a:effectLst/>
                <a:latin typeface="Trebuchet MS" panose="020B0603020202020204" pitchFamily="34" charset="0"/>
              </a:rPr>
              <a:t>Seguimiento a los compromisos de la Audiencia.</a:t>
            </a:r>
            <a:endParaRPr lang="es-MX" sz="2000" b="0" i="0" dirty="0">
              <a:solidFill>
                <a:srgbClr val="000000"/>
              </a:solidFill>
              <a:effectLst/>
              <a:latin typeface="Trebuchet MS" panose="020B0603020202020204" pitchFamily="34" charset="0"/>
            </a:endParaRPr>
          </a:p>
        </p:txBody>
      </p:sp>
    </p:spTree>
    <p:extLst>
      <p:ext uri="{BB962C8B-B14F-4D97-AF65-F5344CB8AC3E}">
        <p14:creationId xmlns:p14="http://schemas.microsoft.com/office/powerpoint/2010/main" val="20241457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467832" y="151236"/>
            <a:ext cx="11296537" cy="646331"/>
          </a:xfrm>
          <a:prstGeom prst="rect">
            <a:avLst/>
          </a:prstGeom>
          <a:noFill/>
        </p:spPr>
        <p:txBody>
          <a:bodyPr wrap="square" rtlCol="0">
            <a:spAutoFit/>
          </a:bodyPr>
          <a:lstStyle/>
          <a:p>
            <a:r>
              <a:rPr lang="es-CO" sz="3600" dirty="0">
                <a:solidFill>
                  <a:srgbClr val="0C1A7E"/>
                </a:solidFill>
                <a:latin typeface="Segoe UI Black" panose="020B0A02040204020203" pitchFamily="34" charset="0"/>
                <a:ea typeface="Segoe UI Black" panose="020B0A02040204020203" pitchFamily="34" charset="0"/>
                <a:cs typeface="Segoe UI Black" panose="020B0A02040204020203" pitchFamily="34" charset="0"/>
              </a:rPr>
              <a:t>PRINCIPAL ESPACIO DE RENDICIÓN DE CUENTAS</a:t>
            </a:r>
          </a:p>
        </p:txBody>
      </p:sp>
      <p:cxnSp>
        <p:nvCxnSpPr>
          <p:cNvPr id="6" name="Conector recto 5"/>
          <p:cNvCxnSpPr/>
          <p:nvPr/>
        </p:nvCxnSpPr>
        <p:spPr>
          <a:xfrm>
            <a:off x="467832" y="812956"/>
            <a:ext cx="11296537" cy="0"/>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sp>
        <p:nvSpPr>
          <p:cNvPr id="2" name="Elipse 1"/>
          <p:cNvSpPr/>
          <p:nvPr/>
        </p:nvSpPr>
        <p:spPr>
          <a:xfrm>
            <a:off x="802105" y="1122947"/>
            <a:ext cx="481263" cy="465221"/>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 name="CuadroTexto 2"/>
          <p:cNvSpPr txBox="1"/>
          <p:nvPr/>
        </p:nvSpPr>
        <p:spPr>
          <a:xfrm>
            <a:off x="866273" y="1170891"/>
            <a:ext cx="336884" cy="369332"/>
          </a:xfrm>
          <a:prstGeom prst="rect">
            <a:avLst/>
          </a:prstGeom>
          <a:noFill/>
        </p:spPr>
        <p:txBody>
          <a:bodyPr wrap="square" rtlCol="0">
            <a:spAutoFit/>
          </a:bodyPr>
          <a:lstStyle/>
          <a:p>
            <a:pPr algn="ctr"/>
            <a:r>
              <a:rPr lang="es-CO" b="1" dirty="0">
                <a:solidFill>
                  <a:schemeClr val="bg1"/>
                </a:solidFill>
                <a:latin typeface="Arial Black" panose="020B0A04020102020204" pitchFamily="34" charset="0"/>
              </a:rPr>
              <a:t>2</a:t>
            </a:r>
          </a:p>
        </p:txBody>
      </p:sp>
      <p:sp>
        <p:nvSpPr>
          <p:cNvPr id="11" name="Rectángulo redondeado 10"/>
          <p:cNvSpPr/>
          <p:nvPr/>
        </p:nvSpPr>
        <p:spPr>
          <a:xfrm>
            <a:off x="1523999" y="1122946"/>
            <a:ext cx="5342023" cy="625643"/>
          </a:xfrm>
          <a:prstGeom prst="roundRect">
            <a:avLst/>
          </a:prstGeom>
          <a:solidFill>
            <a:srgbClr val="F5A623"/>
          </a:solidFill>
          <a:ln>
            <a:solidFill>
              <a:srgbClr val="F5A62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9" name="Rectángulo 18"/>
          <p:cNvSpPr/>
          <p:nvPr/>
        </p:nvSpPr>
        <p:spPr>
          <a:xfrm>
            <a:off x="1524000" y="1103729"/>
            <a:ext cx="5342022" cy="523220"/>
          </a:xfrm>
          <a:prstGeom prst="rect">
            <a:avLst/>
          </a:prstGeom>
        </p:spPr>
        <p:txBody>
          <a:bodyPr wrap="square">
            <a:spAutoFit/>
          </a:bodyPr>
          <a:lstStyle/>
          <a:p>
            <a:r>
              <a:rPr lang="es-MX" sz="2800" dirty="0">
                <a:solidFill>
                  <a:srgbClr val="FFFFFF"/>
                </a:solidFill>
                <a:latin typeface="Berlin Sans FB" panose="020E0602020502020306" pitchFamily="34" charset="0"/>
              </a:rPr>
              <a:t>Cápsulas informativas y de diálogo</a:t>
            </a:r>
            <a:endParaRPr lang="es-CO" sz="2800" dirty="0">
              <a:latin typeface="Berlin Sans FB" panose="020E0602020502020306" pitchFamily="34" charset="0"/>
            </a:endParaRPr>
          </a:p>
        </p:txBody>
      </p:sp>
      <p:pic>
        <p:nvPicPr>
          <p:cNvPr id="22" name="Imagen 21"/>
          <p:cNvPicPr>
            <a:picLocks noChangeAspect="1"/>
          </p:cNvPicPr>
          <p:nvPr/>
        </p:nvPicPr>
        <p:blipFill>
          <a:blip r:embed="rId2"/>
          <a:stretch>
            <a:fillRect/>
          </a:stretch>
        </p:blipFill>
        <p:spPr>
          <a:xfrm>
            <a:off x="1523999" y="2326248"/>
            <a:ext cx="9192127" cy="3801836"/>
          </a:xfrm>
          <a:prstGeom prst="rect">
            <a:avLst/>
          </a:prstGeom>
        </p:spPr>
      </p:pic>
      <p:sp>
        <p:nvSpPr>
          <p:cNvPr id="5" name="Rectángulo 4"/>
          <p:cNvSpPr/>
          <p:nvPr/>
        </p:nvSpPr>
        <p:spPr>
          <a:xfrm>
            <a:off x="2410373" y="2796005"/>
            <a:ext cx="7411453" cy="2862322"/>
          </a:xfrm>
          <a:prstGeom prst="rect">
            <a:avLst/>
          </a:prstGeom>
        </p:spPr>
        <p:txBody>
          <a:bodyPr wrap="square">
            <a:spAutoFit/>
          </a:bodyPr>
          <a:lstStyle/>
          <a:p>
            <a:pPr marL="342900" indent="-342900" algn="just">
              <a:buFont typeface="+mj-lt"/>
              <a:buAutoNum type="arabicPeriod"/>
            </a:pPr>
            <a:r>
              <a:rPr lang="es-MX" sz="2000" b="0" i="0" dirty="0">
                <a:solidFill>
                  <a:srgbClr val="20124D"/>
                </a:solidFill>
                <a:effectLst/>
                <a:latin typeface="Trebuchet MS" panose="020B0603020202020204" pitchFamily="34" charset="0"/>
              </a:rPr>
              <a:t>Consulta a la ciudadanía sobre los temas a</a:t>
            </a:r>
            <a:r>
              <a:rPr lang="es-MX" sz="2000" dirty="0">
                <a:solidFill>
                  <a:srgbClr val="20124D"/>
                </a:solidFill>
                <a:latin typeface="Trebuchet MS" panose="020B0603020202020204" pitchFamily="34" charset="0"/>
              </a:rPr>
              <a:t> </a:t>
            </a:r>
            <a:r>
              <a:rPr lang="es-MX" sz="2000" b="0" i="0" dirty="0">
                <a:solidFill>
                  <a:srgbClr val="20124D"/>
                </a:solidFill>
                <a:effectLst/>
                <a:latin typeface="Trebuchet MS" panose="020B0603020202020204" pitchFamily="34" charset="0"/>
              </a:rPr>
              <a:t>tratar en las cápsulas.</a:t>
            </a:r>
            <a:endParaRPr lang="es-MX" sz="2000" b="0" i="0" dirty="0">
              <a:solidFill>
                <a:srgbClr val="000000"/>
              </a:solidFill>
              <a:effectLst/>
              <a:latin typeface="Trebuchet MS" panose="020B0603020202020204" pitchFamily="34" charset="0"/>
            </a:endParaRPr>
          </a:p>
          <a:p>
            <a:pPr marL="342900" indent="-342900" algn="just">
              <a:buFont typeface="+mj-lt"/>
              <a:buAutoNum type="arabicPeriod"/>
            </a:pPr>
            <a:r>
              <a:rPr lang="es-MX" sz="2000" b="0" i="0" dirty="0">
                <a:solidFill>
                  <a:srgbClr val="20124D"/>
                </a:solidFill>
                <a:effectLst/>
                <a:latin typeface="Trebuchet MS" panose="020B0603020202020204" pitchFamily="34" charset="0"/>
              </a:rPr>
              <a:t>Difusión y promoción de las 2 cápsulas en</a:t>
            </a:r>
            <a:r>
              <a:rPr lang="es-MX" sz="2000" dirty="0">
                <a:solidFill>
                  <a:srgbClr val="20124D"/>
                </a:solidFill>
                <a:latin typeface="Trebuchet MS" panose="020B0603020202020204" pitchFamily="34" charset="0"/>
              </a:rPr>
              <a:t> </a:t>
            </a:r>
            <a:r>
              <a:rPr lang="es-MX" sz="2000" b="0" i="0" dirty="0">
                <a:solidFill>
                  <a:srgbClr val="20124D"/>
                </a:solidFill>
                <a:effectLst/>
                <a:latin typeface="Trebuchet MS" panose="020B0603020202020204" pitchFamily="34" charset="0"/>
              </a:rPr>
              <a:t>los diversos medios de comunicación </a:t>
            </a:r>
            <a:r>
              <a:rPr lang="es-MX" sz="2000" b="0" i="0">
                <a:solidFill>
                  <a:srgbClr val="20124D"/>
                </a:solidFill>
                <a:effectLst/>
                <a:latin typeface="Trebuchet MS" panose="020B0603020202020204" pitchFamily="34" charset="0"/>
              </a:rPr>
              <a:t>(</a:t>
            </a:r>
            <a:r>
              <a:rPr lang="es-MX" sz="2000">
                <a:solidFill>
                  <a:srgbClr val="20124D"/>
                </a:solidFill>
                <a:latin typeface="Trebuchet MS" panose="020B0603020202020204" pitchFamily="34" charset="0"/>
              </a:rPr>
              <a:t>televisión, </a:t>
            </a:r>
            <a:r>
              <a:rPr lang="es-MX" sz="2000" b="0" i="0">
                <a:solidFill>
                  <a:srgbClr val="20124D"/>
                </a:solidFill>
                <a:effectLst/>
                <a:latin typeface="Trebuchet MS" panose="020B0603020202020204" pitchFamily="34" charset="0"/>
              </a:rPr>
              <a:t>redes </a:t>
            </a:r>
            <a:r>
              <a:rPr lang="es-MX" sz="2000" b="0" i="0" dirty="0">
                <a:solidFill>
                  <a:srgbClr val="20124D"/>
                </a:solidFill>
                <a:effectLst/>
                <a:latin typeface="Trebuchet MS" panose="020B0603020202020204" pitchFamily="34" charset="0"/>
              </a:rPr>
              <a:t>sociales y página web de la entidad).</a:t>
            </a:r>
          </a:p>
          <a:p>
            <a:pPr marL="342900" indent="-342900" algn="just">
              <a:buFont typeface="+mj-lt"/>
              <a:buAutoNum type="arabicPeriod"/>
            </a:pPr>
            <a:r>
              <a:rPr lang="es-MX" sz="2000" b="0" i="0" dirty="0">
                <a:solidFill>
                  <a:srgbClr val="20124D"/>
                </a:solidFill>
                <a:effectLst/>
                <a:latin typeface="Trebuchet MS" panose="020B0603020202020204" pitchFamily="34" charset="0"/>
              </a:rPr>
              <a:t>Presentación de las 2 cápsulas informativas y de diálogo.</a:t>
            </a:r>
            <a:br>
              <a:rPr lang="es-MX" sz="2000" b="0" i="0" dirty="0">
                <a:solidFill>
                  <a:srgbClr val="20124D"/>
                </a:solidFill>
                <a:effectLst/>
                <a:latin typeface="Trebuchet MS" panose="020B0603020202020204" pitchFamily="34" charset="0"/>
              </a:rPr>
            </a:br>
            <a:r>
              <a:rPr lang="es-MX" sz="2000" b="0" i="0" dirty="0">
                <a:solidFill>
                  <a:srgbClr val="20124D"/>
                </a:solidFill>
                <a:effectLst/>
                <a:latin typeface="Trebuchet MS" panose="020B0603020202020204" pitchFamily="34" charset="0"/>
              </a:rPr>
              <a:t>Diálogo en doble vía a través de Facebook Live con directivos del Invías.</a:t>
            </a:r>
          </a:p>
          <a:p>
            <a:pPr marL="342900" indent="-342900" algn="just">
              <a:buFont typeface="+mj-lt"/>
              <a:buAutoNum type="arabicPeriod"/>
            </a:pPr>
            <a:r>
              <a:rPr lang="es-MX" sz="2000" b="0" i="0" dirty="0">
                <a:solidFill>
                  <a:srgbClr val="20124D"/>
                </a:solidFill>
                <a:effectLst/>
                <a:latin typeface="Trebuchet MS" panose="020B0603020202020204" pitchFamily="34" charset="0"/>
              </a:rPr>
              <a:t>Actores incentivados</a:t>
            </a:r>
            <a:r>
              <a:rPr lang="es-MX" b="0" i="0" dirty="0">
                <a:solidFill>
                  <a:srgbClr val="20124D"/>
                </a:solidFill>
                <a:effectLst/>
                <a:latin typeface="Trebuchet MS" panose="020B0603020202020204" pitchFamily="34" charset="0"/>
              </a:rPr>
              <a:t>.</a:t>
            </a:r>
            <a:endParaRPr lang="es-MX" b="0" i="0" dirty="0">
              <a:solidFill>
                <a:srgbClr val="000000"/>
              </a:solidFill>
              <a:effectLst/>
              <a:latin typeface="Trebuchet MS" panose="020B0603020202020204" pitchFamily="34" charset="0"/>
            </a:endParaRPr>
          </a:p>
        </p:txBody>
      </p:sp>
    </p:spTree>
    <p:extLst>
      <p:ext uri="{BB962C8B-B14F-4D97-AF65-F5344CB8AC3E}">
        <p14:creationId xmlns:p14="http://schemas.microsoft.com/office/powerpoint/2010/main" val="21305633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 y="0"/>
            <a:ext cx="12192000" cy="1100667"/>
          </a:xfrm>
          <a:prstGeom prst="rect">
            <a:avLst/>
          </a:prstGeom>
          <a:solidFill>
            <a:srgbClr val="0C1A7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CuadroTexto 4"/>
          <p:cNvSpPr txBox="1"/>
          <p:nvPr/>
        </p:nvSpPr>
        <p:spPr>
          <a:xfrm>
            <a:off x="5064369" y="77316"/>
            <a:ext cx="4097215" cy="830997"/>
          </a:xfrm>
          <a:prstGeom prst="rect">
            <a:avLst/>
          </a:prstGeom>
          <a:noFill/>
        </p:spPr>
        <p:txBody>
          <a:bodyPr wrap="square" rtlCol="0">
            <a:spAutoFit/>
          </a:bodyPr>
          <a:lstStyle/>
          <a:p>
            <a:r>
              <a:rPr lang="es-CO" sz="4800" dirty="0">
                <a:solidFill>
                  <a:schemeClr val="bg1"/>
                </a:solidFill>
                <a:latin typeface="Berlin Sans FB Demi" panose="020E0802020502020306" pitchFamily="34" charset="0"/>
              </a:rPr>
              <a:t>Marco Legal</a:t>
            </a:r>
          </a:p>
        </p:txBody>
      </p:sp>
      <p:sp>
        <p:nvSpPr>
          <p:cNvPr id="6" name="Rectángulo 5"/>
          <p:cNvSpPr/>
          <p:nvPr/>
        </p:nvSpPr>
        <p:spPr>
          <a:xfrm>
            <a:off x="3065584" y="1143508"/>
            <a:ext cx="8412183" cy="584775"/>
          </a:xfrm>
          <a:prstGeom prst="rect">
            <a:avLst/>
          </a:prstGeom>
        </p:spPr>
        <p:txBody>
          <a:bodyPr wrap="square">
            <a:spAutoFit/>
          </a:bodyPr>
          <a:lstStyle/>
          <a:p>
            <a:pPr algn="just"/>
            <a:r>
              <a:rPr lang="es-MX" sz="1600" b="1" i="0" dirty="0">
                <a:solidFill>
                  <a:srgbClr val="F5A623"/>
                </a:solidFill>
                <a:effectLst/>
                <a:latin typeface="Leelawadee" panose="020B0502040204020203" pitchFamily="34" charset="-34"/>
                <a:ea typeface="MS PGothic" panose="020B0600070205080204" pitchFamily="34" charset="-128"/>
                <a:cs typeface="Leelawadee" panose="020B0502040204020203" pitchFamily="34" charset="-34"/>
              </a:rPr>
              <a:t>Artículo 20.</a:t>
            </a:r>
            <a:r>
              <a:rPr lang="es-MX" sz="1600" b="0" i="0" dirty="0">
                <a:solidFill>
                  <a:srgbClr val="20124D"/>
                </a:solidFill>
                <a:effectLst/>
                <a:latin typeface="Leelawadee" panose="020B0502040204020203" pitchFamily="34" charset="-34"/>
                <a:ea typeface="MS PGothic" panose="020B0600070205080204" pitchFamily="34" charset="-128"/>
                <a:cs typeface="Leelawadee" panose="020B0502040204020203" pitchFamily="34" charset="-34"/>
              </a:rPr>
              <a:t> </a:t>
            </a:r>
            <a:r>
              <a:rPr lang="es-MX" sz="1600" b="0" i="0" dirty="0">
                <a:solidFill>
                  <a:srgbClr val="0C1A7E"/>
                </a:solidFill>
                <a:effectLst/>
                <a:latin typeface="Leelawadee" panose="020B0502040204020203" pitchFamily="34" charset="-34"/>
                <a:ea typeface="MS PGothic" panose="020B0600070205080204" pitchFamily="34" charset="-128"/>
                <a:cs typeface="Leelawadee" panose="020B0502040204020203" pitchFamily="34" charset="-34"/>
              </a:rPr>
              <a:t>Se garantiza a toda persona la libertad de expresar y difundir su pensamiento y opiniones, la de informar y recibir información veraz e imparcial (…)</a:t>
            </a:r>
            <a:endParaRPr lang="es-CO" sz="1600" dirty="0">
              <a:solidFill>
                <a:srgbClr val="0C1A7E"/>
              </a:solidFill>
              <a:latin typeface="Leelawadee" panose="020B0502040204020203" pitchFamily="34" charset="-34"/>
              <a:ea typeface="MS PGothic" panose="020B0600070205080204" pitchFamily="34" charset="-128"/>
              <a:cs typeface="Leelawadee" panose="020B0502040204020203" pitchFamily="34" charset="-34"/>
            </a:endParaRPr>
          </a:p>
        </p:txBody>
      </p:sp>
      <p:sp>
        <p:nvSpPr>
          <p:cNvPr id="7" name="Rectángulo 6"/>
          <p:cNvSpPr/>
          <p:nvPr/>
        </p:nvSpPr>
        <p:spPr>
          <a:xfrm>
            <a:off x="3017458" y="1860810"/>
            <a:ext cx="8364776" cy="584775"/>
          </a:xfrm>
          <a:prstGeom prst="rect">
            <a:avLst/>
          </a:prstGeom>
        </p:spPr>
        <p:txBody>
          <a:bodyPr wrap="square">
            <a:spAutoFit/>
          </a:bodyPr>
          <a:lstStyle/>
          <a:p>
            <a:pPr algn="just"/>
            <a:r>
              <a:rPr lang="es-MX" sz="1600" b="1" i="0" dirty="0">
                <a:solidFill>
                  <a:srgbClr val="F5A623"/>
                </a:solidFill>
                <a:effectLst/>
                <a:latin typeface="Leelawadee" panose="020B0502040204020203" pitchFamily="34" charset="-34"/>
                <a:ea typeface="MS PGothic" panose="020B0600070205080204" pitchFamily="34" charset="-128"/>
                <a:cs typeface="Leelawadee" panose="020B0502040204020203" pitchFamily="34" charset="-34"/>
              </a:rPr>
              <a:t>Artículo 23</a:t>
            </a:r>
            <a:r>
              <a:rPr lang="es-MX" sz="1600" b="0" i="0" dirty="0">
                <a:solidFill>
                  <a:srgbClr val="F5A623"/>
                </a:solidFill>
                <a:effectLst/>
                <a:latin typeface="Leelawadee" panose="020B0502040204020203" pitchFamily="34" charset="-34"/>
                <a:ea typeface="MS PGothic" panose="020B0600070205080204" pitchFamily="34" charset="-128"/>
                <a:cs typeface="Leelawadee" panose="020B0502040204020203" pitchFamily="34" charset="-34"/>
              </a:rPr>
              <a:t>.</a:t>
            </a:r>
            <a:r>
              <a:rPr lang="es-MX" sz="1600" b="0" i="0" dirty="0">
                <a:solidFill>
                  <a:srgbClr val="20124D"/>
                </a:solidFill>
                <a:effectLst/>
                <a:latin typeface="Leelawadee" panose="020B0502040204020203" pitchFamily="34" charset="-34"/>
                <a:ea typeface="MS PGothic" panose="020B0600070205080204" pitchFamily="34" charset="-128"/>
                <a:cs typeface="Leelawadee" panose="020B0502040204020203" pitchFamily="34" charset="-34"/>
              </a:rPr>
              <a:t> </a:t>
            </a:r>
            <a:r>
              <a:rPr lang="es-MX" sz="1600" b="0" i="0" dirty="0">
                <a:solidFill>
                  <a:srgbClr val="0C1A7E"/>
                </a:solidFill>
                <a:effectLst/>
                <a:latin typeface="Leelawadee" panose="020B0502040204020203" pitchFamily="34" charset="-34"/>
                <a:ea typeface="MS PGothic" panose="020B0600070205080204" pitchFamily="34" charset="-128"/>
                <a:cs typeface="Leelawadee" panose="020B0502040204020203" pitchFamily="34" charset="-34"/>
              </a:rPr>
              <a:t>Toda persona tiene derecho a presentar peticiones respetuosas a las autoridades por motivos de interés general o particular y a obtener pronta resolución</a:t>
            </a:r>
            <a:r>
              <a:rPr lang="es-MX" sz="1600" b="0" i="0" dirty="0">
                <a:solidFill>
                  <a:srgbClr val="20124D"/>
                </a:solidFill>
                <a:effectLst/>
                <a:latin typeface="Leelawadee" panose="020B0502040204020203" pitchFamily="34" charset="-34"/>
                <a:ea typeface="MS PGothic" panose="020B0600070205080204" pitchFamily="34" charset="-128"/>
                <a:cs typeface="Leelawadee" panose="020B0502040204020203" pitchFamily="34" charset="-34"/>
              </a:rPr>
              <a:t>.</a:t>
            </a:r>
            <a:endParaRPr lang="es-CO" sz="1600" dirty="0">
              <a:latin typeface="Leelawadee" panose="020B0502040204020203" pitchFamily="34" charset="-34"/>
              <a:ea typeface="MS PGothic" panose="020B0600070205080204" pitchFamily="34" charset="-128"/>
              <a:cs typeface="Leelawadee" panose="020B0502040204020203" pitchFamily="34" charset="-34"/>
            </a:endParaRPr>
          </a:p>
        </p:txBody>
      </p:sp>
      <p:sp>
        <p:nvSpPr>
          <p:cNvPr id="8" name="Rectángulo 7"/>
          <p:cNvSpPr/>
          <p:nvPr/>
        </p:nvSpPr>
        <p:spPr>
          <a:xfrm>
            <a:off x="126486" y="2570358"/>
            <a:ext cx="11712588" cy="338554"/>
          </a:xfrm>
          <a:prstGeom prst="rect">
            <a:avLst/>
          </a:prstGeom>
        </p:spPr>
        <p:txBody>
          <a:bodyPr wrap="square">
            <a:spAutoFit/>
          </a:bodyPr>
          <a:lstStyle/>
          <a:p>
            <a:pPr algn="just"/>
            <a:r>
              <a:rPr lang="es-MX" sz="1600" b="1" i="0" dirty="0">
                <a:solidFill>
                  <a:srgbClr val="F5A623"/>
                </a:solidFill>
                <a:effectLst/>
                <a:latin typeface="Leelawadee" panose="020B0502040204020203" pitchFamily="34" charset="-34"/>
                <a:ea typeface="MS PGothic" panose="020B0600070205080204" pitchFamily="34" charset="-128"/>
                <a:cs typeface="Leelawadee" panose="020B0502040204020203" pitchFamily="34" charset="-34"/>
              </a:rPr>
              <a:t>Artículo 74.</a:t>
            </a:r>
            <a:r>
              <a:rPr lang="es-MX" sz="1600" b="1" i="0" dirty="0">
                <a:solidFill>
                  <a:srgbClr val="20124D"/>
                </a:solidFill>
                <a:effectLst/>
                <a:latin typeface="Leelawadee" panose="020B0502040204020203" pitchFamily="34" charset="-34"/>
                <a:ea typeface="MS PGothic" panose="020B0600070205080204" pitchFamily="34" charset="-128"/>
                <a:cs typeface="Leelawadee" panose="020B0502040204020203" pitchFamily="34" charset="-34"/>
              </a:rPr>
              <a:t> </a:t>
            </a:r>
            <a:r>
              <a:rPr lang="es-MX" sz="1600" b="0" i="0" dirty="0">
                <a:solidFill>
                  <a:srgbClr val="0C1A7E"/>
                </a:solidFill>
                <a:effectLst/>
                <a:latin typeface="Leelawadee" panose="020B0502040204020203" pitchFamily="34" charset="-34"/>
                <a:ea typeface="MS PGothic" panose="020B0600070205080204" pitchFamily="34" charset="-128"/>
                <a:cs typeface="Leelawadee" panose="020B0502040204020203" pitchFamily="34" charset="-34"/>
              </a:rPr>
              <a:t>Todas las personas tienen derecho a acceder a los documentos públicos salvo los casos que establezca la ley</a:t>
            </a:r>
            <a:r>
              <a:rPr lang="es-MX" sz="1600" b="0" i="0" dirty="0">
                <a:solidFill>
                  <a:srgbClr val="20124D"/>
                </a:solidFill>
                <a:effectLst/>
                <a:latin typeface="Leelawadee" panose="020B0502040204020203" pitchFamily="34" charset="-34"/>
                <a:ea typeface="MS PGothic" panose="020B0600070205080204" pitchFamily="34" charset="-128"/>
                <a:cs typeface="Leelawadee" panose="020B0502040204020203" pitchFamily="34" charset="-34"/>
              </a:rPr>
              <a:t>.</a:t>
            </a:r>
            <a:endParaRPr lang="es-CO" sz="1600" dirty="0">
              <a:latin typeface="Leelawadee" panose="020B0502040204020203" pitchFamily="34" charset="-34"/>
              <a:ea typeface="MS PGothic" panose="020B0600070205080204" pitchFamily="34" charset="-128"/>
              <a:cs typeface="Leelawadee" panose="020B0502040204020203" pitchFamily="34" charset="-34"/>
            </a:endParaRPr>
          </a:p>
        </p:txBody>
      </p:sp>
      <p:sp>
        <p:nvSpPr>
          <p:cNvPr id="9" name="Rectángulo 8"/>
          <p:cNvSpPr/>
          <p:nvPr/>
        </p:nvSpPr>
        <p:spPr>
          <a:xfrm>
            <a:off x="126486" y="2905586"/>
            <a:ext cx="11351281" cy="584775"/>
          </a:xfrm>
          <a:prstGeom prst="rect">
            <a:avLst/>
          </a:prstGeom>
        </p:spPr>
        <p:txBody>
          <a:bodyPr wrap="square">
            <a:spAutoFit/>
          </a:bodyPr>
          <a:lstStyle/>
          <a:p>
            <a:pPr algn="just"/>
            <a:r>
              <a:rPr lang="es-MX" sz="1600" b="1" i="0" dirty="0">
                <a:solidFill>
                  <a:srgbClr val="F5A623"/>
                </a:solidFill>
                <a:effectLst/>
                <a:latin typeface="Leelawadee" panose="020B0502040204020203" pitchFamily="34" charset="-34"/>
                <a:ea typeface="MS PGothic" panose="020B0600070205080204" pitchFamily="34" charset="-128"/>
                <a:cs typeface="Leelawadee" panose="020B0502040204020203" pitchFamily="34" charset="-34"/>
              </a:rPr>
              <a:t>Código contencioso Administrativo.</a:t>
            </a:r>
            <a:r>
              <a:rPr lang="es-MX" sz="1600" b="1" i="0" dirty="0">
                <a:solidFill>
                  <a:srgbClr val="20124D"/>
                </a:solidFill>
                <a:effectLst/>
                <a:latin typeface="Leelawadee" panose="020B0502040204020203" pitchFamily="34" charset="-34"/>
                <a:ea typeface="MS PGothic" panose="020B0600070205080204" pitchFamily="34" charset="-128"/>
                <a:cs typeface="Leelawadee" panose="020B0502040204020203" pitchFamily="34" charset="-34"/>
              </a:rPr>
              <a:t> </a:t>
            </a:r>
            <a:r>
              <a:rPr lang="es-MX" sz="1600" b="0" i="0" dirty="0">
                <a:solidFill>
                  <a:srgbClr val="0C1A7E"/>
                </a:solidFill>
                <a:effectLst/>
                <a:latin typeface="Leelawadee" panose="020B0502040204020203" pitchFamily="34" charset="-34"/>
                <a:ea typeface="MS PGothic" panose="020B0600070205080204" pitchFamily="34" charset="-128"/>
                <a:cs typeface="Leelawadee" panose="020B0502040204020203" pitchFamily="34" charset="-34"/>
              </a:rPr>
              <a:t>Regula el derecho de petición en interés  general, en interés particular y de petición de informaciones</a:t>
            </a:r>
            <a:endParaRPr lang="es-CO" sz="1600" dirty="0">
              <a:solidFill>
                <a:srgbClr val="0C1A7E"/>
              </a:solidFill>
              <a:latin typeface="Leelawadee" panose="020B0502040204020203" pitchFamily="34" charset="-34"/>
              <a:ea typeface="MS PGothic" panose="020B0600070205080204" pitchFamily="34" charset="-128"/>
              <a:cs typeface="Leelawadee" panose="020B0502040204020203" pitchFamily="34" charset="-34"/>
            </a:endParaRPr>
          </a:p>
        </p:txBody>
      </p:sp>
      <p:sp>
        <p:nvSpPr>
          <p:cNvPr id="11" name="Rectángulo 10"/>
          <p:cNvSpPr/>
          <p:nvPr/>
        </p:nvSpPr>
        <p:spPr>
          <a:xfrm>
            <a:off x="126486" y="3490361"/>
            <a:ext cx="11351281" cy="2554545"/>
          </a:xfrm>
          <a:prstGeom prst="rect">
            <a:avLst/>
          </a:prstGeom>
        </p:spPr>
        <p:txBody>
          <a:bodyPr wrap="square">
            <a:spAutoFit/>
          </a:bodyPr>
          <a:lstStyle/>
          <a:p>
            <a:pPr algn="just"/>
            <a:r>
              <a:rPr lang="es-MX" sz="1600" b="1" i="0" dirty="0">
                <a:solidFill>
                  <a:srgbClr val="F5A623"/>
                </a:solidFill>
                <a:effectLst/>
                <a:latin typeface="Leelawadee" panose="020B0502040204020203" pitchFamily="34" charset="-34"/>
                <a:ea typeface="MS PGothic" panose="020B0600070205080204" pitchFamily="34" charset="-128"/>
                <a:cs typeface="Leelawadee" panose="020B0502040204020203" pitchFamily="34" charset="-34"/>
              </a:rPr>
              <a:t>Ley 152 de 1994</a:t>
            </a:r>
            <a:r>
              <a:rPr lang="es-MX" sz="1600" b="0" i="0" dirty="0">
                <a:solidFill>
                  <a:srgbClr val="F5A623"/>
                </a:solidFill>
                <a:effectLst/>
                <a:latin typeface="Leelawadee" panose="020B0502040204020203" pitchFamily="34" charset="-34"/>
                <a:ea typeface="MS PGothic" panose="020B0600070205080204" pitchFamily="34" charset="-128"/>
                <a:cs typeface="Leelawadee" panose="020B0502040204020203" pitchFamily="34" charset="-34"/>
              </a:rPr>
              <a:t>:</a:t>
            </a:r>
            <a:r>
              <a:rPr lang="es-MX" sz="1600" b="0" i="0" dirty="0">
                <a:solidFill>
                  <a:srgbClr val="20124D"/>
                </a:solidFill>
                <a:effectLst/>
                <a:latin typeface="Leelawadee" panose="020B0502040204020203" pitchFamily="34" charset="-34"/>
                <a:ea typeface="MS PGothic" panose="020B0600070205080204" pitchFamily="34" charset="-128"/>
                <a:cs typeface="Leelawadee" panose="020B0502040204020203" pitchFamily="34" charset="-34"/>
              </a:rPr>
              <a:t> </a:t>
            </a:r>
            <a:r>
              <a:rPr lang="es-MX" sz="1600" b="0" i="0" dirty="0">
                <a:solidFill>
                  <a:srgbClr val="0C1A7E"/>
                </a:solidFill>
                <a:effectLst/>
                <a:latin typeface="Leelawadee" panose="020B0502040204020203" pitchFamily="34" charset="-34"/>
                <a:ea typeface="MS PGothic" panose="020B0600070205080204" pitchFamily="34" charset="-128"/>
                <a:cs typeface="Leelawadee" panose="020B0502040204020203" pitchFamily="34" charset="-34"/>
              </a:rPr>
              <a:t>Ley orgánica del Plan Nacional de Desarrollo.  Establece obligaciones de producción y presentación de información de la rama ejecutiva, especialmente para fines de rendición de cuentas interna, planeación y seguimiento y regula el Consejo Nacional de Planeación, que incluye participantes de organizaciones sociales.</a:t>
            </a:r>
          </a:p>
          <a:p>
            <a:pPr algn="just"/>
            <a:endParaRPr lang="es-MX" sz="1600" b="0" i="0" dirty="0">
              <a:solidFill>
                <a:srgbClr val="000000"/>
              </a:solidFill>
              <a:effectLst/>
              <a:latin typeface="Leelawadee" panose="020B0502040204020203" pitchFamily="34" charset="-34"/>
              <a:ea typeface="MS PGothic" panose="020B0600070205080204" pitchFamily="34" charset="-128"/>
              <a:cs typeface="Leelawadee" panose="020B0502040204020203" pitchFamily="34" charset="-34"/>
            </a:endParaRPr>
          </a:p>
          <a:p>
            <a:pPr algn="just"/>
            <a:r>
              <a:rPr lang="es-MX" sz="1600" b="1" i="0" dirty="0">
                <a:solidFill>
                  <a:srgbClr val="F5A623"/>
                </a:solidFill>
                <a:effectLst/>
                <a:latin typeface="Leelawadee" panose="020B0502040204020203" pitchFamily="34" charset="-34"/>
                <a:ea typeface="MS PGothic" panose="020B0600070205080204" pitchFamily="34" charset="-128"/>
                <a:cs typeface="Leelawadee" panose="020B0502040204020203" pitchFamily="34" charset="-34"/>
              </a:rPr>
              <a:t>Ley 190 de 1995</a:t>
            </a:r>
            <a:r>
              <a:rPr lang="es-MX" sz="1600" b="0" i="0" dirty="0">
                <a:solidFill>
                  <a:srgbClr val="F5A623"/>
                </a:solidFill>
                <a:effectLst/>
                <a:latin typeface="Leelawadee" panose="020B0502040204020203" pitchFamily="34" charset="-34"/>
                <a:ea typeface="MS PGothic" panose="020B0600070205080204" pitchFamily="34" charset="-128"/>
                <a:cs typeface="Leelawadee" panose="020B0502040204020203" pitchFamily="34" charset="-34"/>
              </a:rPr>
              <a:t>: </a:t>
            </a:r>
            <a:r>
              <a:rPr lang="es-MX" sz="1600" b="0" i="0" dirty="0">
                <a:solidFill>
                  <a:srgbClr val="0C1A7E"/>
                </a:solidFill>
                <a:effectLst/>
                <a:latin typeface="Leelawadee" panose="020B0502040204020203" pitchFamily="34" charset="-34"/>
                <a:ea typeface="MS PGothic" panose="020B0600070205080204" pitchFamily="34" charset="-128"/>
                <a:cs typeface="Leelawadee" panose="020B0502040204020203" pitchFamily="34" charset="-34"/>
              </a:rPr>
              <a:t>Estatuto anticorrupción regula aspectos de publicidad de la información pública, atención al ciudadano, difusión y sanciones para quienes nieguen la información al público.</a:t>
            </a:r>
          </a:p>
          <a:p>
            <a:pPr algn="just"/>
            <a:endParaRPr lang="es-MX" sz="1600" b="0" i="0" dirty="0">
              <a:solidFill>
                <a:srgbClr val="000000"/>
              </a:solidFill>
              <a:effectLst/>
              <a:latin typeface="Leelawadee" panose="020B0502040204020203" pitchFamily="34" charset="-34"/>
              <a:ea typeface="MS PGothic" panose="020B0600070205080204" pitchFamily="34" charset="-128"/>
              <a:cs typeface="Leelawadee" panose="020B0502040204020203" pitchFamily="34" charset="-34"/>
            </a:endParaRPr>
          </a:p>
          <a:p>
            <a:pPr algn="just"/>
            <a:r>
              <a:rPr lang="es-MX" sz="1600" b="1" i="0" dirty="0">
                <a:solidFill>
                  <a:srgbClr val="F5A623"/>
                </a:solidFill>
                <a:effectLst/>
                <a:latin typeface="Leelawadee" panose="020B0502040204020203" pitchFamily="34" charset="-34"/>
                <a:ea typeface="MS PGothic" panose="020B0600070205080204" pitchFamily="34" charset="-128"/>
                <a:cs typeface="Leelawadee" panose="020B0502040204020203" pitchFamily="34" charset="-34"/>
              </a:rPr>
              <a:t>Ley 489 de 1998:</a:t>
            </a:r>
            <a:r>
              <a:rPr lang="es-MX" sz="1600" b="0" i="0" dirty="0">
                <a:solidFill>
                  <a:srgbClr val="000000"/>
                </a:solidFill>
                <a:effectLst/>
                <a:latin typeface="Leelawadee" panose="020B0502040204020203" pitchFamily="34" charset="-34"/>
                <a:ea typeface="MS PGothic" panose="020B0600070205080204" pitchFamily="34" charset="-128"/>
                <a:cs typeface="Leelawadee" panose="020B0502040204020203" pitchFamily="34" charset="-34"/>
              </a:rPr>
              <a:t> </a:t>
            </a:r>
            <a:r>
              <a:rPr lang="es-MX" sz="1600" b="0" i="0" dirty="0">
                <a:solidFill>
                  <a:srgbClr val="0C1A7E"/>
                </a:solidFill>
                <a:effectLst/>
                <a:latin typeface="Leelawadee" panose="020B0502040204020203" pitchFamily="34" charset="-34"/>
                <a:ea typeface="MS PGothic" panose="020B0600070205080204" pitchFamily="34" charset="-128"/>
                <a:cs typeface="Leelawadee" panose="020B0502040204020203" pitchFamily="34" charset="-34"/>
              </a:rPr>
              <a:t>Sobre estructura de la administración pública, incluye la obligación de fortalecer los sistemas de información del sector público, divulgar la información y apoyar el control social</a:t>
            </a:r>
            <a:r>
              <a:rPr lang="es-MX" sz="1600" b="0" i="0" dirty="0">
                <a:solidFill>
                  <a:srgbClr val="20124D"/>
                </a:solidFill>
                <a:effectLst/>
                <a:latin typeface="Leelawadee" panose="020B0502040204020203" pitchFamily="34" charset="-34"/>
                <a:ea typeface="MS PGothic" panose="020B0600070205080204" pitchFamily="34" charset="-128"/>
                <a:cs typeface="Leelawadee" panose="020B0502040204020203" pitchFamily="34" charset="-34"/>
              </a:rPr>
              <a:t>. </a:t>
            </a:r>
          </a:p>
          <a:p>
            <a:pPr algn="just"/>
            <a:endParaRPr lang="es-MX" sz="1600" b="0" i="0" dirty="0">
              <a:solidFill>
                <a:srgbClr val="000000"/>
              </a:solidFill>
              <a:effectLst/>
              <a:latin typeface="Leelawadee" panose="020B0502040204020203" pitchFamily="34" charset="-34"/>
              <a:ea typeface="MS PGothic" panose="020B0600070205080204" pitchFamily="34" charset="-128"/>
              <a:cs typeface="Leelawadee" panose="020B0502040204020203" pitchFamily="34" charset="-34"/>
            </a:endParaRPr>
          </a:p>
        </p:txBody>
      </p:sp>
      <p:pic>
        <p:nvPicPr>
          <p:cNvPr id="1026" name="Picture 2" descr="Resultado de imagen para libro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2340" y="624154"/>
            <a:ext cx="2528863" cy="1685909"/>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29407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 y="0"/>
            <a:ext cx="12192000" cy="1100667"/>
          </a:xfrm>
          <a:prstGeom prst="rect">
            <a:avLst/>
          </a:prstGeom>
          <a:solidFill>
            <a:srgbClr val="0C1A7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CuadroTexto 4"/>
          <p:cNvSpPr txBox="1"/>
          <p:nvPr/>
        </p:nvSpPr>
        <p:spPr>
          <a:xfrm>
            <a:off x="5064369" y="77316"/>
            <a:ext cx="4097215" cy="830997"/>
          </a:xfrm>
          <a:prstGeom prst="rect">
            <a:avLst/>
          </a:prstGeom>
          <a:noFill/>
        </p:spPr>
        <p:txBody>
          <a:bodyPr wrap="square" rtlCol="0">
            <a:spAutoFit/>
          </a:bodyPr>
          <a:lstStyle/>
          <a:p>
            <a:r>
              <a:rPr lang="es-CO" sz="4800" dirty="0">
                <a:solidFill>
                  <a:schemeClr val="bg1"/>
                </a:solidFill>
                <a:latin typeface="Berlin Sans FB Demi" panose="020E0802020502020306" pitchFamily="34" charset="0"/>
              </a:rPr>
              <a:t>Marco Legal</a:t>
            </a:r>
          </a:p>
        </p:txBody>
      </p:sp>
      <p:sp>
        <p:nvSpPr>
          <p:cNvPr id="2" name="Rectángulo 1"/>
          <p:cNvSpPr/>
          <p:nvPr/>
        </p:nvSpPr>
        <p:spPr>
          <a:xfrm>
            <a:off x="329635" y="1348563"/>
            <a:ext cx="11202724" cy="5016758"/>
          </a:xfrm>
          <a:prstGeom prst="rect">
            <a:avLst/>
          </a:prstGeom>
        </p:spPr>
        <p:txBody>
          <a:bodyPr wrap="square">
            <a:spAutoFit/>
          </a:bodyPr>
          <a:lstStyle/>
          <a:p>
            <a:pPr algn="just"/>
            <a:r>
              <a:rPr lang="es-MX" sz="1600" b="1" i="0" dirty="0">
                <a:solidFill>
                  <a:srgbClr val="F5A623"/>
                </a:solidFill>
                <a:effectLst/>
                <a:latin typeface="Leelawadee" panose="020B0502040204020203" pitchFamily="34" charset="-34"/>
                <a:ea typeface="MS PGothic" panose="020B0600070205080204" pitchFamily="34" charset="-128"/>
                <a:cs typeface="Leelawadee" panose="020B0502040204020203" pitchFamily="34" charset="-34"/>
              </a:rPr>
              <a:t>Ley 734 de 2002</a:t>
            </a:r>
            <a:r>
              <a:rPr lang="es-MX" sz="1600" b="0" i="0" dirty="0">
                <a:solidFill>
                  <a:srgbClr val="F5A623"/>
                </a:solidFill>
                <a:effectLst/>
                <a:latin typeface="Leelawadee" panose="020B0502040204020203" pitchFamily="34" charset="-34"/>
                <a:ea typeface="MS PGothic" panose="020B0600070205080204" pitchFamily="34" charset="-128"/>
                <a:cs typeface="Leelawadee" panose="020B0502040204020203" pitchFamily="34" charset="-34"/>
              </a:rPr>
              <a:t>:</a:t>
            </a:r>
            <a:r>
              <a:rPr lang="es-MX" sz="1600" b="0" i="0" dirty="0">
                <a:solidFill>
                  <a:srgbClr val="FF6161"/>
                </a:solidFill>
                <a:effectLst/>
                <a:latin typeface="Leelawadee" panose="020B0502040204020203" pitchFamily="34" charset="-34"/>
                <a:ea typeface="MS PGothic" panose="020B0600070205080204" pitchFamily="34" charset="-128"/>
                <a:cs typeface="Leelawadee" panose="020B0502040204020203" pitchFamily="34" charset="-34"/>
              </a:rPr>
              <a:t> </a:t>
            </a:r>
            <a:r>
              <a:rPr lang="es-MX" sz="1600" dirty="0">
                <a:solidFill>
                  <a:srgbClr val="0C1A7E"/>
                </a:solidFill>
                <a:latin typeface="Leelawadee" panose="020B0502040204020203" pitchFamily="34" charset="-34"/>
                <a:ea typeface="MS PGothic" panose="020B0600070205080204" pitchFamily="34" charset="-128"/>
                <a:cs typeface="Leelawadee" panose="020B0502040204020203" pitchFamily="34" charset="-34"/>
              </a:rPr>
              <a:t>Código disciplinario, en el cual se establecen los deberes de los servidores públicos. En particular, respecto de la información se precisan las siguientes obligaciones: custodia, uso de los sistemas de información disponibles, publicación mensual de los informes que se generen sobre la gestión y respuesta a los requerimientos de los ciudadanos.</a:t>
            </a:r>
          </a:p>
          <a:p>
            <a:pPr algn="just"/>
            <a:endParaRPr lang="es-MX" sz="1600" b="1" dirty="0">
              <a:solidFill>
                <a:srgbClr val="F5A623"/>
              </a:solidFill>
              <a:latin typeface="Leelawadee" panose="020B0502040204020203" pitchFamily="34" charset="-34"/>
              <a:ea typeface="MS PGothic" panose="020B0600070205080204" pitchFamily="34" charset="-128"/>
              <a:cs typeface="Leelawadee" panose="020B0502040204020203" pitchFamily="34" charset="-34"/>
            </a:endParaRPr>
          </a:p>
          <a:p>
            <a:pPr algn="just"/>
            <a:r>
              <a:rPr lang="es-MX" sz="1600" b="1" dirty="0">
                <a:solidFill>
                  <a:srgbClr val="F5A623"/>
                </a:solidFill>
                <a:latin typeface="Leelawadee" panose="020B0502040204020203" pitchFamily="34" charset="-34"/>
                <a:ea typeface="MS PGothic" panose="020B0600070205080204" pitchFamily="34" charset="-128"/>
                <a:cs typeface="Leelawadee" panose="020B0502040204020203" pitchFamily="34" charset="-34"/>
              </a:rPr>
              <a:t>Ley 850 de 2003: </a:t>
            </a:r>
            <a:r>
              <a:rPr lang="es-MX" sz="1600" dirty="0">
                <a:solidFill>
                  <a:srgbClr val="0C1A7E"/>
                </a:solidFill>
                <a:latin typeface="Leelawadee" panose="020B0502040204020203" pitchFamily="34" charset="-34"/>
                <a:ea typeface="MS PGothic" panose="020B0600070205080204" pitchFamily="34" charset="-128"/>
                <a:cs typeface="Leelawadee" panose="020B0502040204020203" pitchFamily="34" charset="-34"/>
              </a:rPr>
              <a:t>ley estatutaria de veedurías ciudadanas, la cual contiene disposiciones sobre su funcionamiento y su derecho a la información. Así mismo, establece que las autoridades deben apoyar a estos mecanismos de control social. </a:t>
            </a:r>
          </a:p>
          <a:p>
            <a:pPr algn="just"/>
            <a:endParaRPr lang="es-MX" sz="1600" b="1" dirty="0">
              <a:solidFill>
                <a:srgbClr val="F5A623"/>
              </a:solidFill>
              <a:latin typeface="Leelawadee" panose="020B0502040204020203" pitchFamily="34" charset="-34"/>
              <a:ea typeface="MS PGothic" panose="020B0600070205080204" pitchFamily="34" charset="-128"/>
              <a:cs typeface="Leelawadee" panose="020B0502040204020203" pitchFamily="34" charset="-34"/>
            </a:endParaRPr>
          </a:p>
          <a:p>
            <a:pPr algn="just"/>
            <a:r>
              <a:rPr lang="es-MX" sz="1600" b="1" dirty="0">
                <a:solidFill>
                  <a:srgbClr val="F5A623"/>
                </a:solidFill>
                <a:latin typeface="Leelawadee" panose="020B0502040204020203" pitchFamily="34" charset="-34"/>
                <a:ea typeface="MS PGothic" panose="020B0600070205080204" pitchFamily="34" charset="-128"/>
                <a:cs typeface="Leelawadee" panose="020B0502040204020203" pitchFamily="34" charset="-34"/>
              </a:rPr>
              <a:t>Ley 962 de 2005 (anti trámites): </a:t>
            </a:r>
            <a:r>
              <a:rPr lang="es-MX" sz="1600" dirty="0">
                <a:solidFill>
                  <a:srgbClr val="0C1A7E"/>
                </a:solidFill>
                <a:latin typeface="Leelawadee" panose="020B0502040204020203" pitchFamily="34" charset="-34"/>
                <a:ea typeface="MS PGothic" panose="020B0600070205080204" pitchFamily="34" charset="-128"/>
                <a:cs typeface="Leelawadee" panose="020B0502040204020203" pitchFamily="34" charset="-34"/>
              </a:rPr>
              <a:t>establece que “todos los organismos y entidades de la Administración Pública deberán tener a disposición del público, a través de medios impresos o electrónicos de que dispongan, o por medio telefónico o por correo, información actualizada sobre normas básicas que determinan su competencia, funciones y servicios; trámites y actuaciones para que el ciudadano adelante su labor de evaluación de la gestión pública y así intervenir en forma argumentada en los procesos de rendición de cuentas.” (art. 8).</a:t>
            </a:r>
          </a:p>
          <a:p>
            <a:pPr algn="just"/>
            <a:endParaRPr lang="es-MX" sz="1600" b="1" dirty="0">
              <a:solidFill>
                <a:srgbClr val="F5A623"/>
              </a:solidFill>
              <a:latin typeface="Leelawadee" panose="020B0502040204020203" pitchFamily="34" charset="-34"/>
              <a:ea typeface="MS PGothic" panose="020B0600070205080204" pitchFamily="34" charset="-128"/>
              <a:cs typeface="Leelawadee" panose="020B0502040204020203" pitchFamily="34" charset="-34"/>
            </a:endParaRPr>
          </a:p>
          <a:p>
            <a:pPr algn="just"/>
            <a:r>
              <a:rPr lang="es-MX" sz="1600" b="1" dirty="0">
                <a:solidFill>
                  <a:srgbClr val="F5A623"/>
                </a:solidFill>
                <a:latin typeface="Leelawadee" panose="020B0502040204020203" pitchFamily="34" charset="-34"/>
                <a:ea typeface="MS PGothic" panose="020B0600070205080204" pitchFamily="34" charset="-128"/>
                <a:cs typeface="Leelawadee" panose="020B0502040204020203" pitchFamily="34" charset="-34"/>
              </a:rPr>
              <a:t>CONPES 3654 de 2010, </a:t>
            </a:r>
            <a:r>
              <a:rPr lang="es-MX" sz="1600" dirty="0">
                <a:solidFill>
                  <a:srgbClr val="0C1A7E"/>
                </a:solidFill>
                <a:latin typeface="Leelawadee" panose="020B0502040204020203" pitchFamily="34" charset="-34"/>
                <a:ea typeface="MS PGothic" panose="020B0600070205080204" pitchFamily="34" charset="-128"/>
                <a:cs typeface="Leelawadee" panose="020B0502040204020203" pitchFamily="34" charset="-34"/>
              </a:rPr>
              <a:t>sobre la rendición de cuentas a la ciudadanía.</a:t>
            </a:r>
          </a:p>
          <a:p>
            <a:pPr algn="just"/>
            <a:endParaRPr lang="es-MX" sz="1600" b="1" dirty="0">
              <a:solidFill>
                <a:srgbClr val="F5A623"/>
              </a:solidFill>
              <a:latin typeface="Leelawadee" panose="020B0502040204020203" pitchFamily="34" charset="-34"/>
              <a:ea typeface="MS PGothic" panose="020B0600070205080204" pitchFamily="34" charset="-128"/>
              <a:cs typeface="Leelawadee" panose="020B0502040204020203" pitchFamily="34" charset="-34"/>
            </a:endParaRPr>
          </a:p>
          <a:p>
            <a:pPr algn="just"/>
            <a:r>
              <a:rPr lang="es-MX" sz="1600" b="1" dirty="0">
                <a:solidFill>
                  <a:srgbClr val="F5A623"/>
                </a:solidFill>
                <a:latin typeface="Leelawadee" panose="020B0502040204020203" pitchFamily="34" charset="-34"/>
                <a:ea typeface="MS PGothic" panose="020B0600070205080204" pitchFamily="34" charset="-128"/>
                <a:cs typeface="Leelawadee" panose="020B0502040204020203" pitchFamily="34" charset="-34"/>
              </a:rPr>
              <a:t>Ley 1474 de 2011, Artículo 76</a:t>
            </a:r>
            <a:r>
              <a:rPr lang="es-MX" sz="1600" dirty="0">
                <a:solidFill>
                  <a:srgbClr val="0C1A7E"/>
                </a:solidFill>
                <a:latin typeface="Leelawadee" panose="020B0502040204020203" pitchFamily="34" charset="-34"/>
                <a:ea typeface="MS PGothic" panose="020B0600070205080204" pitchFamily="34" charset="-128"/>
                <a:cs typeface="Leelawadee" panose="020B0502040204020203" pitchFamily="34" charset="-34"/>
              </a:rPr>
              <a:t>: En toda entidad pública, deberá existir por lo menos una dependencia encargada de recibir, tramitar y resolver las quejas, sugerencias y reclamos que los ciudadanos formulen, y que se relacionen con el cumplimiento de la misión de la entidad.</a:t>
            </a:r>
          </a:p>
          <a:p>
            <a:pPr algn="just"/>
            <a:endParaRPr lang="es-MX" sz="1600" b="1" dirty="0">
              <a:solidFill>
                <a:srgbClr val="F5A623"/>
              </a:solidFill>
              <a:latin typeface="Leelawadee" panose="020B0502040204020203" pitchFamily="34" charset="-34"/>
              <a:ea typeface="MS PGothic" panose="020B0600070205080204" pitchFamily="34" charset="-128"/>
              <a:cs typeface="Leelawadee" panose="020B0502040204020203" pitchFamily="34" charset="-34"/>
            </a:endParaRPr>
          </a:p>
        </p:txBody>
      </p:sp>
    </p:spTree>
    <p:extLst>
      <p:ext uri="{BB962C8B-B14F-4D97-AF65-F5344CB8AC3E}">
        <p14:creationId xmlns:p14="http://schemas.microsoft.com/office/powerpoint/2010/main" val="29377082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 y="0"/>
            <a:ext cx="12192000" cy="1100667"/>
          </a:xfrm>
          <a:prstGeom prst="rect">
            <a:avLst/>
          </a:prstGeom>
          <a:solidFill>
            <a:srgbClr val="0C1A7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CuadroTexto 4"/>
          <p:cNvSpPr txBox="1"/>
          <p:nvPr/>
        </p:nvSpPr>
        <p:spPr>
          <a:xfrm>
            <a:off x="5064369" y="77316"/>
            <a:ext cx="4097215" cy="830997"/>
          </a:xfrm>
          <a:prstGeom prst="rect">
            <a:avLst/>
          </a:prstGeom>
          <a:noFill/>
        </p:spPr>
        <p:txBody>
          <a:bodyPr wrap="square" rtlCol="0">
            <a:spAutoFit/>
          </a:bodyPr>
          <a:lstStyle/>
          <a:p>
            <a:r>
              <a:rPr lang="es-CO" sz="4800" dirty="0">
                <a:solidFill>
                  <a:schemeClr val="bg1"/>
                </a:solidFill>
                <a:latin typeface="Berlin Sans FB Demi" panose="020E0802020502020306" pitchFamily="34" charset="0"/>
              </a:rPr>
              <a:t>Marco Legal</a:t>
            </a:r>
          </a:p>
        </p:txBody>
      </p:sp>
      <p:sp>
        <p:nvSpPr>
          <p:cNvPr id="2" name="Rectángulo 1"/>
          <p:cNvSpPr/>
          <p:nvPr/>
        </p:nvSpPr>
        <p:spPr>
          <a:xfrm>
            <a:off x="602589" y="1525984"/>
            <a:ext cx="11257315" cy="4031873"/>
          </a:xfrm>
          <a:prstGeom prst="rect">
            <a:avLst/>
          </a:prstGeom>
        </p:spPr>
        <p:txBody>
          <a:bodyPr wrap="square">
            <a:spAutoFit/>
          </a:bodyPr>
          <a:lstStyle/>
          <a:p>
            <a:pPr algn="just"/>
            <a:r>
              <a:rPr lang="es-MX" sz="1600" b="1" dirty="0">
                <a:solidFill>
                  <a:srgbClr val="F5A623"/>
                </a:solidFill>
                <a:latin typeface="Leelawadee" panose="020B0502040204020203" pitchFamily="34" charset="-34"/>
                <a:ea typeface="MS PGothic" panose="020B0600070205080204" pitchFamily="34" charset="-128"/>
                <a:cs typeface="Leelawadee" panose="020B0502040204020203" pitchFamily="34" charset="-34"/>
              </a:rPr>
              <a:t>Decreto 0019 de 2012, </a:t>
            </a:r>
            <a:r>
              <a:rPr lang="es-MX" sz="1600" dirty="0">
                <a:solidFill>
                  <a:srgbClr val="0C1A7E"/>
                </a:solidFill>
                <a:latin typeface="Leelawadee" panose="020B0502040204020203" pitchFamily="34" charset="-34"/>
                <a:ea typeface="MS PGothic" panose="020B0600070205080204" pitchFamily="34" charset="-128"/>
                <a:cs typeface="Leelawadee" panose="020B0502040204020203" pitchFamily="34" charset="-34"/>
              </a:rPr>
              <a:t>Por el cual se dictan normas para suprimir o reformar regulaciones, procedimientos y trámites innecesarios existentes en la Administración Pública.</a:t>
            </a:r>
          </a:p>
          <a:p>
            <a:pPr algn="just"/>
            <a:endParaRPr lang="es-MX" sz="1600" dirty="0">
              <a:solidFill>
                <a:srgbClr val="F5A623"/>
              </a:solidFill>
              <a:latin typeface="Leelawadee" panose="020B0502040204020203" pitchFamily="34" charset="-34"/>
              <a:ea typeface="MS PGothic" panose="020B0600070205080204" pitchFamily="34" charset="-128"/>
              <a:cs typeface="Leelawadee" panose="020B0502040204020203" pitchFamily="34" charset="-34"/>
            </a:endParaRPr>
          </a:p>
          <a:p>
            <a:pPr algn="just"/>
            <a:r>
              <a:rPr lang="es-MX" sz="1600" b="1" dirty="0">
                <a:solidFill>
                  <a:srgbClr val="F5A623"/>
                </a:solidFill>
                <a:latin typeface="Leelawadee" panose="020B0502040204020203" pitchFamily="34" charset="-34"/>
                <a:ea typeface="MS PGothic" panose="020B0600070205080204" pitchFamily="34" charset="-128"/>
                <a:cs typeface="Leelawadee" panose="020B0502040204020203" pitchFamily="34" charset="-34"/>
              </a:rPr>
              <a:t>Decreto 2482 de 2012, </a:t>
            </a:r>
            <a:r>
              <a:rPr lang="es-MX" sz="1600" dirty="0">
                <a:solidFill>
                  <a:srgbClr val="0C1A7E"/>
                </a:solidFill>
                <a:latin typeface="Leelawadee" panose="020B0502040204020203" pitchFamily="34" charset="-34"/>
                <a:ea typeface="MS PGothic" panose="020B0600070205080204" pitchFamily="34" charset="-128"/>
                <a:cs typeface="Leelawadee" panose="020B0502040204020203" pitchFamily="34" charset="-34"/>
              </a:rPr>
              <a:t>Por el cual se establecen los lineamientos generales para la integración de la planeación y gestión.</a:t>
            </a:r>
          </a:p>
          <a:p>
            <a:pPr algn="just"/>
            <a:endParaRPr lang="es-MX" sz="1600" b="1" dirty="0">
              <a:solidFill>
                <a:srgbClr val="F5A623"/>
              </a:solidFill>
              <a:latin typeface="Leelawadee" panose="020B0502040204020203" pitchFamily="34" charset="-34"/>
              <a:ea typeface="MS PGothic" panose="020B0600070205080204" pitchFamily="34" charset="-128"/>
              <a:cs typeface="Leelawadee" panose="020B0502040204020203" pitchFamily="34" charset="-34"/>
            </a:endParaRPr>
          </a:p>
          <a:p>
            <a:pPr algn="just"/>
            <a:r>
              <a:rPr lang="es-MX" sz="1600" b="1" dirty="0">
                <a:solidFill>
                  <a:srgbClr val="F5A623"/>
                </a:solidFill>
                <a:latin typeface="Leelawadee" panose="020B0502040204020203" pitchFamily="34" charset="-34"/>
                <a:ea typeface="MS PGothic" panose="020B0600070205080204" pitchFamily="34" charset="-128"/>
                <a:cs typeface="Leelawadee" panose="020B0502040204020203" pitchFamily="34" charset="-34"/>
              </a:rPr>
              <a:t>Ley 1712 de 2014, </a:t>
            </a:r>
            <a:r>
              <a:rPr lang="es-MX" sz="1600" dirty="0">
                <a:solidFill>
                  <a:srgbClr val="0C1A7E"/>
                </a:solidFill>
                <a:latin typeface="Leelawadee" panose="020B0502040204020203" pitchFamily="34" charset="-34"/>
                <a:ea typeface="MS PGothic" panose="020B0600070205080204" pitchFamily="34" charset="-128"/>
                <a:cs typeface="Leelawadee" panose="020B0502040204020203" pitchFamily="34" charset="-34"/>
              </a:rPr>
              <a:t>Por medio de la cual se crea la Ley de Transparencia y del Derecho de Acceso a la Información Pública Nacional y se dictan otras disposiciones.</a:t>
            </a:r>
          </a:p>
          <a:p>
            <a:pPr algn="just"/>
            <a:endParaRPr lang="es-MX" sz="1600" b="1" dirty="0">
              <a:solidFill>
                <a:srgbClr val="F5A623"/>
              </a:solidFill>
              <a:latin typeface="Leelawadee" panose="020B0502040204020203" pitchFamily="34" charset="-34"/>
              <a:ea typeface="MS PGothic" panose="020B0600070205080204" pitchFamily="34" charset="-128"/>
              <a:cs typeface="Leelawadee" panose="020B0502040204020203" pitchFamily="34" charset="-34"/>
            </a:endParaRPr>
          </a:p>
          <a:p>
            <a:pPr algn="just"/>
            <a:r>
              <a:rPr lang="es-MX" sz="1600" b="1" dirty="0">
                <a:solidFill>
                  <a:srgbClr val="F5A623"/>
                </a:solidFill>
                <a:latin typeface="Leelawadee" panose="020B0502040204020203" pitchFamily="34" charset="-34"/>
                <a:ea typeface="MS PGothic" panose="020B0600070205080204" pitchFamily="34" charset="-128"/>
                <a:cs typeface="Leelawadee" panose="020B0502040204020203" pitchFamily="34" charset="-34"/>
              </a:rPr>
              <a:t>Ley 1755 de 2015, </a:t>
            </a:r>
            <a:r>
              <a:rPr lang="es-MX" sz="1600" dirty="0">
                <a:solidFill>
                  <a:srgbClr val="0C1A7E"/>
                </a:solidFill>
                <a:latin typeface="Leelawadee" panose="020B0502040204020203" pitchFamily="34" charset="-34"/>
                <a:ea typeface="MS PGothic" panose="020B0600070205080204" pitchFamily="34" charset="-128"/>
                <a:cs typeface="Leelawadee" panose="020B0502040204020203" pitchFamily="34" charset="-34"/>
              </a:rPr>
              <a:t>Por medio de la cual se regula el Derecho Fundamental de Petición y se sustituye un título del Código de Procedimiento Administrativo y de lo Contencioso Administrativo.</a:t>
            </a:r>
          </a:p>
          <a:p>
            <a:pPr algn="just"/>
            <a:endParaRPr lang="es-MX" sz="1600" dirty="0">
              <a:solidFill>
                <a:srgbClr val="0C1A7E"/>
              </a:solidFill>
              <a:latin typeface="Leelawadee" panose="020B0502040204020203" pitchFamily="34" charset="-34"/>
              <a:ea typeface="MS PGothic" panose="020B0600070205080204" pitchFamily="34" charset="-128"/>
              <a:cs typeface="Leelawadee" panose="020B0502040204020203" pitchFamily="34" charset="-34"/>
            </a:endParaRPr>
          </a:p>
          <a:p>
            <a:pPr algn="just"/>
            <a:r>
              <a:rPr lang="es-MX" sz="1600" b="1" dirty="0">
                <a:solidFill>
                  <a:srgbClr val="F5A623"/>
                </a:solidFill>
                <a:latin typeface="Leelawadee" panose="020B0502040204020203" pitchFamily="34" charset="-34"/>
                <a:ea typeface="MS PGothic" panose="020B0600070205080204" pitchFamily="34" charset="-128"/>
                <a:cs typeface="Leelawadee" panose="020B0502040204020203" pitchFamily="34" charset="-34"/>
              </a:rPr>
              <a:t>Decreto 124 de 2016, </a:t>
            </a:r>
            <a:r>
              <a:rPr lang="es-MX" sz="1600" dirty="0">
                <a:solidFill>
                  <a:srgbClr val="0C1A7E"/>
                </a:solidFill>
                <a:latin typeface="Leelawadee" panose="020B0502040204020203" pitchFamily="34" charset="-34"/>
                <a:ea typeface="MS PGothic" panose="020B0600070205080204" pitchFamily="34" charset="-128"/>
                <a:cs typeface="Leelawadee" panose="020B0502040204020203" pitchFamily="34" charset="-34"/>
              </a:rPr>
              <a:t>Por el cual se sustituye el Título IV de la Parte 1 del Libro 2 del Decreto 1081 de 2015,relativo al “Plan Anticorrupción y de Atención al Ciudadano”. </a:t>
            </a:r>
          </a:p>
          <a:p>
            <a:pPr algn="just"/>
            <a:endParaRPr lang="es-MX" sz="1600" dirty="0">
              <a:solidFill>
                <a:srgbClr val="0C1A7E"/>
              </a:solidFill>
              <a:latin typeface="Leelawadee" panose="020B0502040204020203" pitchFamily="34" charset="-34"/>
              <a:ea typeface="MS PGothic" panose="020B0600070205080204" pitchFamily="34" charset="-128"/>
              <a:cs typeface="Leelawadee" panose="020B0502040204020203" pitchFamily="34" charset="-34"/>
            </a:endParaRPr>
          </a:p>
          <a:p>
            <a:pPr algn="just"/>
            <a:r>
              <a:rPr lang="es-MX" sz="1600" b="1" dirty="0">
                <a:solidFill>
                  <a:srgbClr val="F5A623"/>
                </a:solidFill>
                <a:latin typeface="Leelawadee" panose="020B0502040204020203" pitchFamily="34" charset="-34"/>
                <a:ea typeface="MS PGothic" panose="020B0600070205080204" pitchFamily="34" charset="-128"/>
                <a:cs typeface="Leelawadee" panose="020B0502040204020203" pitchFamily="34" charset="-34"/>
              </a:rPr>
              <a:t>Decreto 1499 de 2017</a:t>
            </a:r>
            <a:r>
              <a:rPr lang="es-MX" sz="1600" dirty="0">
                <a:solidFill>
                  <a:srgbClr val="0C1A7E"/>
                </a:solidFill>
                <a:latin typeface="Leelawadee" panose="020B0502040204020203" pitchFamily="34" charset="-34"/>
                <a:ea typeface="MS PGothic" panose="020B0600070205080204" pitchFamily="34" charset="-128"/>
                <a:cs typeface="Leelawadee" panose="020B0502040204020203" pitchFamily="34" charset="-34"/>
              </a:rPr>
              <a:t>, Por medio del cual se modifica el Decreto 1083 de 2015, Decreto Único Reglamentario del Sector Función Pública, en lo relacionado con el Sistema de Gestión establecido en el artículo 133 de la Ley 1753 de 2015”</a:t>
            </a:r>
            <a:endParaRPr lang="es-CO" sz="1600" dirty="0">
              <a:solidFill>
                <a:srgbClr val="0C1A7E"/>
              </a:solidFill>
              <a:latin typeface="Leelawadee" panose="020B0502040204020203" pitchFamily="34" charset="-34"/>
              <a:ea typeface="MS PGothic" panose="020B0600070205080204" pitchFamily="34" charset="-128"/>
              <a:cs typeface="Leelawadee" panose="020B0502040204020203" pitchFamily="34" charset="-34"/>
            </a:endParaRPr>
          </a:p>
        </p:txBody>
      </p:sp>
    </p:spTree>
    <p:extLst>
      <p:ext uri="{BB962C8B-B14F-4D97-AF65-F5344CB8AC3E}">
        <p14:creationId xmlns:p14="http://schemas.microsoft.com/office/powerpoint/2010/main" val="27052847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104705" y="642520"/>
            <a:ext cx="6422066" cy="646331"/>
          </a:xfrm>
          <a:prstGeom prst="rect">
            <a:avLst/>
          </a:prstGeom>
          <a:noFill/>
        </p:spPr>
        <p:txBody>
          <a:bodyPr wrap="square" rtlCol="0">
            <a:spAutoFit/>
          </a:bodyPr>
          <a:lstStyle/>
          <a:p>
            <a:r>
              <a:rPr lang="es-CO" sz="3600" dirty="0">
                <a:latin typeface="Segoe UI Black" panose="020B0A02040204020203" pitchFamily="34" charset="0"/>
                <a:ea typeface="Segoe UI Black" panose="020B0A02040204020203" pitchFamily="34" charset="0"/>
                <a:cs typeface="Segoe UI Black" panose="020B0A02040204020203" pitchFamily="34" charset="0"/>
              </a:rPr>
              <a:t>RENDICIÓN DE CUENTAS</a:t>
            </a:r>
          </a:p>
        </p:txBody>
      </p:sp>
      <p:cxnSp>
        <p:nvCxnSpPr>
          <p:cNvPr id="6" name="Conector recto 5"/>
          <p:cNvCxnSpPr/>
          <p:nvPr/>
        </p:nvCxnSpPr>
        <p:spPr>
          <a:xfrm>
            <a:off x="2753831" y="1288851"/>
            <a:ext cx="6772940" cy="64362"/>
          </a:xfrm>
          <a:prstGeom prst="line">
            <a:avLst/>
          </a:prstGeom>
          <a:ln w="76200">
            <a:solidFill>
              <a:srgbClr val="F5A623"/>
            </a:solidFill>
          </a:ln>
        </p:spPr>
        <p:style>
          <a:lnRef idx="1">
            <a:schemeClr val="accent1"/>
          </a:lnRef>
          <a:fillRef idx="0">
            <a:schemeClr val="accent1"/>
          </a:fillRef>
          <a:effectRef idx="0">
            <a:schemeClr val="accent1"/>
          </a:effectRef>
          <a:fontRef idx="minor">
            <a:schemeClr val="tx1"/>
          </a:fontRef>
        </p:style>
      </p:cxnSp>
      <p:sp>
        <p:nvSpPr>
          <p:cNvPr id="7" name="Elipse 6"/>
          <p:cNvSpPr/>
          <p:nvPr/>
        </p:nvSpPr>
        <p:spPr>
          <a:xfrm>
            <a:off x="691115" y="616687"/>
            <a:ext cx="1656299" cy="1498715"/>
          </a:xfrm>
          <a:prstGeom prst="ellipse">
            <a:avLst/>
          </a:prstGeom>
          <a:solidFill>
            <a:srgbClr val="F5A623"/>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Rectángulo 10"/>
          <p:cNvSpPr/>
          <p:nvPr/>
        </p:nvSpPr>
        <p:spPr>
          <a:xfrm>
            <a:off x="2971799" y="1525798"/>
            <a:ext cx="6337005" cy="4832092"/>
          </a:xfrm>
          <a:prstGeom prst="rect">
            <a:avLst/>
          </a:prstGeom>
        </p:spPr>
        <p:txBody>
          <a:bodyPr wrap="square">
            <a:spAutoFit/>
          </a:bodyPr>
          <a:lstStyle/>
          <a:p>
            <a:pPr algn="ctr"/>
            <a:r>
              <a:rPr lang="es-MX" sz="2800" b="0" i="0" dirty="0">
                <a:solidFill>
                  <a:srgbClr val="000000"/>
                </a:solidFill>
                <a:effectLst/>
                <a:latin typeface="Maiandra GD" panose="020E0502030308020204" pitchFamily="34" charset="0"/>
                <a:cs typeface="Segoe UI Semilight" panose="020B0402040204020203" pitchFamily="34" charset="0"/>
              </a:rPr>
              <a:t>El Invías reconoce la rendición de cuentas como el conjunto de estructuras, prácticas, resultados mediante los cuales la entidad y los servidores públicos informan, explican y enfrentan premios o sanciones por sus actos de quienes tienen el derecho de recibir información y explicaciones como lo son otras instituciones públicas, organismos internacionales, los ciudadanos y la sociedad civil.</a:t>
            </a:r>
            <a:endParaRPr lang="es-CO" sz="2800" dirty="0">
              <a:latin typeface="Maiandra GD" panose="020E0502030308020204" pitchFamily="34" charset="0"/>
              <a:cs typeface="Segoe UI Semilight" panose="020B0402040204020203" pitchFamily="34" charset="0"/>
            </a:endParaRPr>
          </a:p>
        </p:txBody>
      </p:sp>
      <p:pic>
        <p:nvPicPr>
          <p:cNvPr id="13" name="Imagen 12"/>
          <p:cNvPicPr>
            <a:picLocks noChangeAspect="1"/>
          </p:cNvPicPr>
          <p:nvPr/>
        </p:nvPicPr>
        <p:blipFill>
          <a:blip r:embed="rId2"/>
          <a:stretch>
            <a:fillRect/>
          </a:stretch>
        </p:blipFill>
        <p:spPr>
          <a:xfrm>
            <a:off x="1048303" y="818264"/>
            <a:ext cx="944270" cy="1040066"/>
          </a:xfrm>
          <a:prstGeom prst="rect">
            <a:avLst/>
          </a:prstGeom>
          <a:solidFill>
            <a:srgbClr val="F5A623"/>
          </a:solidFill>
        </p:spPr>
      </p:pic>
    </p:spTree>
    <p:extLst>
      <p:ext uri="{BB962C8B-B14F-4D97-AF65-F5344CB8AC3E}">
        <p14:creationId xmlns:p14="http://schemas.microsoft.com/office/powerpoint/2010/main" val="24509694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Imagen 27"/>
          <p:cNvPicPr>
            <a:picLocks noChangeAspect="1"/>
          </p:cNvPicPr>
          <p:nvPr/>
        </p:nvPicPr>
        <p:blipFill>
          <a:blip r:embed="rId2"/>
          <a:stretch>
            <a:fillRect/>
          </a:stretch>
        </p:blipFill>
        <p:spPr>
          <a:xfrm>
            <a:off x="3641294" y="5258520"/>
            <a:ext cx="6662765" cy="1599480"/>
          </a:xfrm>
          <a:prstGeom prst="rect">
            <a:avLst/>
          </a:prstGeom>
        </p:spPr>
      </p:pic>
      <p:sp>
        <p:nvSpPr>
          <p:cNvPr id="12" name="Onda 11"/>
          <p:cNvSpPr/>
          <p:nvPr/>
        </p:nvSpPr>
        <p:spPr>
          <a:xfrm>
            <a:off x="3327399" y="2832323"/>
            <a:ext cx="4148919" cy="525439"/>
          </a:xfrm>
          <a:prstGeom prst="wave">
            <a:avLst/>
          </a:prstGeom>
          <a:solidFill>
            <a:srgbClr val="B8CE9A"/>
          </a:solidFill>
          <a:ln>
            <a:solidFill>
              <a:srgbClr val="B8CE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 name="CuadroTexto 3"/>
          <p:cNvSpPr txBox="1"/>
          <p:nvPr/>
        </p:nvSpPr>
        <p:spPr>
          <a:xfrm>
            <a:off x="467832" y="151236"/>
            <a:ext cx="11296537" cy="661720"/>
          </a:xfrm>
          <a:prstGeom prst="rect">
            <a:avLst/>
          </a:prstGeom>
          <a:noFill/>
        </p:spPr>
        <p:txBody>
          <a:bodyPr wrap="square" rtlCol="0">
            <a:spAutoFit/>
          </a:bodyPr>
          <a:lstStyle/>
          <a:p>
            <a:r>
              <a:rPr lang="es-CO" sz="3700" dirty="0">
                <a:solidFill>
                  <a:srgbClr val="0C1A7E"/>
                </a:solidFill>
                <a:latin typeface="Segoe UI Black" panose="020B0A02040204020203" pitchFamily="34" charset="0"/>
                <a:ea typeface="Segoe UI Black" panose="020B0A02040204020203" pitchFamily="34" charset="0"/>
                <a:cs typeface="Segoe UI Black" panose="020B0A02040204020203" pitchFamily="34" charset="0"/>
              </a:rPr>
              <a:t>COMPONENTES DE LA RENDICIÓN DE CUENTAS</a:t>
            </a:r>
          </a:p>
        </p:txBody>
      </p:sp>
      <p:cxnSp>
        <p:nvCxnSpPr>
          <p:cNvPr id="6" name="Conector recto 5"/>
          <p:cNvCxnSpPr/>
          <p:nvPr/>
        </p:nvCxnSpPr>
        <p:spPr>
          <a:xfrm>
            <a:off x="467832" y="812956"/>
            <a:ext cx="11296537" cy="0"/>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sp>
        <p:nvSpPr>
          <p:cNvPr id="5" name="CuadroTexto 4"/>
          <p:cNvSpPr txBox="1"/>
          <p:nvPr/>
        </p:nvSpPr>
        <p:spPr>
          <a:xfrm>
            <a:off x="648807" y="812956"/>
            <a:ext cx="2797791" cy="523220"/>
          </a:xfrm>
          <a:prstGeom prst="rect">
            <a:avLst/>
          </a:prstGeom>
          <a:noFill/>
        </p:spPr>
        <p:txBody>
          <a:bodyPr wrap="square" rtlCol="0">
            <a:spAutoFit/>
          </a:bodyPr>
          <a:lstStyle/>
          <a:p>
            <a:r>
              <a:rPr lang="es-CO" sz="2800" b="1" dirty="0">
                <a:latin typeface="Courier New" panose="02070309020205020404" pitchFamily="49" charset="0"/>
                <a:ea typeface="SimSun-ExtB" panose="02010609060101010101" pitchFamily="49" charset="-122"/>
                <a:cs typeface="Courier New" panose="02070309020205020404" pitchFamily="49" charset="0"/>
              </a:rPr>
              <a:t>INFORMACIÓN</a:t>
            </a:r>
          </a:p>
        </p:txBody>
      </p:sp>
      <p:pic>
        <p:nvPicPr>
          <p:cNvPr id="8" name="Imagen 7"/>
          <p:cNvPicPr>
            <a:picLocks noChangeAspect="1"/>
          </p:cNvPicPr>
          <p:nvPr/>
        </p:nvPicPr>
        <p:blipFill>
          <a:blip r:embed="rId3"/>
          <a:stretch>
            <a:fillRect/>
          </a:stretch>
        </p:blipFill>
        <p:spPr>
          <a:xfrm>
            <a:off x="1334392" y="1281037"/>
            <a:ext cx="1426619" cy="1338146"/>
          </a:xfrm>
          <a:prstGeom prst="rect">
            <a:avLst/>
          </a:prstGeom>
        </p:spPr>
      </p:pic>
      <p:sp>
        <p:nvSpPr>
          <p:cNvPr id="9" name="Rectángulo 8"/>
          <p:cNvSpPr/>
          <p:nvPr/>
        </p:nvSpPr>
        <p:spPr>
          <a:xfrm>
            <a:off x="3446598" y="946132"/>
            <a:ext cx="8120418" cy="1815882"/>
          </a:xfrm>
          <a:prstGeom prst="rect">
            <a:avLst/>
          </a:prstGeom>
        </p:spPr>
        <p:txBody>
          <a:bodyPr wrap="square">
            <a:spAutoFit/>
          </a:bodyPr>
          <a:lstStyle/>
          <a:p>
            <a:pPr algn="just"/>
            <a:r>
              <a:rPr lang="es-MX" sz="1600" b="0" i="0" dirty="0">
                <a:solidFill>
                  <a:srgbClr val="20124D"/>
                </a:solidFill>
                <a:effectLst/>
                <a:latin typeface="Leelawadee" panose="020B0502040204020203" pitchFamily="34" charset="-34"/>
                <a:cs typeface="Leelawadee" panose="020B0502040204020203" pitchFamily="34" charset="-34"/>
              </a:rPr>
              <a:t>El Instituto Nacional de Vías reconociendo los derechos de acceso a la información y a la documentación pública por parte de ciudadanos, organizaciones y medios de comunicación, así como por parte de las otras ramas del poder y de los órganos de control, propende por la disponibilidad, exposición y difusión de los datos, estadísticas, documentos, informes y demás información sobre las funciones a cargo de la entidad o sus servidores, desde el momento de la planeación hasta las fases de control y evaluación</a:t>
            </a:r>
            <a:r>
              <a:rPr lang="es-MX" sz="1600" b="0" i="0" dirty="0">
                <a:solidFill>
                  <a:srgbClr val="20124D"/>
                </a:solidFill>
                <a:effectLst/>
                <a:latin typeface="Allerta Stencil"/>
              </a:rPr>
              <a:t>.</a:t>
            </a:r>
            <a:endParaRPr lang="es-CO" sz="1600" dirty="0"/>
          </a:p>
        </p:txBody>
      </p:sp>
      <p:sp>
        <p:nvSpPr>
          <p:cNvPr id="10" name="Estrella de 10 puntas 9"/>
          <p:cNvSpPr/>
          <p:nvPr/>
        </p:nvSpPr>
        <p:spPr>
          <a:xfrm>
            <a:off x="2638184" y="2569606"/>
            <a:ext cx="1003111" cy="788156"/>
          </a:xfrm>
          <a:prstGeom prst="star10">
            <a:avLst/>
          </a:prstGeom>
          <a:solidFill>
            <a:srgbClr val="F5A623"/>
          </a:solidFill>
          <a:ln>
            <a:solidFill>
              <a:srgbClr val="F5A62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ln>
                <a:solidFill>
                  <a:srgbClr val="F5A623"/>
                </a:solidFill>
              </a:ln>
            </a:endParaRPr>
          </a:p>
        </p:txBody>
      </p:sp>
      <p:sp>
        <p:nvSpPr>
          <p:cNvPr id="13" name="CuadroTexto 12"/>
          <p:cNvSpPr txBox="1"/>
          <p:nvPr/>
        </p:nvSpPr>
        <p:spPr>
          <a:xfrm>
            <a:off x="2761011" y="2395873"/>
            <a:ext cx="723332" cy="1015663"/>
          </a:xfrm>
          <a:prstGeom prst="rect">
            <a:avLst/>
          </a:prstGeom>
          <a:noFill/>
        </p:spPr>
        <p:txBody>
          <a:bodyPr wrap="square" rtlCol="0">
            <a:spAutoFit/>
          </a:bodyPr>
          <a:lstStyle/>
          <a:p>
            <a:r>
              <a:rPr lang="es-CO" sz="6000" dirty="0">
                <a:solidFill>
                  <a:schemeClr val="bg1"/>
                </a:solidFill>
                <a:latin typeface="Segoe UI Black" panose="020B0A02040204020203" pitchFamily="34" charset="0"/>
                <a:ea typeface="Segoe UI Black" panose="020B0A02040204020203" pitchFamily="34" charset="0"/>
                <a:cs typeface="Segoe UI Black" panose="020B0A02040204020203" pitchFamily="34" charset="0"/>
              </a:rPr>
              <a:t>A</a:t>
            </a:r>
          </a:p>
        </p:txBody>
      </p:sp>
      <p:sp>
        <p:nvSpPr>
          <p:cNvPr id="14" name="CuadroTexto 13"/>
          <p:cNvSpPr txBox="1"/>
          <p:nvPr/>
        </p:nvSpPr>
        <p:spPr>
          <a:xfrm>
            <a:off x="3566233" y="2903705"/>
            <a:ext cx="3985149" cy="369332"/>
          </a:xfrm>
          <a:prstGeom prst="rect">
            <a:avLst/>
          </a:prstGeom>
          <a:noFill/>
        </p:spPr>
        <p:txBody>
          <a:bodyPr wrap="square" rtlCol="0">
            <a:spAutoFit/>
          </a:bodyPr>
          <a:lstStyle/>
          <a:p>
            <a:r>
              <a:rPr lang="es-CO" dirty="0">
                <a:solidFill>
                  <a:srgbClr val="F5A623"/>
                </a:solidFill>
                <a:latin typeface="Segoe UI Black" panose="020B0A02040204020203" pitchFamily="34" charset="0"/>
                <a:ea typeface="Segoe UI Black" panose="020B0A02040204020203" pitchFamily="34" charset="0"/>
                <a:cs typeface="Segoe UI Black" panose="020B0A02040204020203" pitchFamily="34" charset="0"/>
              </a:rPr>
              <a:t>CTIVIDADES PROGRAMADAS EN:</a:t>
            </a:r>
          </a:p>
        </p:txBody>
      </p:sp>
      <p:pic>
        <p:nvPicPr>
          <p:cNvPr id="15" name="Imagen 14"/>
          <p:cNvPicPr>
            <a:picLocks noChangeAspect="1"/>
          </p:cNvPicPr>
          <p:nvPr/>
        </p:nvPicPr>
        <p:blipFill>
          <a:blip r:embed="rId4"/>
          <a:stretch>
            <a:fillRect/>
          </a:stretch>
        </p:blipFill>
        <p:spPr>
          <a:xfrm>
            <a:off x="467832" y="3411536"/>
            <a:ext cx="361950" cy="266700"/>
          </a:xfrm>
          <a:prstGeom prst="rect">
            <a:avLst/>
          </a:prstGeom>
        </p:spPr>
      </p:pic>
      <p:sp>
        <p:nvSpPr>
          <p:cNvPr id="16" name="CuadroTexto 15"/>
          <p:cNvSpPr txBox="1"/>
          <p:nvPr/>
        </p:nvSpPr>
        <p:spPr>
          <a:xfrm>
            <a:off x="829782" y="3309463"/>
            <a:ext cx="10860065" cy="646331"/>
          </a:xfrm>
          <a:prstGeom prst="rect">
            <a:avLst/>
          </a:prstGeom>
          <a:noFill/>
        </p:spPr>
        <p:txBody>
          <a:bodyPr wrap="square" rtlCol="0">
            <a:spAutoFit/>
          </a:bodyPr>
          <a:lstStyle/>
          <a:p>
            <a:r>
              <a:rPr lang="es-MX" dirty="0">
                <a:solidFill>
                  <a:srgbClr val="351C75"/>
                </a:solidFill>
                <a:latin typeface="Trebuchet MS" panose="020B0603020202020204" pitchFamily="34" charset="0"/>
              </a:rPr>
              <a:t>Plan Anticorrupción y Atención al ciudadano, componentes: Mecanismos para la transparencia y acceso a la información y Rendición de cuentas.</a:t>
            </a:r>
            <a:endParaRPr lang="es-CO" dirty="0">
              <a:solidFill>
                <a:srgbClr val="351C75"/>
              </a:solidFill>
              <a:latin typeface="Trebuchet MS" panose="020B0603020202020204" pitchFamily="34" charset="0"/>
            </a:endParaRPr>
          </a:p>
        </p:txBody>
      </p:sp>
      <p:pic>
        <p:nvPicPr>
          <p:cNvPr id="17" name="Imagen 16"/>
          <p:cNvPicPr>
            <a:picLocks noChangeAspect="1"/>
          </p:cNvPicPr>
          <p:nvPr/>
        </p:nvPicPr>
        <p:blipFill>
          <a:blip r:embed="rId4"/>
          <a:stretch>
            <a:fillRect/>
          </a:stretch>
        </p:blipFill>
        <p:spPr>
          <a:xfrm>
            <a:off x="467832" y="4201900"/>
            <a:ext cx="361950" cy="266700"/>
          </a:xfrm>
          <a:prstGeom prst="rect">
            <a:avLst/>
          </a:prstGeom>
        </p:spPr>
      </p:pic>
      <p:sp>
        <p:nvSpPr>
          <p:cNvPr id="20" name="Rectángulo 19"/>
          <p:cNvSpPr/>
          <p:nvPr/>
        </p:nvSpPr>
        <p:spPr>
          <a:xfrm>
            <a:off x="829782" y="3924751"/>
            <a:ext cx="11010190" cy="923330"/>
          </a:xfrm>
          <a:prstGeom prst="rect">
            <a:avLst/>
          </a:prstGeom>
        </p:spPr>
        <p:txBody>
          <a:bodyPr wrap="square">
            <a:spAutoFit/>
          </a:bodyPr>
          <a:lstStyle/>
          <a:p>
            <a:r>
              <a:rPr lang="es-MX" b="0" i="0" dirty="0">
                <a:solidFill>
                  <a:srgbClr val="351C75"/>
                </a:solidFill>
                <a:effectLst/>
                <a:latin typeface="Trebuchet MS" panose="020B0603020202020204" pitchFamily="34" charset="0"/>
              </a:rPr>
              <a:t>Plan de comunicaciones: que incluy</a:t>
            </a:r>
            <a:r>
              <a:rPr lang="es-MX" b="0" i="0" dirty="0">
                <a:solidFill>
                  <a:srgbClr val="20124D"/>
                </a:solidFill>
                <a:effectLst/>
                <a:latin typeface="Trebuchet MS" panose="020B0603020202020204" pitchFamily="34" charset="0"/>
              </a:rPr>
              <a:t>e</a:t>
            </a:r>
            <a:r>
              <a:rPr lang="es-MX" b="0" i="0" dirty="0">
                <a:solidFill>
                  <a:srgbClr val="351C75"/>
                </a:solidFill>
                <a:effectLst/>
                <a:latin typeface="Trebuchet MS" panose="020B0603020202020204" pitchFamily="34" charset="0"/>
              </a:rPr>
              <a:t> medios y mecanismos que faciliten el acceso de diversas poblaciones utilizando simultáneamente medios presenciales, escritos y auditivos o virtuales de acuerdo con las características de los interlocutores y recursos institucionale</a:t>
            </a:r>
            <a:r>
              <a:rPr lang="es-MX" b="0" i="0" dirty="0">
                <a:solidFill>
                  <a:srgbClr val="20124D"/>
                </a:solidFill>
                <a:effectLst/>
                <a:latin typeface="Trebuchet MS" panose="020B0603020202020204" pitchFamily="34" charset="0"/>
              </a:rPr>
              <a:t>s</a:t>
            </a:r>
            <a:endParaRPr lang="es-CO" dirty="0"/>
          </a:p>
        </p:txBody>
      </p:sp>
      <p:pic>
        <p:nvPicPr>
          <p:cNvPr id="21" name="Imagen 20"/>
          <p:cNvPicPr>
            <a:picLocks noChangeAspect="1"/>
          </p:cNvPicPr>
          <p:nvPr/>
        </p:nvPicPr>
        <p:blipFill>
          <a:blip r:embed="rId4"/>
          <a:stretch>
            <a:fillRect/>
          </a:stretch>
        </p:blipFill>
        <p:spPr>
          <a:xfrm>
            <a:off x="467832" y="4903953"/>
            <a:ext cx="361950" cy="266700"/>
          </a:xfrm>
          <a:prstGeom prst="rect">
            <a:avLst/>
          </a:prstGeom>
        </p:spPr>
      </p:pic>
      <p:sp>
        <p:nvSpPr>
          <p:cNvPr id="23" name="Rectángulo 22"/>
          <p:cNvSpPr/>
          <p:nvPr/>
        </p:nvSpPr>
        <p:spPr>
          <a:xfrm>
            <a:off x="829782" y="4881091"/>
            <a:ext cx="4116833" cy="369332"/>
          </a:xfrm>
          <a:prstGeom prst="rect">
            <a:avLst/>
          </a:prstGeom>
        </p:spPr>
        <p:txBody>
          <a:bodyPr wrap="none">
            <a:spAutoFit/>
          </a:bodyPr>
          <a:lstStyle/>
          <a:p>
            <a:r>
              <a:rPr lang="es-MX" b="0" i="0" dirty="0">
                <a:solidFill>
                  <a:srgbClr val="351C75"/>
                </a:solidFill>
                <a:effectLst/>
                <a:latin typeface="Trebuchet MS" panose="020B0603020202020204" pitchFamily="34" charset="0"/>
              </a:rPr>
              <a:t>Medios para visibilizar la información:</a:t>
            </a:r>
            <a:endParaRPr lang="es-CO" dirty="0"/>
          </a:p>
        </p:txBody>
      </p:sp>
      <p:sp>
        <p:nvSpPr>
          <p:cNvPr id="25" name="Rectángulo 24"/>
          <p:cNvSpPr/>
          <p:nvPr/>
        </p:nvSpPr>
        <p:spPr>
          <a:xfrm>
            <a:off x="3976047" y="5331049"/>
            <a:ext cx="6096000" cy="1477328"/>
          </a:xfrm>
          <a:prstGeom prst="rect">
            <a:avLst/>
          </a:prstGeom>
        </p:spPr>
        <p:txBody>
          <a:bodyPr>
            <a:spAutoFit/>
          </a:bodyPr>
          <a:lstStyle/>
          <a:p>
            <a:pPr algn="just"/>
            <a:r>
              <a:rPr lang="es-MX" i="0" dirty="0">
                <a:solidFill>
                  <a:srgbClr val="351C75"/>
                </a:solidFill>
                <a:effectLst/>
                <a:latin typeface="Segoe UI Semilight" panose="020B0402040204020203" pitchFamily="34" charset="0"/>
                <a:cs typeface="Segoe UI Semilight" panose="020B0402040204020203" pitchFamily="34" charset="0"/>
              </a:rPr>
              <a:t>Página Web, Boletines de Prensa, Redes Sociales, Video Chat Facebook </a:t>
            </a:r>
            <a:r>
              <a:rPr lang="es-MX" dirty="0">
                <a:solidFill>
                  <a:srgbClr val="351C75"/>
                </a:solidFill>
                <a:latin typeface="Segoe UI Semilight" panose="020B0402040204020203" pitchFamily="34" charset="0"/>
                <a:cs typeface="Segoe UI Semilight" panose="020B0402040204020203" pitchFamily="34" charset="0"/>
              </a:rPr>
              <a:t>L</a:t>
            </a:r>
            <a:r>
              <a:rPr lang="es-MX" i="0" dirty="0">
                <a:solidFill>
                  <a:srgbClr val="351C75"/>
                </a:solidFill>
                <a:effectLst/>
                <a:latin typeface="Segoe UI Semilight" panose="020B0402040204020203" pitchFamily="34" charset="0"/>
                <a:cs typeface="Segoe UI Semilight" panose="020B0402040204020203" pitchFamily="34" charset="0"/>
              </a:rPr>
              <a:t>ive, Programa T.V. "Más Kilómetros de Vida“, Podcast "En La Vía“, Revista Digital "</a:t>
            </a:r>
            <a:r>
              <a:rPr lang="es-MX" i="0" dirty="0" err="1">
                <a:solidFill>
                  <a:srgbClr val="351C75"/>
                </a:solidFill>
                <a:effectLst/>
                <a:latin typeface="Segoe UI Semilight" panose="020B0402040204020203" pitchFamily="34" charset="0"/>
                <a:cs typeface="Segoe UI Semilight" panose="020B0402040204020203" pitchFamily="34" charset="0"/>
              </a:rPr>
              <a:t>Kminos</a:t>
            </a:r>
            <a:r>
              <a:rPr lang="es-MX" i="0" dirty="0">
                <a:solidFill>
                  <a:srgbClr val="351C75"/>
                </a:solidFill>
                <a:effectLst/>
                <a:latin typeface="Segoe UI Semilight" panose="020B0402040204020203" pitchFamily="34" charset="0"/>
                <a:cs typeface="Segoe UI Semilight" panose="020B0402040204020203" pitchFamily="34" charset="0"/>
              </a:rPr>
              <a:t>", Videos Gestión "60 Segundos" y Catálogo de Datos del Estado Colombiano</a:t>
            </a:r>
            <a:endParaRPr lang="es-CO" dirty="0">
              <a:latin typeface="Segoe UI Semilight" panose="020B0402040204020203" pitchFamily="34" charset="0"/>
              <a:cs typeface="Segoe UI Semilight" panose="020B0402040204020203" pitchFamily="34" charset="0"/>
            </a:endParaRPr>
          </a:p>
        </p:txBody>
      </p:sp>
    </p:spTree>
    <p:extLst>
      <p:ext uri="{BB962C8B-B14F-4D97-AF65-F5344CB8AC3E}">
        <p14:creationId xmlns:p14="http://schemas.microsoft.com/office/powerpoint/2010/main" val="7393523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965965" y="1666149"/>
            <a:ext cx="1895475" cy="1076325"/>
          </a:xfrm>
          <a:prstGeom prst="rect">
            <a:avLst/>
          </a:prstGeom>
        </p:spPr>
      </p:pic>
      <p:sp>
        <p:nvSpPr>
          <p:cNvPr id="12" name="Onda 11"/>
          <p:cNvSpPr/>
          <p:nvPr/>
        </p:nvSpPr>
        <p:spPr>
          <a:xfrm>
            <a:off x="1532353" y="3056705"/>
            <a:ext cx="2903169" cy="525439"/>
          </a:xfrm>
          <a:prstGeom prst="wave">
            <a:avLst/>
          </a:prstGeom>
          <a:solidFill>
            <a:srgbClr val="B8CE9A"/>
          </a:solidFill>
          <a:ln>
            <a:solidFill>
              <a:srgbClr val="B8CE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 name="CuadroTexto 3"/>
          <p:cNvSpPr txBox="1"/>
          <p:nvPr/>
        </p:nvSpPr>
        <p:spPr>
          <a:xfrm>
            <a:off x="467832" y="151236"/>
            <a:ext cx="11296537" cy="661720"/>
          </a:xfrm>
          <a:prstGeom prst="rect">
            <a:avLst/>
          </a:prstGeom>
          <a:noFill/>
        </p:spPr>
        <p:txBody>
          <a:bodyPr wrap="square" rtlCol="0">
            <a:spAutoFit/>
          </a:bodyPr>
          <a:lstStyle/>
          <a:p>
            <a:r>
              <a:rPr lang="es-CO" sz="3700" dirty="0">
                <a:solidFill>
                  <a:srgbClr val="0C1A7E"/>
                </a:solidFill>
                <a:latin typeface="Segoe UI Black" panose="020B0A02040204020203" pitchFamily="34" charset="0"/>
                <a:ea typeface="Segoe UI Black" panose="020B0A02040204020203" pitchFamily="34" charset="0"/>
                <a:cs typeface="Segoe UI Black" panose="020B0A02040204020203" pitchFamily="34" charset="0"/>
              </a:rPr>
              <a:t>COMPONENTES DE LA RENDICIÓN DE CUENTAS</a:t>
            </a:r>
          </a:p>
        </p:txBody>
      </p:sp>
      <p:cxnSp>
        <p:nvCxnSpPr>
          <p:cNvPr id="6" name="Conector recto 5"/>
          <p:cNvCxnSpPr/>
          <p:nvPr/>
        </p:nvCxnSpPr>
        <p:spPr>
          <a:xfrm>
            <a:off x="467832" y="812956"/>
            <a:ext cx="11296537" cy="0"/>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sp>
        <p:nvSpPr>
          <p:cNvPr id="5" name="CuadroTexto 4"/>
          <p:cNvSpPr txBox="1"/>
          <p:nvPr/>
        </p:nvSpPr>
        <p:spPr>
          <a:xfrm>
            <a:off x="648807" y="812956"/>
            <a:ext cx="2797791" cy="954107"/>
          </a:xfrm>
          <a:prstGeom prst="rect">
            <a:avLst/>
          </a:prstGeom>
          <a:noFill/>
        </p:spPr>
        <p:txBody>
          <a:bodyPr wrap="square" rtlCol="0">
            <a:spAutoFit/>
          </a:bodyPr>
          <a:lstStyle/>
          <a:p>
            <a:r>
              <a:rPr lang="es-CO" sz="2800" b="1" dirty="0">
                <a:latin typeface="Courier New" panose="02070309020205020404" pitchFamily="49" charset="0"/>
                <a:ea typeface="SimSun-ExtB" panose="02010609060101010101" pitchFamily="49" charset="-122"/>
                <a:cs typeface="Courier New" panose="02070309020205020404" pitchFamily="49" charset="0"/>
              </a:rPr>
              <a:t>EXPLICACIÓN O DIÁLOGO</a:t>
            </a:r>
          </a:p>
        </p:txBody>
      </p:sp>
      <p:sp>
        <p:nvSpPr>
          <p:cNvPr id="9" name="Rectángulo 8"/>
          <p:cNvSpPr/>
          <p:nvPr/>
        </p:nvSpPr>
        <p:spPr>
          <a:xfrm>
            <a:off x="3446598" y="946132"/>
            <a:ext cx="8120418" cy="1569660"/>
          </a:xfrm>
          <a:prstGeom prst="rect">
            <a:avLst/>
          </a:prstGeom>
        </p:spPr>
        <p:txBody>
          <a:bodyPr wrap="square">
            <a:spAutoFit/>
          </a:bodyPr>
          <a:lstStyle/>
          <a:p>
            <a:pPr algn="just"/>
            <a:r>
              <a:rPr lang="es-MX" sz="1600" dirty="0">
                <a:solidFill>
                  <a:srgbClr val="20124D"/>
                </a:solidFill>
                <a:latin typeface="Leelawadee" panose="020B0502040204020203" pitchFamily="34" charset="-34"/>
                <a:cs typeface="Leelawadee" panose="020B0502040204020203" pitchFamily="34" charset="-34"/>
              </a:rPr>
              <a:t>Invías, concientiza a los servidores públicos de las obligaciones de explicar y argumentar no solamente en respuesta a peticiones sino en forma estructurada según el ciclo de la gestión pública, conformando espacios de diálogo e interacción permanentes donde la rendición de cuentas es concebida como una relación bidireccional entre el actor que rinde cuentas y el que debe exigirlas, permitiendo la posibilidad de diálogo o interacción, pregunta–respuesta y aclaraciones sobre las expectativas</a:t>
            </a:r>
            <a:r>
              <a:rPr lang="es-MX" sz="1600" dirty="0"/>
              <a:t>. </a:t>
            </a:r>
            <a:endParaRPr lang="es-CO" sz="1600" dirty="0"/>
          </a:p>
        </p:txBody>
      </p:sp>
      <p:sp>
        <p:nvSpPr>
          <p:cNvPr id="10" name="Estrella de 10 puntas 9"/>
          <p:cNvSpPr/>
          <p:nvPr/>
        </p:nvSpPr>
        <p:spPr>
          <a:xfrm>
            <a:off x="843138" y="2793988"/>
            <a:ext cx="1003111" cy="788156"/>
          </a:xfrm>
          <a:prstGeom prst="star10">
            <a:avLst/>
          </a:prstGeom>
          <a:solidFill>
            <a:srgbClr val="F5A623"/>
          </a:solidFill>
          <a:ln>
            <a:solidFill>
              <a:srgbClr val="F5A62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ln>
                <a:solidFill>
                  <a:srgbClr val="F5A623"/>
                </a:solidFill>
              </a:ln>
            </a:endParaRPr>
          </a:p>
        </p:txBody>
      </p:sp>
      <p:sp>
        <p:nvSpPr>
          <p:cNvPr id="13" name="CuadroTexto 12"/>
          <p:cNvSpPr txBox="1"/>
          <p:nvPr/>
        </p:nvSpPr>
        <p:spPr>
          <a:xfrm>
            <a:off x="1047855" y="2685869"/>
            <a:ext cx="723332" cy="923330"/>
          </a:xfrm>
          <a:prstGeom prst="rect">
            <a:avLst/>
          </a:prstGeom>
          <a:noFill/>
        </p:spPr>
        <p:txBody>
          <a:bodyPr wrap="square" rtlCol="0">
            <a:spAutoFit/>
          </a:bodyPr>
          <a:lstStyle/>
          <a:p>
            <a:r>
              <a:rPr lang="es-CO" sz="5400" dirty="0">
                <a:solidFill>
                  <a:schemeClr val="bg1"/>
                </a:solidFill>
                <a:latin typeface="Segoe UI Black" panose="020B0A02040204020203" pitchFamily="34" charset="0"/>
                <a:ea typeface="Segoe UI Black" panose="020B0A02040204020203" pitchFamily="34" charset="0"/>
                <a:cs typeface="Segoe UI Black" panose="020B0A02040204020203" pitchFamily="34" charset="0"/>
              </a:rPr>
              <a:t>E</a:t>
            </a:r>
          </a:p>
        </p:txBody>
      </p:sp>
      <p:sp>
        <p:nvSpPr>
          <p:cNvPr id="14" name="CuadroTexto 13"/>
          <p:cNvSpPr txBox="1"/>
          <p:nvPr/>
        </p:nvSpPr>
        <p:spPr>
          <a:xfrm>
            <a:off x="1771187" y="3128087"/>
            <a:ext cx="2664335" cy="369332"/>
          </a:xfrm>
          <a:prstGeom prst="rect">
            <a:avLst/>
          </a:prstGeom>
          <a:noFill/>
        </p:spPr>
        <p:txBody>
          <a:bodyPr wrap="square" rtlCol="0">
            <a:spAutoFit/>
          </a:bodyPr>
          <a:lstStyle/>
          <a:p>
            <a:r>
              <a:rPr lang="es-CO" dirty="0">
                <a:solidFill>
                  <a:srgbClr val="F5A623"/>
                </a:solidFill>
                <a:latin typeface="Segoe UI Black" panose="020B0A02040204020203" pitchFamily="34" charset="0"/>
                <a:ea typeface="Segoe UI Black" panose="020B0A02040204020203" pitchFamily="34" charset="0"/>
                <a:cs typeface="Segoe UI Black" panose="020B0A02040204020203" pitchFamily="34" charset="0"/>
              </a:rPr>
              <a:t>SPACIOS DE DIÁLOGO</a:t>
            </a:r>
          </a:p>
        </p:txBody>
      </p:sp>
      <p:sp>
        <p:nvSpPr>
          <p:cNvPr id="3" name="Rectángulo 2"/>
          <p:cNvSpPr/>
          <p:nvPr/>
        </p:nvSpPr>
        <p:spPr>
          <a:xfrm>
            <a:off x="771877" y="3582144"/>
            <a:ext cx="5860935" cy="2585323"/>
          </a:xfrm>
          <a:prstGeom prst="rect">
            <a:avLst/>
          </a:prstGeom>
        </p:spPr>
        <p:txBody>
          <a:bodyPr wrap="square">
            <a:spAutoFit/>
          </a:bodyPr>
          <a:lstStyle/>
          <a:p>
            <a:pPr fontAlgn="base">
              <a:buFont typeface="Arial" panose="020B0604020202020204" pitchFamily="34" charset="0"/>
              <a:buChar char="•"/>
            </a:pPr>
            <a:r>
              <a:rPr lang="es-MX" b="0" i="0" dirty="0">
                <a:solidFill>
                  <a:srgbClr val="20124D"/>
                </a:solidFill>
                <a:effectLst/>
                <a:latin typeface="Maiandra GD" panose="020E0502030308020204" pitchFamily="34" charset="0"/>
              </a:rPr>
              <a:t>Chats temáticos ciudadanos</a:t>
            </a:r>
          </a:p>
          <a:p>
            <a:pPr fontAlgn="base">
              <a:buFont typeface="Arial" panose="020B0604020202020204" pitchFamily="34" charset="0"/>
              <a:buChar char="•"/>
            </a:pPr>
            <a:r>
              <a:rPr lang="es-MX" b="0" i="0" dirty="0">
                <a:solidFill>
                  <a:srgbClr val="20124D"/>
                </a:solidFill>
                <a:effectLst/>
                <a:latin typeface="Maiandra GD" panose="020E0502030308020204" pitchFamily="34" charset="0"/>
              </a:rPr>
              <a:t>Redes sociales (Facebook, Twitter, </a:t>
            </a:r>
            <a:r>
              <a:rPr lang="es-MX" b="0" i="0" dirty="0" err="1">
                <a:solidFill>
                  <a:srgbClr val="20124D"/>
                </a:solidFill>
                <a:effectLst/>
                <a:latin typeface="Maiandra GD" panose="020E0502030308020204" pitchFamily="34" charset="0"/>
              </a:rPr>
              <a:t>Flick</a:t>
            </a:r>
            <a:r>
              <a:rPr lang="es-MX" b="0" i="0" dirty="0">
                <a:solidFill>
                  <a:srgbClr val="20124D"/>
                </a:solidFill>
                <a:effectLst/>
                <a:latin typeface="Maiandra GD" panose="020E0502030308020204" pitchFamily="34" charset="0"/>
              </a:rPr>
              <a:t>, Google+)</a:t>
            </a:r>
          </a:p>
          <a:p>
            <a:pPr fontAlgn="base">
              <a:buFont typeface="Arial" panose="020B0604020202020204" pitchFamily="34" charset="0"/>
              <a:buChar char="•"/>
            </a:pPr>
            <a:r>
              <a:rPr lang="es-MX" b="0" i="0" dirty="0">
                <a:solidFill>
                  <a:srgbClr val="20124D"/>
                </a:solidFill>
                <a:effectLst/>
                <a:latin typeface="Maiandra GD" panose="020E0502030308020204" pitchFamily="34" charset="0"/>
              </a:rPr>
              <a:t>Principal espacio de Rendición  de Cuentas (Audiencia pública de Rendición de Cuentas y cápsulas informativas y de diálogo)</a:t>
            </a:r>
          </a:p>
          <a:p>
            <a:pPr fontAlgn="base">
              <a:buFont typeface="Arial" panose="020B0604020202020204" pitchFamily="34" charset="0"/>
              <a:buChar char="•"/>
            </a:pPr>
            <a:r>
              <a:rPr lang="es-MX" b="0" i="0" dirty="0">
                <a:solidFill>
                  <a:srgbClr val="20124D"/>
                </a:solidFill>
                <a:effectLst/>
                <a:latin typeface="Maiandra GD" panose="020E0502030308020204" pitchFamily="34" charset="0"/>
              </a:rPr>
              <a:t>Los videos vía </a:t>
            </a:r>
            <a:r>
              <a:rPr lang="es-MX" b="0" i="0" dirty="0" err="1">
                <a:solidFill>
                  <a:srgbClr val="20124D"/>
                </a:solidFill>
                <a:effectLst/>
                <a:latin typeface="Maiandra GD" panose="020E0502030308020204" pitchFamily="34" charset="0"/>
              </a:rPr>
              <a:t>streaming</a:t>
            </a:r>
            <a:r>
              <a:rPr lang="es-MX" b="0" i="0" dirty="0">
                <a:solidFill>
                  <a:srgbClr val="20124D"/>
                </a:solidFill>
                <a:effectLst/>
                <a:latin typeface="Maiandra GD" panose="020E0502030308020204" pitchFamily="34" charset="0"/>
              </a:rPr>
              <a:t> (Videos Gestión "60 Segundos", Programa T.V., Podcast "En La Vía", "Más kilómetros de Vida")</a:t>
            </a:r>
          </a:p>
          <a:p>
            <a:pPr fontAlgn="base">
              <a:buFont typeface="Arial" panose="020B0604020202020204" pitchFamily="34" charset="0"/>
              <a:buChar char="•"/>
            </a:pPr>
            <a:r>
              <a:rPr lang="es-MX" b="0" i="0" dirty="0">
                <a:solidFill>
                  <a:srgbClr val="20124D"/>
                </a:solidFill>
                <a:effectLst/>
                <a:latin typeface="Maiandra GD" panose="020E0502030308020204" pitchFamily="34" charset="0"/>
              </a:rPr>
              <a:t>Cátedra </a:t>
            </a:r>
            <a:r>
              <a:rPr lang="es-MX" b="0" i="0" dirty="0" err="1">
                <a:solidFill>
                  <a:srgbClr val="20124D"/>
                </a:solidFill>
                <a:effectLst/>
                <a:latin typeface="Maiandra GD" panose="020E0502030308020204" pitchFamily="34" charset="0"/>
              </a:rPr>
              <a:t>Invías</a:t>
            </a:r>
            <a:endParaRPr lang="es-MX" b="0" i="0" dirty="0">
              <a:solidFill>
                <a:srgbClr val="20124D"/>
              </a:solidFill>
              <a:effectLst/>
              <a:latin typeface="Maiandra GD" panose="020E0502030308020204" pitchFamily="34" charset="0"/>
            </a:endParaRPr>
          </a:p>
        </p:txBody>
      </p:sp>
      <p:sp>
        <p:nvSpPr>
          <p:cNvPr id="7" name="Llamada ovalada 6"/>
          <p:cNvSpPr/>
          <p:nvPr/>
        </p:nvSpPr>
        <p:spPr>
          <a:xfrm>
            <a:off x="7506807" y="3319424"/>
            <a:ext cx="3220872" cy="2302880"/>
          </a:xfrm>
          <a:prstGeom prst="wedgeEllipseCallout">
            <a:avLst>
              <a:gd name="adj1" fmla="val -63206"/>
              <a:gd name="adj2" fmla="val 28824"/>
            </a:avLst>
          </a:prstGeom>
          <a:solidFill>
            <a:srgbClr val="B8CE9A"/>
          </a:solidFill>
          <a:ln>
            <a:solidFill>
              <a:srgbClr val="B8CE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a:latin typeface="Segoe UI Semilight" panose="020B0402040204020203" pitchFamily="34" charset="0"/>
                <a:cs typeface="Segoe UI Semilight" panose="020B0402040204020203" pitchFamily="34" charset="0"/>
              </a:rPr>
              <a:t>Estos espacios atienden consultas de la ciudadanía en tiempo real y se amplían explicaciones sobre los temas consultados</a:t>
            </a:r>
            <a:endParaRPr lang="es-CO" sz="1600" b="1" dirty="0">
              <a:latin typeface="Segoe UI Semilight" panose="020B0402040204020203" pitchFamily="34" charset="0"/>
              <a:cs typeface="Segoe UI Semilight" panose="020B0402040204020203" pitchFamily="34" charset="0"/>
            </a:endParaRPr>
          </a:p>
        </p:txBody>
      </p:sp>
    </p:spTree>
    <p:extLst>
      <p:ext uri="{BB962C8B-B14F-4D97-AF65-F5344CB8AC3E}">
        <p14:creationId xmlns:p14="http://schemas.microsoft.com/office/powerpoint/2010/main" val="36064439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467832" y="151236"/>
            <a:ext cx="11296537" cy="661720"/>
          </a:xfrm>
          <a:prstGeom prst="rect">
            <a:avLst/>
          </a:prstGeom>
          <a:noFill/>
        </p:spPr>
        <p:txBody>
          <a:bodyPr wrap="square" rtlCol="0">
            <a:spAutoFit/>
          </a:bodyPr>
          <a:lstStyle/>
          <a:p>
            <a:r>
              <a:rPr lang="es-CO" sz="3700" dirty="0">
                <a:solidFill>
                  <a:srgbClr val="0C1A7E"/>
                </a:solidFill>
                <a:latin typeface="Segoe UI Black" panose="020B0A02040204020203" pitchFamily="34" charset="0"/>
                <a:ea typeface="Segoe UI Black" panose="020B0A02040204020203" pitchFamily="34" charset="0"/>
                <a:cs typeface="Segoe UI Black" panose="020B0A02040204020203" pitchFamily="34" charset="0"/>
              </a:rPr>
              <a:t>COMPONENTES DE LA RENDICIÓN DE CUENTAS</a:t>
            </a:r>
          </a:p>
        </p:txBody>
      </p:sp>
      <p:cxnSp>
        <p:nvCxnSpPr>
          <p:cNvPr id="6" name="Conector recto 5"/>
          <p:cNvCxnSpPr/>
          <p:nvPr/>
        </p:nvCxnSpPr>
        <p:spPr>
          <a:xfrm>
            <a:off x="467832" y="812956"/>
            <a:ext cx="11296537" cy="0"/>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sp>
        <p:nvSpPr>
          <p:cNvPr id="5" name="CuadroTexto 4"/>
          <p:cNvSpPr txBox="1"/>
          <p:nvPr/>
        </p:nvSpPr>
        <p:spPr>
          <a:xfrm>
            <a:off x="467832" y="1030028"/>
            <a:ext cx="2797791" cy="584775"/>
          </a:xfrm>
          <a:prstGeom prst="rect">
            <a:avLst/>
          </a:prstGeom>
          <a:noFill/>
        </p:spPr>
        <p:txBody>
          <a:bodyPr wrap="square" rtlCol="0">
            <a:spAutoFit/>
          </a:bodyPr>
          <a:lstStyle/>
          <a:p>
            <a:r>
              <a:rPr lang="es-CO" sz="3200" b="1" dirty="0">
                <a:latin typeface="Courier New" panose="02070309020205020404" pitchFamily="49" charset="0"/>
                <a:ea typeface="SimSun-ExtB" panose="02010609060101010101" pitchFamily="49" charset="-122"/>
                <a:cs typeface="Courier New" panose="02070309020205020404" pitchFamily="49" charset="0"/>
              </a:rPr>
              <a:t>INCENTIVOS</a:t>
            </a:r>
          </a:p>
        </p:txBody>
      </p:sp>
      <p:sp>
        <p:nvSpPr>
          <p:cNvPr id="9" name="Rectángulo 8"/>
          <p:cNvSpPr/>
          <p:nvPr/>
        </p:nvSpPr>
        <p:spPr>
          <a:xfrm>
            <a:off x="3265623" y="1153138"/>
            <a:ext cx="8120418" cy="1323439"/>
          </a:xfrm>
          <a:prstGeom prst="rect">
            <a:avLst/>
          </a:prstGeom>
        </p:spPr>
        <p:txBody>
          <a:bodyPr wrap="square">
            <a:spAutoFit/>
          </a:bodyPr>
          <a:lstStyle/>
          <a:p>
            <a:pPr algn="just"/>
            <a:r>
              <a:rPr lang="es-MX" sz="2000" dirty="0">
                <a:solidFill>
                  <a:srgbClr val="20124D"/>
                </a:solidFill>
                <a:latin typeface="Leelawadee" panose="020B0502040204020203" pitchFamily="34" charset="-34"/>
                <a:cs typeface="Leelawadee" panose="020B0502040204020203" pitchFamily="34" charset="-34"/>
              </a:rPr>
              <a:t>El Instituto Nacional de Vías con el fin de motivar la cultura de la rendición de cuentas definió una serie de acciones de motivación de  acuerdo a su gestión, allí involucra a los servidores públicos y a la ciudadanía  en general.</a:t>
            </a:r>
            <a:endParaRPr lang="es-CO" sz="2000" dirty="0">
              <a:solidFill>
                <a:srgbClr val="20124D"/>
              </a:solidFill>
              <a:latin typeface="Leelawadee" panose="020B0502040204020203" pitchFamily="34" charset="-34"/>
              <a:cs typeface="Leelawadee" panose="020B0502040204020203" pitchFamily="34" charset="-34"/>
            </a:endParaRPr>
          </a:p>
        </p:txBody>
      </p:sp>
      <p:pic>
        <p:nvPicPr>
          <p:cNvPr id="8" name="Imagen 7"/>
          <p:cNvPicPr>
            <a:picLocks noChangeAspect="1"/>
          </p:cNvPicPr>
          <p:nvPr/>
        </p:nvPicPr>
        <p:blipFill>
          <a:blip r:embed="rId2"/>
          <a:stretch>
            <a:fillRect/>
          </a:stretch>
        </p:blipFill>
        <p:spPr>
          <a:xfrm>
            <a:off x="1124818" y="1578752"/>
            <a:ext cx="1336132" cy="1178095"/>
          </a:xfrm>
          <a:prstGeom prst="rect">
            <a:avLst/>
          </a:prstGeom>
        </p:spPr>
      </p:pic>
      <p:pic>
        <p:nvPicPr>
          <p:cNvPr id="16" name="Imagen 15"/>
          <p:cNvPicPr>
            <a:picLocks noChangeAspect="1"/>
          </p:cNvPicPr>
          <p:nvPr/>
        </p:nvPicPr>
        <p:blipFill>
          <a:blip r:embed="rId3"/>
          <a:stretch>
            <a:fillRect/>
          </a:stretch>
        </p:blipFill>
        <p:spPr>
          <a:xfrm>
            <a:off x="764275" y="2756847"/>
            <a:ext cx="5347345" cy="3892073"/>
          </a:xfrm>
          <a:prstGeom prst="rect">
            <a:avLst/>
          </a:prstGeom>
        </p:spPr>
      </p:pic>
      <p:pic>
        <p:nvPicPr>
          <p:cNvPr id="17" name="Imagen 16"/>
          <p:cNvPicPr>
            <a:picLocks noChangeAspect="1"/>
          </p:cNvPicPr>
          <p:nvPr/>
        </p:nvPicPr>
        <p:blipFill>
          <a:blip r:embed="rId4"/>
          <a:stretch>
            <a:fillRect/>
          </a:stretch>
        </p:blipFill>
        <p:spPr>
          <a:xfrm>
            <a:off x="6472163" y="2756847"/>
            <a:ext cx="5292206" cy="3892073"/>
          </a:xfrm>
          <a:prstGeom prst="rect">
            <a:avLst/>
          </a:prstGeom>
        </p:spPr>
      </p:pic>
      <p:sp>
        <p:nvSpPr>
          <p:cNvPr id="18" name="Rectángulo 17"/>
          <p:cNvSpPr/>
          <p:nvPr/>
        </p:nvSpPr>
        <p:spPr>
          <a:xfrm>
            <a:off x="990804" y="3336812"/>
            <a:ext cx="4894285" cy="3293209"/>
          </a:xfrm>
          <a:prstGeom prst="rect">
            <a:avLst/>
          </a:prstGeom>
        </p:spPr>
        <p:txBody>
          <a:bodyPr wrap="square">
            <a:spAutoFit/>
          </a:bodyPr>
          <a:lstStyle/>
          <a:p>
            <a:pPr marL="285750" indent="-285750" algn="just" fontAlgn="base">
              <a:buFont typeface="Arial" panose="020B0604020202020204" pitchFamily="34" charset="0"/>
              <a:buChar char="•"/>
            </a:pPr>
            <a:r>
              <a:rPr lang="es-MX" sz="1300" b="0" i="0" dirty="0">
                <a:solidFill>
                  <a:srgbClr val="20124D"/>
                </a:solidFill>
                <a:effectLst/>
                <a:latin typeface="Trebuchet MS" panose="020B0603020202020204" pitchFamily="34" charset="0"/>
              </a:rPr>
              <a:t>Reconocer públicamente la participación  en las acciones de la Rendición de Cuentas.</a:t>
            </a:r>
          </a:p>
          <a:p>
            <a:pPr marL="285750" indent="-285750" algn="just" fontAlgn="base">
              <a:buFont typeface="Arial" panose="020B0604020202020204" pitchFamily="34" charset="0"/>
              <a:buChar char="•"/>
            </a:pPr>
            <a:r>
              <a:rPr lang="es-MX" sz="1300" b="0" i="0" dirty="0">
                <a:solidFill>
                  <a:srgbClr val="20124D"/>
                </a:solidFill>
                <a:effectLst/>
                <a:latin typeface="Trebuchet MS" panose="020B0603020202020204" pitchFamily="34" charset="0"/>
              </a:rPr>
              <a:t>Incentivar a ciudadanos con una visita informativa guiada a una obra en su región.</a:t>
            </a:r>
          </a:p>
          <a:p>
            <a:pPr marL="285750" indent="-285750" algn="just" fontAlgn="base">
              <a:buFont typeface="Arial" panose="020B0604020202020204" pitchFamily="34" charset="0"/>
              <a:buChar char="•"/>
            </a:pPr>
            <a:r>
              <a:rPr lang="es-MX" sz="1300" b="0" i="0" dirty="0">
                <a:solidFill>
                  <a:srgbClr val="20124D"/>
                </a:solidFill>
                <a:effectLst/>
                <a:latin typeface="Trebuchet MS" panose="020B0603020202020204" pitchFamily="34" charset="0"/>
              </a:rPr>
              <a:t>Implementar el Programa Cívico Guardavías – Vías para la Equidad, mediante capacitaciones que permita a las personas y comunidades interesadas en realizar seguimiento a los proyectos instruirse y desarrollar las capacidades necesarias para llevar a cabo su misión;  y dar así inicio al proceso de conformación de veedurías ciudadanas u otro espacio de participación comunitaria.</a:t>
            </a:r>
          </a:p>
          <a:p>
            <a:pPr marL="285750" indent="-285750" fontAlgn="base">
              <a:buFont typeface="Arial" panose="020B0604020202020204" pitchFamily="34" charset="0"/>
              <a:buChar char="•"/>
            </a:pPr>
            <a:r>
              <a:rPr lang="es-MX" sz="1300" b="0" i="0" dirty="0">
                <a:solidFill>
                  <a:srgbClr val="20124D"/>
                </a:solidFill>
                <a:effectLst/>
                <a:latin typeface="Trebuchet MS" panose="020B0603020202020204" pitchFamily="34" charset="0"/>
              </a:rPr>
              <a:t>Realizar consultas a la ciudadanía para identificar necesidades de información e involucrar los temas en chats, foros, principal espacio de rendición de cuentas, revistas, boletines, etc. (caracterización de necesidades de información).</a:t>
            </a:r>
          </a:p>
        </p:txBody>
      </p:sp>
      <p:sp>
        <p:nvSpPr>
          <p:cNvPr id="19" name="Rectángulo 18"/>
          <p:cNvSpPr/>
          <p:nvPr/>
        </p:nvSpPr>
        <p:spPr>
          <a:xfrm>
            <a:off x="6673755" y="3372430"/>
            <a:ext cx="4940490" cy="3231654"/>
          </a:xfrm>
          <a:prstGeom prst="rect">
            <a:avLst/>
          </a:prstGeom>
        </p:spPr>
        <p:txBody>
          <a:bodyPr wrap="square">
            <a:spAutoFit/>
          </a:bodyPr>
          <a:lstStyle/>
          <a:p>
            <a:pPr marL="171450" indent="-171450" algn="just" fontAlgn="base">
              <a:buFont typeface="Arial" panose="020B0604020202020204" pitchFamily="34" charset="0"/>
              <a:buChar char="•"/>
            </a:pPr>
            <a:r>
              <a:rPr lang="es-MX" sz="1200" b="0" i="0" dirty="0">
                <a:solidFill>
                  <a:srgbClr val="20124D"/>
                </a:solidFill>
                <a:effectLst/>
                <a:latin typeface="Trebuchet MS" panose="020B0603020202020204" pitchFamily="34" charset="0"/>
              </a:rPr>
              <a:t>Implementar foros temáticos internos sobre avances a la gestión y los nuevos proyectos (</a:t>
            </a:r>
            <a:r>
              <a:rPr lang="es-MX" sz="1200" b="0" i="0" dirty="0" err="1">
                <a:solidFill>
                  <a:srgbClr val="20124D"/>
                </a:solidFill>
                <a:effectLst/>
                <a:latin typeface="Trebuchet MS" panose="020B0603020202020204" pitchFamily="34" charset="0"/>
              </a:rPr>
              <a:t>inviforos</a:t>
            </a:r>
            <a:r>
              <a:rPr lang="es-MX" sz="1200" b="0" i="0" dirty="0">
                <a:solidFill>
                  <a:srgbClr val="20124D"/>
                </a:solidFill>
                <a:effectLst/>
                <a:latin typeface="Trebuchet MS" panose="020B0603020202020204" pitchFamily="34" charset="0"/>
              </a:rPr>
              <a:t>) Destacando la labor de los equipos de trabajo que han participado en la planeación y ejecución de los proyectos.</a:t>
            </a:r>
          </a:p>
          <a:p>
            <a:pPr marL="171450" indent="-171450" algn="just" fontAlgn="base">
              <a:buFont typeface="Arial" panose="020B0604020202020204" pitchFamily="34" charset="0"/>
              <a:buChar char="•"/>
            </a:pPr>
            <a:r>
              <a:rPr lang="es-MX" sz="1200" b="0" i="0" dirty="0">
                <a:solidFill>
                  <a:srgbClr val="20124D"/>
                </a:solidFill>
                <a:effectLst/>
                <a:latin typeface="Trebuchet MS" panose="020B0603020202020204" pitchFamily="34" charset="0"/>
              </a:rPr>
              <a:t>Promover, publicar y divulgar la cultura de la rendición y petición de cuentas a través de los canales de comunicación internos Incluir en el Plan Institucional de Capacitación temáticas relacionadas con transparencia y eficiencia administrativa.</a:t>
            </a:r>
          </a:p>
          <a:p>
            <a:pPr marL="171450" indent="-171450" algn="just" fontAlgn="base">
              <a:buFont typeface="Arial" panose="020B0604020202020204" pitchFamily="34" charset="0"/>
              <a:buChar char="•"/>
            </a:pPr>
            <a:r>
              <a:rPr lang="es-MX" sz="1200" b="0" i="0" dirty="0">
                <a:solidFill>
                  <a:srgbClr val="20124D"/>
                </a:solidFill>
                <a:effectLst/>
                <a:latin typeface="Trebuchet MS" panose="020B0603020202020204" pitchFamily="34" charset="0"/>
              </a:rPr>
              <a:t>Incluir en el Plan Institucional de Capacitación temáticas relacionadas con transparencia y eficiencia administrativa. </a:t>
            </a:r>
          </a:p>
          <a:p>
            <a:pPr marL="171450" indent="-171450" algn="just" fontAlgn="base">
              <a:buFont typeface="Arial" panose="020B0604020202020204" pitchFamily="34" charset="0"/>
              <a:buChar char="•"/>
            </a:pPr>
            <a:r>
              <a:rPr lang="es-MX" sz="1200" b="0" i="0" dirty="0">
                <a:solidFill>
                  <a:srgbClr val="20124D"/>
                </a:solidFill>
                <a:effectLst/>
                <a:latin typeface="Trebuchet MS" panose="020B0603020202020204" pitchFamily="34" charset="0"/>
              </a:rPr>
              <a:t>Los mejores funcionarios por nivel jerárquico, teniendo en cuenta la calificación definitiva de la evaluación de su desempeño laboral, contemplando no solamente el mejoramiento de la eficiencia con la que se realiza su labor, sino también la disposición al momento de suministrar información.</a:t>
            </a:r>
          </a:p>
          <a:p>
            <a:pPr marL="171450" indent="-171450" algn="just" fontAlgn="base">
              <a:buFont typeface="Arial" panose="020B0604020202020204" pitchFamily="34" charset="0"/>
              <a:buChar char="•"/>
            </a:pPr>
            <a:r>
              <a:rPr lang="es-MX" sz="1200" b="0" i="0" dirty="0">
                <a:solidFill>
                  <a:srgbClr val="20124D"/>
                </a:solidFill>
                <a:effectLst/>
                <a:latin typeface="Trebuchet MS" panose="020B0603020202020204" pitchFamily="34" charset="0"/>
              </a:rPr>
              <a:t>Mejores equipos de trabajo, teniendo en cuenta el aporte de estos equipos al mejoramiento de la gestión de la Entidad.</a:t>
            </a:r>
          </a:p>
        </p:txBody>
      </p:sp>
      <p:sp>
        <p:nvSpPr>
          <p:cNvPr id="20" name="Rectángulo 19"/>
          <p:cNvSpPr/>
          <p:nvPr/>
        </p:nvSpPr>
        <p:spPr>
          <a:xfrm>
            <a:off x="2127761" y="2747134"/>
            <a:ext cx="2620370" cy="579965"/>
          </a:xfrm>
          <a:prstGeom prst="rect">
            <a:avLst/>
          </a:prstGeom>
          <a:solidFill>
            <a:srgbClr val="006666"/>
          </a:solidFill>
          <a:ln>
            <a:solidFill>
              <a:srgbClr val="00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1" name="Rectángulo 20"/>
          <p:cNvSpPr/>
          <p:nvPr/>
        </p:nvSpPr>
        <p:spPr>
          <a:xfrm>
            <a:off x="7847463" y="2756847"/>
            <a:ext cx="2620370" cy="570252"/>
          </a:xfrm>
          <a:prstGeom prst="rect">
            <a:avLst/>
          </a:prstGeom>
          <a:solidFill>
            <a:srgbClr val="926E64"/>
          </a:solidFill>
          <a:ln>
            <a:solidFill>
              <a:srgbClr val="926E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2" name="CuadroTexto 21"/>
          <p:cNvSpPr txBox="1"/>
          <p:nvPr/>
        </p:nvSpPr>
        <p:spPr>
          <a:xfrm>
            <a:off x="2366597" y="2737421"/>
            <a:ext cx="2019868" cy="523220"/>
          </a:xfrm>
          <a:prstGeom prst="rect">
            <a:avLst/>
          </a:prstGeom>
          <a:noFill/>
        </p:spPr>
        <p:txBody>
          <a:bodyPr wrap="square" rtlCol="0">
            <a:spAutoFit/>
          </a:bodyPr>
          <a:lstStyle/>
          <a:p>
            <a:pPr algn="ctr"/>
            <a:r>
              <a:rPr lang="es-CO" sz="2800" dirty="0">
                <a:solidFill>
                  <a:schemeClr val="bg1"/>
                </a:solidFill>
                <a:latin typeface="Berlin Sans FB" panose="020E0602020502020306" pitchFamily="34" charset="0"/>
              </a:rPr>
              <a:t>Externos</a:t>
            </a:r>
          </a:p>
        </p:txBody>
      </p:sp>
      <p:sp>
        <p:nvSpPr>
          <p:cNvPr id="23" name="CuadroTexto 22"/>
          <p:cNvSpPr txBox="1"/>
          <p:nvPr/>
        </p:nvSpPr>
        <p:spPr>
          <a:xfrm>
            <a:off x="8175927" y="2756846"/>
            <a:ext cx="2019868" cy="523220"/>
          </a:xfrm>
          <a:prstGeom prst="rect">
            <a:avLst/>
          </a:prstGeom>
          <a:noFill/>
        </p:spPr>
        <p:txBody>
          <a:bodyPr wrap="square" rtlCol="0">
            <a:spAutoFit/>
          </a:bodyPr>
          <a:lstStyle/>
          <a:p>
            <a:pPr algn="ctr"/>
            <a:r>
              <a:rPr lang="es-CO" sz="2800" dirty="0">
                <a:solidFill>
                  <a:schemeClr val="bg1"/>
                </a:solidFill>
                <a:latin typeface="Berlin Sans FB" panose="020E0602020502020306" pitchFamily="34" charset="0"/>
              </a:rPr>
              <a:t>Internos</a:t>
            </a:r>
          </a:p>
        </p:txBody>
      </p:sp>
    </p:spTree>
    <p:extLst>
      <p:ext uri="{BB962C8B-B14F-4D97-AF65-F5344CB8AC3E}">
        <p14:creationId xmlns:p14="http://schemas.microsoft.com/office/powerpoint/2010/main" val="41614475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ángulo 21"/>
          <p:cNvSpPr/>
          <p:nvPr/>
        </p:nvSpPr>
        <p:spPr>
          <a:xfrm>
            <a:off x="0" y="1187116"/>
            <a:ext cx="12192000" cy="5670884"/>
          </a:xfrm>
          <a:prstGeom prst="rect">
            <a:avLst/>
          </a:prstGeom>
          <a:solidFill>
            <a:srgbClr val="0C1A7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CuadroTexto 4"/>
          <p:cNvSpPr txBox="1"/>
          <p:nvPr/>
        </p:nvSpPr>
        <p:spPr>
          <a:xfrm>
            <a:off x="4347412" y="291951"/>
            <a:ext cx="4896058" cy="830997"/>
          </a:xfrm>
          <a:prstGeom prst="rect">
            <a:avLst/>
          </a:prstGeom>
          <a:noFill/>
        </p:spPr>
        <p:txBody>
          <a:bodyPr wrap="square" rtlCol="0">
            <a:spAutoFit/>
          </a:bodyPr>
          <a:lstStyle/>
          <a:p>
            <a:r>
              <a:rPr lang="es-CO" sz="4800" dirty="0">
                <a:solidFill>
                  <a:srgbClr val="0C1A7E"/>
                </a:solidFill>
                <a:latin typeface="Berlin Sans FB Demi" panose="020E0802020502020306" pitchFamily="34" charset="0"/>
              </a:rPr>
              <a:t>OBJETIVOS</a:t>
            </a:r>
          </a:p>
        </p:txBody>
      </p:sp>
      <p:grpSp>
        <p:nvGrpSpPr>
          <p:cNvPr id="21" name="Grupo 20"/>
          <p:cNvGrpSpPr/>
          <p:nvPr/>
        </p:nvGrpSpPr>
        <p:grpSpPr>
          <a:xfrm>
            <a:off x="758767" y="1355635"/>
            <a:ext cx="11023800" cy="5196567"/>
            <a:chOff x="628036" y="1034793"/>
            <a:chExt cx="11023800" cy="5196567"/>
          </a:xfrm>
        </p:grpSpPr>
        <p:sp>
          <p:nvSpPr>
            <p:cNvPr id="7" name="Cinta perforada 6"/>
            <p:cNvSpPr/>
            <p:nvPr/>
          </p:nvSpPr>
          <p:spPr>
            <a:xfrm>
              <a:off x="868668" y="1034793"/>
              <a:ext cx="1698069" cy="682388"/>
            </a:xfrm>
            <a:prstGeom prst="flowChartPunchedTape">
              <a:avLst/>
            </a:prstGeom>
            <a:solidFill>
              <a:srgbClr val="F5A623"/>
            </a:solidFill>
            <a:ln>
              <a:solidFill>
                <a:srgbClr val="F5A62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CuadroTexto 7"/>
            <p:cNvSpPr txBox="1"/>
            <p:nvPr/>
          </p:nvSpPr>
          <p:spPr>
            <a:xfrm>
              <a:off x="868668" y="1114377"/>
              <a:ext cx="1698069" cy="523220"/>
            </a:xfrm>
            <a:prstGeom prst="rect">
              <a:avLst/>
            </a:prstGeom>
            <a:noFill/>
          </p:spPr>
          <p:txBody>
            <a:bodyPr wrap="square" rtlCol="0">
              <a:spAutoFit/>
            </a:bodyPr>
            <a:lstStyle/>
            <a:p>
              <a:r>
                <a:rPr lang="es-CO" sz="2800" dirty="0">
                  <a:solidFill>
                    <a:schemeClr val="bg1"/>
                  </a:solidFill>
                </a:rPr>
                <a:t>GENERAL</a:t>
              </a:r>
            </a:p>
          </p:txBody>
        </p:sp>
        <p:cxnSp>
          <p:nvCxnSpPr>
            <p:cNvPr id="11" name="Conector recto 10"/>
            <p:cNvCxnSpPr/>
            <p:nvPr/>
          </p:nvCxnSpPr>
          <p:spPr>
            <a:xfrm>
              <a:off x="868668" y="1838270"/>
              <a:ext cx="10440538" cy="91784"/>
            </a:xfrm>
            <a:prstGeom prst="line">
              <a:avLst/>
            </a:prstGeom>
            <a:ln w="38100">
              <a:solidFill>
                <a:srgbClr val="F5A623"/>
              </a:solidFill>
            </a:ln>
          </p:spPr>
          <p:style>
            <a:lnRef idx="1">
              <a:schemeClr val="accent1"/>
            </a:lnRef>
            <a:fillRef idx="0">
              <a:schemeClr val="accent1"/>
            </a:fillRef>
            <a:effectRef idx="0">
              <a:schemeClr val="accent1"/>
            </a:effectRef>
            <a:fontRef idx="minor">
              <a:schemeClr val="tx1"/>
            </a:fontRef>
          </p:style>
        </p:cxnSp>
        <p:sp>
          <p:nvSpPr>
            <p:cNvPr id="13" name="Rectángulo 12"/>
            <p:cNvSpPr/>
            <p:nvPr/>
          </p:nvSpPr>
          <p:spPr>
            <a:xfrm>
              <a:off x="868668" y="1930054"/>
              <a:ext cx="10590662" cy="923330"/>
            </a:xfrm>
            <a:prstGeom prst="rect">
              <a:avLst/>
            </a:prstGeom>
          </p:spPr>
          <p:txBody>
            <a:bodyPr wrap="square">
              <a:spAutoFit/>
            </a:bodyPr>
            <a:lstStyle/>
            <a:p>
              <a:pPr algn="just"/>
              <a:r>
                <a:rPr lang="es-MX" b="0" i="0" dirty="0">
                  <a:solidFill>
                    <a:schemeClr val="bg1"/>
                  </a:solidFill>
                  <a:effectLst/>
                  <a:latin typeface="Trebuchet MS" panose="020B0603020202020204" pitchFamily="34" charset="0"/>
                </a:rPr>
                <a:t>Fortalecer y consolidar el proceso de rendición de cuentas, mediante la sensibilización, promoción y concertación de espacios de diálogo con los actores internos y externos para explicar los resultados y  avances de la gestión del Invías.</a:t>
              </a:r>
              <a:endParaRPr lang="es-CO" dirty="0">
                <a:solidFill>
                  <a:schemeClr val="bg1"/>
                </a:solidFill>
              </a:endParaRPr>
            </a:p>
          </p:txBody>
        </p:sp>
        <p:sp>
          <p:nvSpPr>
            <p:cNvPr id="14" name="Cinta perforada 13"/>
            <p:cNvSpPr/>
            <p:nvPr/>
          </p:nvSpPr>
          <p:spPr>
            <a:xfrm>
              <a:off x="868668" y="3009044"/>
              <a:ext cx="1924336" cy="682388"/>
            </a:xfrm>
            <a:prstGeom prst="flowChartPunchedTape">
              <a:avLst/>
            </a:prstGeom>
            <a:solidFill>
              <a:srgbClr val="F5A623"/>
            </a:solidFill>
            <a:ln>
              <a:solidFill>
                <a:srgbClr val="F5A62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5" name="CuadroTexto 14"/>
            <p:cNvSpPr txBox="1"/>
            <p:nvPr/>
          </p:nvSpPr>
          <p:spPr>
            <a:xfrm>
              <a:off x="868668" y="3088628"/>
              <a:ext cx="2101755" cy="523220"/>
            </a:xfrm>
            <a:prstGeom prst="rect">
              <a:avLst/>
            </a:prstGeom>
            <a:noFill/>
          </p:spPr>
          <p:txBody>
            <a:bodyPr wrap="square" rtlCol="0">
              <a:spAutoFit/>
            </a:bodyPr>
            <a:lstStyle/>
            <a:p>
              <a:r>
                <a:rPr lang="es-CO" sz="2800" dirty="0">
                  <a:solidFill>
                    <a:schemeClr val="bg1"/>
                  </a:solidFill>
                </a:rPr>
                <a:t>ESPECÍFICOS</a:t>
              </a:r>
            </a:p>
          </p:txBody>
        </p:sp>
        <p:cxnSp>
          <p:nvCxnSpPr>
            <p:cNvPr id="16" name="Conector recto 15"/>
            <p:cNvCxnSpPr/>
            <p:nvPr/>
          </p:nvCxnSpPr>
          <p:spPr>
            <a:xfrm>
              <a:off x="868668" y="3812521"/>
              <a:ext cx="10590662" cy="30931"/>
            </a:xfrm>
            <a:prstGeom prst="line">
              <a:avLst/>
            </a:prstGeom>
            <a:ln w="38100">
              <a:solidFill>
                <a:srgbClr val="F5A623"/>
              </a:solidFill>
            </a:ln>
          </p:spPr>
          <p:style>
            <a:lnRef idx="1">
              <a:schemeClr val="accent1"/>
            </a:lnRef>
            <a:fillRef idx="0">
              <a:schemeClr val="accent1"/>
            </a:fillRef>
            <a:effectRef idx="0">
              <a:schemeClr val="accent1"/>
            </a:effectRef>
            <a:fontRef idx="minor">
              <a:schemeClr val="tx1"/>
            </a:fontRef>
          </p:style>
        </p:cxnSp>
        <p:sp>
          <p:nvSpPr>
            <p:cNvPr id="17" name="Rectángulo 16"/>
            <p:cNvSpPr/>
            <p:nvPr/>
          </p:nvSpPr>
          <p:spPr>
            <a:xfrm>
              <a:off x="628036" y="3923036"/>
              <a:ext cx="11023800" cy="2308324"/>
            </a:xfrm>
            <a:prstGeom prst="rect">
              <a:avLst/>
            </a:prstGeom>
          </p:spPr>
          <p:txBody>
            <a:bodyPr wrap="square">
              <a:spAutoFit/>
            </a:bodyPr>
            <a:lstStyle/>
            <a:p>
              <a:pPr marL="285750" indent="-285750" algn="just" fontAlgn="base">
                <a:buFont typeface="Arial" panose="020B0604020202020204" pitchFamily="34" charset="0"/>
                <a:buChar char="•"/>
              </a:pPr>
              <a:r>
                <a:rPr lang="es-MX" sz="1600" dirty="0">
                  <a:solidFill>
                    <a:schemeClr val="bg1"/>
                  </a:solidFill>
                  <a:latin typeface="Trebuchet MS" panose="020B0603020202020204" pitchFamily="34" charset="0"/>
                </a:rPr>
                <a:t>Divulgar activamente la información pública, respondiendo de manera adecuada, veraz y oportuna a las necesidades y solicitudes de los actores para garantizar el derecho de acceso a la información.</a:t>
              </a:r>
              <a:br>
                <a:rPr lang="es-MX" sz="1600" dirty="0">
                  <a:solidFill>
                    <a:schemeClr val="bg1"/>
                  </a:solidFill>
                  <a:latin typeface="Trebuchet MS" panose="020B0603020202020204" pitchFamily="34" charset="0"/>
                </a:rPr>
              </a:br>
              <a:endParaRPr lang="es-MX" sz="1600" dirty="0">
                <a:solidFill>
                  <a:schemeClr val="bg1"/>
                </a:solidFill>
                <a:latin typeface="Trebuchet MS" panose="020B0603020202020204" pitchFamily="34" charset="0"/>
              </a:endParaRPr>
            </a:p>
            <a:p>
              <a:pPr marL="285750" indent="-285750" algn="just" fontAlgn="base">
                <a:buFont typeface="Arial" panose="020B0604020202020204" pitchFamily="34" charset="0"/>
                <a:buChar char="•"/>
              </a:pPr>
              <a:r>
                <a:rPr lang="es-MX" sz="1600" dirty="0">
                  <a:solidFill>
                    <a:schemeClr val="bg1"/>
                  </a:solidFill>
                  <a:latin typeface="Trebuchet MS" panose="020B0603020202020204" pitchFamily="34" charset="0"/>
                </a:rPr>
                <a:t>Orientar la gestión institucional al cumplimiento de los principios de democracia participativa y democratización de la gestión, abriendo espacios de participación e involucrando a los ciudadanos y las organizaciones de la sociedad civil en la formulación, ejecución, control y evaluación de la gestión pública.</a:t>
              </a:r>
              <a:br>
                <a:rPr lang="es-MX" sz="1600" dirty="0">
                  <a:solidFill>
                    <a:schemeClr val="bg1"/>
                  </a:solidFill>
                  <a:latin typeface="Trebuchet MS" panose="020B0603020202020204" pitchFamily="34" charset="0"/>
                </a:rPr>
              </a:br>
              <a:endParaRPr lang="es-MX" sz="1600" dirty="0">
                <a:solidFill>
                  <a:schemeClr val="bg1"/>
                </a:solidFill>
                <a:latin typeface="Trebuchet MS" panose="020B0603020202020204" pitchFamily="34" charset="0"/>
              </a:endParaRPr>
            </a:p>
            <a:p>
              <a:pPr marL="285750" indent="-285750" algn="just" fontAlgn="base">
                <a:buFont typeface="Arial" panose="020B0604020202020204" pitchFamily="34" charset="0"/>
                <a:buChar char="•"/>
              </a:pPr>
              <a:r>
                <a:rPr lang="es-MX" sz="1600" dirty="0">
                  <a:solidFill>
                    <a:schemeClr val="bg1"/>
                  </a:solidFill>
                  <a:latin typeface="Trebuchet MS" panose="020B0603020202020204" pitchFamily="34" charset="0"/>
                </a:rPr>
                <a:t>Promover un proceso de rendición de cuentas participativo, mediante el incentivo y reconocimiento de los  actores internos y externos que contribuyan a la cultura de rendición y petición de cuentas.</a:t>
              </a:r>
            </a:p>
          </p:txBody>
        </p:sp>
      </p:grpSp>
    </p:spTree>
    <p:extLst>
      <p:ext uri="{BB962C8B-B14F-4D97-AF65-F5344CB8AC3E}">
        <p14:creationId xmlns:p14="http://schemas.microsoft.com/office/powerpoint/2010/main" val="441660410"/>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128</TotalTime>
  <Words>1081</Words>
  <Application>Microsoft Office PowerPoint</Application>
  <PresentationFormat>Panorámica</PresentationFormat>
  <Paragraphs>94</Paragraphs>
  <Slides>11</Slides>
  <Notes>0</Notes>
  <HiddenSlides>0</HiddenSlides>
  <MMClips>0</MMClips>
  <ScaleCrop>false</ScaleCrop>
  <HeadingPairs>
    <vt:vector size="6" baseType="variant">
      <vt:variant>
        <vt:lpstr>Fuentes usadas</vt:lpstr>
      </vt:variant>
      <vt:variant>
        <vt:i4>16</vt:i4>
      </vt:variant>
      <vt:variant>
        <vt:lpstr>Tema</vt:lpstr>
      </vt:variant>
      <vt:variant>
        <vt:i4>1</vt:i4>
      </vt:variant>
      <vt:variant>
        <vt:lpstr>Títulos de diapositiva</vt:lpstr>
      </vt:variant>
      <vt:variant>
        <vt:i4>11</vt:i4>
      </vt:variant>
    </vt:vector>
  </HeadingPairs>
  <TitlesOfParts>
    <vt:vector size="28" baseType="lpstr">
      <vt:lpstr>MS PGothic</vt:lpstr>
      <vt:lpstr>SimSun-ExtB</vt:lpstr>
      <vt:lpstr>Allerta Stencil</vt:lpstr>
      <vt:lpstr>Arial</vt:lpstr>
      <vt:lpstr>Arial Black</vt:lpstr>
      <vt:lpstr>Bahnschrift SemiLight</vt:lpstr>
      <vt:lpstr>Berlin Sans FB</vt:lpstr>
      <vt:lpstr>Berlin Sans FB Demi</vt:lpstr>
      <vt:lpstr>Calibri</vt:lpstr>
      <vt:lpstr>Calibri Light</vt:lpstr>
      <vt:lpstr>Courier New</vt:lpstr>
      <vt:lpstr>Leelawadee</vt:lpstr>
      <vt:lpstr>Maiandra GD</vt:lpstr>
      <vt:lpstr>Segoe UI Black</vt:lpstr>
      <vt:lpstr>Segoe UI Semilight</vt:lpstr>
      <vt:lpstr>Trebuchet MS</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Adriana Varela Montenegro</dc:creator>
  <cp:lastModifiedBy>Leonardo Rodolfo Alvarez Velez</cp:lastModifiedBy>
  <cp:revision>18</cp:revision>
  <dcterms:created xsi:type="dcterms:W3CDTF">2018-03-14T19:13:44Z</dcterms:created>
  <dcterms:modified xsi:type="dcterms:W3CDTF">2018-03-16T14:38:03Z</dcterms:modified>
</cp:coreProperties>
</file>