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57" r:id="rId4"/>
    <p:sldId id="413" r:id="rId5"/>
    <p:sldId id="258" r:id="rId6"/>
    <p:sldId id="322" r:id="rId7"/>
    <p:sldId id="260" r:id="rId8"/>
    <p:sldId id="292" r:id="rId9"/>
    <p:sldId id="262" r:id="rId10"/>
    <p:sldId id="395" r:id="rId11"/>
    <p:sldId id="263" r:id="rId12"/>
    <p:sldId id="323" r:id="rId13"/>
    <p:sldId id="328" r:id="rId14"/>
    <p:sldId id="264" r:id="rId15"/>
    <p:sldId id="265" r:id="rId16"/>
    <p:sldId id="383" r:id="rId17"/>
    <p:sldId id="332" r:id="rId18"/>
    <p:sldId id="333" r:id="rId19"/>
    <p:sldId id="294" r:id="rId20"/>
    <p:sldId id="334" r:id="rId21"/>
    <p:sldId id="335" r:id="rId22"/>
    <p:sldId id="336" r:id="rId23"/>
    <p:sldId id="337" r:id="rId24"/>
    <p:sldId id="391" r:id="rId25"/>
    <p:sldId id="269" r:id="rId26"/>
    <p:sldId id="414" r:id="rId27"/>
    <p:sldId id="299" r:id="rId28"/>
    <p:sldId id="341" r:id="rId29"/>
    <p:sldId id="342" r:id="rId30"/>
    <p:sldId id="394" r:id="rId31"/>
    <p:sldId id="343" r:id="rId32"/>
    <p:sldId id="344" r:id="rId33"/>
    <p:sldId id="346" r:id="rId34"/>
    <p:sldId id="347" r:id="rId35"/>
    <p:sldId id="348" r:id="rId36"/>
    <p:sldId id="349" r:id="rId37"/>
    <p:sldId id="350" r:id="rId38"/>
    <p:sldId id="351" r:id="rId39"/>
    <p:sldId id="352" r:id="rId40"/>
    <p:sldId id="353" r:id="rId41"/>
    <p:sldId id="354" r:id="rId42"/>
    <p:sldId id="355" r:id="rId43"/>
    <p:sldId id="356" r:id="rId44"/>
    <p:sldId id="357" r:id="rId45"/>
    <p:sldId id="359" r:id="rId46"/>
    <p:sldId id="360" r:id="rId47"/>
    <p:sldId id="361" r:id="rId48"/>
    <p:sldId id="362" r:id="rId49"/>
    <p:sldId id="415" r:id="rId50"/>
    <p:sldId id="301" r:id="rId51"/>
    <p:sldId id="272" r:id="rId52"/>
    <p:sldId id="302" r:id="rId53"/>
    <p:sldId id="274" r:id="rId54"/>
    <p:sldId id="367" r:id="rId55"/>
    <p:sldId id="389" r:id="rId56"/>
    <p:sldId id="365" r:id="rId57"/>
    <p:sldId id="306" r:id="rId58"/>
    <p:sldId id="368" r:id="rId59"/>
    <p:sldId id="278" r:id="rId60"/>
    <p:sldId id="279" r:id="rId61"/>
    <p:sldId id="398" r:id="rId62"/>
    <p:sldId id="371" r:id="rId63"/>
    <p:sldId id="374" r:id="rId64"/>
    <p:sldId id="281" r:id="rId65"/>
    <p:sldId id="408" r:id="rId66"/>
    <p:sldId id="409" r:id="rId67"/>
    <p:sldId id="410" r:id="rId68"/>
    <p:sldId id="282" r:id="rId69"/>
    <p:sldId id="393" r:id="rId70"/>
    <p:sldId id="283" r:id="rId71"/>
    <p:sldId id="399" r:id="rId72"/>
    <p:sldId id="309" r:id="rId73"/>
    <p:sldId id="392" r:id="rId74"/>
    <p:sldId id="310" r:id="rId75"/>
    <p:sldId id="311" r:id="rId76"/>
    <p:sldId id="400" r:id="rId77"/>
    <p:sldId id="313" r:id="rId78"/>
    <p:sldId id="285" r:id="rId79"/>
    <p:sldId id="381" r:id="rId80"/>
    <p:sldId id="396" r:id="rId81"/>
    <p:sldId id="397" r:id="rId82"/>
    <p:sldId id="388" r:id="rId83"/>
    <p:sldId id="386" r:id="rId84"/>
    <p:sldId id="290" r:id="rId85"/>
    <p:sldId id="401" r:id="rId86"/>
    <p:sldId id="402" r:id="rId87"/>
    <p:sldId id="403" r:id="rId88"/>
    <p:sldId id="404" r:id="rId89"/>
    <p:sldId id="405" r:id="rId90"/>
    <p:sldId id="406" r:id="rId91"/>
    <p:sldId id="407" r:id="rId9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EE00"/>
    <a:srgbClr val="00FF00"/>
    <a:srgbClr val="66FF33"/>
    <a:srgbClr val="B45210"/>
    <a:srgbClr val="99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082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4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76" Type="http://schemas.openxmlformats.org/officeDocument/2006/relationships/slide" Target="slides/slide73.xml"/><Relationship Id="rId84" Type="http://schemas.openxmlformats.org/officeDocument/2006/relationships/slide" Target="slides/slide81.xml"/><Relationship Id="rId89" Type="http://schemas.openxmlformats.org/officeDocument/2006/relationships/slide" Target="slides/slide86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92" Type="http://schemas.openxmlformats.org/officeDocument/2006/relationships/slide" Target="slides/slide8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slide" Target="slides/slide63.xml"/><Relationship Id="rId74" Type="http://schemas.openxmlformats.org/officeDocument/2006/relationships/slide" Target="slides/slide71.xml"/><Relationship Id="rId79" Type="http://schemas.openxmlformats.org/officeDocument/2006/relationships/slide" Target="slides/slide76.xml"/><Relationship Id="rId87" Type="http://schemas.openxmlformats.org/officeDocument/2006/relationships/slide" Target="slides/slide84.xml"/><Relationship Id="rId5" Type="http://schemas.openxmlformats.org/officeDocument/2006/relationships/slide" Target="slides/slide2.xml"/><Relationship Id="rId61" Type="http://schemas.openxmlformats.org/officeDocument/2006/relationships/slide" Target="slides/slide58.xml"/><Relationship Id="rId82" Type="http://schemas.openxmlformats.org/officeDocument/2006/relationships/slide" Target="slides/slide79.xml"/><Relationship Id="rId90" Type="http://schemas.openxmlformats.org/officeDocument/2006/relationships/slide" Target="slides/slide87.xml"/><Relationship Id="rId95" Type="http://schemas.openxmlformats.org/officeDocument/2006/relationships/theme" Target="theme/theme1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77" Type="http://schemas.openxmlformats.org/officeDocument/2006/relationships/slide" Target="slides/slide74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80" Type="http://schemas.openxmlformats.org/officeDocument/2006/relationships/slide" Target="slides/slide77.xml"/><Relationship Id="rId85" Type="http://schemas.openxmlformats.org/officeDocument/2006/relationships/slide" Target="slides/slide82.xml"/><Relationship Id="rId9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83" Type="http://schemas.openxmlformats.org/officeDocument/2006/relationships/slide" Target="slides/slide80.xml"/><Relationship Id="rId88" Type="http://schemas.openxmlformats.org/officeDocument/2006/relationships/slide" Target="slides/slide85.xml"/><Relationship Id="rId91" Type="http://schemas.openxmlformats.org/officeDocument/2006/relationships/slide" Target="slides/slide88.xml"/><Relationship Id="rId9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slide" Target="slides/slide70.xml"/><Relationship Id="rId78" Type="http://schemas.openxmlformats.org/officeDocument/2006/relationships/slide" Target="slides/slide75.xml"/><Relationship Id="rId81" Type="http://schemas.openxmlformats.org/officeDocument/2006/relationships/slide" Target="slides/slide78.xml"/><Relationship Id="rId86" Type="http://schemas.openxmlformats.org/officeDocument/2006/relationships/slide" Target="slides/slide83.xml"/><Relationship Id="rId94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A52A2C-E6DD-4F04-AD69-8B6EC4B0B760}" type="doc">
      <dgm:prSet loTypeId="urn:microsoft.com/office/officeart/2005/8/layout/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CO"/>
        </a:p>
      </dgm:t>
    </dgm:pt>
    <dgm:pt modelId="{1D180FC8-CF61-4449-B1DD-5EE33F2EEA11}">
      <dgm:prSet phldrT="[Texto]" custT="1"/>
      <dgm:spPr>
        <a:solidFill>
          <a:srgbClr val="B45210"/>
        </a:solidFill>
      </dgm:spPr>
      <dgm:t>
        <a:bodyPr/>
        <a:lstStyle/>
        <a:p>
          <a:r>
            <a:rPr lang="es-CO" sz="1800" b="1" dirty="0" smtClean="0"/>
            <a:t>1) Competitividad Estratégica e Infraestructura </a:t>
          </a:r>
          <a:endParaRPr lang="es-CO" sz="1800" b="1" dirty="0"/>
        </a:p>
      </dgm:t>
    </dgm:pt>
    <dgm:pt modelId="{C5A44D77-0CFF-4F54-AD76-166982A3D34B}" type="parTrans" cxnId="{88795811-B611-456D-B8B3-D9A4F41E96E9}">
      <dgm:prSet/>
      <dgm:spPr/>
      <dgm:t>
        <a:bodyPr/>
        <a:lstStyle/>
        <a:p>
          <a:endParaRPr lang="es-CO"/>
        </a:p>
      </dgm:t>
    </dgm:pt>
    <dgm:pt modelId="{E5BE1B83-030D-4FD9-9BE8-55B97E684CA7}" type="sibTrans" cxnId="{88795811-B611-456D-B8B3-D9A4F41E96E9}">
      <dgm:prSet/>
      <dgm:spPr/>
      <dgm:t>
        <a:bodyPr/>
        <a:lstStyle/>
        <a:p>
          <a:endParaRPr lang="es-CO"/>
        </a:p>
      </dgm:t>
    </dgm:pt>
    <dgm:pt modelId="{A330A084-271C-4E5E-865E-4DA97395D8C3}">
      <dgm:prSet phldrT="[Texto]" custT="1"/>
      <dgm:spPr/>
      <dgm:t>
        <a:bodyPr/>
        <a:lstStyle/>
        <a:p>
          <a:r>
            <a:rPr lang="es-CO" sz="1800" b="1" dirty="0" smtClean="0"/>
            <a:t>2) Crecimiento verde</a:t>
          </a:r>
          <a:endParaRPr lang="es-CO" sz="1800" b="1" dirty="0"/>
        </a:p>
      </dgm:t>
    </dgm:pt>
    <dgm:pt modelId="{5C73C482-DECE-4D2E-BF69-C1084368EA02}" type="parTrans" cxnId="{D059F5D8-EC4C-4780-9351-263D11D01E50}">
      <dgm:prSet/>
      <dgm:spPr/>
      <dgm:t>
        <a:bodyPr/>
        <a:lstStyle/>
        <a:p>
          <a:endParaRPr lang="es-CO"/>
        </a:p>
      </dgm:t>
    </dgm:pt>
    <dgm:pt modelId="{B59ED507-EB80-4C26-BC51-CF1715DB6C33}" type="sibTrans" cxnId="{D059F5D8-EC4C-4780-9351-263D11D01E50}">
      <dgm:prSet/>
      <dgm:spPr/>
      <dgm:t>
        <a:bodyPr/>
        <a:lstStyle/>
        <a:p>
          <a:endParaRPr lang="es-CO"/>
        </a:p>
      </dgm:t>
    </dgm:pt>
    <dgm:pt modelId="{409EEFA4-2591-46C5-AFDF-672E11B0C021}">
      <dgm:prSet phldrT="[Texto]" custT="1"/>
      <dgm:spPr>
        <a:solidFill>
          <a:srgbClr val="00B0F0"/>
        </a:solidFill>
      </dgm:spPr>
      <dgm:t>
        <a:bodyPr/>
        <a:lstStyle/>
        <a:p>
          <a:r>
            <a:rPr lang="es-CO" sz="1800" b="1" dirty="0" smtClean="0"/>
            <a:t>3) Buen Gobierno</a:t>
          </a:r>
          <a:endParaRPr lang="es-CO" sz="1800" b="1" dirty="0"/>
        </a:p>
      </dgm:t>
    </dgm:pt>
    <dgm:pt modelId="{E5334775-B1B9-42C3-A830-7270BD808C0A}" type="parTrans" cxnId="{7DE7A90C-EA99-433A-A9BC-45C7AF5AA872}">
      <dgm:prSet/>
      <dgm:spPr/>
      <dgm:t>
        <a:bodyPr/>
        <a:lstStyle/>
        <a:p>
          <a:endParaRPr lang="es-CO"/>
        </a:p>
      </dgm:t>
    </dgm:pt>
    <dgm:pt modelId="{A2FACDA2-FDCF-464A-B1B0-90CF92F145B0}" type="sibTrans" cxnId="{7DE7A90C-EA99-433A-A9BC-45C7AF5AA872}">
      <dgm:prSet/>
      <dgm:spPr/>
      <dgm:t>
        <a:bodyPr/>
        <a:lstStyle/>
        <a:p>
          <a:endParaRPr lang="es-CO"/>
        </a:p>
      </dgm:t>
    </dgm:pt>
    <dgm:pt modelId="{36D68557-63AF-4725-AABB-7F280F679FF3}">
      <dgm:prSet/>
      <dgm:spPr/>
      <dgm:t>
        <a:bodyPr/>
        <a:lstStyle/>
        <a:p>
          <a:pPr algn="just"/>
          <a:r>
            <a:rPr lang="es-CO" dirty="0" smtClean="0"/>
            <a:t>Establece el desarrollo de la red vial nacional no concesionada (Red primaria nacional), el mejoramiento de la infraestructura intermodal (Red fluvial y portuaria), la disminución de brechas en las regiones (Red terciaria, secundaria) y de manera complementaria el desarrollo de Ciencia, Tecnología e Innovación que está vinculado con el desarrollo de documentos de carácter técnico de la red vial del país producidos por el Invías</a:t>
          </a:r>
          <a:endParaRPr lang="es-CO" dirty="0"/>
        </a:p>
      </dgm:t>
    </dgm:pt>
    <dgm:pt modelId="{A723F837-25C8-40EE-A5E5-9A361B65F008}" type="parTrans" cxnId="{088D4CF1-1AE5-45CE-A165-4E99BD41C1F6}">
      <dgm:prSet/>
      <dgm:spPr/>
      <dgm:t>
        <a:bodyPr/>
        <a:lstStyle/>
        <a:p>
          <a:endParaRPr lang="es-CO"/>
        </a:p>
      </dgm:t>
    </dgm:pt>
    <dgm:pt modelId="{AD8E5C68-46AC-4FF6-BF9A-68AC3633B2C7}" type="sibTrans" cxnId="{088D4CF1-1AE5-45CE-A165-4E99BD41C1F6}">
      <dgm:prSet/>
      <dgm:spPr/>
      <dgm:t>
        <a:bodyPr/>
        <a:lstStyle/>
        <a:p>
          <a:endParaRPr lang="es-CO"/>
        </a:p>
      </dgm:t>
    </dgm:pt>
    <dgm:pt modelId="{E5D36E5F-B31E-4EE2-B063-6D7428D78270}">
      <dgm:prSet/>
      <dgm:spPr/>
      <dgm:t>
        <a:bodyPr/>
        <a:lstStyle/>
        <a:p>
          <a:pPr algn="just"/>
          <a:r>
            <a:rPr lang="es-CO" dirty="0" smtClean="0"/>
            <a:t>Es de carácter transversal y se cruza con la estrategia de Competitividad Estratégica e Infraestructura, se materializa en la sostenibilidad social y ambiental de los proyectos de infraestructura y la gestión del riesgo por variabilidad climática.</a:t>
          </a:r>
          <a:endParaRPr lang="es-CO" dirty="0"/>
        </a:p>
      </dgm:t>
    </dgm:pt>
    <dgm:pt modelId="{7AE23477-9A59-4B64-B4AB-76504CAD258C}" type="parTrans" cxnId="{0AB70CE5-18CE-48C5-8423-08198C0B10F8}">
      <dgm:prSet/>
      <dgm:spPr/>
      <dgm:t>
        <a:bodyPr/>
        <a:lstStyle/>
        <a:p>
          <a:endParaRPr lang="es-CO"/>
        </a:p>
      </dgm:t>
    </dgm:pt>
    <dgm:pt modelId="{10C06CBD-6219-49D6-8358-D064DA3A1650}" type="sibTrans" cxnId="{0AB70CE5-18CE-48C5-8423-08198C0B10F8}">
      <dgm:prSet/>
      <dgm:spPr/>
      <dgm:t>
        <a:bodyPr/>
        <a:lstStyle/>
        <a:p>
          <a:endParaRPr lang="es-CO"/>
        </a:p>
      </dgm:t>
    </dgm:pt>
    <dgm:pt modelId="{B216C6CE-4649-476D-91D7-6141C8F5FD84}">
      <dgm:prSet/>
      <dgm:spPr/>
      <dgm:t>
        <a:bodyPr/>
        <a:lstStyle/>
        <a:p>
          <a:pPr algn="just"/>
          <a:r>
            <a:rPr lang="es-CO" dirty="0" smtClean="0"/>
            <a:t>Busca el fortalecimiento del sector público a partir del fortalecimiento de la administración pública y los principios orientadores, en la gestión pública efectiva y la vocación del servicio público. Incluye la política de Transparencia, participación y servicio al ciudadano, Gestión del Talento Humano, Eficiencia administrativa, y Gestión financiera con una visión por resultados.</a:t>
          </a:r>
          <a:endParaRPr lang="es-CO" dirty="0"/>
        </a:p>
      </dgm:t>
    </dgm:pt>
    <dgm:pt modelId="{5A379E78-4259-47B5-B8AB-EAB9F74B308B}" type="parTrans" cxnId="{257F0017-2DA7-4F7A-858A-566BB73B234B}">
      <dgm:prSet/>
      <dgm:spPr/>
      <dgm:t>
        <a:bodyPr/>
        <a:lstStyle/>
        <a:p>
          <a:endParaRPr lang="es-CO"/>
        </a:p>
      </dgm:t>
    </dgm:pt>
    <dgm:pt modelId="{D74C698A-7687-4971-8E25-72187D8E6904}" type="sibTrans" cxnId="{257F0017-2DA7-4F7A-858A-566BB73B234B}">
      <dgm:prSet/>
      <dgm:spPr/>
      <dgm:t>
        <a:bodyPr/>
        <a:lstStyle/>
        <a:p>
          <a:endParaRPr lang="es-CO"/>
        </a:p>
      </dgm:t>
    </dgm:pt>
    <dgm:pt modelId="{08BE49FA-2B27-4FAA-8B8C-90DFDB945C95}" type="pres">
      <dgm:prSet presAssocID="{16A52A2C-E6DD-4F04-AD69-8B6EC4B0B76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7B0852A7-F9EC-45EA-9B8E-B40B78CDBED6}" type="pres">
      <dgm:prSet presAssocID="{1D180FC8-CF61-4449-B1DD-5EE33F2EEA11}" presName="parentLin" presStyleCnt="0"/>
      <dgm:spPr/>
    </dgm:pt>
    <dgm:pt modelId="{3CB06487-7960-4CD6-8DEC-C893A07BC69A}" type="pres">
      <dgm:prSet presAssocID="{1D180FC8-CF61-4449-B1DD-5EE33F2EEA11}" presName="parentLeftMargin" presStyleLbl="node1" presStyleIdx="0" presStyleCnt="3"/>
      <dgm:spPr/>
      <dgm:t>
        <a:bodyPr/>
        <a:lstStyle/>
        <a:p>
          <a:endParaRPr lang="es-CO"/>
        </a:p>
      </dgm:t>
    </dgm:pt>
    <dgm:pt modelId="{A5AFD603-6821-449B-80D7-6597577AB87A}" type="pres">
      <dgm:prSet presAssocID="{1D180FC8-CF61-4449-B1DD-5EE33F2EEA11}" presName="parentText" presStyleLbl="node1" presStyleIdx="0" presStyleCnt="3" custLinFactNeighborX="1035" custLinFactNeighborY="-5268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E72D46A-D2E5-4CB4-8426-28658EAFBB6A}" type="pres">
      <dgm:prSet presAssocID="{1D180FC8-CF61-4449-B1DD-5EE33F2EEA11}" presName="negativeSpace" presStyleCnt="0"/>
      <dgm:spPr/>
    </dgm:pt>
    <dgm:pt modelId="{EA661F16-732F-4036-8670-2EF7AB72F1A4}" type="pres">
      <dgm:prSet presAssocID="{1D180FC8-CF61-4449-B1DD-5EE33F2EEA11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2E71319-491E-4C68-B1E5-40CE292C2AB0}" type="pres">
      <dgm:prSet presAssocID="{E5BE1B83-030D-4FD9-9BE8-55B97E684CA7}" presName="spaceBetweenRectangles" presStyleCnt="0"/>
      <dgm:spPr/>
    </dgm:pt>
    <dgm:pt modelId="{CE6E3059-0B5D-4FC9-BE76-BB469C571DD6}" type="pres">
      <dgm:prSet presAssocID="{A330A084-271C-4E5E-865E-4DA97395D8C3}" presName="parentLin" presStyleCnt="0"/>
      <dgm:spPr/>
    </dgm:pt>
    <dgm:pt modelId="{0E103858-40CC-44D4-8726-50DEB47894A5}" type="pres">
      <dgm:prSet presAssocID="{A330A084-271C-4E5E-865E-4DA97395D8C3}" presName="parentLeftMargin" presStyleLbl="node1" presStyleIdx="0" presStyleCnt="3"/>
      <dgm:spPr/>
      <dgm:t>
        <a:bodyPr/>
        <a:lstStyle/>
        <a:p>
          <a:endParaRPr lang="es-CO"/>
        </a:p>
      </dgm:t>
    </dgm:pt>
    <dgm:pt modelId="{0B546B36-8E25-48FB-8C2B-79D682AEA0BB}" type="pres">
      <dgm:prSet presAssocID="{A330A084-271C-4E5E-865E-4DA97395D8C3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BB158C0-6F66-4088-ABFB-A76913A36E1F}" type="pres">
      <dgm:prSet presAssocID="{A330A084-271C-4E5E-865E-4DA97395D8C3}" presName="negativeSpace" presStyleCnt="0"/>
      <dgm:spPr/>
    </dgm:pt>
    <dgm:pt modelId="{158B6476-63F9-4098-84A9-69BF1EB2E307}" type="pres">
      <dgm:prSet presAssocID="{A330A084-271C-4E5E-865E-4DA97395D8C3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358F03A-DD34-4CD2-AE52-6FCDDA2BC98E}" type="pres">
      <dgm:prSet presAssocID="{B59ED507-EB80-4C26-BC51-CF1715DB6C33}" presName="spaceBetweenRectangles" presStyleCnt="0"/>
      <dgm:spPr/>
    </dgm:pt>
    <dgm:pt modelId="{1638EB64-AF91-47B8-AC47-ECCABA0E4B1A}" type="pres">
      <dgm:prSet presAssocID="{409EEFA4-2591-46C5-AFDF-672E11B0C021}" presName="parentLin" presStyleCnt="0"/>
      <dgm:spPr/>
    </dgm:pt>
    <dgm:pt modelId="{66702D48-91CB-48D8-B0A1-E475EE3D92B7}" type="pres">
      <dgm:prSet presAssocID="{409EEFA4-2591-46C5-AFDF-672E11B0C021}" presName="parentLeftMargin" presStyleLbl="node1" presStyleIdx="1" presStyleCnt="3"/>
      <dgm:spPr/>
      <dgm:t>
        <a:bodyPr/>
        <a:lstStyle/>
        <a:p>
          <a:endParaRPr lang="es-CO"/>
        </a:p>
      </dgm:t>
    </dgm:pt>
    <dgm:pt modelId="{EC685C84-6B4E-461A-9593-F6F40B46D125}" type="pres">
      <dgm:prSet presAssocID="{409EEFA4-2591-46C5-AFDF-672E11B0C02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902487D-4389-4E8C-8A9B-0F592736C5DC}" type="pres">
      <dgm:prSet presAssocID="{409EEFA4-2591-46C5-AFDF-672E11B0C021}" presName="negativeSpace" presStyleCnt="0"/>
      <dgm:spPr/>
    </dgm:pt>
    <dgm:pt modelId="{1F4ED118-4904-4646-9246-8D43A5672028}" type="pres">
      <dgm:prSet presAssocID="{409EEFA4-2591-46C5-AFDF-672E11B0C021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DB2B9071-B3CF-46C0-8611-6FB1F3736138}" type="presOf" srcId="{1D180FC8-CF61-4449-B1DD-5EE33F2EEA11}" destId="{A5AFD603-6821-449B-80D7-6597577AB87A}" srcOrd="1" destOrd="0" presId="urn:microsoft.com/office/officeart/2005/8/layout/list1"/>
    <dgm:cxn modelId="{47BFD064-2BAF-46D0-B606-63A6714C3955}" type="presOf" srcId="{1D180FC8-CF61-4449-B1DD-5EE33F2EEA11}" destId="{3CB06487-7960-4CD6-8DEC-C893A07BC69A}" srcOrd="0" destOrd="0" presId="urn:microsoft.com/office/officeart/2005/8/layout/list1"/>
    <dgm:cxn modelId="{D059F5D8-EC4C-4780-9351-263D11D01E50}" srcId="{16A52A2C-E6DD-4F04-AD69-8B6EC4B0B760}" destId="{A330A084-271C-4E5E-865E-4DA97395D8C3}" srcOrd="1" destOrd="0" parTransId="{5C73C482-DECE-4D2E-BF69-C1084368EA02}" sibTransId="{B59ED507-EB80-4C26-BC51-CF1715DB6C33}"/>
    <dgm:cxn modelId="{88795811-B611-456D-B8B3-D9A4F41E96E9}" srcId="{16A52A2C-E6DD-4F04-AD69-8B6EC4B0B760}" destId="{1D180FC8-CF61-4449-B1DD-5EE33F2EEA11}" srcOrd="0" destOrd="0" parTransId="{C5A44D77-0CFF-4F54-AD76-166982A3D34B}" sibTransId="{E5BE1B83-030D-4FD9-9BE8-55B97E684CA7}"/>
    <dgm:cxn modelId="{3E5FA952-F114-405B-9E22-B97D6C953B4A}" type="presOf" srcId="{A330A084-271C-4E5E-865E-4DA97395D8C3}" destId="{0B546B36-8E25-48FB-8C2B-79D682AEA0BB}" srcOrd="1" destOrd="0" presId="urn:microsoft.com/office/officeart/2005/8/layout/list1"/>
    <dgm:cxn modelId="{782D7EE7-CDCC-482A-BBA1-9C6CA76A5B19}" type="presOf" srcId="{409EEFA4-2591-46C5-AFDF-672E11B0C021}" destId="{EC685C84-6B4E-461A-9593-F6F40B46D125}" srcOrd="1" destOrd="0" presId="urn:microsoft.com/office/officeart/2005/8/layout/list1"/>
    <dgm:cxn modelId="{272B21E0-0530-40A7-9B2C-E4FE2CAF2750}" type="presOf" srcId="{16A52A2C-E6DD-4F04-AD69-8B6EC4B0B760}" destId="{08BE49FA-2B27-4FAA-8B8C-90DFDB945C95}" srcOrd="0" destOrd="0" presId="urn:microsoft.com/office/officeart/2005/8/layout/list1"/>
    <dgm:cxn modelId="{165F024C-0D00-44FF-A6CC-A3E906E308F7}" type="presOf" srcId="{E5D36E5F-B31E-4EE2-B063-6D7428D78270}" destId="{158B6476-63F9-4098-84A9-69BF1EB2E307}" srcOrd="0" destOrd="0" presId="urn:microsoft.com/office/officeart/2005/8/layout/list1"/>
    <dgm:cxn modelId="{BF8F6362-63AF-43B5-9A8B-B64DBD3BE91C}" type="presOf" srcId="{409EEFA4-2591-46C5-AFDF-672E11B0C021}" destId="{66702D48-91CB-48D8-B0A1-E475EE3D92B7}" srcOrd="0" destOrd="0" presId="urn:microsoft.com/office/officeart/2005/8/layout/list1"/>
    <dgm:cxn modelId="{257F0017-2DA7-4F7A-858A-566BB73B234B}" srcId="{409EEFA4-2591-46C5-AFDF-672E11B0C021}" destId="{B216C6CE-4649-476D-91D7-6141C8F5FD84}" srcOrd="0" destOrd="0" parTransId="{5A379E78-4259-47B5-B8AB-EAB9F74B308B}" sibTransId="{D74C698A-7687-4971-8E25-72187D8E6904}"/>
    <dgm:cxn modelId="{1866AC17-9E71-46DE-A4FF-7C3129B00526}" type="presOf" srcId="{B216C6CE-4649-476D-91D7-6141C8F5FD84}" destId="{1F4ED118-4904-4646-9246-8D43A5672028}" srcOrd="0" destOrd="0" presId="urn:microsoft.com/office/officeart/2005/8/layout/list1"/>
    <dgm:cxn modelId="{7DE7A90C-EA99-433A-A9BC-45C7AF5AA872}" srcId="{16A52A2C-E6DD-4F04-AD69-8B6EC4B0B760}" destId="{409EEFA4-2591-46C5-AFDF-672E11B0C021}" srcOrd="2" destOrd="0" parTransId="{E5334775-B1B9-42C3-A830-7270BD808C0A}" sibTransId="{A2FACDA2-FDCF-464A-B1B0-90CF92F145B0}"/>
    <dgm:cxn modelId="{088D4CF1-1AE5-45CE-A165-4E99BD41C1F6}" srcId="{1D180FC8-CF61-4449-B1DD-5EE33F2EEA11}" destId="{36D68557-63AF-4725-AABB-7F280F679FF3}" srcOrd="0" destOrd="0" parTransId="{A723F837-25C8-40EE-A5E5-9A361B65F008}" sibTransId="{AD8E5C68-46AC-4FF6-BF9A-68AC3633B2C7}"/>
    <dgm:cxn modelId="{4252515F-1A5B-45C0-8A47-F88723B1F625}" type="presOf" srcId="{A330A084-271C-4E5E-865E-4DA97395D8C3}" destId="{0E103858-40CC-44D4-8726-50DEB47894A5}" srcOrd="0" destOrd="0" presId="urn:microsoft.com/office/officeart/2005/8/layout/list1"/>
    <dgm:cxn modelId="{822C63C4-D822-41AC-AB2F-EEB2771DDFAC}" type="presOf" srcId="{36D68557-63AF-4725-AABB-7F280F679FF3}" destId="{EA661F16-732F-4036-8670-2EF7AB72F1A4}" srcOrd="0" destOrd="0" presId="urn:microsoft.com/office/officeart/2005/8/layout/list1"/>
    <dgm:cxn modelId="{0AB70CE5-18CE-48C5-8423-08198C0B10F8}" srcId="{A330A084-271C-4E5E-865E-4DA97395D8C3}" destId="{E5D36E5F-B31E-4EE2-B063-6D7428D78270}" srcOrd="0" destOrd="0" parTransId="{7AE23477-9A59-4B64-B4AB-76504CAD258C}" sibTransId="{10C06CBD-6219-49D6-8358-D064DA3A1650}"/>
    <dgm:cxn modelId="{CFA1386F-44F6-4396-BCFA-538AA3355939}" type="presParOf" srcId="{08BE49FA-2B27-4FAA-8B8C-90DFDB945C95}" destId="{7B0852A7-F9EC-45EA-9B8E-B40B78CDBED6}" srcOrd="0" destOrd="0" presId="urn:microsoft.com/office/officeart/2005/8/layout/list1"/>
    <dgm:cxn modelId="{F49EB8E7-CBD9-4965-BEA0-6C1F08D153FD}" type="presParOf" srcId="{7B0852A7-F9EC-45EA-9B8E-B40B78CDBED6}" destId="{3CB06487-7960-4CD6-8DEC-C893A07BC69A}" srcOrd="0" destOrd="0" presId="urn:microsoft.com/office/officeart/2005/8/layout/list1"/>
    <dgm:cxn modelId="{35CC9A80-D3B0-4C16-894A-6C39CEDCD6DF}" type="presParOf" srcId="{7B0852A7-F9EC-45EA-9B8E-B40B78CDBED6}" destId="{A5AFD603-6821-449B-80D7-6597577AB87A}" srcOrd="1" destOrd="0" presId="urn:microsoft.com/office/officeart/2005/8/layout/list1"/>
    <dgm:cxn modelId="{89C83792-FAC5-4F96-B566-F46A9A74D161}" type="presParOf" srcId="{08BE49FA-2B27-4FAA-8B8C-90DFDB945C95}" destId="{FE72D46A-D2E5-4CB4-8426-28658EAFBB6A}" srcOrd="1" destOrd="0" presId="urn:microsoft.com/office/officeart/2005/8/layout/list1"/>
    <dgm:cxn modelId="{18BB83C4-A2FF-4156-885E-CB0200561F57}" type="presParOf" srcId="{08BE49FA-2B27-4FAA-8B8C-90DFDB945C95}" destId="{EA661F16-732F-4036-8670-2EF7AB72F1A4}" srcOrd="2" destOrd="0" presId="urn:microsoft.com/office/officeart/2005/8/layout/list1"/>
    <dgm:cxn modelId="{87CBDABE-C853-4DF8-9CE4-11E2F26D2C79}" type="presParOf" srcId="{08BE49FA-2B27-4FAA-8B8C-90DFDB945C95}" destId="{22E71319-491E-4C68-B1E5-40CE292C2AB0}" srcOrd="3" destOrd="0" presId="urn:microsoft.com/office/officeart/2005/8/layout/list1"/>
    <dgm:cxn modelId="{59F55876-12ED-4211-8A3F-1DF094F7E089}" type="presParOf" srcId="{08BE49FA-2B27-4FAA-8B8C-90DFDB945C95}" destId="{CE6E3059-0B5D-4FC9-BE76-BB469C571DD6}" srcOrd="4" destOrd="0" presId="urn:microsoft.com/office/officeart/2005/8/layout/list1"/>
    <dgm:cxn modelId="{33FF16EB-0122-4F5D-B0CA-6AF729042788}" type="presParOf" srcId="{CE6E3059-0B5D-4FC9-BE76-BB469C571DD6}" destId="{0E103858-40CC-44D4-8726-50DEB47894A5}" srcOrd="0" destOrd="0" presId="urn:microsoft.com/office/officeart/2005/8/layout/list1"/>
    <dgm:cxn modelId="{782FE9A7-9F22-40EB-ADC9-B9F9421167B5}" type="presParOf" srcId="{CE6E3059-0B5D-4FC9-BE76-BB469C571DD6}" destId="{0B546B36-8E25-48FB-8C2B-79D682AEA0BB}" srcOrd="1" destOrd="0" presId="urn:microsoft.com/office/officeart/2005/8/layout/list1"/>
    <dgm:cxn modelId="{02666BDF-E496-4FFB-B464-607B401FB8CA}" type="presParOf" srcId="{08BE49FA-2B27-4FAA-8B8C-90DFDB945C95}" destId="{DBB158C0-6F66-4088-ABFB-A76913A36E1F}" srcOrd="5" destOrd="0" presId="urn:microsoft.com/office/officeart/2005/8/layout/list1"/>
    <dgm:cxn modelId="{E4A43678-BD66-45A8-91FC-B2EE537C8D0A}" type="presParOf" srcId="{08BE49FA-2B27-4FAA-8B8C-90DFDB945C95}" destId="{158B6476-63F9-4098-84A9-69BF1EB2E307}" srcOrd="6" destOrd="0" presId="urn:microsoft.com/office/officeart/2005/8/layout/list1"/>
    <dgm:cxn modelId="{73F4D1B1-8938-4240-A1B1-2EC98C95D92B}" type="presParOf" srcId="{08BE49FA-2B27-4FAA-8B8C-90DFDB945C95}" destId="{7358F03A-DD34-4CD2-AE52-6FCDDA2BC98E}" srcOrd="7" destOrd="0" presId="urn:microsoft.com/office/officeart/2005/8/layout/list1"/>
    <dgm:cxn modelId="{03157064-83D1-43AC-AA5A-1921785DA637}" type="presParOf" srcId="{08BE49FA-2B27-4FAA-8B8C-90DFDB945C95}" destId="{1638EB64-AF91-47B8-AC47-ECCABA0E4B1A}" srcOrd="8" destOrd="0" presId="urn:microsoft.com/office/officeart/2005/8/layout/list1"/>
    <dgm:cxn modelId="{993863F9-E151-42F2-AAD5-23C47332B74D}" type="presParOf" srcId="{1638EB64-AF91-47B8-AC47-ECCABA0E4B1A}" destId="{66702D48-91CB-48D8-B0A1-E475EE3D92B7}" srcOrd="0" destOrd="0" presId="urn:microsoft.com/office/officeart/2005/8/layout/list1"/>
    <dgm:cxn modelId="{2868A01D-33D1-421F-9C81-3C2540DED463}" type="presParOf" srcId="{1638EB64-AF91-47B8-AC47-ECCABA0E4B1A}" destId="{EC685C84-6B4E-461A-9593-F6F40B46D125}" srcOrd="1" destOrd="0" presId="urn:microsoft.com/office/officeart/2005/8/layout/list1"/>
    <dgm:cxn modelId="{B93C7655-585B-4D3C-9128-9C92FC4688D8}" type="presParOf" srcId="{08BE49FA-2B27-4FAA-8B8C-90DFDB945C95}" destId="{7902487D-4389-4E8C-8A9B-0F592736C5DC}" srcOrd="9" destOrd="0" presId="urn:microsoft.com/office/officeart/2005/8/layout/list1"/>
    <dgm:cxn modelId="{59BAACA4-F465-4C71-BB6B-13C8C5EE678D}" type="presParOf" srcId="{08BE49FA-2B27-4FAA-8B8C-90DFDB945C95}" destId="{1F4ED118-4904-4646-9246-8D43A567202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1C4783C-CF73-42D0-B9BB-2AC95F9E3DEF}" type="doc">
      <dgm:prSet loTypeId="urn:microsoft.com/office/officeart/2005/8/layout/list1" loCatId="list" qsTypeId="urn:microsoft.com/office/officeart/2005/8/quickstyle/simple1" qsCatId="simple" csTypeId="urn:microsoft.com/office/officeart/2005/8/colors/colorful1#3" csCatId="colorful" phldr="1"/>
      <dgm:spPr/>
      <dgm:t>
        <a:bodyPr/>
        <a:lstStyle/>
        <a:p>
          <a:endParaRPr lang="es-CO"/>
        </a:p>
      </dgm:t>
    </dgm:pt>
    <dgm:pt modelId="{6E73F6FD-6267-4D01-B1A0-A970E4FEB393}">
      <dgm:prSet phldrT="[Texto]" custT="1"/>
      <dgm:spPr/>
      <dgm:t>
        <a:bodyPr/>
        <a:lstStyle/>
        <a:p>
          <a:r>
            <a:rPr lang="es-CO" sz="1800" b="1" dirty="0"/>
            <a:t>1) Gestión Misional y de Gobierno</a:t>
          </a:r>
        </a:p>
      </dgm:t>
    </dgm:pt>
    <dgm:pt modelId="{E4821EE8-3842-48FC-9A18-5FAC5D4FC804}" type="sibTrans" cxnId="{AAF9A2D8-DE4D-4C85-B811-41E5AFD5B146}">
      <dgm:prSet/>
      <dgm:spPr/>
      <dgm:t>
        <a:bodyPr/>
        <a:lstStyle/>
        <a:p>
          <a:endParaRPr lang="es-CO" sz="1800"/>
        </a:p>
      </dgm:t>
    </dgm:pt>
    <dgm:pt modelId="{3D9572C8-72B4-4C42-9983-7032424E8699}" type="parTrans" cxnId="{AAF9A2D8-DE4D-4C85-B811-41E5AFD5B146}">
      <dgm:prSet/>
      <dgm:spPr/>
      <dgm:t>
        <a:bodyPr/>
        <a:lstStyle/>
        <a:p>
          <a:endParaRPr lang="es-CO" sz="1800"/>
        </a:p>
      </dgm:t>
    </dgm:pt>
    <dgm:pt modelId="{C1B8119A-5BE7-4643-B06B-7E7EBE32F55D}">
      <dgm:prSet custT="1"/>
      <dgm:spPr/>
      <dgm:t>
        <a:bodyPr/>
        <a:lstStyle/>
        <a:p>
          <a:r>
            <a:rPr lang="es-CO" sz="1800" b="1" dirty="0"/>
            <a:t>2) Transparencia, Participación y Servicio al Ciudadano</a:t>
          </a:r>
        </a:p>
      </dgm:t>
    </dgm:pt>
    <dgm:pt modelId="{9FC1E037-AB54-4FF6-9458-F2BD1E37ADBF}" type="parTrans" cxnId="{824F4A2B-6D7E-4401-96C1-948FD2321723}">
      <dgm:prSet/>
      <dgm:spPr/>
      <dgm:t>
        <a:bodyPr/>
        <a:lstStyle/>
        <a:p>
          <a:endParaRPr lang="es-CO" sz="1800"/>
        </a:p>
      </dgm:t>
    </dgm:pt>
    <dgm:pt modelId="{405B4093-9CA8-4337-8099-E5B653944092}" type="sibTrans" cxnId="{824F4A2B-6D7E-4401-96C1-948FD2321723}">
      <dgm:prSet/>
      <dgm:spPr/>
      <dgm:t>
        <a:bodyPr/>
        <a:lstStyle/>
        <a:p>
          <a:endParaRPr lang="es-CO" sz="1800"/>
        </a:p>
      </dgm:t>
    </dgm:pt>
    <dgm:pt modelId="{634C1B92-19ED-4715-9E15-7ADBDEBC5718}">
      <dgm:prSet custT="1"/>
      <dgm:spPr/>
      <dgm:t>
        <a:bodyPr/>
        <a:lstStyle/>
        <a:p>
          <a:r>
            <a:rPr lang="es-CO" sz="1800" b="1" dirty="0"/>
            <a:t>3) Gestión del Talento Humano</a:t>
          </a:r>
        </a:p>
      </dgm:t>
    </dgm:pt>
    <dgm:pt modelId="{50ACBD8F-68E0-4C38-91C4-F79EE2B776BF}" type="parTrans" cxnId="{74C064AD-2A66-49E1-82ED-602F7320EB60}">
      <dgm:prSet/>
      <dgm:spPr/>
      <dgm:t>
        <a:bodyPr/>
        <a:lstStyle/>
        <a:p>
          <a:endParaRPr lang="es-CO" sz="1800"/>
        </a:p>
      </dgm:t>
    </dgm:pt>
    <dgm:pt modelId="{2C2E17A5-F880-401C-95B2-00D32D95ACCA}" type="sibTrans" cxnId="{74C064AD-2A66-49E1-82ED-602F7320EB60}">
      <dgm:prSet/>
      <dgm:spPr/>
      <dgm:t>
        <a:bodyPr/>
        <a:lstStyle/>
        <a:p>
          <a:endParaRPr lang="es-CO" sz="1800"/>
        </a:p>
      </dgm:t>
    </dgm:pt>
    <dgm:pt modelId="{7D94F2AF-E260-4F8F-97C3-B5490D31E4AF}">
      <dgm:prSet custT="1"/>
      <dgm:spPr/>
      <dgm:t>
        <a:bodyPr/>
        <a:lstStyle/>
        <a:p>
          <a:r>
            <a:rPr lang="es-CO" sz="1800" b="1" dirty="0"/>
            <a:t>4) Eficiencia Administrativa</a:t>
          </a:r>
        </a:p>
      </dgm:t>
    </dgm:pt>
    <dgm:pt modelId="{A39E0E92-0763-4374-8C38-7EAA0D7716D5}" type="parTrans" cxnId="{940E7AD7-5B96-4877-B188-2ACA06B1B1B8}">
      <dgm:prSet/>
      <dgm:spPr/>
      <dgm:t>
        <a:bodyPr/>
        <a:lstStyle/>
        <a:p>
          <a:endParaRPr lang="es-CO" sz="1800"/>
        </a:p>
      </dgm:t>
    </dgm:pt>
    <dgm:pt modelId="{63BBA5A0-E49A-4217-ADD1-0867F6EE9E19}" type="sibTrans" cxnId="{940E7AD7-5B96-4877-B188-2ACA06B1B1B8}">
      <dgm:prSet/>
      <dgm:spPr/>
      <dgm:t>
        <a:bodyPr/>
        <a:lstStyle/>
        <a:p>
          <a:endParaRPr lang="es-CO" sz="1800"/>
        </a:p>
      </dgm:t>
    </dgm:pt>
    <dgm:pt modelId="{0204D241-43FB-4008-80C5-C6B2E2319532}">
      <dgm:prSet custT="1"/>
      <dgm:spPr/>
      <dgm:t>
        <a:bodyPr/>
        <a:lstStyle/>
        <a:p>
          <a:r>
            <a:rPr lang="es-CO" sz="1800" b="1" dirty="0"/>
            <a:t>5) Gestión Financiera </a:t>
          </a:r>
        </a:p>
      </dgm:t>
    </dgm:pt>
    <dgm:pt modelId="{1106CECE-4CE0-4AF4-9239-97635A53E39F}" type="parTrans" cxnId="{2474299C-EF5E-41B3-87DE-77D3AA1772C7}">
      <dgm:prSet/>
      <dgm:spPr/>
      <dgm:t>
        <a:bodyPr/>
        <a:lstStyle/>
        <a:p>
          <a:endParaRPr lang="es-CO" sz="1800"/>
        </a:p>
      </dgm:t>
    </dgm:pt>
    <dgm:pt modelId="{EE81C72A-F95D-415A-90E7-FAC344F3BAD8}" type="sibTrans" cxnId="{2474299C-EF5E-41B3-87DE-77D3AA1772C7}">
      <dgm:prSet/>
      <dgm:spPr/>
      <dgm:t>
        <a:bodyPr/>
        <a:lstStyle/>
        <a:p>
          <a:endParaRPr lang="es-CO" sz="1800"/>
        </a:p>
      </dgm:t>
    </dgm:pt>
    <dgm:pt modelId="{8DB025DC-83EA-4BAA-BDE3-7EE3AC1369D7}">
      <dgm:prSet custT="1"/>
      <dgm:spPr/>
      <dgm:t>
        <a:bodyPr/>
        <a:lstStyle/>
        <a:p>
          <a:pPr algn="just"/>
          <a:r>
            <a:rPr lang="es-CO" sz="1400" dirty="0"/>
            <a:t>Política orientada al logro de las metas establecidas por el Sector y por la entidad, para el cumplimiento de su misión y de las prioridades que el Gobierno define</a:t>
          </a:r>
        </a:p>
      </dgm:t>
    </dgm:pt>
    <dgm:pt modelId="{DBD95A8B-F0DB-4957-B072-15DC3B23A992}" type="parTrans" cxnId="{FBFF199B-BFEF-498A-A7E9-208006428501}">
      <dgm:prSet/>
      <dgm:spPr/>
      <dgm:t>
        <a:bodyPr/>
        <a:lstStyle/>
        <a:p>
          <a:endParaRPr lang="es-CO" sz="1800"/>
        </a:p>
      </dgm:t>
    </dgm:pt>
    <dgm:pt modelId="{9D81D28C-847B-4A93-AACA-00EDE06FBB31}" type="sibTrans" cxnId="{FBFF199B-BFEF-498A-A7E9-208006428501}">
      <dgm:prSet/>
      <dgm:spPr/>
      <dgm:t>
        <a:bodyPr/>
        <a:lstStyle/>
        <a:p>
          <a:endParaRPr lang="es-CO" sz="1800"/>
        </a:p>
      </dgm:t>
    </dgm:pt>
    <dgm:pt modelId="{9296543E-AA2E-484F-8DF2-408AFD203A2E}">
      <dgm:prSet custT="1"/>
      <dgm:spPr/>
      <dgm:t>
        <a:bodyPr/>
        <a:lstStyle/>
        <a:p>
          <a:pPr algn="just"/>
          <a:r>
            <a:rPr lang="es-CO" sz="1400" dirty="0"/>
            <a:t>Política orientada a acercar el Estado al ciudadano y hacer visible la gestión pública. Permite la participación activa de la ciudadanía en la toma de decisiones y su acceso a la información, a los trámites y servicios, para una atención oportuna y efectiva.</a:t>
          </a:r>
        </a:p>
      </dgm:t>
    </dgm:pt>
    <dgm:pt modelId="{E49A33F8-4DCE-4841-94AA-451804110526}" type="parTrans" cxnId="{98BBC213-7D59-4BB1-9AFE-33567498EC78}">
      <dgm:prSet/>
      <dgm:spPr/>
      <dgm:t>
        <a:bodyPr/>
        <a:lstStyle/>
        <a:p>
          <a:endParaRPr lang="es-CO" sz="1800"/>
        </a:p>
      </dgm:t>
    </dgm:pt>
    <dgm:pt modelId="{AE37084A-56A5-4530-8E0D-2B321CBBFA03}" type="sibTrans" cxnId="{98BBC213-7D59-4BB1-9AFE-33567498EC78}">
      <dgm:prSet/>
      <dgm:spPr/>
      <dgm:t>
        <a:bodyPr/>
        <a:lstStyle/>
        <a:p>
          <a:endParaRPr lang="es-CO" sz="1800"/>
        </a:p>
      </dgm:t>
    </dgm:pt>
    <dgm:pt modelId="{482C97F8-B774-40DB-B694-4701C2E0ABCA}">
      <dgm:prSet custT="1"/>
      <dgm:spPr/>
      <dgm:t>
        <a:bodyPr/>
        <a:lstStyle/>
        <a:p>
          <a:pPr algn="just"/>
          <a:r>
            <a:rPr lang="es-CO" sz="1400" dirty="0"/>
            <a:t>La Política de gestión del talento humano está orientada al desarrollo y cualificación de los servidores públicos buscando la observancia del principio de merito para lo provisión de los empleos, el desarrollo de competencias, vocación del servicio, la aplicación de estímulos y una gerencia publica enfocada a la consecución de resultados.</a:t>
          </a:r>
        </a:p>
      </dgm:t>
    </dgm:pt>
    <dgm:pt modelId="{1D3A29F6-40FF-4D9A-953B-DFA06D291170}" type="parTrans" cxnId="{29FCA16E-35B8-4751-BE22-D5CD88FFD4C4}">
      <dgm:prSet/>
      <dgm:spPr/>
      <dgm:t>
        <a:bodyPr/>
        <a:lstStyle/>
        <a:p>
          <a:endParaRPr lang="es-CO" sz="1800"/>
        </a:p>
      </dgm:t>
    </dgm:pt>
    <dgm:pt modelId="{67F86D30-23B1-4EF2-8112-0478A90E0B78}" type="sibTrans" cxnId="{29FCA16E-35B8-4751-BE22-D5CD88FFD4C4}">
      <dgm:prSet/>
      <dgm:spPr/>
      <dgm:t>
        <a:bodyPr/>
        <a:lstStyle/>
        <a:p>
          <a:endParaRPr lang="es-CO" sz="1800"/>
        </a:p>
      </dgm:t>
    </dgm:pt>
    <dgm:pt modelId="{525F4B39-2371-4E17-80F2-4664C5D1552E}">
      <dgm:prSet custT="1"/>
      <dgm:spPr/>
      <dgm:t>
        <a:bodyPr/>
        <a:lstStyle/>
        <a:p>
          <a:pPr algn="just"/>
          <a:r>
            <a:rPr lang="es-CO" sz="1400" dirty="0"/>
            <a:t>Política orientada a programar, controlar y registrar las operaciones financieras, de acuerdo con los recursos disponibles de la entidad. Integra las actividades relacionadas con la adquisición de bienes y servicios, la gestión de proyectos de inversión y la programación y ejecución del presupuesto.</a:t>
          </a:r>
        </a:p>
      </dgm:t>
    </dgm:pt>
    <dgm:pt modelId="{8007008D-4060-4DE2-9EA0-AAEF2D8E4CE5}" type="parTrans" cxnId="{9F77BF88-6FBD-4A51-8E24-3B69C0426287}">
      <dgm:prSet/>
      <dgm:spPr/>
      <dgm:t>
        <a:bodyPr/>
        <a:lstStyle/>
        <a:p>
          <a:endParaRPr lang="es-CO" sz="1800"/>
        </a:p>
      </dgm:t>
    </dgm:pt>
    <dgm:pt modelId="{7D1E4A5E-5D3F-4FD0-A304-ED594184D5FE}" type="sibTrans" cxnId="{9F77BF88-6FBD-4A51-8E24-3B69C0426287}">
      <dgm:prSet/>
      <dgm:spPr/>
      <dgm:t>
        <a:bodyPr/>
        <a:lstStyle/>
        <a:p>
          <a:endParaRPr lang="es-CO" sz="1800"/>
        </a:p>
      </dgm:t>
    </dgm:pt>
    <dgm:pt modelId="{2BC1C3D7-F290-4B93-A457-FBC0318EA076}">
      <dgm:prSet custT="1"/>
      <dgm:spPr/>
      <dgm:t>
        <a:bodyPr/>
        <a:lstStyle/>
        <a:p>
          <a:pPr algn="just"/>
          <a:r>
            <a:rPr lang="es-CO" sz="1400" dirty="0"/>
            <a:t>Política dirigida a identificar, racionalizar, simplificar y automatizar trámites, procesos, procedimientos y servicios, así como optimizar el uso de recursos, con el propósito de contar con organizaciones modernas, innovadoras, flexibles y abiertas al entorno, con capacidad de transformarse, adaptarse y responder en forma ágil y oportuna a las demandas y necesidades de la comunidad, para el logro de los objetivos del Estado</a:t>
          </a:r>
        </a:p>
      </dgm:t>
    </dgm:pt>
    <dgm:pt modelId="{D617EC6D-2404-4926-8314-2F194B813D84}" type="parTrans" cxnId="{8B6A1362-5218-4C0D-9D93-3672930EFF22}">
      <dgm:prSet/>
      <dgm:spPr/>
      <dgm:t>
        <a:bodyPr/>
        <a:lstStyle/>
        <a:p>
          <a:endParaRPr lang="es-CO" sz="1800"/>
        </a:p>
      </dgm:t>
    </dgm:pt>
    <dgm:pt modelId="{99E86DB2-D329-4BDF-901F-E2E63217E839}" type="sibTrans" cxnId="{8B6A1362-5218-4C0D-9D93-3672930EFF22}">
      <dgm:prSet/>
      <dgm:spPr/>
      <dgm:t>
        <a:bodyPr/>
        <a:lstStyle/>
        <a:p>
          <a:endParaRPr lang="es-CO" sz="1800"/>
        </a:p>
      </dgm:t>
    </dgm:pt>
    <dgm:pt modelId="{7516A6A9-37DD-4649-B989-B63592A10B2C}" type="pres">
      <dgm:prSet presAssocID="{21C4783C-CF73-42D0-B9BB-2AC95F9E3DE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F6356933-B288-4FFA-8472-5CD05F55F56B}" type="pres">
      <dgm:prSet presAssocID="{6E73F6FD-6267-4D01-B1A0-A970E4FEB393}" presName="parentLin" presStyleCnt="0"/>
      <dgm:spPr/>
    </dgm:pt>
    <dgm:pt modelId="{50BB8FEF-3D25-4A76-BB13-7D9368988C88}" type="pres">
      <dgm:prSet presAssocID="{6E73F6FD-6267-4D01-B1A0-A970E4FEB393}" presName="parentLeftMargin" presStyleLbl="node1" presStyleIdx="0" presStyleCnt="5"/>
      <dgm:spPr/>
      <dgm:t>
        <a:bodyPr/>
        <a:lstStyle/>
        <a:p>
          <a:endParaRPr lang="es-CO"/>
        </a:p>
      </dgm:t>
    </dgm:pt>
    <dgm:pt modelId="{B4F81DD8-6B44-4F06-9A1C-23655780AEE7}" type="pres">
      <dgm:prSet presAssocID="{6E73F6FD-6267-4D01-B1A0-A970E4FEB393}" presName="parentText" presStyleLbl="node1" presStyleIdx="0" presStyleCnt="5" custLinFactNeighborX="-1938" custLinFactNeighborY="4610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7AA5C2C-F596-484E-85B6-D1515776DDA6}" type="pres">
      <dgm:prSet presAssocID="{6E73F6FD-6267-4D01-B1A0-A970E4FEB393}" presName="negativeSpace" presStyleCnt="0"/>
      <dgm:spPr/>
    </dgm:pt>
    <dgm:pt modelId="{2E877CCC-0668-45E2-AB16-014B4B1A324A}" type="pres">
      <dgm:prSet presAssocID="{6E73F6FD-6267-4D01-B1A0-A970E4FEB393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6B33489-4709-4160-A9BF-A9EA6B9A6D8D}" type="pres">
      <dgm:prSet presAssocID="{E4821EE8-3842-48FC-9A18-5FAC5D4FC804}" presName="spaceBetweenRectangles" presStyleCnt="0"/>
      <dgm:spPr/>
    </dgm:pt>
    <dgm:pt modelId="{E74E601B-780D-4884-A48E-3348362590F5}" type="pres">
      <dgm:prSet presAssocID="{C1B8119A-5BE7-4643-B06B-7E7EBE32F55D}" presName="parentLin" presStyleCnt="0"/>
      <dgm:spPr/>
    </dgm:pt>
    <dgm:pt modelId="{9A33FB14-4279-4EBA-B30C-5AF1C2B501D7}" type="pres">
      <dgm:prSet presAssocID="{C1B8119A-5BE7-4643-B06B-7E7EBE32F55D}" presName="parentLeftMargin" presStyleLbl="node1" presStyleIdx="0" presStyleCnt="5"/>
      <dgm:spPr/>
      <dgm:t>
        <a:bodyPr/>
        <a:lstStyle/>
        <a:p>
          <a:endParaRPr lang="es-CO"/>
        </a:p>
      </dgm:t>
    </dgm:pt>
    <dgm:pt modelId="{38DF8E05-8A3C-46F8-978F-8D69CEDD8667}" type="pres">
      <dgm:prSet presAssocID="{C1B8119A-5BE7-4643-B06B-7E7EBE32F55D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0B2CB5CE-CDDD-4B38-9910-7E1F72BB26D2}" type="pres">
      <dgm:prSet presAssocID="{C1B8119A-5BE7-4643-B06B-7E7EBE32F55D}" presName="negativeSpace" presStyleCnt="0"/>
      <dgm:spPr/>
    </dgm:pt>
    <dgm:pt modelId="{313F0DFC-F7D7-45C9-B0ED-419A44F7C19C}" type="pres">
      <dgm:prSet presAssocID="{C1B8119A-5BE7-4643-B06B-7E7EBE32F55D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726418C-651B-4286-8C0E-A4CE6F855557}" type="pres">
      <dgm:prSet presAssocID="{405B4093-9CA8-4337-8099-E5B653944092}" presName="spaceBetweenRectangles" presStyleCnt="0"/>
      <dgm:spPr/>
    </dgm:pt>
    <dgm:pt modelId="{3B76488F-A35E-4265-826C-1423F4F5910D}" type="pres">
      <dgm:prSet presAssocID="{634C1B92-19ED-4715-9E15-7ADBDEBC5718}" presName="parentLin" presStyleCnt="0"/>
      <dgm:spPr/>
    </dgm:pt>
    <dgm:pt modelId="{74BC4611-50FF-4C52-BB5A-CDF616AFC5B9}" type="pres">
      <dgm:prSet presAssocID="{634C1B92-19ED-4715-9E15-7ADBDEBC5718}" presName="parentLeftMargin" presStyleLbl="node1" presStyleIdx="1" presStyleCnt="5"/>
      <dgm:spPr/>
      <dgm:t>
        <a:bodyPr/>
        <a:lstStyle/>
        <a:p>
          <a:endParaRPr lang="es-CO"/>
        </a:p>
      </dgm:t>
    </dgm:pt>
    <dgm:pt modelId="{3F86722E-1F52-4C38-9916-1199BE02F86D}" type="pres">
      <dgm:prSet presAssocID="{634C1B92-19ED-4715-9E15-7ADBDEBC5718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80EA44E-5AF9-41EB-9AA6-C066A555FFCD}" type="pres">
      <dgm:prSet presAssocID="{634C1B92-19ED-4715-9E15-7ADBDEBC5718}" presName="negativeSpace" presStyleCnt="0"/>
      <dgm:spPr/>
    </dgm:pt>
    <dgm:pt modelId="{8B561DB9-022E-4EED-AD77-632E0D0F662F}" type="pres">
      <dgm:prSet presAssocID="{634C1B92-19ED-4715-9E15-7ADBDEBC5718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7C52AF5-6D66-4E05-9E3C-19192F779915}" type="pres">
      <dgm:prSet presAssocID="{2C2E17A5-F880-401C-95B2-00D32D95ACCA}" presName="spaceBetweenRectangles" presStyleCnt="0"/>
      <dgm:spPr/>
    </dgm:pt>
    <dgm:pt modelId="{5D4999BD-47CC-465F-8EA1-D6BB6BE8A283}" type="pres">
      <dgm:prSet presAssocID="{7D94F2AF-E260-4F8F-97C3-B5490D31E4AF}" presName="parentLin" presStyleCnt="0"/>
      <dgm:spPr/>
    </dgm:pt>
    <dgm:pt modelId="{14D48B73-503E-4527-8A87-3BB7F2238509}" type="pres">
      <dgm:prSet presAssocID="{7D94F2AF-E260-4F8F-97C3-B5490D31E4AF}" presName="parentLeftMargin" presStyleLbl="node1" presStyleIdx="2" presStyleCnt="5"/>
      <dgm:spPr/>
      <dgm:t>
        <a:bodyPr/>
        <a:lstStyle/>
        <a:p>
          <a:endParaRPr lang="es-CO"/>
        </a:p>
      </dgm:t>
    </dgm:pt>
    <dgm:pt modelId="{855F7397-2831-45FA-ADF6-077081853E36}" type="pres">
      <dgm:prSet presAssocID="{7D94F2AF-E260-4F8F-97C3-B5490D31E4AF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5F1FA1A-FB20-4C94-94C9-A702DCD80CD4}" type="pres">
      <dgm:prSet presAssocID="{7D94F2AF-E260-4F8F-97C3-B5490D31E4AF}" presName="negativeSpace" presStyleCnt="0"/>
      <dgm:spPr/>
    </dgm:pt>
    <dgm:pt modelId="{0A56B6B9-FBF5-405D-AE3E-D824BFB90AE4}" type="pres">
      <dgm:prSet presAssocID="{7D94F2AF-E260-4F8F-97C3-B5490D31E4AF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F649548-59F4-4224-94E7-2ED1ED3B74E0}" type="pres">
      <dgm:prSet presAssocID="{63BBA5A0-E49A-4217-ADD1-0867F6EE9E19}" presName="spaceBetweenRectangles" presStyleCnt="0"/>
      <dgm:spPr/>
    </dgm:pt>
    <dgm:pt modelId="{64BE3FCD-448E-4391-9BE3-DB6D17FF1A91}" type="pres">
      <dgm:prSet presAssocID="{0204D241-43FB-4008-80C5-C6B2E2319532}" presName="parentLin" presStyleCnt="0"/>
      <dgm:spPr/>
    </dgm:pt>
    <dgm:pt modelId="{A6511345-72AC-49F3-9BAC-DFD3479C0087}" type="pres">
      <dgm:prSet presAssocID="{0204D241-43FB-4008-80C5-C6B2E2319532}" presName="parentLeftMargin" presStyleLbl="node1" presStyleIdx="3" presStyleCnt="5"/>
      <dgm:spPr/>
      <dgm:t>
        <a:bodyPr/>
        <a:lstStyle/>
        <a:p>
          <a:endParaRPr lang="es-CO"/>
        </a:p>
      </dgm:t>
    </dgm:pt>
    <dgm:pt modelId="{64CDC2D5-D15A-4312-854D-466F76DD0F1D}" type="pres">
      <dgm:prSet presAssocID="{0204D241-43FB-4008-80C5-C6B2E2319532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3CC2DAE-9B7A-4345-9D93-0F7C2FD94ED3}" type="pres">
      <dgm:prSet presAssocID="{0204D241-43FB-4008-80C5-C6B2E2319532}" presName="negativeSpace" presStyleCnt="0"/>
      <dgm:spPr/>
    </dgm:pt>
    <dgm:pt modelId="{A7992A3B-1605-4593-B98B-7409740FB7C8}" type="pres">
      <dgm:prSet presAssocID="{0204D241-43FB-4008-80C5-C6B2E2319532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CB25C74E-FC42-4A33-AA0C-B8C45C3560BF}" type="presOf" srcId="{8DB025DC-83EA-4BAA-BDE3-7EE3AC1369D7}" destId="{2E877CCC-0668-45E2-AB16-014B4B1A324A}" srcOrd="0" destOrd="0" presId="urn:microsoft.com/office/officeart/2005/8/layout/list1"/>
    <dgm:cxn modelId="{4EE8D190-3C2F-4A26-B19F-FA797ABFFF54}" type="presOf" srcId="{634C1B92-19ED-4715-9E15-7ADBDEBC5718}" destId="{74BC4611-50FF-4C52-BB5A-CDF616AFC5B9}" srcOrd="0" destOrd="0" presId="urn:microsoft.com/office/officeart/2005/8/layout/list1"/>
    <dgm:cxn modelId="{FBFF199B-BFEF-498A-A7E9-208006428501}" srcId="{6E73F6FD-6267-4D01-B1A0-A970E4FEB393}" destId="{8DB025DC-83EA-4BAA-BDE3-7EE3AC1369D7}" srcOrd="0" destOrd="0" parTransId="{DBD95A8B-F0DB-4957-B072-15DC3B23A992}" sibTransId="{9D81D28C-847B-4A93-AACA-00EDE06FBB31}"/>
    <dgm:cxn modelId="{4EC26A4B-9513-4F41-8BDC-D45CD9A26FA7}" type="presOf" srcId="{0204D241-43FB-4008-80C5-C6B2E2319532}" destId="{A6511345-72AC-49F3-9BAC-DFD3479C0087}" srcOrd="0" destOrd="0" presId="urn:microsoft.com/office/officeart/2005/8/layout/list1"/>
    <dgm:cxn modelId="{29343AEF-B510-4896-AFCE-45882D299358}" type="presOf" srcId="{525F4B39-2371-4E17-80F2-4664C5D1552E}" destId="{A7992A3B-1605-4593-B98B-7409740FB7C8}" srcOrd="0" destOrd="0" presId="urn:microsoft.com/office/officeart/2005/8/layout/list1"/>
    <dgm:cxn modelId="{29FCA16E-35B8-4751-BE22-D5CD88FFD4C4}" srcId="{634C1B92-19ED-4715-9E15-7ADBDEBC5718}" destId="{482C97F8-B774-40DB-B694-4701C2E0ABCA}" srcOrd="0" destOrd="0" parTransId="{1D3A29F6-40FF-4D9A-953B-DFA06D291170}" sibTransId="{67F86D30-23B1-4EF2-8112-0478A90E0B78}"/>
    <dgm:cxn modelId="{2474299C-EF5E-41B3-87DE-77D3AA1772C7}" srcId="{21C4783C-CF73-42D0-B9BB-2AC95F9E3DEF}" destId="{0204D241-43FB-4008-80C5-C6B2E2319532}" srcOrd="4" destOrd="0" parTransId="{1106CECE-4CE0-4AF4-9239-97635A53E39F}" sibTransId="{EE81C72A-F95D-415A-90E7-FAC344F3BAD8}"/>
    <dgm:cxn modelId="{1A05B5A1-E726-4B11-B1B2-73562AE08C8F}" type="presOf" srcId="{C1B8119A-5BE7-4643-B06B-7E7EBE32F55D}" destId="{38DF8E05-8A3C-46F8-978F-8D69CEDD8667}" srcOrd="1" destOrd="0" presId="urn:microsoft.com/office/officeart/2005/8/layout/list1"/>
    <dgm:cxn modelId="{0D0D786F-9025-4116-ADC1-0F244717C8E0}" type="presOf" srcId="{634C1B92-19ED-4715-9E15-7ADBDEBC5718}" destId="{3F86722E-1F52-4C38-9916-1199BE02F86D}" srcOrd="1" destOrd="0" presId="urn:microsoft.com/office/officeart/2005/8/layout/list1"/>
    <dgm:cxn modelId="{940E7AD7-5B96-4877-B188-2ACA06B1B1B8}" srcId="{21C4783C-CF73-42D0-B9BB-2AC95F9E3DEF}" destId="{7D94F2AF-E260-4F8F-97C3-B5490D31E4AF}" srcOrd="3" destOrd="0" parTransId="{A39E0E92-0763-4374-8C38-7EAA0D7716D5}" sibTransId="{63BBA5A0-E49A-4217-ADD1-0867F6EE9E19}"/>
    <dgm:cxn modelId="{E21EC510-EDC6-4749-A7F1-24BA76C452F5}" type="presOf" srcId="{9296543E-AA2E-484F-8DF2-408AFD203A2E}" destId="{313F0DFC-F7D7-45C9-B0ED-419A44F7C19C}" srcOrd="0" destOrd="0" presId="urn:microsoft.com/office/officeart/2005/8/layout/list1"/>
    <dgm:cxn modelId="{2DB138EC-56AE-480C-817A-FF71A37BDEE6}" type="presOf" srcId="{6E73F6FD-6267-4D01-B1A0-A970E4FEB393}" destId="{B4F81DD8-6B44-4F06-9A1C-23655780AEE7}" srcOrd="1" destOrd="0" presId="urn:microsoft.com/office/officeart/2005/8/layout/list1"/>
    <dgm:cxn modelId="{9BD140A1-C317-45E9-B5B9-200E5B439457}" type="presOf" srcId="{7D94F2AF-E260-4F8F-97C3-B5490D31E4AF}" destId="{14D48B73-503E-4527-8A87-3BB7F2238509}" srcOrd="0" destOrd="0" presId="urn:microsoft.com/office/officeart/2005/8/layout/list1"/>
    <dgm:cxn modelId="{7205F10D-B007-4A26-8B9D-588D8703A4DA}" type="presOf" srcId="{21C4783C-CF73-42D0-B9BB-2AC95F9E3DEF}" destId="{7516A6A9-37DD-4649-B989-B63592A10B2C}" srcOrd="0" destOrd="0" presId="urn:microsoft.com/office/officeart/2005/8/layout/list1"/>
    <dgm:cxn modelId="{9F77BF88-6FBD-4A51-8E24-3B69C0426287}" srcId="{0204D241-43FB-4008-80C5-C6B2E2319532}" destId="{525F4B39-2371-4E17-80F2-4664C5D1552E}" srcOrd="0" destOrd="0" parTransId="{8007008D-4060-4DE2-9EA0-AAEF2D8E4CE5}" sibTransId="{7D1E4A5E-5D3F-4FD0-A304-ED594184D5FE}"/>
    <dgm:cxn modelId="{D58BD3CB-D89D-47A6-B60A-05D101E991AC}" type="presOf" srcId="{2BC1C3D7-F290-4B93-A457-FBC0318EA076}" destId="{0A56B6B9-FBF5-405D-AE3E-D824BFB90AE4}" srcOrd="0" destOrd="0" presId="urn:microsoft.com/office/officeart/2005/8/layout/list1"/>
    <dgm:cxn modelId="{AAF9A2D8-DE4D-4C85-B811-41E5AFD5B146}" srcId="{21C4783C-CF73-42D0-B9BB-2AC95F9E3DEF}" destId="{6E73F6FD-6267-4D01-B1A0-A970E4FEB393}" srcOrd="0" destOrd="0" parTransId="{3D9572C8-72B4-4C42-9983-7032424E8699}" sibTransId="{E4821EE8-3842-48FC-9A18-5FAC5D4FC804}"/>
    <dgm:cxn modelId="{8B7E2FED-6765-4108-BE65-71976559F8ED}" type="presOf" srcId="{C1B8119A-5BE7-4643-B06B-7E7EBE32F55D}" destId="{9A33FB14-4279-4EBA-B30C-5AF1C2B501D7}" srcOrd="0" destOrd="0" presId="urn:microsoft.com/office/officeart/2005/8/layout/list1"/>
    <dgm:cxn modelId="{89655E2D-CF55-4615-AF22-84A321051D74}" type="presOf" srcId="{482C97F8-B774-40DB-B694-4701C2E0ABCA}" destId="{8B561DB9-022E-4EED-AD77-632E0D0F662F}" srcOrd="0" destOrd="0" presId="urn:microsoft.com/office/officeart/2005/8/layout/list1"/>
    <dgm:cxn modelId="{213619F5-BF8D-49AC-AF77-149D3C5AF1A1}" type="presOf" srcId="{6E73F6FD-6267-4D01-B1A0-A970E4FEB393}" destId="{50BB8FEF-3D25-4A76-BB13-7D9368988C88}" srcOrd="0" destOrd="0" presId="urn:microsoft.com/office/officeart/2005/8/layout/list1"/>
    <dgm:cxn modelId="{98BBC213-7D59-4BB1-9AFE-33567498EC78}" srcId="{C1B8119A-5BE7-4643-B06B-7E7EBE32F55D}" destId="{9296543E-AA2E-484F-8DF2-408AFD203A2E}" srcOrd="0" destOrd="0" parTransId="{E49A33F8-4DCE-4841-94AA-451804110526}" sibTransId="{AE37084A-56A5-4530-8E0D-2B321CBBFA03}"/>
    <dgm:cxn modelId="{74C064AD-2A66-49E1-82ED-602F7320EB60}" srcId="{21C4783C-CF73-42D0-B9BB-2AC95F9E3DEF}" destId="{634C1B92-19ED-4715-9E15-7ADBDEBC5718}" srcOrd="2" destOrd="0" parTransId="{50ACBD8F-68E0-4C38-91C4-F79EE2B776BF}" sibTransId="{2C2E17A5-F880-401C-95B2-00D32D95ACCA}"/>
    <dgm:cxn modelId="{8B6A1362-5218-4C0D-9D93-3672930EFF22}" srcId="{7D94F2AF-E260-4F8F-97C3-B5490D31E4AF}" destId="{2BC1C3D7-F290-4B93-A457-FBC0318EA076}" srcOrd="0" destOrd="0" parTransId="{D617EC6D-2404-4926-8314-2F194B813D84}" sibTransId="{99E86DB2-D329-4BDF-901F-E2E63217E839}"/>
    <dgm:cxn modelId="{A32CC90E-2970-4348-AFDE-F378826FA648}" type="presOf" srcId="{0204D241-43FB-4008-80C5-C6B2E2319532}" destId="{64CDC2D5-D15A-4312-854D-466F76DD0F1D}" srcOrd="1" destOrd="0" presId="urn:microsoft.com/office/officeart/2005/8/layout/list1"/>
    <dgm:cxn modelId="{8CD05AA3-3431-480A-9B74-88839FFCCA30}" type="presOf" srcId="{7D94F2AF-E260-4F8F-97C3-B5490D31E4AF}" destId="{855F7397-2831-45FA-ADF6-077081853E36}" srcOrd="1" destOrd="0" presId="urn:microsoft.com/office/officeart/2005/8/layout/list1"/>
    <dgm:cxn modelId="{824F4A2B-6D7E-4401-96C1-948FD2321723}" srcId="{21C4783C-CF73-42D0-B9BB-2AC95F9E3DEF}" destId="{C1B8119A-5BE7-4643-B06B-7E7EBE32F55D}" srcOrd="1" destOrd="0" parTransId="{9FC1E037-AB54-4FF6-9458-F2BD1E37ADBF}" sibTransId="{405B4093-9CA8-4337-8099-E5B653944092}"/>
    <dgm:cxn modelId="{AD2123F8-4E9D-4F04-A214-F3231047126A}" type="presParOf" srcId="{7516A6A9-37DD-4649-B989-B63592A10B2C}" destId="{F6356933-B288-4FFA-8472-5CD05F55F56B}" srcOrd="0" destOrd="0" presId="urn:microsoft.com/office/officeart/2005/8/layout/list1"/>
    <dgm:cxn modelId="{A358F28C-CF12-4442-8F24-04B99287FA39}" type="presParOf" srcId="{F6356933-B288-4FFA-8472-5CD05F55F56B}" destId="{50BB8FEF-3D25-4A76-BB13-7D9368988C88}" srcOrd="0" destOrd="0" presId="urn:microsoft.com/office/officeart/2005/8/layout/list1"/>
    <dgm:cxn modelId="{C13CEFD1-F349-46BA-8CEA-048BF2E5BE4E}" type="presParOf" srcId="{F6356933-B288-4FFA-8472-5CD05F55F56B}" destId="{B4F81DD8-6B44-4F06-9A1C-23655780AEE7}" srcOrd="1" destOrd="0" presId="urn:microsoft.com/office/officeart/2005/8/layout/list1"/>
    <dgm:cxn modelId="{ECDF6C3E-9458-4311-9688-B124A462DF1D}" type="presParOf" srcId="{7516A6A9-37DD-4649-B989-B63592A10B2C}" destId="{A7AA5C2C-F596-484E-85B6-D1515776DDA6}" srcOrd="1" destOrd="0" presId="urn:microsoft.com/office/officeart/2005/8/layout/list1"/>
    <dgm:cxn modelId="{51DD5C1E-655A-45DE-BE81-FFACB0F39E6B}" type="presParOf" srcId="{7516A6A9-37DD-4649-B989-B63592A10B2C}" destId="{2E877CCC-0668-45E2-AB16-014B4B1A324A}" srcOrd="2" destOrd="0" presId="urn:microsoft.com/office/officeart/2005/8/layout/list1"/>
    <dgm:cxn modelId="{8DC369C6-8A16-4B14-95B7-F5FFD76DD9EE}" type="presParOf" srcId="{7516A6A9-37DD-4649-B989-B63592A10B2C}" destId="{56B33489-4709-4160-A9BF-A9EA6B9A6D8D}" srcOrd="3" destOrd="0" presId="urn:microsoft.com/office/officeart/2005/8/layout/list1"/>
    <dgm:cxn modelId="{BE8194B6-3EBD-44EC-8117-40737CEC8722}" type="presParOf" srcId="{7516A6A9-37DD-4649-B989-B63592A10B2C}" destId="{E74E601B-780D-4884-A48E-3348362590F5}" srcOrd="4" destOrd="0" presId="urn:microsoft.com/office/officeart/2005/8/layout/list1"/>
    <dgm:cxn modelId="{05DE9C72-C758-4045-A73E-2BD1FF80C640}" type="presParOf" srcId="{E74E601B-780D-4884-A48E-3348362590F5}" destId="{9A33FB14-4279-4EBA-B30C-5AF1C2B501D7}" srcOrd="0" destOrd="0" presId="urn:microsoft.com/office/officeart/2005/8/layout/list1"/>
    <dgm:cxn modelId="{76F8B714-5363-46A1-A78C-AAFA26D18E77}" type="presParOf" srcId="{E74E601B-780D-4884-A48E-3348362590F5}" destId="{38DF8E05-8A3C-46F8-978F-8D69CEDD8667}" srcOrd="1" destOrd="0" presId="urn:microsoft.com/office/officeart/2005/8/layout/list1"/>
    <dgm:cxn modelId="{297F630C-0EB7-451E-8127-C93056DB867D}" type="presParOf" srcId="{7516A6A9-37DD-4649-B989-B63592A10B2C}" destId="{0B2CB5CE-CDDD-4B38-9910-7E1F72BB26D2}" srcOrd="5" destOrd="0" presId="urn:microsoft.com/office/officeart/2005/8/layout/list1"/>
    <dgm:cxn modelId="{EBE0C415-2B96-4D30-8AA8-6973C70363A7}" type="presParOf" srcId="{7516A6A9-37DD-4649-B989-B63592A10B2C}" destId="{313F0DFC-F7D7-45C9-B0ED-419A44F7C19C}" srcOrd="6" destOrd="0" presId="urn:microsoft.com/office/officeart/2005/8/layout/list1"/>
    <dgm:cxn modelId="{05FC415D-EE7E-44E0-95F8-899D95D0A122}" type="presParOf" srcId="{7516A6A9-37DD-4649-B989-B63592A10B2C}" destId="{3726418C-651B-4286-8C0E-A4CE6F855557}" srcOrd="7" destOrd="0" presId="urn:microsoft.com/office/officeart/2005/8/layout/list1"/>
    <dgm:cxn modelId="{F21EC1DE-6847-40B8-BC08-C700DE6FDE3B}" type="presParOf" srcId="{7516A6A9-37DD-4649-B989-B63592A10B2C}" destId="{3B76488F-A35E-4265-826C-1423F4F5910D}" srcOrd="8" destOrd="0" presId="urn:microsoft.com/office/officeart/2005/8/layout/list1"/>
    <dgm:cxn modelId="{DC99F5D8-B09F-41A0-B8DE-6CFECEA77EEC}" type="presParOf" srcId="{3B76488F-A35E-4265-826C-1423F4F5910D}" destId="{74BC4611-50FF-4C52-BB5A-CDF616AFC5B9}" srcOrd="0" destOrd="0" presId="urn:microsoft.com/office/officeart/2005/8/layout/list1"/>
    <dgm:cxn modelId="{3702E3A8-675F-42E5-9B98-D02A498AC157}" type="presParOf" srcId="{3B76488F-A35E-4265-826C-1423F4F5910D}" destId="{3F86722E-1F52-4C38-9916-1199BE02F86D}" srcOrd="1" destOrd="0" presId="urn:microsoft.com/office/officeart/2005/8/layout/list1"/>
    <dgm:cxn modelId="{8B9275DA-9359-4F38-BC9D-8A0CC433E289}" type="presParOf" srcId="{7516A6A9-37DD-4649-B989-B63592A10B2C}" destId="{780EA44E-5AF9-41EB-9AA6-C066A555FFCD}" srcOrd="9" destOrd="0" presId="urn:microsoft.com/office/officeart/2005/8/layout/list1"/>
    <dgm:cxn modelId="{0EBAA65F-E7A4-45B2-9D2F-EAA1CEB17992}" type="presParOf" srcId="{7516A6A9-37DD-4649-B989-B63592A10B2C}" destId="{8B561DB9-022E-4EED-AD77-632E0D0F662F}" srcOrd="10" destOrd="0" presId="urn:microsoft.com/office/officeart/2005/8/layout/list1"/>
    <dgm:cxn modelId="{1C851C5D-C0F2-4C08-A1D3-D02CEE5B96E8}" type="presParOf" srcId="{7516A6A9-37DD-4649-B989-B63592A10B2C}" destId="{E7C52AF5-6D66-4E05-9E3C-19192F779915}" srcOrd="11" destOrd="0" presId="urn:microsoft.com/office/officeart/2005/8/layout/list1"/>
    <dgm:cxn modelId="{15C77C0D-85F0-4F28-9137-7A5D5785C3AD}" type="presParOf" srcId="{7516A6A9-37DD-4649-B989-B63592A10B2C}" destId="{5D4999BD-47CC-465F-8EA1-D6BB6BE8A283}" srcOrd="12" destOrd="0" presId="urn:microsoft.com/office/officeart/2005/8/layout/list1"/>
    <dgm:cxn modelId="{45B41B99-9571-477A-A58A-1B8F25CB1D52}" type="presParOf" srcId="{5D4999BD-47CC-465F-8EA1-D6BB6BE8A283}" destId="{14D48B73-503E-4527-8A87-3BB7F2238509}" srcOrd="0" destOrd="0" presId="urn:microsoft.com/office/officeart/2005/8/layout/list1"/>
    <dgm:cxn modelId="{34DC22DC-F148-4310-8E49-07349A9580B3}" type="presParOf" srcId="{5D4999BD-47CC-465F-8EA1-D6BB6BE8A283}" destId="{855F7397-2831-45FA-ADF6-077081853E36}" srcOrd="1" destOrd="0" presId="urn:microsoft.com/office/officeart/2005/8/layout/list1"/>
    <dgm:cxn modelId="{B97B25A0-6666-4CD5-BDEA-2623AF0A94D5}" type="presParOf" srcId="{7516A6A9-37DD-4649-B989-B63592A10B2C}" destId="{85F1FA1A-FB20-4C94-94C9-A702DCD80CD4}" srcOrd="13" destOrd="0" presId="urn:microsoft.com/office/officeart/2005/8/layout/list1"/>
    <dgm:cxn modelId="{E9B4FFDB-CAD3-4DB3-A7C2-0A92DEB7E139}" type="presParOf" srcId="{7516A6A9-37DD-4649-B989-B63592A10B2C}" destId="{0A56B6B9-FBF5-405D-AE3E-D824BFB90AE4}" srcOrd="14" destOrd="0" presId="urn:microsoft.com/office/officeart/2005/8/layout/list1"/>
    <dgm:cxn modelId="{E8BC2594-9FA5-4DC4-AD08-BBE054EAED5A}" type="presParOf" srcId="{7516A6A9-37DD-4649-B989-B63592A10B2C}" destId="{2F649548-59F4-4224-94E7-2ED1ED3B74E0}" srcOrd="15" destOrd="0" presId="urn:microsoft.com/office/officeart/2005/8/layout/list1"/>
    <dgm:cxn modelId="{A99AE861-B39E-4D2B-AE1A-F4ADC2436BCE}" type="presParOf" srcId="{7516A6A9-37DD-4649-B989-B63592A10B2C}" destId="{64BE3FCD-448E-4391-9BE3-DB6D17FF1A91}" srcOrd="16" destOrd="0" presId="urn:microsoft.com/office/officeart/2005/8/layout/list1"/>
    <dgm:cxn modelId="{9668476A-9907-468B-B1C3-061B6D0B288D}" type="presParOf" srcId="{64BE3FCD-448E-4391-9BE3-DB6D17FF1A91}" destId="{A6511345-72AC-49F3-9BAC-DFD3479C0087}" srcOrd="0" destOrd="0" presId="urn:microsoft.com/office/officeart/2005/8/layout/list1"/>
    <dgm:cxn modelId="{9B56564B-25C0-4F4C-8751-635B1BB5357D}" type="presParOf" srcId="{64BE3FCD-448E-4391-9BE3-DB6D17FF1A91}" destId="{64CDC2D5-D15A-4312-854D-466F76DD0F1D}" srcOrd="1" destOrd="0" presId="urn:microsoft.com/office/officeart/2005/8/layout/list1"/>
    <dgm:cxn modelId="{1D46AA5E-D473-4A4E-B4D0-8247C3880185}" type="presParOf" srcId="{7516A6A9-37DD-4649-B989-B63592A10B2C}" destId="{33CC2DAE-9B7A-4345-9D93-0F7C2FD94ED3}" srcOrd="17" destOrd="0" presId="urn:microsoft.com/office/officeart/2005/8/layout/list1"/>
    <dgm:cxn modelId="{EBEC433F-D23C-45B0-A238-354CDA9BFD19}" type="presParOf" srcId="{7516A6A9-37DD-4649-B989-B63592A10B2C}" destId="{A7992A3B-1605-4593-B98B-7409740FB7C8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661F16-732F-4036-8670-2EF7AB72F1A4}">
      <dsp:nvSpPr>
        <dsp:cNvPr id="0" name=""/>
        <dsp:cNvSpPr/>
      </dsp:nvSpPr>
      <dsp:spPr>
        <a:xfrm>
          <a:off x="0" y="409148"/>
          <a:ext cx="10515600" cy="11907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6127" tIns="291592" rIns="816127" bIns="99568" numCol="1" spcCol="1270" anchor="t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dirty="0" smtClean="0"/>
            <a:t>Establece el desarrollo de la red vial nacional no concesionada (Red primaria nacional), el mejoramiento de la infraestructura intermodal (Red fluvial y portuaria), la disminución de brechas en las regiones (Red terciaria, secundaria) y de manera complementaria el desarrollo de Ciencia, Tecnología e Innovación que está vinculado con el desarrollo de documentos de carácter técnico de la red vial del país producidos por el Invías</a:t>
          </a:r>
          <a:endParaRPr lang="es-CO" sz="1400" kern="1200" dirty="0"/>
        </a:p>
      </dsp:txBody>
      <dsp:txXfrm>
        <a:off x="0" y="409148"/>
        <a:ext cx="10515600" cy="1190700"/>
      </dsp:txXfrm>
    </dsp:sp>
    <dsp:sp modelId="{A5AFD603-6821-449B-80D7-6597577AB87A}">
      <dsp:nvSpPr>
        <dsp:cNvPr id="0" name=""/>
        <dsp:cNvSpPr/>
      </dsp:nvSpPr>
      <dsp:spPr>
        <a:xfrm>
          <a:off x="531221" y="180737"/>
          <a:ext cx="7360920" cy="413280"/>
        </a:xfrm>
        <a:prstGeom prst="roundRect">
          <a:avLst/>
        </a:prstGeom>
        <a:solidFill>
          <a:srgbClr val="B4521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b="1" kern="1200" dirty="0" smtClean="0"/>
            <a:t>1) Competitividad Estratégica e Infraestructura </a:t>
          </a:r>
          <a:endParaRPr lang="es-CO" sz="1800" b="1" kern="1200" dirty="0"/>
        </a:p>
      </dsp:txBody>
      <dsp:txXfrm>
        <a:off x="551396" y="200912"/>
        <a:ext cx="7320570" cy="372930"/>
      </dsp:txXfrm>
    </dsp:sp>
    <dsp:sp modelId="{158B6476-63F9-4098-84A9-69BF1EB2E307}">
      <dsp:nvSpPr>
        <dsp:cNvPr id="0" name=""/>
        <dsp:cNvSpPr/>
      </dsp:nvSpPr>
      <dsp:spPr>
        <a:xfrm>
          <a:off x="0" y="1882089"/>
          <a:ext cx="10515600" cy="793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5197846"/>
              <a:satOff val="-23984"/>
              <a:lumOff val="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6127" tIns="291592" rIns="816127" bIns="99568" numCol="1" spcCol="1270" anchor="t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dirty="0" smtClean="0"/>
            <a:t>Es de carácter transversal y se cruza con la estrategia de Competitividad Estratégica e Infraestructura, se materializa en la sostenibilidad social y ambiental de los proyectos de infraestructura y la gestión del riesgo por variabilidad climática.</a:t>
          </a:r>
          <a:endParaRPr lang="es-CO" sz="1400" kern="1200" dirty="0"/>
        </a:p>
      </dsp:txBody>
      <dsp:txXfrm>
        <a:off x="0" y="1882089"/>
        <a:ext cx="10515600" cy="793800"/>
      </dsp:txXfrm>
    </dsp:sp>
    <dsp:sp modelId="{0B546B36-8E25-48FB-8C2B-79D682AEA0BB}">
      <dsp:nvSpPr>
        <dsp:cNvPr id="0" name=""/>
        <dsp:cNvSpPr/>
      </dsp:nvSpPr>
      <dsp:spPr>
        <a:xfrm>
          <a:off x="525780" y="1675449"/>
          <a:ext cx="7360920" cy="413280"/>
        </a:xfrm>
        <a:prstGeom prst="roundRect">
          <a:avLst/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b="1" kern="1200" dirty="0" smtClean="0"/>
            <a:t>2) Crecimiento verde</a:t>
          </a:r>
          <a:endParaRPr lang="es-CO" sz="1800" b="1" kern="1200" dirty="0"/>
        </a:p>
      </dsp:txBody>
      <dsp:txXfrm>
        <a:off x="545955" y="1695624"/>
        <a:ext cx="7320570" cy="372930"/>
      </dsp:txXfrm>
    </dsp:sp>
    <dsp:sp modelId="{1F4ED118-4904-4646-9246-8D43A5672028}">
      <dsp:nvSpPr>
        <dsp:cNvPr id="0" name=""/>
        <dsp:cNvSpPr/>
      </dsp:nvSpPr>
      <dsp:spPr>
        <a:xfrm>
          <a:off x="0" y="2958129"/>
          <a:ext cx="10515600" cy="11907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6127" tIns="291592" rIns="816127" bIns="99568" numCol="1" spcCol="1270" anchor="t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dirty="0" smtClean="0"/>
            <a:t>Busca el fortalecimiento del sector público a partir del fortalecimiento de la administración pública y los principios orientadores, en la gestión pública efectiva y la vocación del servicio público. Incluye la política de Transparencia, participación y servicio al ciudadano, Gestión del Talento Humano, Eficiencia administrativa, y Gestión financiera con una visión por resultados.</a:t>
          </a:r>
          <a:endParaRPr lang="es-CO" sz="1400" kern="1200" dirty="0"/>
        </a:p>
      </dsp:txBody>
      <dsp:txXfrm>
        <a:off x="0" y="2958129"/>
        <a:ext cx="10515600" cy="1190700"/>
      </dsp:txXfrm>
    </dsp:sp>
    <dsp:sp modelId="{EC685C84-6B4E-461A-9593-F6F40B46D125}">
      <dsp:nvSpPr>
        <dsp:cNvPr id="0" name=""/>
        <dsp:cNvSpPr/>
      </dsp:nvSpPr>
      <dsp:spPr>
        <a:xfrm>
          <a:off x="525780" y="2751489"/>
          <a:ext cx="7360920" cy="413280"/>
        </a:xfrm>
        <a:prstGeom prst="roundRect">
          <a:avLst/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b="1" kern="1200" dirty="0" smtClean="0"/>
            <a:t>3) Buen Gobierno</a:t>
          </a:r>
          <a:endParaRPr lang="es-CO" sz="1800" b="1" kern="1200" dirty="0"/>
        </a:p>
      </dsp:txBody>
      <dsp:txXfrm>
        <a:off x="545955" y="2771664"/>
        <a:ext cx="7320570" cy="3729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877CCC-0668-45E2-AB16-014B4B1A324A}">
      <dsp:nvSpPr>
        <dsp:cNvPr id="0" name=""/>
        <dsp:cNvSpPr/>
      </dsp:nvSpPr>
      <dsp:spPr>
        <a:xfrm>
          <a:off x="0" y="196016"/>
          <a:ext cx="11232573" cy="667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1772" tIns="166624" rIns="871772" bIns="99568" numCol="1" spcCol="1270" anchor="t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dirty="0"/>
            <a:t>Política orientada al logro de las metas establecidas por el Sector y por la entidad, para el cumplimiento de su misión y de las prioridades que el Gobierno define</a:t>
          </a:r>
        </a:p>
      </dsp:txBody>
      <dsp:txXfrm>
        <a:off x="0" y="196016"/>
        <a:ext cx="11232573" cy="667800"/>
      </dsp:txXfrm>
    </dsp:sp>
    <dsp:sp modelId="{B4F81DD8-6B44-4F06-9A1C-23655780AEE7}">
      <dsp:nvSpPr>
        <dsp:cNvPr id="0" name=""/>
        <dsp:cNvSpPr/>
      </dsp:nvSpPr>
      <dsp:spPr>
        <a:xfrm>
          <a:off x="550744" y="88823"/>
          <a:ext cx="7862801" cy="2361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7195" tIns="0" rIns="29719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b="1" kern="1200" dirty="0"/>
            <a:t>1) Gestión Misional y de Gobierno</a:t>
          </a:r>
        </a:p>
      </dsp:txBody>
      <dsp:txXfrm>
        <a:off x="562272" y="100351"/>
        <a:ext cx="7839745" cy="213104"/>
      </dsp:txXfrm>
    </dsp:sp>
    <dsp:sp modelId="{313F0DFC-F7D7-45C9-B0ED-419A44F7C19C}">
      <dsp:nvSpPr>
        <dsp:cNvPr id="0" name=""/>
        <dsp:cNvSpPr/>
      </dsp:nvSpPr>
      <dsp:spPr>
        <a:xfrm>
          <a:off x="0" y="1025096"/>
          <a:ext cx="11232573" cy="667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1772" tIns="166624" rIns="871772" bIns="99568" numCol="1" spcCol="1270" anchor="t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dirty="0"/>
            <a:t>Política orientada a acercar el Estado al ciudadano y hacer visible la gestión pública. Permite la participación activa de la ciudadanía en la toma de decisiones y su acceso a la información, a los trámites y servicios, para una atención oportuna y efectiva.</a:t>
          </a:r>
        </a:p>
      </dsp:txBody>
      <dsp:txXfrm>
        <a:off x="0" y="1025096"/>
        <a:ext cx="11232573" cy="667800"/>
      </dsp:txXfrm>
    </dsp:sp>
    <dsp:sp modelId="{38DF8E05-8A3C-46F8-978F-8D69CEDD8667}">
      <dsp:nvSpPr>
        <dsp:cNvPr id="0" name=""/>
        <dsp:cNvSpPr/>
      </dsp:nvSpPr>
      <dsp:spPr>
        <a:xfrm>
          <a:off x="561628" y="907016"/>
          <a:ext cx="7862801" cy="2361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7195" tIns="0" rIns="29719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b="1" kern="1200" dirty="0"/>
            <a:t>2) Transparencia, Participación y Servicio al Ciudadano</a:t>
          </a:r>
        </a:p>
      </dsp:txBody>
      <dsp:txXfrm>
        <a:off x="573156" y="918544"/>
        <a:ext cx="7839745" cy="213104"/>
      </dsp:txXfrm>
    </dsp:sp>
    <dsp:sp modelId="{8B561DB9-022E-4EED-AD77-632E0D0F662F}">
      <dsp:nvSpPr>
        <dsp:cNvPr id="0" name=""/>
        <dsp:cNvSpPr/>
      </dsp:nvSpPr>
      <dsp:spPr>
        <a:xfrm>
          <a:off x="0" y="1854176"/>
          <a:ext cx="11232573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1772" tIns="166624" rIns="871772" bIns="99568" numCol="1" spcCol="1270" anchor="t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dirty="0"/>
            <a:t>La Política de gestión del talento humano está orientada al desarrollo y cualificación de los servidores públicos buscando la observancia del principio de merito para lo provisión de los empleos, el desarrollo de competencias, vocación del servicio, la aplicación de estímulos y una gerencia publica enfocada a la consecución de resultados.</a:t>
          </a:r>
        </a:p>
      </dsp:txBody>
      <dsp:txXfrm>
        <a:off x="0" y="1854176"/>
        <a:ext cx="11232573" cy="856800"/>
      </dsp:txXfrm>
    </dsp:sp>
    <dsp:sp modelId="{3F86722E-1F52-4C38-9916-1199BE02F86D}">
      <dsp:nvSpPr>
        <dsp:cNvPr id="0" name=""/>
        <dsp:cNvSpPr/>
      </dsp:nvSpPr>
      <dsp:spPr>
        <a:xfrm>
          <a:off x="561628" y="1736096"/>
          <a:ext cx="7862801" cy="2361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7195" tIns="0" rIns="29719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b="1" kern="1200" dirty="0"/>
            <a:t>3) Gestión del Talento Humano</a:t>
          </a:r>
        </a:p>
      </dsp:txBody>
      <dsp:txXfrm>
        <a:off x="573156" y="1747624"/>
        <a:ext cx="7839745" cy="213104"/>
      </dsp:txXfrm>
    </dsp:sp>
    <dsp:sp modelId="{0A56B6B9-FBF5-405D-AE3E-D824BFB90AE4}">
      <dsp:nvSpPr>
        <dsp:cNvPr id="0" name=""/>
        <dsp:cNvSpPr/>
      </dsp:nvSpPr>
      <dsp:spPr>
        <a:xfrm>
          <a:off x="0" y="2872256"/>
          <a:ext cx="11232573" cy="105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1772" tIns="166624" rIns="871772" bIns="99568" numCol="1" spcCol="1270" anchor="t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dirty="0"/>
            <a:t>Política dirigida a identificar, racionalizar, simplificar y automatizar trámites, procesos, procedimientos y servicios, así como optimizar el uso de recursos, con el propósito de contar con organizaciones modernas, innovadoras, flexibles y abiertas al entorno, con capacidad de transformarse, adaptarse y responder en forma ágil y oportuna a las demandas y necesidades de la comunidad, para el logro de los objetivos del Estado</a:t>
          </a:r>
        </a:p>
      </dsp:txBody>
      <dsp:txXfrm>
        <a:off x="0" y="2872256"/>
        <a:ext cx="11232573" cy="1058400"/>
      </dsp:txXfrm>
    </dsp:sp>
    <dsp:sp modelId="{855F7397-2831-45FA-ADF6-077081853E36}">
      <dsp:nvSpPr>
        <dsp:cNvPr id="0" name=""/>
        <dsp:cNvSpPr/>
      </dsp:nvSpPr>
      <dsp:spPr>
        <a:xfrm>
          <a:off x="561628" y="2754176"/>
          <a:ext cx="7862801" cy="2361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7195" tIns="0" rIns="29719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b="1" kern="1200" dirty="0"/>
            <a:t>4) Eficiencia Administrativa</a:t>
          </a:r>
        </a:p>
      </dsp:txBody>
      <dsp:txXfrm>
        <a:off x="573156" y="2765704"/>
        <a:ext cx="7839745" cy="213104"/>
      </dsp:txXfrm>
    </dsp:sp>
    <dsp:sp modelId="{A7992A3B-1605-4593-B98B-7409740FB7C8}">
      <dsp:nvSpPr>
        <dsp:cNvPr id="0" name=""/>
        <dsp:cNvSpPr/>
      </dsp:nvSpPr>
      <dsp:spPr>
        <a:xfrm>
          <a:off x="0" y="4091937"/>
          <a:ext cx="11232573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1772" tIns="166624" rIns="871772" bIns="99568" numCol="1" spcCol="1270" anchor="t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dirty="0"/>
            <a:t>Política orientada a programar, controlar y registrar las operaciones financieras, de acuerdo con los recursos disponibles de la entidad. Integra las actividades relacionadas con la adquisición de bienes y servicios, la gestión de proyectos de inversión y la programación y ejecución del presupuesto.</a:t>
          </a:r>
        </a:p>
      </dsp:txBody>
      <dsp:txXfrm>
        <a:off x="0" y="4091937"/>
        <a:ext cx="11232573" cy="856800"/>
      </dsp:txXfrm>
    </dsp:sp>
    <dsp:sp modelId="{64CDC2D5-D15A-4312-854D-466F76DD0F1D}">
      <dsp:nvSpPr>
        <dsp:cNvPr id="0" name=""/>
        <dsp:cNvSpPr/>
      </dsp:nvSpPr>
      <dsp:spPr>
        <a:xfrm>
          <a:off x="561628" y="3973857"/>
          <a:ext cx="7862801" cy="23616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7195" tIns="0" rIns="29719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b="1" kern="1200" dirty="0"/>
            <a:t>5) Gestión Financiera </a:t>
          </a:r>
        </a:p>
      </dsp:txBody>
      <dsp:txXfrm>
        <a:off x="573156" y="3985385"/>
        <a:ext cx="7839745" cy="2131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B752E41-7F2F-4182-A7AF-9F380DCD828C}" type="datetimeFigureOut">
              <a:rPr lang="es-CO" smtClean="0"/>
              <a:t>1/09/2017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E995350-A15D-4FE5-950D-51A046F729F9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863027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B752E41-7F2F-4182-A7AF-9F380DCD828C}" type="datetimeFigureOut">
              <a:rPr lang="es-CO" smtClean="0"/>
              <a:t>1/09/2017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E995350-A15D-4FE5-950D-51A046F729F9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455507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B752E41-7F2F-4182-A7AF-9F380DCD828C}" type="datetimeFigureOut">
              <a:rPr lang="es-CO" smtClean="0"/>
              <a:t>1/09/2017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E995350-A15D-4FE5-950D-51A046F729F9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7431946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0B3EAE40-C89F-48DB-AC57-E9A3356E731C}" type="datetimeFigureOut">
              <a:rPr lang="es-CO"/>
              <a:pPr>
                <a:defRPr/>
              </a:pPr>
              <a:t>1/09/2017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829CA098-677B-4E33-A345-7C9A574DEA01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8262086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CEC8D44B-3A86-4350-9A41-AEB516DB418B}" type="datetimeFigureOut">
              <a:rPr lang="es-CO"/>
              <a:pPr>
                <a:defRPr/>
              </a:pPr>
              <a:t>1/09/2017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208379A8-73E4-40B8-A320-6EADED1DFE97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3909876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20C4564A-4633-4C4B-A6AF-9DFC73D4C69A}" type="datetimeFigureOut">
              <a:rPr lang="es-CO"/>
              <a:pPr>
                <a:defRPr/>
              </a:pPr>
              <a:t>1/09/2017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B8E1799F-CE6F-4787-8127-5EFF369B0DA8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9298227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EEA7C9D6-FA21-40AE-B66C-2AFAC3B66A77}" type="datetimeFigureOut">
              <a:rPr lang="es-CO"/>
              <a:pPr>
                <a:defRPr/>
              </a:pPr>
              <a:t>1/09/2017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68F1A37D-6FDF-42BE-BBFD-3C964385B53E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1672186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548B1091-7C6E-46D8-9CFF-8CC0D97F274F}" type="datetimeFigureOut">
              <a:rPr lang="es-CO"/>
              <a:pPr>
                <a:defRPr/>
              </a:pPr>
              <a:t>1/09/2017</a:t>
            </a:fld>
            <a:endParaRPr lang="es-CO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C30BDBEA-660E-4159-98B7-BC4A4E3B7770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188302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0C21D1DE-6FBB-47BD-81C6-58C30FD9F9DA}" type="datetimeFigureOut">
              <a:rPr lang="es-CO"/>
              <a:pPr>
                <a:defRPr/>
              </a:pPr>
              <a:t>1/09/2017</a:t>
            </a:fld>
            <a:endParaRPr lang="es-CO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60F25CCC-F2D5-45A6-96CB-258CD8154548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218067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64EDC8AC-FCFC-4F3E-A183-7CDC2D20F0A9}" type="datetimeFigureOut">
              <a:rPr lang="es-CO"/>
              <a:pPr>
                <a:defRPr/>
              </a:pPr>
              <a:t>1/09/2017</a:t>
            </a:fld>
            <a:endParaRPr lang="es-CO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F49C1C46-03B0-4A1B-9F06-988BA11BD89E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356708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AA292D84-5843-4D00-855D-23B168D472C3}" type="datetimeFigureOut">
              <a:rPr lang="es-CO"/>
              <a:pPr>
                <a:defRPr/>
              </a:pPr>
              <a:t>1/09/2017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8C4029BD-16BA-4E0F-AB6B-F31F4B5C5DC0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891554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B752E41-7F2F-4182-A7AF-9F380DCD828C}" type="datetimeFigureOut">
              <a:rPr lang="es-CO" smtClean="0"/>
              <a:t>1/09/2017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E995350-A15D-4FE5-950D-51A046F729F9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922260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s-CO" noProof="0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94036E97-4CB2-432F-A70E-49788CCE242B}" type="datetimeFigureOut">
              <a:rPr lang="es-CO"/>
              <a:pPr>
                <a:defRPr/>
              </a:pPr>
              <a:t>1/09/2017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4099B9A1-1859-4329-93DF-84C9A8A6D3AA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771269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8532F289-2C7C-40EE-8DD2-D0F70348B2C4}" type="datetimeFigureOut">
              <a:rPr lang="es-CO"/>
              <a:pPr>
                <a:defRPr/>
              </a:pPr>
              <a:t>1/09/2017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CC7B0C1C-C9F9-44B8-BB4C-8D4F182C8C6C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7720195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7AC226E0-D82F-4D37-B1A1-A973749723C1}" type="datetimeFigureOut">
              <a:rPr lang="es-CO"/>
              <a:pPr>
                <a:defRPr/>
              </a:pPr>
              <a:t>1/09/2017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B03EE04E-BE63-479E-B6A0-46637537BBF1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8537730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0B3EAE40-C89F-48DB-AC57-E9A3356E731C}" type="datetimeFigureOut">
              <a:rPr lang="es-CO"/>
              <a:pPr>
                <a:defRPr/>
              </a:pPr>
              <a:t>1/09/2017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829CA098-677B-4E33-A345-7C9A574DEA01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3115108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CEC8D44B-3A86-4350-9A41-AEB516DB418B}" type="datetimeFigureOut">
              <a:rPr lang="es-CO"/>
              <a:pPr>
                <a:defRPr/>
              </a:pPr>
              <a:t>1/09/2017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208379A8-73E4-40B8-A320-6EADED1DFE97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6694830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20C4564A-4633-4C4B-A6AF-9DFC73D4C69A}" type="datetimeFigureOut">
              <a:rPr lang="es-CO"/>
              <a:pPr>
                <a:defRPr/>
              </a:pPr>
              <a:t>1/09/2017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B8E1799F-CE6F-4787-8127-5EFF369B0DA8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22124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EEA7C9D6-FA21-40AE-B66C-2AFAC3B66A77}" type="datetimeFigureOut">
              <a:rPr lang="es-CO"/>
              <a:pPr>
                <a:defRPr/>
              </a:pPr>
              <a:t>1/09/2017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68F1A37D-6FDF-42BE-BBFD-3C964385B53E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3391285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548B1091-7C6E-46D8-9CFF-8CC0D97F274F}" type="datetimeFigureOut">
              <a:rPr lang="es-CO"/>
              <a:pPr>
                <a:defRPr/>
              </a:pPr>
              <a:t>1/09/2017</a:t>
            </a:fld>
            <a:endParaRPr lang="es-CO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C30BDBEA-660E-4159-98B7-BC4A4E3B7770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937818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0C21D1DE-6FBB-47BD-81C6-58C30FD9F9DA}" type="datetimeFigureOut">
              <a:rPr lang="es-CO"/>
              <a:pPr>
                <a:defRPr/>
              </a:pPr>
              <a:t>1/09/2017</a:t>
            </a:fld>
            <a:endParaRPr lang="es-CO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60F25CCC-F2D5-45A6-96CB-258CD8154548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28263093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64EDC8AC-FCFC-4F3E-A183-7CDC2D20F0A9}" type="datetimeFigureOut">
              <a:rPr lang="es-CO"/>
              <a:pPr>
                <a:defRPr/>
              </a:pPr>
              <a:t>1/09/2017</a:t>
            </a:fld>
            <a:endParaRPr lang="es-CO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F49C1C46-03B0-4A1B-9F06-988BA11BD89E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13407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B752E41-7F2F-4182-A7AF-9F380DCD828C}" type="datetimeFigureOut">
              <a:rPr lang="es-CO" smtClean="0"/>
              <a:t>1/09/2017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E995350-A15D-4FE5-950D-51A046F729F9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66006492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AA292D84-5843-4D00-855D-23B168D472C3}" type="datetimeFigureOut">
              <a:rPr lang="es-CO"/>
              <a:pPr>
                <a:defRPr/>
              </a:pPr>
              <a:t>1/09/2017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8C4029BD-16BA-4E0F-AB6B-F31F4B5C5DC0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9128078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s-CO" noProof="0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94036E97-4CB2-432F-A70E-49788CCE242B}" type="datetimeFigureOut">
              <a:rPr lang="es-CO"/>
              <a:pPr>
                <a:defRPr/>
              </a:pPr>
              <a:t>1/09/2017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4099B9A1-1859-4329-93DF-84C9A8A6D3AA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55043846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8532F289-2C7C-40EE-8DD2-D0F70348B2C4}" type="datetimeFigureOut">
              <a:rPr lang="es-CO"/>
              <a:pPr>
                <a:defRPr/>
              </a:pPr>
              <a:t>1/09/2017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CC7B0C1C-C9F9-44B8-BB4C-8D4F182C8C6C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3925047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7AC226E0-D82F-4D37-B1A1-A973749723C1}" type="datetimeFigureOut">
              <a:rPr lang="es-CO"/>
              <a:pPr>
                <a:defRPr/>
              </a:pPr>
              <a:t>1/09/2017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B03EE04E-BE63-479E-B6A0-46637537BBF1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102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B752E41-7F2F-4182-A7AF-9F380DCD828C}" type="datetimeFigureOut">
              <a:rPr lang="es-CO" smtClean="0"/>
              <a:t>1/09/2017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E995350-A15D-4FE5-950D-51A046F729F9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67747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B752E41-7F2F-4182-A7AF-9F380DCD828C}" type="datetimeFigureOut">
              <a:rPr lang="es-CO" smtClean="0"/>
              <a:t>1/09/2017</a:t>
            </a:fld>
            <a:endParaRPr lang="es-CO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E995350-A15D-4FE5-950D-51A046F729F9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541011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B752E41-7F2F-4182-A7AF-9F380DCD828C}" type="datetimeFigureOut">
              <a:rPr lang="es-CO" smtClean="0"/>
              <a:t>1/09/2017</a:t>
            </a:fld>
            <a:endParaRPr lang="es-CO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E995350-A15D-4FE5-950D-51A046F729F9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992142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1284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B752E41-7F2F-4182-A7AF-9F380DCD828C}" type="datetimeFigureOut">
              <a:rPr lang="es-CO" smtClean="0"/>
              <a:t>1/09/2017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E995350-A15D-4FE5-950D-51A046F729F9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689492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B752E41-7F2F-4182-A7AF-9F380DCD828C}" type="datetimeFigureOut">
              <a:rPr lang="es-CO" smtClean="0"/>
              <a:t>1/09/2017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E995350-A15D-4FE5-950D-51A046F729F9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11144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pic>
        <p:nvPicPr>
          <p:cNvPr id="24" name="Picture 2"/>
          <p:cNvPicPr>
            <a:picLocks noChangeAspect="1" noChangeArrowheads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48" t="44368" r="9224" b="48114"/>
          <a:stretch/>
        </p:blipFill>
        <p:spPr bwMode="auto">
          <a:xfrm>
            <a:off x="0" y="5312867"/>
            <a:ext cx="12192000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2 Imagen"/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68" b="14064"/>
          <a:stretch/>
        </p:blipFill>
        <p:spPr>
          <a:xfrm>
            <a:off x="9849761" y="5943457"/>
            <a:ext cx="1504039" cy="602682"/>
          </a:xfrm>
          <a:prstGeom prst="rect">
            <a:avLst/>
          </a:prstGeom>
        </p:spPr>
      </p:pic>
      <p:pic>
        <p:nvPicPr>
          <p:cNvPr id="26" name="3 Imagen"/>
          <p:cNvPicPr>
            <a:picLocks noChangeAspect="1"/>
          </p:cNvPicPr>
          <p:nvPr userDrawn="1"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90" b="34855"/>
          <a:stretch/>
        </p:blipFill>
        <p:spPr>
          <a:xfrm>
            <a:off x="7431633" y="6069173"/>
            <a:ext cx="1479218" cy="398402"/>
          </a:xfrm>
          <a:prstGeom prst="rect">
            <a:avLst/>
          </a:prstGeom>
        </p:spPr>
      </p:pic>
      <p:pic>
        <p:nvPicPr>
          <p:cNvPr id="27" name="Picture 2" descr="C:\Users\abonillae\Desktop\Laura Uribe\Logo-Invias.jpg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1793" y="6049415"/>
            <a:ext cx="994599" cy="451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1286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arcador de título 1"/>
          <p:cNvSpPr>
            <a:spLocks noGrp="1"/>
          </p:cNvSpPr>
          <p:nvPr>
            <p:ph type="title"/>
          </p:nvPr>
        </p:nvSpPr>
        <p:spPr bwMode="auto"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/>
              <a:t>Haga clic para modificar el estilo de título del patrón</a:t>
            </a:r>
            <a:endParaRPr lang="es-CO" altLang="es-CO"/>
          </a:p>
        </p:txBody>
      </p:sp>
      <p:sp>
        <p:nvSpPr>
          <p:cNvPr id="3075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/>
              <a:t>Haga clic para modificar el estilo de texto del patrón</a:t>
            </a:r>
          </a:p>
          <a:p>
            <a:pPr lvl="1"/>
            <a:r>
              <a:rPr lang="es-ES" altLang="es-CO"/>
              <a:t>Segundo nivel</a:t>
            </a:r>
          </a:p>
          <a:p>
            <a:pPr lvl="2"/>
            <a:r>
              <a:rPr lang="es-ES" altLang="es-CO"/>
              <a:t>Tercer nivel</a:t>
            </a:r>
          </a:p>
          <a:p>
            <a:pPr lvl="3"/>
            <a:r>
              <a:rPr lang="es-ES" altLang="es-CO"/>
              <a:t>Cuarto nivel</a:t>
            </a:r>
          </a:p>
          <a:p>
            <a:pPr lvl="4"/>
            <a:r>
              <a:rPr lang="es-ES" altLang="es-CO"/>
              <a:t>Quinto nivel</a:t>
            </a:r>
            <a:endParaRPr lang="es-CO" altLang="es-CO"/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48" t="44368" r="9224" b="48114"/>
          <a:stretch/>
        </p:blipFill>
        <p:spPr bwMode="auto">
          <a:xfrm>
            <a:off x="0" y="5312867"/>
            <a:ext cx="12192000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2 Imagen"/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68" b="14064"/>
          <a:stretch/>
        </p:blipFill>
        <p:spPr>
          <a:xfrm>
            <a:off x="9849761" y="5943457"/>
            <a:ext cx="1504039" cy="602682"/>
          </a:xfrm>
          <a:prstGeom prst="rect">
            <a:avLst/>
          </a:prstGeom>
        </p:spPr>
      </p:pic>
      <p:pic>
        <p:nvPicPr>
          <p:cNvPr id="15" name="3 Imagen"/>
          <p:cNvPicPr>
            <a:picLocks noChangeAspect="1"/>
          </p:cNvPicPr>
          <p:nvPr userDrawn="1"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90" b="34855"/>
          <a:stretch/>
        </p:blipFill>
        <p:spPr>
          <a:xfrm>
            <a:off x="7431633" y="6069173"/>
            <a:ext cx="1479218" cy="398402"/>
          </a:xfrm>
          <a:prstGeom prst="rect">
            <a:avLst/>
          </a:prstGeom>
        </p:spPr>
      </p:pic>
      <p:pic>
        <p:nvPicPr>
          <p:cNvPr id="16" name="Picture 2" descr="C:\Users\abonillae\Desktop\Laura Uribe\Logo-Invias.jpg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1793" y="6049415"/>
            <a:ext cx="994599" cy="451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3549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arcador de título 1"/>
          <p:cNvSpPr>
            <a:spLocks noGrp="1"/>
          </p:cNvSpPr>
          <p:nvPr>
            <p:ph type="title"/>
          </p:nvPr>
        </p:nvSpPr>
        <p:spPr bwMode="auto"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/>
              <a:t>Haga clic para modificar el estilo de título del patrón</a:t>
            </a:r>
            <a:endParaRPr lang="es-CO" altLang="es-CO"/>
          </a:p>
        </p:txBody>
      </p:sp>
      <p:sp>
        <p:nvSpPr>
          <p:cNvPr id="3075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/>
              <a:t>Haga clic para modificar el estilo de texto del patrón</a:t>
            </a:r>
          </a:p>
          <a:p>
            <a:pPr lvl="1"/>
            <a:r>
              <a:rPr lang="es-ES" altLang="es-CO"/>
              <a:t>Segundo nivel</a:t>
            </a:r>
          </a:p>
          <a:p>
            <a:pPr lvl="2"/>
            <a:r>
              <a:rPr lang="es-ES" altLang="es-CO"/>
              <a:t>Tercer nivel</a:t>
            </a:r>
          </a:p>
          <a:p>
            <a:pPr lvl="3"/>
            <a:r>
              <a:rPr lang="es-ES" altLang="es-CO"/>
              <a:t>Cuarto nivel</a:t>
            </a:r>
          </a:p>
          <a:p>
            <a:pPr lvl="4"/>
            <a:r>
              <a:rPr lang="es-ES" altLang="es-CO"/>
              <a:t>Quinto nivel</a:t>
            </a:r>
            <a:endParaRPr lang="es-CO" altLang="es-CO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48" t="44368" r="9224" b="48114"/>
          <a:stretch/>
        </p:blipFill>
        <p:spPr bwMode="auto">
          <a:xfrm>
            <a:off x="0" y="5312867"/>
            <a:ext cx="12192000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2 Imagen"/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68" b="14064"/>
          <a:stretch/>
        </p:blipFill>
        <p:spPr>
          <a:xfrm>
            <a:off x="9849761" y="5943457"/>
            <a:ext cx="1504039" cy="602682"/>
          </a:xfrm>
          <a:prstGeom prst="rect">
            <a:avLst/>
          </a:prstGeom>
        </p:spPr>
      </p:pic>
      <p:pic>
        <p:nvPicPr>
          <p:cNvPr id="11" name="3 Imagen"/>
          <p:cNvPicPr>
            <a:picLocks noChangeAspect="1"/>
          </p:cNvPicPr>
          <p:nvPr userDrawn="1"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90" b="34855"/>
          <a:stretch/>
        </p:blipFill>
        <p:spPr>
          <a:xfrm>
            <a:off x="7431633" y="6069173"/>
            <a:ext cx="1479218" cy="398402"/>
          </a:xfrm>
          <a:prstGeom prst="rect">
            <a:avLst/>
          </a:prstGeom>
        </p:spPr>
      </p:pic>
      <p:pic>
        <p:nvPicPr>
          <p:cNvPr id="12" name="Picture 2" descr="C:\Users\abonillae\Desktop\Laura Uribe\Logo-Invias.jpg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1793" y="6049415"/>
            <a:ext cx="994599" cy="451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1296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7 CuadroTexto"/>
          <p:cNvSpPr txBox="1">
            <a:spLocks noChangeArrowheads="1"/>
          </p:cNvSpPr>
          <p:nvPr/>
        </p:nvSpPr>
        <p:spPr bwMode="auto">
          <a:xfrm>
            <a:off x="7608889" y="3573463"/>
            <a:ext cx="2593975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4400" b="1" dirty="0">
                <a:solidFill>
                  <a:schemeClr val="bg1"/>
                </a:solidFill>
                <a:latin typeface="Verdana" panose="020B0604030504040204" pitchFamily="34" charset="0"/>
              </a:rPr>
              <a:t>Título 1</a:t>
            </a:r>
          </a:p>
        </p:txBody>
      </p:sp>
      <p:sp>
        <p:nvSpPr>
          <p:cNvPr id="7175" name="8 CuadroTexto"/>
          <p:cNvSpPr txBox="1">
            <a:spLocks noChangeArrowheads="1"/>
          </p:cNvSpPr>
          <p:nvPr/>
        </p:nvSpPr>
        <p:spPr bwMode="auto">
          <a:xfrm>
            <a:off x="4656138" y="908050"/>
            <a:ext cx="547211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7176" name="10 Rectángulo"/>
          <p:cNvSpPr>
            <a:spLocks noChangeArrowheads="1"/>
          </p:cNvSpPr>
          <p:nvPr/>
        </p:nvSpPr>
        <p:spPr bwMode="auto">
          <a:xfrm>
            <a:off x="2782888" y="836613"/>
            <a:ext cx="66976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es-CO" altLang="es-CO" sz="1800" i="1" dirty="0">
              <a:latin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CO" altLang="es-CO" sz="1800" i="1" dirty="0"/>
              <a:t> </a:t>
            </a:r>
            <a:endParaRPr lang="es-CO" altLang="es-CO" sz="1800" dirty="0"/>
          </a:p>
        </p:txBody>
      </p:sp>
      <p:sp>
        <p:nvSpPr>
          <p:cNvPr id="10" name="1 Título"/>
          <p:cNvSpPr>
            <a:spLocks noGrp="1"/>
          </p:cNvSpPr>
          <p:nvPr>
            <p:ph type="ctrTitle"/>
          </p:nvPr>
        </p:nvSpPr>
        <p:spPr>
          <a:xfrm>
            <a:off x="509154" y="218210"/>
            <a:ext cx="11242963" cy="469669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s-CO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PLAN DE ACCIÓN ANUAL 2017 </a:t>
            </a:r>
            <a:r>
              <a:rPr lang="es-CO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V.3</a:t>
            </a:r>
            <a:r>
              <a:rPr lang="es-CO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s-CO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s-CO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s-CO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s-CO" sz="5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INSTITUTO NACIONAL DE VÍAS</a:t>
            </a:r>
            <a:br>
              <a:rPr lang="es-CO" sz="5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s-CO" sz="1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Aprobado mediante </a:t>
            </a:r>
            <a:r>
              <a:rPr lang="es-CO" sz="1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acta </a:t>
            </a:r>
            <a:r>
              <a:rPr lang="es-CO" sz="1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del Comité Institucional de Desarrollo Administrativo </a:t>
            </a:r>
            <a:r>
              <a:rPr lang="es-CO" sz="1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N° 43 del 09</a:t>
            </a:r>
            <a:r>
              <a:rPr lang="es-CO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s-CO" sz="1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 agosto de 2017</a:t>
            </a:r>
            <a:r>
              <a:rPr lang="es-CO" sz="5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s-CO" sz="5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es-CO" sz="1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70340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3315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3316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13317" name="6 Grupo"/>
          <p:cNvGrpSpPr>
            <a:grpSpLocks/>
          </p:cNvGrpSpPr>
          <p:nvPr/>
        </p:nvGrpSpPr>
        <p:grpSpPr bwMode="auto">
          <a:xfrm>
            <a:off x="271028" y="422477"/>
            <a:ext cx="4235657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CO" sz="1600" b="1" dirty="0"/>
                <a:t>1) Gestión Misional y de Gobierno</a:t>
              </a:r>
            </a:p>
          </p:txBody>
        </p:sp>
      </p:grpSp>
      <p:sp>
        <p:nvSpPr>
          <p:cNvPr id="13" name="11 Rectángulo"/>
          <p:cNvSpPr>
            <a:spLocks noChangeArrowheads="1"/>
          </p:cNvSpPr>
          <p:nvPr/>
        </p:nvSpPr>
        <p:spPr bwMode="auto">
          <a:xfrm>
            <a:off x="288493" y="776490"/>
            <a:ext cx="11340913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b="1" dirty="0">
                <a:cs typeface="Arial" charset="0"/>
              </a:rPr>
              <a:t>: </a:t>
            </a:r>
            <a:r>
              <a:rPr lang="es-CO" sz="1400" dirty="0">
                <a:cs typeface="Arial" charset="0"/>
              </a:rPr>
              <a:t>GESTIÓN SOCIAL Y AMBIENTAL EN PROYECTOS DE INFRAESTRUCTURA </a:t>
            </a:r>
          </a:p>
          <a:p>
            <a:pPr algn="just" eaLnBrk="1" hangingPunct="1">
              <a:defRPr/>
            </a:pPr>
            <a:r>
              <a:rPr lang="es-CO" sz="1400" b="1" dirty="0">
                <a:cs typeface="Arial" charset="0"/>
              </a:rPr>
              <a:t>Objetivo del proceso: </a:t>
            </a:r>
            <a:r>
              <a:rPr lang="es-CO" sz="1400" dirty="0">
                <a:cs typeface="Arial" charset="0"/>
              </a:rPr>
              <a:t>Liderar y acompañar la gestión ambiental social y predial en la infraestructura vial no concesionada asegurando la consecución de proyectos sostenibles</a:t>
            </a:r>
          </a:p>
          <a:p>
            <a:pPr algn="just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Operación: 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Gestión integral para la ejecución de infraestructura del Sector Transporte en forma sostenible procurando por la conservación de la biodiversidad y sus servicios ecosistémicos</a:t>
            </a:r>
            <a:endParaRPr lang="es-CO" sz="1400" dirty="0">
              <a:cs typeface="Arial" charset="0"/>
            </a:endParaRPr>
          </a:p>
        </p:txBody>
      </p:sp>
      <p:graphicFrame>
        <p:nvGraphicFramePr>
          <p:cNvPr id="12" name="1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181266"/>
              </p:ext>
            </p:extLst>
          </p:nvPr>
        </p:nvGraphicFramePr>
        <p:xfrm>
          <a:off x="305956" y="1926267"/>
          <a:ext cx="11340915" cy="3243413"/>
        </p:xfrm>
        <a:graphic>
          <a:graphicData uri="http://schemas.openxmlformats.org/drawingml/2006/table">
            <a:tbl>
              <a:tblPr/>
              <a:tblGrid>
                <a:gridCol w="325058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5716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155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8384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324945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69874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21739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569874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347420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569874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399412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1630679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</a:tblGrid>
              <a:tr h="15743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META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INDICADOR DE ACTIVIDAD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INDICADOR CUANTIFICADO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FECHA DE CUMPLIMIENTO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RESPONSABLES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3066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Primer trimestre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Segundo Trimestre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Tercer trimestre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Cuarto trimestre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9823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Cantidad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Cantidad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Cantidad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Cantidad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18041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Dar cumplimiento a los requerimientos ambientales de seguimiento y evaluación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Requerimientos ambientales cumplidos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Medio Ambiente y Gestión Social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Implementar acciones en los proyectos ambientales en cumplimiento de las medidas de mitigación, conservación, prevención y restauración establecidas dentro de los proyectos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Acciones implementadas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Medio Ambiente y Gestión Social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76275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Dar cumplimiento a las acciones de mitigación, compensación, conservación ambiental establecidas dentro de los proyectos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Obras de mitigación ambiental realizadas</a:t>
                      </a:r>
                    </a:p>
                    <a:p>
                      <a:pPr algn="just" fontAlgn="ctr"/>
                      <a:endParaRPr lang="es-CO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Medio Ambiente y Gestión Social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771525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Efectuar seguimiento a los Programas sociales de los proyectos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Seguimiento al componente social de los Planes de manejo y PAGAS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Medio Ambiente y Gestión Social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1" name="9 Rectángulo"/>
          <p:cNvSpPr/>
          <p:nvPr/>
        </p:nvSpPr>
        <p:spPr bwMode="auto">
          <a:xfrm>
            <a:off x="305956" y="80459"/>
            <a:ext cx="6013450" cy="319088"/>
          </a:xfrm>
          <a:prstGeom prst="rect">
            <a:avLst/>
          </a:prstGeom>
          <a:solidFill>
            <a:srgbClr val="00EE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Crecimiento Verde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59370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CO" altLang="es-CO" sz="1800" dirty="0">
              <a:solidFill>
                <a:prstClr val="black"/>
              </a:solidFill>
            </a:endParaRPr>
          </a:p>
        </p:txBody>
      </p:sp>
      <p:sp>
        <p:nvSpPr>
          <p:cNvPr id="13315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CO" altLang="es-CO" sz="1800" dirty="0">
              <a:solidFill>
                <a:prstClr val="black"/>
              </a:solidFill>
            </a:endParaRPr>
          </a:p>
        </p:txBody>
      </p:sp>
      <p:sp>
        <p:nvSpPr>
          <p:cNvPr id="13316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CO" altLang="es-CO" sz="1800" dirty="0">
              <a:solidFill>
                <a:prstClr val="black"/>
              </a:solidFill>
            </a:endParaRPr>
          </a:p>
        </p:txBody>
      </p:sp>
      <p:grpSp>
        <p:nvGrpSpPr>
          <p:cNvPr id="13317" name="6 Grupo"/>
          <p:cNvGrpSpPr>
            <a:grpSpLocks/>
          </p:cNvGrpSpPr>
          <p:nvPr/>
        </p:nvGrpSpPr>
        <p:grpSpPr bwMode="auto">
          <a:xfrm>
            <a:off x="361230" y="390504"/>
            <a:ext cx="4145456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CO" sz="1600" b="1" dirty="0">
                  <a:solidFill>
                    <a:prstClr val="white"/>
                  </a:solidFill>
                </a:rPr>
                <a:t>1) Gestión Misional y de Gobierno</a:t>
              </a:r>
            </a:p>
          </p:txBody>
        </p:sp>
      </p:grpSp>
      <p:graphicFrame>
        <p:nvGraphicFramePr>
          <p:cNvPr id="12" name="1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9653300"/>
              </p:ext>
            </p:extLst>
          </p:nvPr>
        </p:nvGraphicFramePr>
        <p:xfrm>
          <a:off x="361229" y="1914068"/>
          <a:ext cx="11301223" cy="3438725"/>
        </p:xfrm>
        <a:graphic>
          <a:graphicData uri="http://schemas.openxmlformats.org/drawingml/2006/table">
            <a:tbl>
              <a:tblPr/>
              <a:tblGrid>
                <a:gridCol w="301903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5336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4315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3513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35135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29278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87030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529278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29278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529278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496742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1514517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</a:tblGrid>
              <a:tr h="12099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META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INDICADOR DE ACTIVIDAD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INDICADOR CUANTIFICADO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FECHA DE CUMPLIMIENTO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RESPONSABLES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2215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Primer trimestre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Segundo Trimestre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Tercer trimestre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Cuarto trimestre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886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Cantidad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Cantidad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Cantidad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Cantidad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43126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Gestionar las licencias ambientales requeridas para el desarrollo de los proyectos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Licencias ambientales obtenidas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Medio Ambiente y Gestión Social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32249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Gestionar las consultas previas que se requieren para los proyectos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Consultas Previas gestionadas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Medio Ambiente y Gestión Social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79573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Gestionar la adquisición de los predios requeridos para el desarrollo de los proyectos del INVIAS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Predios adquiridos en la red vial nacional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284,0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90,0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132,0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46%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284,0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de la Red Nacional de Carreteras</a:t>
                      </a:r>
                      <a:b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Grupo Grandes Proyectos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43126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Gestionar la adquisición de los predios en la red secundaria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Predios adquiridos en red vial secundaria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83,0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14,0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25,0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83,0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Grupo de Grandes Proyectos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51826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Realizar la gestión interinstitucional para adelantar el saneamiento de los predios de uso público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Gestión interinstitucional realizada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Medio Ambiente y Gestión Social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07271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Reconocer factores de compensación social (FCS)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Factores de compensación social reconocidos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15,0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5,0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15,0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Medio Ambiente y Gestión Social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1" name="11 Rectángulo"/>
          <p:cNvSpPr>
            <a:spLocks noChangeArrowheads="1"/>
          </p:cNvSpPr>
          <p:nvPr/>
        </p:nvSpPr>
        <p:spPr bwMode="auto">
          <a:xfrm>
            <a:off x="321539" y="744517"/>
            <a:ext cx="11340913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dirty="0">
                <a:cs typeface="Arial" charset="0"/>
              </a:rPr>
              <a:t>: GESTIÓN SOCIAL Y AMBIENTAL EN PROYECTOS DE INFRAESTRUCTURA </a:t>
            </a:r>
          </a:p>
          <a:p>
            <a:pPr algn="just" eaLnBrk="1" hangingPunct="1">
              <a:defRPr/>
            </a:pPr>
            <a:r>
              <a:rPr lang="es-CO" sz="1400" b="1" dirty="0">
                <a:cs typeface="Arial" charset="0"/>
              </a:rPr>
              <a:t>Objetivo del proceso: </a:t>
            </a:r>
            <a:r>
              <a:rPr lang="es-CO" sz="1400" dirty="0">
                <a:cs typeface="Arial" charset="0"/>
              </a:rPr>
              <a:t>Liderar y acompañar la gestión ambiental social y predial en la infraestructura vial no concesionada asegurando la consecución de proyectos sostenibles</a:t>
            </a:r>
          </a:p>
          <a:p>
            <a:pPr algn="just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Operación: 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Gestión integral para la ejecución de infraestructura del Sector Transporte en forma sostenible procurando por la conservación de la biodiversidad y sus servicios ecosistémicos</a:t>
            </a:r>
            <a:endParaRPr lang="es-CO" sz="1400" dirty="0">
              <a:cs typeface="Arial" charset="0"/>
            </a:endParaRPr>
          </a:p>
        </p:txBody>
      </p:sp>
      <p:sp>
        <p:nvSpPr>
          <p:cNvPr id="13" name="9 Rectángulo"/>
          <p:cNvSpPr/>
          <p:nvPr/>
        </p:nvSpPr>
        <p:spPr bwMode="auto">
          <a:xfrm>
            <a:off x="378691" y="71416"/>
            <a:ext cx="6013450" cy="319088"/>
          </a:xfrm>
          <a:prstGeom prst="rect">
            <a:avLst/>
          </a:prstGeom>
          <a:solidFill>
            <a:srgbClr val="00EE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Crecimiento Verde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318555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4339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4340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14341" name="6 Grupo"/>
          <p:cNvGrpSpPr>
            <a:grpSpLocks/>
          </p:cNvGrpSpPr>
          <p:nvPr/>
        </p:nvGrpSpPr>
        <p:grpSpPr bwMode="auto">
          <a:xfrm>
            <a:off x="341166" y="385581"/>
            <a:ext cx="4154633" cy="348411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CO" sz="1600" b="1" dirty="0"/>
                <a:t>1) Gestión Misional y de Gobierno</a:t>
              </a:r>
            </a:p>
          </p:txBody>
        </p:sp>
      </p:grpSp>
      <p:sp>
        <p:nvSpPr>
          <p:cNvPr id="4221" name="11 Rectángulo"/>
          <p:cNvSpPr>
            <a:spLocks noChangeArrowheads="1"/>
          </p:cNvSpPr>
          <p:nvPr/>
        </p:nvSpPr>
        <p:spPr bwMode="auto">
          <a:xfrm>
            <a:off x="341167" y="733992"/>
            <a:ext cx="11350089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CO" sz="1400" b="1" dirty="0">
                <a:cs typeface="Arial" panose="020B0604020202020204" pitchFamily="34" charset="0"/>
              </a:rPr>
              <a:t>Estrategia: </a:t>
            </a:r>
            <a:r>
              <a:rPr lang="es-CO" sz="1400" dirty="0">
                <a:cs typeface="Arial" panose="020B0604020202020204" pitchFamily="34" charset="0"/>
              </a:rPr>
              <a:t>Competitividad estratégica e infraestructura y Crecimiento verde</a:t>
            </a:r>
          </a:p>
          <a:p>
            <a:pPr algn="just" eaLnBrk="1" hangingPunct="1"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b="1" dirty="0">
                <a:cs typeface="Arial" charset="0"/>
              </a:rPr>
              <a:t>: </a:t>
            </a:r>
            <a:r>
              <a:rPr lang="es-CO" sz="1400" dirty="0">
                <a:cs typeface="Arial" charset="0"/>
              </a:rPr>
              <a:t>GESTIÓN DE INNOVACIÓN Y REGLAMENTACIÓN TÉCNICA DE LA INFRAESTRUCTURA</a:t>
            </a:r>
          </a:p>
          <a:p>
            <a:pPr algn="just" eaLnBrk="1" hangingPunct="1">
              <a:defRPr/>
            </a:pPr>
            <a:r>
              <a:rPr lang="es-CO" sz="1400" b="1" dirty="0">
                <a:cs typeface="Arial" charset="0"/>
              </a:rPr>
              <a:t>Objetivo del proceso: </a:t>
            </a:r>
            <a:r>
              <a:rPr lang="es-CO" sz="1400" dirty="0">
                <a:cs typeface="Arial" charset="0"/>
              </a:rPr>
              <a:t>Establecer la reglamentación técnica y las acciones de modernización e innovación aplicables a la infraestructura de transporte para lograr unas vías sostenibles</a:t>
            </a:r>
          </a:p>
          <a:p>
            <a:pPr algn="just" eaLnBrk="1" hangingPunct="1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Operación: 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Estudios y diseños para la construcción y mejoramiento de la infraestructura vial</a:t>
            </a:r>
            <a:endParaRPr lang="es-CO" sz="1400" dirty="0">
              <a:cs typeface="Arial" charset="0"/>
            </a:endParaRPr>
          </a:p>
        </p:txBody>
      </p:sp>
      <p:graphicFrame>
        <p:nvGraphicFramePr>
          <p:cNvPr id="11" name="1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2350745"/>
              </p:ext>
            </p:extLst>
          </p:nvPr>
        </p:nvGraphicFramePr>
        <p:xfrm>
          <a:off x="341168" y="1878521"/>
          <a:ext cx="11350088" cy="2792407"/>
        </p:xfrm>
        <a:graphic>
          <a:graphicData uri="http://schemas.openxmlformats.org/drawingml/2006/table">
            <a:tbl>
              <a:tblPr/>
              <a:tblGrid>
                <a:gridCol w="259186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6400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5309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6634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58340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31576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86169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68305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525195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362338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86169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456283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1391161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</a:tblGrid>
              <a:tr h="19492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META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INDICADOR DE GESTIÓN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INDICADOR DE ACTIVIDAD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INDICADOR CUANTIFICADO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FECHA DE CUMPLIMIENTO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RESPONSABLES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0223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Primer trimestre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Segundo Trimestre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Tercer trimestre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Cuarto trimestre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450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Cantidad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Cantidad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Cantidad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Cantidad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121205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Realizar 18 estudios y diseños para la construcción y mejoramiento de la infraestructura vial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Estudios y/o diseños de la red vial elaborados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18,0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5,0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18,0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Marítimo y Fluvial</a:t>
                      </a:r>
                      <a:b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Grupo Grandes Proyectos</a:t>
                      </a:r>
                      <a:b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de Estudios e Innovación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151551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Actualizar los lineamientos ambientales, sociales y prediales contenidos en manuales, guías, pliegos, apéndices e </a:t>
                      </a:r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instrumentos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Manuales, guías, pliegos, apéndices e instrumentos actualizados y/o revisados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Medio Ambiente y Gestión Social</a:t>
                      </a:r>
                      <a:endParaRPr lang="es-CO" sz="1200" b="0" i="0" u="none" strike="sngStrike" baseline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3" name="9 Rectángulo"/>
          <p:cNvSpPr/>
          <p:nvPr/>
        </p:nvSpPr>
        <p:spPr bwMode="auto">
          <a:xfrm>
            <a:off x="339796" y="80781"/>
            <a:ext cx="6013450" cy="319088"/>
          </a:xfrm>
          <a:prstGeom prst="rect">
            <a:avLst/>
          </a:prstGeom>
          <a:solidFill>
            <a:srgbClr val="00EE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Crecimiento Verde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373351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5363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5364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15365" name="6 Grupo"/>
          <p:cNvGrpSpPr>
            <a:grpSpLocks/>
          </p:cNvGrpSpPr>
          <p:nvPr/>
        </p:nvGrpSpPr>
        <p:grpSpPr bwMode="auto">
          <a:xfrm>
            <a:off x="351561" y="501876"/>
            <a:ext cx="5123954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2) Transparencia, Participación y Servicio al Ciudadano</a:t>
              </a:r>
            </a:p>
          </p:txBody>
        </p:sp>
      </p:grpSp>
      <p:sp>
        <p:nvSpPr>
          <p:cNvPr id="4221" name="11 Rectángulo"/>
          <p:cNvSpPr>
            <a:spLocks noChangeArrowheads="1"/>
          </p:cNvSpPr>
          <p:nvPr/>
        </p:nvSpPr>
        <p:spPr bwMode="auto">
          <a:xfrm>
            <a:off x="351559" y="787399"/>
            <a:ext cx="11550677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b="1" dirty="0">
                <a:cs typeface="Arial" charset="0"/>
              </a:rPr>
              <a:t>: </a:t>
            </a:r>
            <a:r>
              <a:rPr lang="es-CO" sz="1400" dirty="0">
                <a:cs typeface="Arial" charset="0"/>
              </a:rPr>
              <a:t>PLANEACIÓN INSTITUCIONAL Y GESTIÓN PRESUPUESTAL</a:t>
            </a:r>
          </a:p>
          <a:p>
            <a:pPr algn="just" eaLnBrk="1" hangingPunct="1">
              <a:defRPr/>
            </a:pPr>
            <a:r>
              <a:rPr lang="es-CO" sz="1400" b="1" dirty="0">
                <a:cs typeface="Arial" charset="0"/>
              </a:rPr>
              <a:t>Objetivo del proceso: </a:t>
            </a:r>
            <a:r>
              <a:rPr lang="es-CO" sz="1400" dirty="0">
                <a:cs typeface="Arial" charset="0"/>
              </a:rPr>
              <a:t>Establecer el direccionamiento estratégico, los planes y programas en el mediano y corto plazo de acuerdo con los lineamientos del Gobierno nacional, así como del modelo de gestión, coordinando su implementación y mejora continua; realizando la gestión, programación y seguimiento al presupuesto y </a:t>
            </a:r>
            <a:r>
              <a:rPr lang="es-CO" sz="1400" dirty="0" smtClean="0">
                <a:cs typeface="Arial" charset="0"/>
              </a:rPr>
              <a:t>proyectos de </a:t>
            </a:r>
            <a:r>
              <a:rPr lang="es-CO" sz="1400" dirty="0">
                <a:cs typeface="Arial" charset="0"/>
              </a:rPr>
              <a:t>inversión</a:t>
            </a:r>
          </a:p>
          <a:p>
            <a:pPr algn="just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Operación: </a:t>
            </a:r>
            <a:r>
              <a:rPr lang="es-CO" sz="1400" dirty="0"/>
              <a:t>Subcomponentes Gestión del Riesgo de Corrupción</a:t>
            </a:r>
            <a:endParaRPr lang="es-CO" sz="1400" dirty="0">
              <a:cs typeface="Arial" charset="0"/>
            </a:endParaRP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0261939"/>
              </p:ext>
            </p:extLst>
          </p:nvPr>
        </p:nvGraphicFramePr>
        <p:xfrm>
          <a:off x="463854" y="1939793"/>
          <a:ext cx="11326088" cy="2730542"/>
        </p:xfrm>
        <a:graphic>
          <a:graphicData uri="http://schemas.openxmlformats.org/drawingml/2006/table">
            <a:tbl>
              <a:tblPr/>
              <a:tblGrid>
                <a:gridCol w="297654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1214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8355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2676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47599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7119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651169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26768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475996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26768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89810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509370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16146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932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932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272339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Vincular a la Ciudadanía en general, Órganos de Control, Veedurías Ciudadanas, Organizaciones, academia y Servidores Públicos en la actualización de la Política de Administración del Riesgo 2017 (Publicación en pagina web del borrador actualizado)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Consolidado de recomendaciones o propuestas para la actualización de la Política de Administración del Riesgo 2017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958091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Publicar en página web y divulgar la Política de Administración del Riesgo 2017 (una vez aprobada por el Comité de Coordinación del sistema de Control Interno y Calidad)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Política de Administración del Riesgo 2017 publicada en pagina web y divulgada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Secretaria General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1" name="9 Rectángulo"/>
          <p:cNvSpPr/>
          <p:nvPr/>
        </p:nvSpPr>
        <p:spPr bwMode="auto">
          <a:xfrm>
            <a:off x="369022" y="132895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330835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5363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5364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15365" name="6 Grupo"/>
          <p:cNvGrpSpPr>
            <a:grpSpLocks/>
          </p:cNvGrpSpPr>
          <p:nvPr/>
        </p:nvGrpSpPr>
        <p:grpSpPr bwMode="auto">
          <a:xfrm>
            <a:off x="351561" y="492769"/>
            <a:ext cx="5145725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2) Transparencia, Participación y Servicio al Ciudadano</a:t>
              </a:r>
            </a:p>
          </p:txBody>
        </p:sp>
      </p:grp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0951631"/>
              </p:ext>
            </p:extLst>
          </p:nvPr>
        </p:nvGraphicFramePr>
        <p:xfrm>
          <a:off x="351561" y="2162572"/>
          <a:ext cx="11333119" cy="2632388"/>
        </p:xfrm>
        <a:graphic>
          <a:graphicData uri="http://schemas.openxmlformats.org/drawingml/2006/table">
            <a:tbl>
              <a:tblPr/>
              <a:tblGrid>
                <a:gridCol w="29652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0600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4112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7626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7718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6901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65045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663852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77187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474181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14439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503617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16678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3783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1483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81073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Implementar la Política de Administración del Riesgo 2017, aprobada por el Comité de Coordinación del sistema de Control Interno y Calidad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Informe de Ejecución de Política de Administración del Riesgo 2017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</a:t>
                      </a:r>
                      <a:b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Líderes de Proceso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04850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Consolidar matriz y mapa de riesgos de corrupción 2017 construida mediante proceso participativo (actores internos y externos de la entidad)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Matriz y mapa de riesgos de corrupción 2017 consolidado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56475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Aprobar la matriz y mapa de riesgos de corrupción 2017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matriz y mapa de riesgos de corrupción 2017 aprobado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Comité Institucional de Desarrollo Administrativo CDA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" name="11 Rectángulo"/>
          <p:cNvSpPr>
            <a:spLocks noChangeArrowheads="1"/>
          </p:cNvSpPr>
          <p:nvPr/>
        </p:nvSpPr>
        <p:spPr bwMode="auto">
          <a:xfrm>
            <a:off x="351561" y="669776"/>
            <a:ext cx="11340913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defRPr/>
            </a:pPr>
            <a:endParaRPr lang="es-CO" sz="1400" dirty="0">
              <a:cs typeface="Arial" charset="0"/>
            </a:endParaRPr>
          </a:p>
          <a:p>
            <a:pPr algn="just" eaLnBrk="1" hangingPunct="1"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b="1" dirty="0">
                <a:cs typeface="Arial" charset="0"/>
              </a:rPr>
              <a:t>: </a:t>
            </a:r>
            <a:r>
              <a:rPr lang="es-CO" sz="1400" dirty="0">
                <a:cs typeface="Arial" charset="0"/>
              </a:rPr>
              <a:t>GESTIÓN SOCIAL Y AMBIENTAL EN PROYECTOS DE INFRAESTRUCTURA </a:t>
            </a:r>
          </a:p>
          <a:p>
            <a:pPr algn="just" eaLnBrk="1" hangingPunct="1">
              <a:defRPr/>
            </a:pPr>
            <a:r>
              <a:rPr lang="es-CO" sz="1400" b="1" dirty="0">
                <a:cs typeface="Arial" charset="0"/>
              </a:rPr>
              <a:t>Objetivo del proceso: </a:t>
            </a:r>
            <a:r>
              <a:rPr lang="es-CO" sz="1400" dirty="0">
                <a:cs typeface="Arial" charset="0"/>
              </a:rPr>
              <a:t>Liderar y acompañar la gestión ambiental social y predial en la infraestructura vial no concesionada asegurando la consecución de proyectos sostenibles</a:t>
            </a:r>
          </a:p>
          <a:p>
            <a:pPr algn="just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Operación: 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Gestión integral para la ejecución de infraestructura del Sector Transporte en forma sostenible procurando por la conservación de la biodiversidad y sus servicios ecosistémicos</a:t>
            </a:r>
            <a:endParaRPr lang="es-CO" sz="1400" dirty="0">
              <a:cs typeface="Arial" charset="0"/>
            </a:endParaRPr>
          </a:p>
        </p:txBody>
      </p:sp>
      <p:sp>
        <p:nvSpPr>
          <p:cNvPr id="12" name="9 Rectángulo"/>
          <p:cNvSpPr/>
          <p:nvPr/>
        </p:nvSpPr>
        <p:spPr bwMode="auto">
          <a:xfrm>
            <a:off x="369022" y="132895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3375312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5363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5364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15365" name="6 Grupo"/>
          <p:cNvGrpSpPr>
            <a:grpSpLocks/>
          </p:cNvGrpSpPr>
          <p:nvPr/>
        </p:nvGrpSpPr>
        <p:grpSpPr bwMode="auto">
          <a:xfrm>
            <a:off x="361230" y="447448"/>
            <a:ext cx="5136056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2) Transparencia, Participación y Servicio al Ciudadano</a:t>
              </a:r>
            </a:p>
          </p:txBody>
        </p:sp>
      </p:grp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0922423"/>
              </p:ext>
            </p:extLst>
          </p:nvPr>
        </p:nvGraphicFramePr>
        <p:xfrm>
          <a:off x="369024" y="1914068"/>
          <a:ext cx="11423824" cy="3522439"/>
        </p:xfrm>
        <a:graphic>
          <a:graphicData uri="http://schemas.openxmlformats.org/drawingml/2006/table">
            <a:tbl>
              <a:tblPr/>
              <a:tblGrid>
                <a:gridCol w="354864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4999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9942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3429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8147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42705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3067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34413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68084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22583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48847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062686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15261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017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017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012552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Incluir en el Borrador de la matriz y mapa de riesgos de corrupción 2018 aspectos identificados en las investigaciones disciplinarias 2017 (sanciones a servidores públicos INVIAS), aspectos identificados en informes de órganos de control (internos y externos) y PQRD (canal de denuncias)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Borrador de la matriz y mapa de riesgos de corrupción que incluya aspectos identificados en las investigaciones disciplinarias 2016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33927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Realizar mesas de trabajo vinculando al equipo MECI, facilitadores de Planeación y líderes de Proceso en la actualización de la matriz y Mapa de Riesgos de Corrupción 2018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Borrador matriz y Mapa de Riesgos de Corrupción 2018 con aportes del equipo MECI, facilitadores de Planeación y líderes de Proceso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291650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Vincular a la Ciudadanía en general, Órganos de control, Veedurías Ciudadanas, Organizaciones, academia y Servidores Públicos en la actualización del Mapa de Riesgos de Corrupción 2018 (Publicación en pagina web del borrador actualizado)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Consolidado de recomendaciones, temas de interés o propuesta de actividades de la Ciudadanía en general, Órganos de Control, Veedurías Ciudadanas, Organizaciones, academia y Servidores Públicos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" name="11 Rectángulo"/>
          <p:cNvSpPr>
            <a:spLocks noChangeArrowheads="1"/>
          </p:cNvSpPr>
          <p:nvPr/>
        </p:nvSpPr>
        <p:spPr bwMode="auto">
          <a:xfrm>
            <a:off x="361230" y="731156"/>
            <a:ext cx="11340913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b="1" dirty="0">
                <a:cs typeface="Arial" charset="0"/>
              </a:rPr>
              <a:t>: </a:t>
            </a:r>
            <a:r>
              <a:rPr lang="es-CO" sz="1400" dirty="0">
                <a:cs typeface="Arial" charset="0"/>
              </a:rPr>
              <a:t>GESTIÓN SOCIAL Y AMBIENTAL EN PROYECTOS DE INFRAESTRUCTURA </a:t>
            </a:r>
          </a:p>
          <a:p>
            <a:pPr algn="just" eaLnBrk="1" hangingPunct="1">
              <a:defRPr/>
            </a:pPr>
            <a:r>
              <a:rPr lang="es-CO" sz="1400" b="1" dirty="0">
                <a:cs typeface="Arial" charset="0"/>
              </a:rPr>
              <a:t>Objetivo del proceso: </a:t>
            </a:r>
            <a:r>
              <a:rPr lang="es-CO" sz="1400" dirty="0">
                <a:cs typeface="Arial" charset="0"/>
              </a:rPr>
              <a:t>Liderar y acompañar la gestión ambiental social y predial en la infraestructura vial no concesionada asegurando la consecución de proyectos sostenibles</a:t>
            </a:r>
          </a:p>
          <a:p>
            <a:pPr algn="just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Operación: 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Gestión integral para la ejecución de infraestructura del Sector Transporte en forma sostenible procurando por la conservación de la biodiversidad y sus servicios ecosistémicos</a:t>
            </a:r>
            <a:endParaRPr lang="es-CO" sz="1400" dirty="0">
              <a:cs typeface="Arial" charset="0"/>
            </a:endParaRPr>
          </a:p>
        </p:txBody>
      </p:sp>
      <p:sp>
        <p:nvSpPr>
          <p:cNvPr id="12" name="9 Rectángulo"/>
          <p:cNvSpPr/>
          <p:nvPr/>
        </p:nvSpPr>
        <p:spPr bwMode="auto">
          <a:xfrm>
            <a:off x="369022" y="132895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3093989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5363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5364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15365" name="6 Grupo"/>
          <p:cNvGrpSpPr>
            <a:grpSpLocks/>
          </p:cNvGrpSpPr>
          <p:nvPr/>
        </p:nvGrpSpPr>
        <p:grpSpPr bwMode="auto">
          <a:xfrm>
            <a:off x="351561" y="447448"/>
            <a:ext cx="5145725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2) Transparencia, Participación y Servicio al Ciudadano</a:t>
              </a:r>
            </a:p>
          </p:txBody>
        </p:sp>
      </p:grp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3124762"/>
              </p:ext>
            </p:extLst>
          </p:nvPr>
        </p:nvGraphicFramePr>
        <p:xfrm>
          <a:off x="369024" y="1917842"/>
          <a:ext cx="11456479" cy="3314770"/>
        </p:xfrm>
        <a:graphic>
          <a:graphicData uri="http://schemas.openxmlformats.org/drawingml/2006/table">
            <a:tbl>
              <a:tblPr/>
              <a:tblGrid>
                <a:gridCol w="332699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3101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3418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6295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42130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3706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398974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33137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77908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33137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58257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441550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15397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159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159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03452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Publicar el PAAC 2017 y sus respectivos seguimientos en los canales de comunicación externa e interna (Política de Comunicaciones)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PAAC 2017 publicado en canales de comunicación externa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Secretaria General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74677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Monitorear y revisar el Mapa de Riesgos de Corrupción 2017 y si es del caso ajustarlo informar a la Oficina Asesora de Planeación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Mapa de Riesgos de Corrupción monitoreado y revisado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Líderes de proceso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095606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Documentar trimestralmente los avances en la ejecución de las actividades de mitigación para los Riesgos de Corrupción 2017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Avances en la ejecución de las actividades de mitigación para los Riesgos de Corrupción 2017 documentados trimestralmente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Líderes de proceso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14443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Verificar y evaluar la elaboración, visibilización, seguimiento y control del Mapa de Riesgos de Corrupción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Mapa de Riesgos de Corrupción verificado por OCI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de Control Interno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1" name="11 Rectángulo"/>
          <p:cNvSpPr>
            <a:spLocks noChangeArrowheads="1"/>
          </p:cNvSpPr>
          <p:nvPr/>
        </p:nvSpPr>
        <p:spPr bwMode="auto">
          <a:xfrm>
            <a:off x="351561" y="731156"/>
            <a:ext cx="11340913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b="1" dirty="0">
                <a:cs typeface="Arial" charset="0"/>
              </a:rPr>
              <a:t>: </a:t>
            </a:r>
            <a:r>
              <a:rPr lang="es-CO" sz="1400" dirty="0">
                <a:cs typeface="Arial" charset="0"/>
              </a:rPr>
              <a:t>GESTIÓN SOCIAL Y AMBIENTAL EN PROYECTOS DE INFRAESTRUCTURA </a:t>
            </a:r>
          </a:p>
          <a:p>
            <a:pPr algn="just" eaLnBrk="1" hangingPunct="1">
              <a:defRPr/>
            </a:pPr>
            <a:r>
              <a:rPr lang="es-CO" sz="1400" b="1" dirty="0">
                <a:cs typeface="Arial" charset="0"/>
              </a:rPr>
              <a:t>Objetivo del proceso</a:t>
            </a:r>
            <a:r>
              <a:rPr lang="es-CO" sz="1400" dirty="0">
                <a:cs typeface="Arial" charset="0"/>
              </a:rPr>
              <a:t>: Liderar y acompañar la gestión ambiental social y predial en la infraestructura vial no concesionada asegurando la consecución de proyectos sostenibles</a:t>
            </a:r>
          </a:p>
          <a:p>
            <a:pPr algn="just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Operación: 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Gestión integral para la ejecución de infraestructura del Sector Transporte en forma sostenible procurando por la conservación de la biodiversidad y sus servicios ecosistémicos</a:t>
            </a:r>
            <a:endParaRPr lang="es-CO" sz="1400" dirty="0">
              <a:cs typeface="Arial" charset="0"/>
            </a:endParaRPr>
          </a:p>
        </p:txBody>
      </p:sp>
      <p:sp>
        <p:nvSpPr>
          <p:cNvPr id="12" name="9 Rectángulo"/>
          <p:cNvSpPr/>
          <p:nvPr/>
        </p:nvSpPr>
        <p:spPr bwMode="auto">
          <a:xfrm>
            <a:off x="369022" y="132895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1946161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5363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5364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15365" name="6 Grupo"/>
          <p:cNvGrpSpPr>
            <a:grpSpLocks/>
          </p:cNvGrpSpPr>
          <p:nvPr/>
        </p:nvGrpSpPr>
        <p:grpSpPr bwMode="auto">
          <a:xfrm>
            <a:off x="351561" y="469219"/>
            <a:ext cx="5123953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2) Transparencia, Participación y Servicio al Ciudadano</a:t>
              </a:r>
            </a:p>
          </p:txBody>
        </p:sp>
      </p:grpSp>
      <p:sp>
        <p:nvSpPr>
          <p:cNvPr id="4221" name="11 Rectángulo"/>
          <p:cNvSpPr>
            <a:spLocks noChangeArrowheads="1"/>
          </p:cNvSpPr>
          <p:nvPr/>
        </p:nvSpPr>
        <p:spPr bwMode="auto">
          <a:xfrm>
            <a:off x="366732" y="777419"/>
            <a:ext cx="11407302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b="1" dirty="0">
                <a:cs typeface="Arial" charset="0"/>
              </a:rPr>
              <a:t>: </a:t>
            </a:r>
            <a:r>
              <a:rPr lang="es-CO" sz="1400" dirty="0">
                <a:cs typeface="Arial" charset="0"/>
              </a:rPr>
              <a:t>PLANEACIÓN INSTITUCIONAL Y GESTIÓN PRESUPUESTAL</a:t>
            </a:r>
          </a:p>
          <a:p>
            <a:pPr algn="just">
              <a:defRPr/>
            </a:pPr>
            <a:r>
              <a:rPr lang="es-CO" sz="1400" b="1" dirty="0">
                <a:cs typeface="Arial" charset="0"/>
              </a:rPr>
              <a:t>Objetivo del proceso</a:t>
            </a:r>
            <a:r>
              <a:rPr lang="es-CO" sz="1400" dirty="0">
                <a:cs typeface="Arial" charset="0"/>
              </a:rPr>
              <a:t>: Establecer el direccionamiento estratégico</a:t>
            </a:r>
            <a:r>
              <a:rPr lang="es-CO" sz="1400" dirty="0" smtClean="0">
                <a:cs typeface="Arial" charset="0"/>
              </a:rPr>
              <a:t>, los </a:t>
            </a:r>
            <a:r>
              <a:rPr lang="es-CO" sz="1400" dirty="0">
                <a:cs typeface="Arial" charset="0"/>
              </a:rPr>
              <a:t>planes </a:t>
            </a:r>
            <a:r>
              <a:rPr lang="es-CO" sz="1400" dirty="0" smtClean="0">
                <a:cs typeface="Arial" charset="0"/>
              </a:rPr>
              <a:t>y programas en </a:t>
            </a:r>
            <a:r>
              <a:rPr lang="es-CO" sz="1400" dirty="0">
                <a:cs typeface="Arial" charset="0"/>
              </a:rPr>
              <a:t>el mediano y </a:t>
            </a:r>
            <a:r>
              <a:rPr lang="es-CO" sz="1400" dirty="0" smtClean="0">
                <a:cs typeface="Arial" charset="0"/>
              </a:rPr>
              <a:t>corto plazo </a:t>
            </a:r>
            <a:r>
              <a:rPr lang="es-CO" sz="1400" dirty="0">
                <a:cs typeface="Arial" charset="0"/>
              </a:rPr>
              <a:t>de acuerdo con los lineamientos del gobierno nacional, así como del modelo de gestión, coordinando su implementación y mejora continua</a:t>
            </a:r>
            <a:r>
              <a:rPr lang="es-CO" sz="1400" dirty="0" smtClean="0">
                <a:cs typeface="Arial" charset="0"/>
              </a:rPr>
              <a:t>; realizando </a:t>
            </a:r>
            <a:r>
              <a:rPr lang="es-CO" sz="1400" dirty="0">
                <a:cs typeface="Arial" charset="0"/>
              </a:rPr>
              <a:t>la gestión, programación y seguimiento al presupuesto y proyectos de inversión.</a:t>
            </a:r>
          </a:p>
          <a:p>
            <a:pPr algn="just" eaLnBrk="1" hangingPunct="1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Componente: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 Plan Anticorrupción y de Atención al Ciudadano (Mitigación de Riesgos de Corrupción)</a:t>
            </a:r>
            <a:endParaRPr lang="es-CO" sz="1400" dirty="0">
              <a:cs typeface="Arial" charset="0"/>
            </a:endParaRP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1084033"/>
              </p:ext>
            </p:extLst>
          </p:nvPr>
        </p:nvGraphicFramePr>
        <p:xfrm>
          <a:off x="408281" y="1946970"/>
          <a:ext cx="11350582" cy="3654827"/>
        </p:xfrm>
        <a:graphic>
          <a:graphicData uri="http://schemas.openxmlformats.org/drawingml/2006/table">
            <a:tbl>
              <a:tblPr/>
              <a:tblGrid>
                <a:gridCol w="319046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6388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1836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1020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8637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1224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3864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11634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94644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11634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394644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617845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15654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04502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615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29345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Definir Perfiles mínimos para realizar actividades de evaluación y conformación de equipo mixto (compuesto por funcionarios y contratistas)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Perfiles mínimos para realizar actividades de evaluación y conformación de equipo mixto definidos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Dirección de Contratación </a:t>
                      </a:r>
                      <a:b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Administrativa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015188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Incluir en el Plan Institucional de Capacitación –PIC- capacitación jurídicas, financieras y técnicas, contratación estatal y Estatuto Anticorrupción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Capacitación jurídicas, financieras y técnicas, contratación estatal y Estatuto Anticorrupción incluidas en el Plan Institucional de Capacitación –PIC-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Dirección de Contratación </a:t>
                      </a:r>
                      <a:b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Administrativa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26748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Realizar auditoría de gestión especializadas en contratación (evaluaciones)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Auditoría de gestión especializadas en contratación realizada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de Control Interno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721616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Adelantar plan piloto del 10% de las mínimas cuantías que se programen realizar en el segundo semestre de 2017 en el Plan de Adquisiciones a través de SECOP II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Mínimas cuantías adelantadas en SECOP II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Dirección de Contratación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1" name="9 Rectángulo"/>
          <p:cNvSpPr/>
          <p:nvPr/>
        </p:nvSpPr>
        <p:spPr bwMode="auto">
          <a:xfrm>
            <a:off x="369022" y="132895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2961332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5363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5364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15365" name="6 Grupo"/>
          <p:cNvGrpSpPr>
            <a:grpSpLocks/>
          </p:cNvGrpSpPr>
          <p:nvPr/>
        </p:nvGrpSpPr>
        <p:grpSpPr bwMode="auto">
          <a:xfrm>
            <a:off x="334097" y="451983"/>
            <a:ext cx="5141417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2) Transparencia, Participación y Servicio al Ciudadano</a:t>
              </a:r>
            </a:p>
          </p:txBody>
        </p:sp>
      </p:grp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4086188"/>
              </p:ext>
            </p:extLst>
          </p:nvPr>
        </p:nvGraphicFramePr>
        <p:xfrm>
          <a:off x="369024" y="2026344"/>
          <a:ext cx="11311350" cy="2757655"/>
        </p:xfrm>
        <a:graphic>
          <a:graphicData uri="http://schemas.openxmlformats.org/drawingml/2006/table">
            <a:tbl>
              <a:tblPr/>
              <a:tblGrid>
                <a:gridCol w="295228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2473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8204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2508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44355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6041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18089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25080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472116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25080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85816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497063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5680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1123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1123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20578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Actualizar y/o validar bases de datos de Análisis de precios unitarios de referencia de especificaciones generales de construcción de carreteras 2013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Bases de datos actualizadas y/o validadas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Dirección Técnica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938463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Implementación de los controles establecidos en los instructivos: MINFRA-MM-IN-7- ACTA DE MODIFICACIÓN DE CANTIDADES DE OBRA; MINFRA-MM-IN-10 ANÁLISIS DE PRECIOS UNITARIOS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Controles establecidos implementados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Dirección Operativa</a:t>
                      </a:r>
                      <a:b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Dirección Técnica </a:t>
                      </a:r>
                      <a:b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Direcciones Territoriales</a:t>
                      </a:r>
                      <a:b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Unidades Ejecutoras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13802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Implementar formato de entrega de puesto de trabajo para asegurar continuidad en la gestión de los proyectos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Formato de entrega de puesto de trabajo implementado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Dirección Técnica</a:t>
                      </a:r>
                      <a:b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Dirección Operativa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1" name="11 Rectángulo"/>
          <p:cNvSpPr>
            <a:spLocks noChangeArrowheads="1"/>
          </p:cNvSpPr>
          <p:nvPr/>
        </p:nvSpPr>
        <p:spPr bwMode="auto">
          <a:xfrm>
            <a:off x="273072" y="771071"/>
            <a:ext cx="11407302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b="1" dirty="0">
                <a:cs typeface="Arial" charset="0"/>
              </a:rPr>
              <a:t>: </a:t>
            </a:r>
            <a:r>
              <a:rPr lang="es-CO" sz="1400" dirty="0">
                <a:cs typeface="Arial" charset="0"/>
              </a:rPr>
              <a:t>PLANEACIÓN INSTITUCIONAL Y GESTIÓN PRESUPUESTAL</a:t>
            </a:r>
          </a:p>
          <a:p>
            <a:pPr algn="just">
              <a:defRPr/>
            </a:pPr>
            <a:r>
              <a:rPr lang="es-CO" sz="1400" b="1" dirty="0">
                <a:cs typeface="Arial" charset="0"/>
              </a:rPr>
              <a:t>Objetivo del proceso:</a:t>
            </a:r>
            <a:r>
              <a:rPr lang="es-CO" sz="1400" dirty="0">
                <a:cs typeface="Arial" charset="0"/>
              </a:rPr>
              <a:t> Establecer el direccionamiento estratégico</a:t>
            </a:r>
            <a:r>
              <a:rPr lang="es-CO" sz="1400" dirty="0" smtClean="0">
                <a:cs typeface="Arial" charset="0"/>
              </a:rPr>
              <a:t>, los </a:t>
            </a:r>
            <a:r>
              <a:rPr lang="es-CO" sz="1400" dirty="0">
                <a:cs typeface="Arial" charset="0"/>
              </a:rPr>
              <a:t>planes </a:t>
            </a:r>
            <a:r>
              <a:rPr lang="es-CO" sz="1400" dirty="0" smtClean="0">
                <a:cs typeface="Arial" charset="0"/>
              </a:rPr>
              <a:t>y programas en </a:t>
            </a:r>
            <a:r>
              <a:rPr lang="es-CO" sz="1400" dirty="0">
                <a:cs typeface="Arial" charset="0"/>
              </a:rPr>
              <a:t>el mediano y </a:t>
            </a:r>
            <a:r>
              <a:rPr lang="es-CO" sz="1400" dirty="0" smtClean="0">
                <a:cs typeface="Arial" charset="0"/>
              </a:rPr>
              <a:t>corto plazo </a:t>
            </a:r>
            <a:r>
              <a:rPr lang="es-CO" sz="1400" dirty="0">
                <a:cs typeface="Arial" charset="0"/>
              </a:rPr>
              <a:t>de acuerdo con los lineamientos del gobierno nacional, así como del modelo de gestión, coordinando su implementación y mejora continua</a:t>
            </a:r>
            <a:r>
              <a:rPr lang="es-CO" sz="1400" dirty="0" smtClean="0">
                <a:cs typeface="Arial" charset="0"/>
              </a:rPr>
              <a:t>; realizando </a:t>
            </a:r>
            <a:r>
              <a:rPr lang="es-CO" sz="1400" dirty="0">
                <a:cs typeface="Arial" charset="0"/>
              </a:rPr>
              <a:t>la gestión, programación y seguimiento al presupuesto y proyectos de inversión.</a:t>
            </a:r>
          </a:p>
          <a:p>
            <a:pPr eaLnBrk="1" hangingPunct="1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Componente: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 Plan Anticorrupción y de Atención al Ciudadano (Mitigación de Riesgos de Corrupción)</a:t>
            </a:r>
            <a:endParaRPr lang="es-CO" sz="1400" dirty="0">
              <a:cs typeface="Arial" charset="0"/>
            </a:endParaRPr>
          </a:p>
        </p:txBody>
      </p:sp>
      <p:sp>
        <p:nvSpPr>
          <p:cNvPr id="12" name="9 Rectángulo"/>
          <p:cNvSpPr/>
          <p:nvPr/>
        </p:nvSpPr>
        <p:spPr bwMode="auto">
          <a:xfrm>
            <a:off x="369022" y="132895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1907581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5363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5364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15365" name="6 Grupo"/>
          <p:cNvGrpSpPr>
            <a:grpSpLocks/>
          </p:cNvGrpSpPr>
          <p:nvPr/>
        </p:nvGrpSpPr>
        <p:grpSpPr bwMode="auto">
          <a:xfrm>
            <a:off x="369022" y="451983"/>
            <a:ext cx="5117378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2) Transparencia, Participación y Servicio al Ciudadano</a:t>
              </a:r>
            </a:p>
          </p:txBody>
        </p:sp>
      </p:grp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395745"/>
              </p:ext>
            </p:extLst>
          </p:nvPr>
        </p:nvGraphicFramePr>
        <p:xfrm>
          <a:off x="369024" y="1962664"/>
          <a:ext cx="11213585" cy="3110432"/>
        </p:xfrm>
        <a:graphic>
          <a:graphicData uri="http://schemas.openxmlformats.org/drawingml/2006/table">
            <a:tbl>
              <a:tblPr/>
              <a:tblGrid>
                <a:gridCol w="280389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10880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9604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9113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3206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95087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87003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26825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94706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26825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03068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448120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16001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7382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820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68357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Realizar mesas de trabajo para socialización del nuevo procedimiento sancionatorio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Mesas de trabajo para socialización del nuevo procedimiento sancionatorio realizadas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Jurídica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09073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Realizar seguimiento a la implementación del nuevo procedimiento sancionatorio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Seguimiento del procedimiento sancionatorio realizado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Jurídica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830179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Realizar seguimiento a la implementación de los procedimientos relacionados con la gestión documental (aplicación)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seguimiento a la implementación de los procedimientos relacionados con la gestión documental realizado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Administrativa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705633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Actualizar el programa de gestión documental de acuerdo a la normatividad vigente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Programa de gestión documental de acuerdo a la normatividad vigente actualizado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Administrativa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1" name="11 Rectángulo"/>
          <p:cNvSpPr>
            <a:spLocks noChangeArrowheads="1"/>
          </p:cNvSpPr>
          <p:nvPr/>
        </p:nvSpPr>
        <p:spPr bwMode="auto">
          <a:xfrm>
            <a:off x="272165" y="805996"/>
            <a:ext cx="11407302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dirty="0">
                <a:cs typeface="Arial" charset="0"/>
              </a:rPr>
              <a:t>: PLANEACIÓN INSTITUCIONAL Y GESTIÓN PRESUPUESTAL</a:t>
            </a:r>
          </a:p>
          <a:p>
            <a:pPr algn="just">
              <a:defRPr/>
            </a:pPr>
            <a:r>
              <a:rPr lang="es-CO" sz="1400" b="1" dirty="0">
                <a:cs typeface="Arial" charset="0"/>
              </a:rPr>
              <a:t>Objetivo del proceso:</a:t>
            </a:r>
            <a:r>
              <a:rPr lang="es-CO" sz="1400" dirty="0">
                <a:cs typeface="Arial" charset="0"/>
              </a:rPr>
              <a:t> Establecer el direccionamiento estratégico</a:t>
            </a:r>
            <a:r>
              <a:rPr lang="es-CO" sz="1400" dirty="0" smtClean="0">
                <a:cs typeface="Arial" charset="0"/>
              </a:rPr>
              <a:t>, los </a:t>
            </a:r>
            <a:r>
              <a:rPr lang="es-CO" sz="1400" dirty="0">
                <a:cs typeface="Arial" charset="0"/>
              </a:rPr>
              <a:t>planes </a:t>
            </a:r>
            <a:r>
              <a:rPr lang="es-CO" sz="1400" dirty="0" smtClean="0">
                <a:cs typeface="Arial" charset="0"/>
              </a:rPr>
              <a:t>y programas en </a:t>
            </a:r>
            <a:r>
              <a:rPr lang="es-CO" sz="1400" dirty="0">
                <a:cs typeface="Arial" charset="0"/>
              </a:rPr>
              <a:t>el mediano y </a:t>
            </a:r>
            <a:r>
              <a:rPr lang="es-CO" sz="1400" dirty="0" smtClean="0">
                <a:cs typeface="Arial" charset="0"/>
              </a:rPr>
              <a:t>corto plazo </a:t>
            </a:r>
            <a:r>
              <a:rPr lang="es-CO" sz="1400" dirty="0">
                <a:cs typeface="Arial" charset="0"/>
              </a:rPr>
              <a:t>de acuerdo con los lineamientos del gobierno nacional, así como del modelo de gestión, coordinando su implementación y mejora continua</a:t>
            </a:r>
            <a:r>
              <a:rPr lang="es-CO" sz="1400" dirty="0" smtClean="0">
                <a:cs typeface="Arial" charset="0"/>
              </a:rPr>
              <a:t>; realizando </a:t>
            </a:r>
            <a:r>
              <a:rPr lang="es-CO" sz="1400" dirty="0">
                <a:cs typeface="Arial" charset="0"/>
              </a:rPr>
              <a:t>la gestión, programación y seguimiento al presupuesto y proyectos de inversión.</a:t>
            </a:r>
          </a:p>
          <a:p>
            <a:pPr algn="just" eaLnBrk="1" hangingPunct="1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Componente: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 Plan Anticorrupción y de Atención al Ciudadano (Mitigación de Riesgos de Corrupción)</a:t>
            </a:r>
            <a:endParaRPr lang="es-CO" sz="1400" dirty="0">
              <a:cs typeface="Arial" charset="0"/>
            </a:endParaRPr>
          </a:p>
        </p:txBody>
      </p:sp>
      <p:sp>
        <p:nvSpPr>
          <p:cNvPr id="12" name="9 Rectángulo"/>
          <p:cNvSpPr/>
          <p:nvPr/>
        </p:nvSpPr>
        <p:spPr bwMode="auto">
          <a:xfrm>
            <a:off x="369022" y="132895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142971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5648989"/>
              </p:ext>
            </p:extLst>
          </p:nvPr>
        </p:nvGraphicFramePr>
        <p:xfrm>
          <a:off x="740229" y="802367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3352800" y="413657"/>
            <a:ext cx="52795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smtClean="0"/>
              <a:t>ESTRATEGIAS TRANSVERSALES</a:t>
            </a:r>
            <a:endParaRPr lang="es-CO" sz="2400" b="1" dirty="0"/>
          </a:p>
        </p:txBody>
      </p:sp>
    </p:spTree>
    <p:extLst>
      <p:ext uri="{BB962C8B-B14F-4D97-AF65-F5344CB8AC3E}">
        <p14:creationId xmlns:p14="http://schemas.microsoft.com/office/powerpoint/2010/main" val="84451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5363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5364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15365" name="6 Grupo"/>
          <p:cNvGrpSpPr>
            <a:grpSpLocks/>
          </p:cNvGrpSpPr>
          <p:nvPr/>
        </p:nvGrpSpPr>
        <p:grpSpPr bwMode="auto">
          <a:xfrm>
            <a:off x="351561" y="424655"/>
            <a:ext cx="5134839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2) Transparencia, Participación y Servicio al Ciudadano</a:t>
              </a:r>
            </a:p>
          </p:txBody>
        </p:sp>
      </p:grp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1495687"/>
              </p:ext>
            </p:extLst>
          </p:nvPr>
        </p:nvGraphicFramePr>
        <p:xfrm>
          <a:off x="351561" y="1986657"/>
          <a:ext cx="11202700" cy="3071133"/>
        </p:xfrm>
        <a:graphic>
          <a:graphicData uri="http://schemas.openxmlformats.org/drawingml/2006/table">
            <a:tbl>
              <a:tblPr/>
              <a:tblGrid>
                <a:gridCol w="277809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8940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9904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8569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44067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8961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72985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17335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87596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17335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38814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386111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71063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022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022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67006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Formular y aprobar el programa integral de conservación documental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programa integral de conservación documental formulado y aprobado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Administrativa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9987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Fortalecer controles en las consultas de documentos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Controles en las consultas de documentos fortalecidos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Administrativa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885825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Implementar el sistema de gestión documental electrónico a través del programa Proceso Automatizado de Tecnologías de Información (PATI)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el sistema de gestión documental electrónico a través del programa Proceso Automatizado de Tecnologías de Información (PATI) implementado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</a:t>
                      </a:r>
                    </a:p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</a:t>
                      </a:r>
                    </a:p>
                    <a:p>
                      <a:pPr algn="l" fontAlgn="ctr"/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715403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Implementar manual de inducción, entrenamiento en el puesto de trabajo (protocolo)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manual de inducción, entrenamiento en el puesto de trabajo (protocolo) implementado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de Medio Ambiente y Gestión Social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1" name="11 Rectángulo"/>
          <p:cNvSpPr>
            <a:spLocks noChangeArrowheads="1"/>
          </p:cNvSpPr>
          <p:nvPr/>
        </p:nvSpPr>
        <p:spPr bwMode="auto">
          <a:xfrm>
            <a:off x="366984" y="778668"/>
            <a:ext cx="11407302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dirty="0">
                <a:cs typeface="Arial" charset="0"/>
              </a:rPr>
              <a:t>: PLANEACIÓN INSTITUCIONAL Y GESTIÓN PRESUPUESTAL</a:t>
            </a:r>
          </a:p>
          <a:p>
            <a:pPr algn="just">
              <a:defRPr/>
            </a:pPr>
            <a:r>
              <a:rPr lang="es-CO" sz="1400" b="1" dirty="0">
                <a:cs typeface="Arial" charset="0"/>
              </a:rPr>
              <a:t>Objetivo del proceso:</a:t>
            </a:r>
            <a:r>
              <a:rPr lang="es-CO" sz="1400" dirty="0">
                <a:cs typeface="Arial" charset="0"/>
              </a:rPr>
              <a:t> Establecer el direccionamiento estratégico</a:t>
            </a:r>
            <a:r>
              <a:rPr lang="es-CO" sz="1400" dirty="0" smtClean="0">
                <a:cs typeface="Arial" charset="0"/>
              </a:rPr>
              <a:t>, los </a:t>
            </a:r>
            <a:r>
              <a:rPr lang="es-CO" sz="1400" dirty="0">
                <a:cs typeface="Arial" charset="0"/>
              </a:rPr>
              <a:t>planes </a:t>
            </a:r>
            <a:r>
              <a:rPr lang="es-CO" sz="1400" dirty="0" smtClean="0">
                <a:cs typeface="Arial" charset="0"/>
              </a:rPr>
              <a:t>y programas en </a:t>
            </a:r>
            <a:r>
              <a:rPr lang="es-CO" sz="1400" dirty="0">
                <a:cs typeface="Arial" charset="0"/>
              </a:rPr>
              <a:t>el mediano y </a:t>
            </a:r>
            <a:r>
              <a:rPr lang="es-CO" sz="1400" dirty="0" smtClean="0">
                <a:cs typeface="Arial" charset="0"/>
              </a:rPr>
              <a:t>corto plazo </a:t>
            </a:r>
            <a:r>
              <a:rPr lang="es-CO" sz="1400" dirty="0">
                <a:cs typeface="Arial" charset="0"/>
              </a:rPr>
              <a:t>de acuerdo con los lineamientos del gobierno nacional, así como del modelo de gestión, coordinando su implementación y mejora continua</a:t>
            </a:r>
            <a:r>
              <a:rPr lang="es-CO" sz="1400" dirty="0" smtClean="0">
                <a:cs typeface="Arial" charset="0"/>
              </a:rPr>
              <a:t>; realizando </a:t>
            </a:r>
            <a:r>
              <a:rPr lang="es-CO" sz="1400" dirty="0">
                <a:cs typeface="Arial" charset="0"/>
              </a:rPr>
              <a:t>la gestión, programación y seguimiento al presupuesto y proyectos de inversión.</a:t>
            </a:r>
          </a:p>
          <a:p>
            <a:pPr algn="just" eaLnBrk="1" hangingPunct="1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Componente: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 Plan Anticorrupción y de Atención al Ciudadano (Mitigación de Riesgos de Corrupción)</a:t>
            </a:r>
            <a:endParaRPr lang="es-CO" sz="1400" dirty="0">
              <a:cs typeface="Arial" charset="0"/>
            </a:endParaRPr>
          </a:p>
        </p:txBody>
      </p:sp>
      <p:sp>
        <p:nvSpPr>
          <p:cNvPr id="12" name="9 Rectángulo"/>
          <p:cNvSpPr/>
          <p:nvPr/>
        </p:nvSpPr>
        <p:spPr bwMode="auto">
          <a:xfrm>
            <a:off x="369022" y="147399"/>
            <a:ext cx="6013450" cy="290080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1420077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5363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5364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15365" name="6 Grupo"/>
          <p:cNvGrpSpPr>
            <a:grpSpLocks/>
          </p:cNvGrpSpPr>
          <p:nvPr/>
        </p:nvGrpSpPr>
        <p:grpSpPr bwMode="auto">
          <a:xfrm>
            <a:off x="351561" y="424655"/>
            <a:ext cx="5134839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2) Transparencia, Participación y Servicio al Ciudadano</a:t>
              </a:r>
            </a:p>
          </p:txBody>
        </p:sp>
      </p:grp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2497568"/>
              </p:ext>
            </p:extLst>
          </p:nvPr>
        </p:nvGraphicFramePr>
        <p:xfrm>
          <a:off x="351561" y="2026344"/>
          <a:ext cx="11322234" cy="3283615"/>
        </p:xfrm>
        <a:graphic>
          <a:graphicData uri="http://schemas.openxmlformats.org/drawingml/2006/table">
            <a:tbl>
              <a:tblPr/>
              <a:tblGrid>
                <a:gridCol w="287176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2256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3227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0544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1770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6509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05489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21223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453609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21223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63219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342628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16895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0550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8532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06301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Diseñar e implementar una matriz de seguimiento para la gestión social, predial y ambiental de los proyectos en ejecución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matriz de seguimiento para la gestión social, predial y ambiental de los proyectos en ejecución diseñada e implementada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de Medio Ambiente y Gestión Social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019462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Fortalecer asesoría y acompañamiento en los procedimientos de gestión predial, social y ambiental tendiente a la adquisición de predios (Grupo interdisciplinario)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asesoría y acompañamiento en los procedimientos de gestión predial, social y ambiental tendiente a la adquisición de predios (Grupo interdisciplinario) fortalecido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de Medio Ambiente y Gestión Social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898080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Diseñar e implementar controles para el cumplimiento del Anexo Ambiental, Social y Predial en relación con Hojas de Vida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Controles para el cumplimiento del Anexo Ambiental, Social y Predial en relación con Hojas de Vida diseñados e implementados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de Medio Ambiente y Gestión Social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" name="11 Rectángulo"/>
          <p:cNvSpPr>
            <a:spLocks noChangeArrowheads="1"/>
          </p:cNvSpPr>
          <p:nvPr/>
        </p:nvSpPr>
        <p:spPr bwMode="auto">
          <a:xfrm>
            <a:off x="351561" y="796131"/>
            <a:ext cx="11407302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b="1" dirty="0">
                <a:cs typeface="Arial" charset="0"/>
              </a:rPr>
              <a:t>: </a:t>
            </a:r>
            <a:r>
              <a:rPr lang="es-CO" sz="1400" dirty="0">
                <a:cs typeface="Arial" charset="0"/>
              </a:rPr>
              <a:t>PLANEACIÓN INSTITUCIONAL Y GESTIÓN PRESUPUESTAL</a:t>
            </a:r>
          </a:p>
          <a:p>
            <a:pPr algn="just">
              <a:defRPr/>
            </a:pPr>
            <a:r>
              <a:rPr lang="es-CO" sz="1400" b="1" dirty="0">
                <a:cs typeface="Arial" charset="0"/>
              </a:rPr>
              <a:t>Objetivo del proceso: </a:t>
            </a:r>
            <a:r>
              <a:rPr lang="es-CO" sz="1400" dirty="0">
                <a:cs typeface="Arial" charset="0"/>
              </a:rPr>
              <a:t>Establecer el direccionamiento estratégico</a:t>
            </a:r>
            <a:r>
              <a:rPr lang="es-CO" sz="1400" dirty="0" smtClean="0">
                <a:cs typeface="Arial" charset="0"/>
              </a:rPr>
              <a:t>, los </a:t>
            </a:r>
            <a:r>
              <a:rPr lang="es-CO" sz="1400" dirty="0">
                <a:cs typeface="Arial" charset="0"/>
              </a:rPr>
              <a:t>planes </a:t>
            </a:r>
            <a:r>
              <a:rPr lang="es-CO" sz="1400" dirty="0" smtClean="0">
                <a:cs typeface="Arial" charset="0"/>
              </a:rPr>
              <a:t>y programas en </a:t>
            </a:r>
            <a:r>
              <a:rPr lang="es-CO" sz="1400" dirty="0">
                <a:cs typeface="Arial" charset="0"/>
              </a:rPr>
              <a:t>el mediano y </a:t>
            </a:r>
            <a:r>
              <a:rPr lang="es-CO" sz="1400" dirty="0" smtClean="0">
                <a:cs typeface="Arial" charset="0"/>
              </a:rPr>
              <a:t>corto plazo </a:t>
            </a:r>
            <a:r>
              <a:rPr lang="es-CO" sz="1400" dirty="0">
                <a:cs typeface="Arial" charset="0"/>
              </a:rPr>
              <a:t>de acuerdo con los lineamientos del gobierno nacional, así como del modelo de gestión, coordinando su implementación y mejora continua</a:t>
            </a:r>
            <a:r>
              <a:rPr lang="es-CO" sz="1400" dirty="0" smtClean="0">
                <a:cs typeface="Arial" charset="0"/>
              </a:rPr>
              <a:t>; realizando </a:t>
            </a:r>
            <a:r>
              <a:rPr lang="es-CO" sz="1400" dirty="0">
                <a:cs typeface="Arial" charset="0"/>
              </a:rPr>
              <a:t>la gestión, programación y seguimiento al presupuesto y proyectos de inversión.</a:t>
            </a:r>
          </a:p>
          <a:p>
            <a:pPr algn="just" eaLnBrk="1" hangingPunct="1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Componente: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 Plan Anticorrupción y de Atención al Ciudadano (Mitigación de Riesgos de Corrupción)</a:t>
            </a:r>
            <a:endParaRPr lang="es-CO" sz="1400" dirty="0">
              <a:cs typeface="Arial" charset="0"/>
            </a:endParaRPr>
          </a:p>
        </p:txBody>
      </p:sp>
      <p:sp>
        <p:nvSpPr>
          <p:cNvPr id="12" name="9 Rectángulo"/>
          <p:cNvSpPr/>
          <p:nvPr/>
        </p:nvSpPr>
        <p:spPr bwMode="auto">
          <a:xfrm>
            <a:off x="369022" y="132895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3212153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5363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5364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15365" name="6 Grupo"/>
          <p:cNvGrpSpPr>
            <a:grpSpLocks/>
          </p:cNvGrpSpPr>
          <p:nvPr/>
        </p:nvGrpSpPr>
        <p:grpSpPr bwMode="auto">
          <a:xfrm>
            <a:off x="369021" y="437695"/>
            <a:ext cx="5139149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2) Transparencia, Participación y Servicio al Ciudadano</a:t>
              </a:r>
            </a:p>
          </p:txBody>
        </p:sp>
      </p:grp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6487470"/>
              </p:ext>
            </p:extLst>
          </p:nvPr>
        </p:nvGraphicFramePr>
        <p:xfrm>
          <a:off x="399506" y="2031801"/>
          <a:ext cx="11311411" cy="2966343"/>
        </p:xfrm>
        <a:graphic>
          <a:graphicData uri="http://schemas.openxmlformats.org/drawingml/2006/table">
            <a:tbl>
              <a:tblPr/>
              <a:tblGrid>
                <a:gridCol w="278935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16569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9706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0800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9171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6625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07629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22830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91713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22830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00011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348311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164024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402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402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80020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Realizar visita Técnica para reconocimiento de factores prediales (Mejoras, etc.)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visita Técnica para reconocimiento de factores prediales (Mejoras, etc.) realizadas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de Medio Ambiente y Gestión Social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101507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Implementación de los controles establecidos en los instructivos MSOAMB-MN-IN-1 para el seguimiento de la gestión ambiental y social; MSOAMB-MN-IN-2 Balance ambiental y social a la terminación del contrato de obra; MSOAMB-MN-IN-3 Gestión socio predial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Controles implementados en relación a la intervención social, ambiental y predial en los proyectos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Dirección Técnica</a:t>
                      </a:r>
                      <a:b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de Medio ambiente y Gestión Social</a:t>
                      </a:r>
                      <a:b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Direcciones Territoriales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787446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Culminar con la inscripción en SUIT del trámite de permisos de carga especiales (Autorización de circulación para carga extrapesada y/o extradimensionada)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Trámite “Autorización de circulación para carga extrapesada y/o extradimensionada” inscrito en SUIT</a:t>
                      </a:r>
                      <a:b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endParaRPr lang="es-CO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" name="11 Rectángulo"/>
          <p:cNvSpPr>
            <a:spLocks noChangeArrowheads="1"/>
          </p:cNvSpPr>
          <p:nvPr/>
        </p:nvSpPr>
        <p:spPr bwMode="auto">
          <a:xfrm>
            <a:off x="303615" y="791708"/>
            <a:ext cx="11407302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b="1" dirty="0">
                <a:cs typeface="Arial" charset="0"/>
              </a:rPr>
              <a:t>:</a:t>
            </a:r>
            <a:r>
              <a:rPr lang="es-CO" sz="1400" dirty="0">
                <a:cs typeface="Arial" charset="0"/>
              </a:rPr>
              <a:t> PLANEACIÓN INSTITUCIONAL Y GESTIÓN PRESUPUESTAL</a:t>
            </a:r>
          </a:p>
          <a:p>
            <a:pPr algn="just">
              <a:defRPr/>
            </a:pPr>
            <a:r>
              <a:rPr lang="es-CO" sz="1400" b="1" dirty="0">
                <a:cs typeface="Arial" charset="0"/>
              </a:rPr>
              <a:t>Objetivo del proceso:</a:t>
            </a:r>
            <a:r>
              <a:rPr lang="es-CO" sz="1400" dirty="0">
                <a:cs typeface="Arial" charset="0"/>
              </a:rPr>
              <a:t> Establecer el direccionamiento estratégico</a:t>
            </a:r>
            <a:r>
              <a:rPr lang="es-CO" sz="1400" dirty="0" smtClean="0">
                <a:cs typeface="Arial" charset="0"/>
              </a:rPr>
              <a:t>, los </a:t>
            </a:r>
            <a:r>
              <a:rPr lang="es-CO" sz="1400" dirty="0">
                <a:cs typeface="Arial" charset="0"/>
              </a:rPr>
              <a:t>planes </a:t>
            </a:r>
            <a:r>
              <a:rPr lang="es-CO" sz="1400" dirty="0" smtClean="0">
                <a:cs typeface="Arial" charset="0"/>
              </a:rPr>
              <a:t>y programas en </a:t>
            </a:r>
            <a:r>
              <a:rPr lang="es-CO" sz="1400" dirty="0">
                <a:cs typeface="Arial" charset="0"/>
              </a:rPr>
              <a:t>el mediano y </a:t>
            </a:r>
            <a:r>
              <a:rPr lang="es-CO" sz="1400" dirty="0" smtClean="0">
                <a:cs typeface="Arial" charset="0"/>
              </a:rPr>
              <a:t>corto plazo </a:t>
            </a:r>
            <a:r>
              <a:rPr lang="es-CO" sz="1400" dirty="0">
                <a:cs typeface="Arial" charset="0"/>
              </a:rPr>
              <a:t>de acuerdo con los lineamientos del gobierno nacional, así como del modelo de gestión, coordinando su implementación y mejora continua</a:t>
            </a:r>
            <a:r>
              <a:rPr lang="es-CO" sz="1400" dirty="0" smtClean="0">
                <a:cs typeface="Arial" charset="0"/>
              </a:rPr>
              <a:t>; realizando </a:t>
            </a:r>
            <a:r>
              <a:rPr lang="es-CO" sz="1400" dirty="0">
                <a:cs typeface="Arial" charset="0"/>
              </a:rPr>
              <a:t>la gestión, programación y seguimiento al presupuesto y proyectos de inversión.</a:t>
            </a:r>
          </a:p>
          <a:p>
            <a:pPr algn="just" eaLnBrk="1" hangingPunct="1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Componente: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 Plan Anticorrupción y de Atención al Ciudadano (Mitigación de Riesgos de Corrupción)</a:t>
            </a:r>
            <a:endParaRPr lang="es-CO" sz="1400" dirty="0">
              <a:cs typeface="Arial" charset="0"/>
            </a:endParaRPr>
          </a:p>
        </p:txBody>
      </p:sp>
      <p:sp>
        <p:nvSpPr>
          <p:cNvPr id="12" name="9 Rectángulo"/>
          <p:cNvSpPr/>
          <p:nvPr/>
        </p:nvSpPr>
        <p:spPr bwMode="auto">
          <a:xfrm>
            <a:off x="369022" y="132895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66456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9459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9460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19461" name="6 Grupo"/>
          <p:cNvGrpSpPr>
            <a:grpSpLocks/>
          </p:cNvGrpSpPr>
          <p:nvPr/>
        </p:nvGrpSpPr>
        <p:grpSpPr bwMode="auto">
          <a:xfrm>
            <a:off x="369022" y="451983"/>
            <a:ext cx="5106492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2) Transparencia, Participación y Servicio al Ciudadano</a:t>
              </a:r>
            </a:p>
          </p:txBody>
        </p:sp>
      </p:grpSp>
      <p:sp>
        <p:nvSpPr>
          <p:cNvPr id="4221" name="11 Rectángulo"/>
          <p:cNvSpPr>
            <a:spLocks noChangeArrowheads="1"/>
          </p:cNvSpPr>
          <p:nvPr/>
        </p:nvSpPr>
        <p:spPr bwMode="auto">
          <a:xfrm>
            <a:off x="369022" y="742042"/>
            <a:ext cx="1127287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b="1" dirty="0">
                <a:cs typeface="Arial" charset="0"/>
              </a:rPr>
              <a:t>: </a:t>
            </a:r>
            <a:r>
              <a:rPr lang="es-CO" sz="1400" dirty="0">
                <a:cs typeface="Arial" charset="0"/>
              </a:rPr>
              <a:t>PLANEACIÓN INSTITUCIONAL Y GESTIÓN PRESUPUESTAL</a:t>
            </a:r>
          </a:p>
          <a:p>
            <a:pPr algn="just">
              <a:defRPr/>
            </a:pPr>
            <a:r>
              <a:rPr lang="es-CO" sz="1400" b="1" dirty="0">
                <a:cs typeface="Arial" charset="0"/>
              </a:rPr>
              <a:t>Objetivo del proceso: </a:t>
            </a:r>
            <a:r>
              <a:rPr lang="es-CO" sz="1400" dirty="0">
                <a:cs typeface="Arial" charset="0"/>
              </a:rPr>
              <a:t>Establecer el direccionamiento estratégico</a:t>
            </a:r>
            <a:r>
              <a:rPr lang="es-CO" sz="1400" dirty="0" smtClean="0">
                <a:cs typeface="Arial" charset="0"/>
              </a:rPr>
              <a:t>, los </a:t>
            </a:r>
            <a:r>
              <a:rPr lang="es-CO" sz="1400" dirty="0">
                <a:cs typeface="Arial" charset="0"/>
              </a:rPr>
              <a:t>planes </a:t>
            </a:r>
            <a:r>
              <a:rPr lang="es-CO" sz="1400" dirty="0" smtClean="0">
                <a:cs typeface="Arial" charset="0"/>
              </a:rPr>
              <a:t>y programas en </a:t>
            </a:r>
            <a:r>
              <a:rPr lang="es-CO" sz="1400" dirty="0">
                <a:cs typeface="Arial" charset="0"/>
              </a:rPr>
              <a:t>el mediano y </a:t>
            </a:r>
            <a:r>
              <a:rPr lang="es-CO" sz="1400" dirty="0" smtClean="0">
                <a:cs typeface="Arial" charset="0"/>
              </a:rPr>
              <a:t>corto plazo </a:t>
            </a:r>
            <a:r>
              <a:rPr lang="es-CO" sz="1400" dirty="0">
                <a:cs typeface="Arial" charset="0"/>
              </a:rPr>
              <a:t>de acuerdo con los lineamientos del gobierno nacional, así como del modelo de gestión, coordinando su implementación y mejora continua</a:t>
            </a:r>
            <a:r>
              <a:rPr lang="es-CO" sz="1400" dirty="0" smtClean="0">
                <a:cs typeface="Arial" charset="0"/>
              </a:rPr>
              <a:t>; realizando </a:t>
            </a:r>
            <a:r>
              <a:rPr lang="es-CO" sz="1400" dirty="0">
                <a:cs typeface="Arial" charset="0"/>
              </a:rPr>
              <a:t>la gestión, programación y seguimiento al presupuesto y proyectos de inversión.</a:t>
            </a:r>
          </a:p>
          <a:p>
            <a:pPr algn="just" eaLnBrk="1" hangingPunct="1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Operación: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 Fortalecimiento del Sistema de Planeación</a:t>
            </a:r>
            <a:endParaRPr lang="es-CO" sz="1400" dirty="0">
              <a:cs typeface="Arial" charset="0"/>
            </a:endParaRPr>
          </a:p>
        </p:txBody>
      </p:sp>
      <p:graphicFrame>
        <p:nvGraphicFramePr>
          <p:cNvPr id="14" name="Tab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5071766"/>
              </p:ext>
            </p:extLst>
          </p:nvPr>
        </p:nvGraphicFramePr>
        <p:xfrm>
          <a:off x="429710" y="1852385"/>
          <a:ext cx="11255406" cy="3563116"/>
        </p:xfrm>
        <a:graphic>
          <a:graphicData uri="http://schemas.openxmlformats.org/drawingml/2006/table">
            <a:tbl>
              <a:tblPr/>
              <a:tblGrid>
                <a:gridCol w="259894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39655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0767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0005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41173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6938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57726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00056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91626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22714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399922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599011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16760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145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825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49804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Realizar seguimiento a las metas del Plan Estratégico Institucional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Plan Estratégico Institucional con seguimiento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40856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Formular oportunamente los planes (acción y operativo) de la </a:t>
                      </a:r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Dependencia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Planes (acción y operativo) formulados </a:t>
                      </a:r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oportunamente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150,00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150,0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150,00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150,00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150,00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Todas las Dependencias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41422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Evaluar oportunamente los planes (acción y operativo) de la </a:t>
                      </a:r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Dependencia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Planes (acción y operativo) evaluados </a:t>
                      </a:r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oportunamente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150,00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150,0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150,00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150,00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150,00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Todas las Dependencias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31418"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Consultar a </a:t>
                      </a:r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la ciudadanía </a:t>
                      </a:r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sobre los temas a incluir en el Plan de Acción Anual y Plan Anticorrupción 2017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Consulta registrada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072858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Formular y registrar en kawak e implementar acciones preventivas, correctivas y/o de mejora frente al cumplimiento de metas en los planes de la Entidad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Acciones preventivas, correctivas y/o de mejora formuladas y registradas en Kawak</a:t>
                      </a:r>
                      <a:b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/>
                      </a:r>
                      <a:b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Acciones preventivas, correctivas y/o de mejora formuladas y registradas </a:t>
                      </a:r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implementadas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Todas las Dependencias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1" name="9 Rectángulo"/>
          <p:cNvSpPr/>
          <p:nvPr/>
        </p:nvSpPr>
        <p:spPr bwMode="auto">
          <a:xfrm>
            <a:off x="369022" y="132895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4526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9459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9460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19461" name="6 Grupo"/>
          <p:cNvGrpSpPr>
            <a:grpSpLocks/>
          </p:cNvGrpSpPr>
          <p:nvPr/>
        </p:nvGrpSpPr>
        <p:grpSpPr bwMode="auto">
          <a:xfrm>
            <a:off x="369022" y="451983"/>
            <a:ext cx="5106492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2) Transparencia, Participación y Servicio al Ciudadano</a:t>
              </a:r>
            </a:p>
          </p:txBody>
        </p:sp>
      </p:grpSp>
      <p:sp>
        <p:nvSpPr>
          <p:cNvPr id="4221" name="11 Rectángulo"/>
          <p:cNvSpPr>
            <a:spLocks noChangeArrowheads="1"/>
          </p:cNvSpPr>
          <p:nvPr/>
        </p:nvSpPr>
        <p:spPr bwMode="auto">
          <a:xfrm>
            <a:off x="369022" y="742042"/>
            <a:ext cx="1127287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b="1" dirty="0">
                <a:cs typeface="Arial" charset="0"/>
              </a:rPr>
              <a:t>: </a:t>
            </a:r>
            <a:r>
              <a:rPr lang="es-CO" sz="1400" dirty="0">
                <a:cs typeface="Arial" charset="0"/>
              </a:rPr>
              <a:t>PLANEACIÓN INSTITUCIONAL Y GESTIÓN PRESUPUESTAL</a:t>
            </a:r>
          </a:p>
          <a:p>
            <a:pPr algn="just">
              <a:defRPr/>
            </a:pPr>
            <a:r>
              <a:rPr lang="es-CO" sz="1400" b="1" dirty="0">
                <a:cs typeface="Arial" charset="0"/>
              </a:rPr>
              <a:t>Objetivo del proceso: </a:t>
            </a:r>
            <a:r>
              <a:rPr lang="es-CO" sz="1400" dirty="0">
                <a:cs typeface="Arial" charset="0"/>
              </a:rPr>
              <a:t>Establecer el direccionamiento estratégico</a:t>
            </a:r>
            <a:r>
              <a:rPr lang="es-CO" sz="1400" dirty="0" smtClean="0">
                <a:cs typeface="Arial" charset="0"/>
              </a:rPr>
              <a:t>, los </a:t>
            </a:r>
            <a:r>
              <a:rPr lang="es-CO" sz="1400" dirty="0">
                <a:cs typeface="Arial" charset="0"/>
              </a:rPr>
              <a:t>planes </a:t>
            </a:r>
            <a:r>
              <a:rPr lang="es-CO" sz="1400" dirty="0" smtClean="0">
                <a:cs typeface="Arial" charset="0"/>
              </a:rPr>
              <a:t>y programas en </a:t>
            </a:r>
            <a:r>
              <a:rPr lang="es-CO" sz="1400" dirty="0">
                <a:cs typeface="Arial" charset="0"/>
              </a:rPr>
              <a:t>el mediano y </a:t>
            </a:r>
            <a:r>
              <a:rPr lang="es-CO" sz="1400" dirty="0" smtClean="0">
                <a:cs typeface="Arial" charset="0"/>
              </a:rPr>
              <a:t>corto plazo </a:t>
            </a:r>
            <a:r>
              <a:rPr lang="es-CO" sz="1400" dirty="0">
                <a:cs typeface="Arial" charset="0"/>
              </a:rPr>
              <a:t>de acuerdo con los lineamientos del gobierno nacional, así como del modelo de gestión, coordinando su implementación y mejora continua</a:t>
            </a:r>
            <a:r>
              <a:rPr lang="es-CO" sz="1400" dirty="0" smtClean="0">
                <a:cs typeface="Arial" charset="0"/>
              </a:rPr>
              <a:t>; realizando </a:t>
            </a:r>
            <a:r>
              <a:rPr lang="es-CO" sz="1400" dirty="0">
                <a:cs typeface="Arial" charset="0"/>
              </a:rPr>
              <a:t>la gestión, programación y seguimiento al presupuesto y proyectos de inversión.</a:t>
            </a:r>
          </a:p>
          <a:p>
            <a:pPr algn="just" eaLnBrk="1" hangingPunct="1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Operación: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 Fortalecimiento del Sistema de Planeación</a:t>
            </a:r>
            <a:endParaRPr lang="es-CO" sz="1400" dirty="0">
              <a:cs typeface="Arial" charset="0"/>
            </a:endParaRPr>
          </a:p>
        </p:txBody>
      </p:sp>
      <p:graphicFrame>
        <p:nvGraphicFramePr>
          <p:cNvPr id="14" name="Tab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9736419"/>
              </p:ext>
            </p:extLst>
          </p:nvPr>
        </p:nvGraphicFramePr>
        <p:xfrm>
          <a:off x="369022" y="1911593"/>
          <a:ext cx="11308628" cy="3361976"/>
        </p:xfrm>
        <a:graphic>
          <a:graphicData uri="http://schemas.openxmlformats.org/drawingml/2006/table">
            <a:tbl>
              <a:tblPr/>
              <a:tblGrid>
                <a:gridCol w="259894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2308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2392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0005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41173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6938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57726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00056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91626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22714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399922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2409462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16760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145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825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00387">
                <a:tc>
                  <a:txBody>
                    <a:bodyPr/>
                    <a:lstStyle/>
                    <a:p>
                      <a:pPr algn="l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Emitir lineamientos en cuanto a la lucha contra la corrupción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Lineamientos en cuanto a la lucha contra la corrupción emitidos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Dirección General, Oficina Asesora Jurídica, Dirección de </a:t>
                      </a:r>
                      <a:r>
                        <a:rPr lang="es-CO" sz="105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Contratación, Secretaría </a:t>
                      </a:r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General</a:t>
                      </a:r>
                      <a:b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con apoyo de la Oficina Asesora de </a:t>
                      </a:r>
                      <a:r>
                        <a:rPr lang="es-CO" sz="105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Planeación</a:t>
                      </a:r>
                      <a:endParaRPr lang="es-CO" sz="105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617532">
                <a:tc>
                  <a:txBody>
                    <a:bodyPr/>
                    <a:lstStyle/>
                    <a:p>
                      <a:pPr algn="l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Emitir lineamientos sobre los trámites de conflicto de intereses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Lineamientos sobre trámites de </a:t>
                      </a:r>
                      <a:r>
                        <a:rPr lang="es-CO" sz="105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conflicto </a:t>
                      </a:r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de </a:t>
                      </a:r>
                      <a:r>
                        <a:rPr lang="es-CO" sz="105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intereses </a:t>
                      </a:r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emitidos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Dirección General, Oficina Asesora Jurídica, Dirección de </a:t>
                      </a:r>
                      <a:r>
                        <a:rPr lang="es-CO" sz="105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Contratación, Secretaría </a:t>
                      </a:r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General</a:t>
                      </a:r>
                      <a:b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Administrativa con apoyo de la Oficina Asesora de </a:t>
                      </a:r>
                      <a:r>
                        <a:rPr lang="es-CO" sz="105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Planeación</a:t>
                      </a:r>
                      <a:endParaRPr lang="es-CO" sz="105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91827">
                <a:tc>
                  <a:txBody>
                    <a:bodyPr/>
                    <a:lstStyle/>
                    <a:p>
                      <a:pPr algn="l" fontAlgn="ctr"/>
                      <a:r>
                        <a:rPr lang="es-CO" sz="105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Verificar que el plan sectorial, el plan estratégico institucional y el plan de acción anual tenga alineado los temas de Transparencia / medidas anticorrupción, Acceso a la información, Participación ciudadana / Rendición de cuentas y Fortalecimiento </a:t>
                      </a:r>
                      <a:r>
                        <a:rPr lang="es-CO" sz="105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institucional </a:t>
                      </a:r>
                      <a:endParaRPr lang="es-CO" sz="105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05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planes verificados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3,00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3,00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05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Oficina Asesora de Planeación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06262">
                <a:tc>
                  <a:txBody>
                    <a:bodyPr/>
                    <a:lstStyle/>
                    <a:p>
                      <a:pPr algn="l" fontAlgn="ctr"/>
                      <a:r>
                        <a:rPr lang="es-CO" sz="105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Crear espacios de interacción con la ciudadanía para la formulación y o </a:t>
                      </a:r>
                      <a:r>
                        <a:rPr lang="es-CO" sz="105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discusión </a:t>
                      </a:r>
                      <a:r>
                        <a:rPr lang="es-CO" sz="105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de la planeación (planes, procesos y proyectos)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05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Espacios de interacción con la ciudadanía para la formulación y o </a:t>
                      </a:r>
                      <a:r>
                        <a:rPr lang="es-CO" sz="105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discusión </a:t>
                      </a:r>
                      <a:r>
                        <a:rPr lang="es-CO" sz="105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de la planeación (planes, procesos y proyectos) creados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05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Oficina Asesora de Planeación</a:t>
                      </a:r>
                      <a:br>
                        <a:rPr lang="es-CO" sz="105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</a:br>
                      <a:r>
                        <a:rPr lang="es-CO" sz="105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Secretaría </a:t>
                      </a:r>
                      <a:r>
                        <a:rPr lang="es-CO" sz="105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General</a:t>
                      </a:r>
                      <a:endParaRPr lang="es-CO" sz="105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1" name="9 Rectángulo"/>
          <p:cNvSpPr/>
          <p:nvPr/>
        </p:nvSpPr>
        <p:spPr bwMode="auto">
          <a:xfrm>
            <a:off x="369022" y="132895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69416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9459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9460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19461" name="6 Grupo"/>
          <p:cNvGrpSpPr>
            <a:grpSpLocks/>
          </p:cNvGrpSpPr>
          <p:nvPr/>
        </p:nvGrpSpPr>
        <p:grpSpPr bwMode="auto">
          <a:xfrm>
            <a:off x="369022" y="451983"/>
            <a:ext cx="5104656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2) Transparencia, Participación y Servicio al Ciudadano</a:t>
              </a:r>
            </a:p>
          </p:txBody>
        </p:sp>
      </p:grpSp>
      <p:sp>
        <p:nvSpPr>
          <p:cNvPr id="13" name="11 Rectángulo"/>
          <p:cNvSpPr>
            <a:spLocks noChangeArrowheads="1"/>
          </p:cNvSpPr>
          <p:nvPr/>
        </p:nvSpPr>
        <p:spPr bwMode="auto">
          <a:xfrm>
            <a:off x="383760" y="721403"/>
            <a:ext cx="1127685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dirty="0">
                <a:cs typeface="Arial" charset="0"/>
              </a:rPr>
              <a:t>: PLANEACIÓN INSTITUCIONAL Y GESTIÓN PRESUPUESTAL</a:t>
            </a:r>
          </a:p>
          <a:p>
            <a:pPr algn="just">
              <a:defRPr/>
            </a:pPr>
            <a:r>
              <a:rPr lang="es-CO" sz="1400" b="1" dirty="0">
                <a:cs typeface="Arial" charset="0"/>
              </a:rPr>
              <a:t>Objetivo del proceso</a:t>
            </a:r>
            <a:r>
              <a:rPr lang="es-CO" sz="1400" dirty="0">
                <a:cs typeface="Arial" charset="0"/>
              </a:rPr>
              <a:t>: Establecer el direccionamiento estratégico</a:t>
            </a:r>
            <a:r>
              <a:rPr lang="es-CO" sz="1400" dirty="0" smtClean="0">
                <a:cs typeface="Arial" charset="0"/>
              </a:rPr>
              <a:t>, los </a:t>
            </a:r>
            <a:r>
              <a:rPr lang="es-CO" sz="1400" dirty="0">
                <a:cs typeface="Arial" charset="0"/>
              </a:rPr>
              <a:t>planes </a:t>
            </a:r>
            <a:r>
              <a:rPr lang="es-CO" sz="1400" dirty="0" smtClean="0">
                <a:cs typeface="Arial" charset="0"/>
              </a:rPr>
              <a:t>y programas en </a:t>
            </a:r>
            <a:r>
              <a:rPr lang="es-CO" sz="1400" dirty="0">
                <a:cs typeface="Arial" charset="0"/>
              </a:rPr>
              <a:t>el mediano y </a:t>
            </a:r>
            <a:r>
              <a:rPr lang="es-CO" sz="1400" dirty="0" smtClean="0">
                <a:cs typeface="Arial" charset="0"/>
              </a:rPr>
              <a:t>corto plazo </a:t>
            </a:r>
            <a:r>
              <a:rPr lang="es-CO" sz="1400" dirty="0">
                <a:cs typeface="Arial" charset="0"/>
              </a:rPr>
              <a:t>de acuerdo con los lineamientos del gobierno nacional, así como del modelo de gestión, coordinando su implementación y mejora continua</a:t>
            </a:r>
            <a:r>
              <a:rPr lang="es-CO" sz="1400" dirty="0" smtClean="0">
                <a:cs typeface="Arial" charset="0"/>
              </a:rPr>
              <a:t>; realizando </a:t>
            </a:r>
            <a:r>
              <a:rPr lang="es-CO" sz="1400" dirty="0">
                <a:cs typeface="Arial" charset="0"/>
              </a:rPr>
              <a:t>la gestión, programación y seguimiento al presupuesto y proyectos de inversión.</a:t>
            </a:r>
          </a:p>
          <a:p>
            <a:pPr algn="just" eaLnBrk="1" hangingPunct="1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Componente: 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Transparencia y Acceso a la Información Pública</a:t>
            </a:r>
            <a:endParaRPr lang="es-CO" sz="1400" dirty="0">
              <a:cs typeface="Arial" charset="0"/>
            </a:endParaRPr>
          </a:p>
        </p:txBody>
      </p:sp>
      <p:graphicFrame>
        <p:nvGraphicFramePr>
          <p:cNvPr id="19" name="Tab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6664033"/>
              </p:ext>
            </p:extLst>
          </p:nvPr>
        </p:nvGraphicFramePr>
        <p:xfrm>
          <a:off x="403515" y="1966654"/>
          <a:ext cx="11276856" cy="2972541"/>
        </p:xfrm>
        <a:graphic>
          <a:graphicData uri="http://schemas.openxmlformats.org/drawingml/2006/table">
            <a:tbl>
              <a:tblPr/>
              <a:tblGrid>
                <a:gridCol w="311829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1271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3895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6780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3342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5185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04478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62935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85310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14284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74343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412463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4817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068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068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37473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Revisar el nivel de implementación de la ley 1712 de 2014 (PGN: Matriz de autodiagnóstico)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Matriz de Autodiagnóstico de la PGN evaluada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33926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Definir roles y alcances de las Dependencias de la Entidad en la formulación de los instrumentos de gestión para la apertura de </a:t>
                      </a:r>
                      <a:r>
                        <a:rPr lang="es-CO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datos</a:t>
                      </a:r>
                      <a:endParaRPr lang="es-CO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Roles y alcances de las Dependencias definidos</a:t>
                      </a:r>
                      <a:b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endParaRPr lang="es-CO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41421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Implementar el aplicativo CIFRA de información gerencial (prueba piloto vías para la equidad)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Implementación de CIFRA de información gerencial (prueba piloto vías para la equidad)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Dirección Operativa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41421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Emitir acto administrativo que describa los estándares mínimos de contenido y oportunidad para la a gestión de las solicitudes de información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Acto administrativo emitido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1" name="9 Rectángulo"/>
          <p:cNvSpPr/>
          <p:nvPr/>
        </p:nvSpPr>
        <p:spPr bwMode="auto">
          <a:xfrm>
            <a:off x="369022" y="132895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785276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9459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9460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19461" name="6 Grupo"/>
          <p:cNvGrpSpPr>
            <a:grpSpLocks/>
          </p:cNvGrpSpPr>
          <p:nvPr/>
        </p:nvGrpSpPr>
        <p:grpSpPr bwMode="auto">
          <a:xfrm>
            <a:off x="381744" y="409687"/>
            <a:ext cx="5246171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2) Transparencia, Participación y Servicio al Ciudadano</a:t>
              </a:r>
            </a:p>
          </p:txBody>
        </p:sp>
      </p:grpSp>
      <p:graphicFrame>
        <p:nvGraphicFramePr>
          <p:cNvPr id="19" name="Tab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4641434"/>
              </p:ext>
            </p:extLst>
          </p:nvPr>
        </p:nvGraphicFramePr>
        <p:xfrm>
          <a:off x="381744" y="1966654"/>
          <a:ext cx="11298627" cy="3108819"/>
        </p:xfrm>
        <a:graphic>
          <a:graphicData uri="http://schemas.openxmlformats.org/drawingml/2006/table">
            <a:tbl>
              <a:tblPr/>
              <a:tblGrid>
                <a:gridCol w="308598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0284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2482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5724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5292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57245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09568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740292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434766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19388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397377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316168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168023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020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9463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919585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Realizar seguimiento por muestreo en cumplimiento del acto administrativo de descripción de estándares mínimos de contenido y oportunidad para la a gestión de las solicitudes de información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Seguimiento por muestreo realizado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40047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Disponer formatos en datos abiertos en el sitio web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Formatos en datos abiertos disponibles en el sitio web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Secretaria General</a:t>
                      </a:r>
                      <a:b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073009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Actualizar Información de la ley de transparencia de:</a:t>
                      </a:r>
                      <a:b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Planeación y gestión, Talento Humano, Control interno y externo</a:t>
                      </a:r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, </a:t>
                      </a:r>
                      <a:r>
                        <a:rPr lang="es-CO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presupuesto de la entidad, planeación contractual, trámites </a:t>
                      </a:r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y otros procedimientos administrativos e información </a:t>
                      </a: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general sobre servicio al ciudadano en el sitio web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Información de la ley de transparencia actualizada en el sitio </a:t>
                      </a:r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web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Secretaria General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1" name="11 Rectángulo"/>
          <p:cNvSpPr>
            <a:spLocks noChangeArrowheads="1"/>
          </p:cNvSpPr>
          <p:nvPr/>
        </p:nvSpPr>
        <p:spPr bwMode="auto">
          <a:xfrm>
            <a:off x="353348" y="721403"/>
            <a:ext cx="1127685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b="1" dirty="0">
                <a:cs typeface="Arial" charset="0"/>
              </a:rPr>
              <a:t>: </a:t>
            </a:r>
            <a:r>
              <a:rPr lang="es-CO" sz="1400" dirty="0">
                <a:cs typeface="Arial" charset="0"/>
              </a:rPr>
              <a:t>PLANEACIÓN INSTITUCIONAL Y GESTIÓN PRESUPUESTAL</a:t>
            </a:r>
          </a:p>
          <a:p>
            <a:pPr algn="just">
              <a:defRPr/>
            </a:pPr>
            <a:r>
              <a:rPr lang="es-CO" sz="1400" b="1" dirty="0">
                <a:cs typeface="Arial" charset="0"/>
              </a:rPr>
              <a:t>Objetivo del proceso:</a:t>
            </a:r>
            <a:r>
              <a:rPr lang="es-CO" sz="1400" dirty="0">
                <a:cs typeface="Arial" charset="0"/>
              </a:rPr>
              <a:t> Establecer el direccionamiento estratégico</a:t>
            </a:r>
            <a:r>
              <a:rPr lang="es-CO" sz="1400" dirty="0" smtClean="0">
                <a:cs typeface="Arial" charset="0"/>
              </a:rPr>
              <a:t>, los </a:t>
            </a:r>
            <a:r>
              <a:rPr lang="es-CO" sz="1400" dirty="0">
                <a:cs typeface="Arial" charset="0"/>
              </a:rPr>
              <a:t>planes </a:t>
            </a:r>
            <a:r>
              <a:rPr lang="es-CO" sz="1400" dirty="0" smtClean="0">
                <a:cs typeface="Arial" charset="0"/>
              </a:rPr>
              <a:t>y programas en </a:t>
            </a:r>
            <a:r>
              <a:rPr lang="es-CO" sz="1400" dirty="0">
                <a:cs typeface="Arial" charset="0"/>
              </a:rPr>
              <a:t>el mediano y </a:t>
            </a:r>
            <a:r>
              <a:rPr lang="es-CO" sz="1400" dirty="0" smtClean="0">
                <a:cs typeface="Arial" charset="0"/>
              </a:rPr>
              <a:t>corto plazo </a:t>
            </a:r>
            <a:r>
              <a:rPr lang="es-CO" sz="1400" dirty="0">
                <a:cs typeface="Arial" charset="0"/>
              </a:rPr>
              <a:t>de acuerdo con los lineamientos del gobierno nacional, así como del modelo de gestión, coordinando su implementación y mejora continua</a:t>
            </a:r>
            <a:r>
              <a:rPr lang="es-CO" sz="1400" dirty="0" smtClean="0">
                <a:cs typeface="Arial" charset="0"/>
              </a:rPr>
              <a:t>; realizando </a:t>
            </a:r>
            <a:r>
              <a:rPr lang="es-CO" sz="1400" dirty="0">
                <a:cs typeface="Arial" charset="0"/>
              </a:rPr>
              <a:t>la gestión, programación y seguimiento al presupuesto y proyectos de inversión.</a:t>
            </a:r>
          </a:p>
          <a:p>
            <a:pPr algn="just" eaLnBrk="1" hangingPunct="1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Componente: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 Transparencia y Acceso a la Información Pública</a:t>
            </a:r>
            <a:endParaRPr lang="es-CO" sz="1400" dirty="0">
              <a:cs typeface="Arial" charset="0"/>
            </a:endParaRPr>
          </a:p>
        </p:txBody>
      </p:sp>
      <p:sp>
        <p:nvSpPr>
          <p:cNvPr id="12" name="9 Rectángulo"/>
          <p:cNvSpPr/>
          <p:nvPr/>
        </p:nvSpPr>
        <p:spPr bwMode="auto">
          <a:xfrm>
            <a:off x="369022" y="132895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296220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9459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9460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19461" name="6 Grupo"/>
          <p:cNvGrpSpPr>
            <a:grpSpLocks/>
          </p:cNvGrpSpPr>
          <p:nvPr/>
        </p:nvGrpSpPr>
        <p:grpSpPr bwMode="auto">
          <a:xfrm>
            <a:off x="403515" y="454787"/>
            <a:ext cx="5137314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2) Transparencia, Participación y Servicio al Ciudadano</a:t>
              </a:r>
            </a:p>
          </p:txBody>
        </p:sp>
      </p:grpSp>
      <p:graphicFrame>
        <p:nvGraphicFramePr>
          <p:cNvPr id="19" name="Tab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2894602"/>
              </p:ext>
            </p:extLst>
          </p:nvPr>
        </p:nvGraphicFramePr>
        <p:xfrm>
          <a:off x="445017" y="2093526"/>
          <a:ext cx="11259396" cy="2643483"/>
        </p:xfrm>
        <a:graphic>
          <a:graphicData uri="http://schemas.openxmlformats.org/drawingml/2006/table">
            <a:tbl>
              <a:tblPr/>
              <a:tblGrid>
                <a:gridCol w="314444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3699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3586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0547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1823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7889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393474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605473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18231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94022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391159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137138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2766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2512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0849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86606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Velar por la actualización en el SIGEP de las hojas de vida y la declaración de bienes y rentas de los servidores públicos del INVIAS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Hojas de vida y declaraciones de bienes y rentas de los servidores públicos actualizadas en SIGEP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Administrativa</a:t>
                      </a:r>
                      <a:b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Dirección de Contratación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53452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Actualizar Información de estrategias y medidas anticorrupción en el sitio web (Pacto de Transparencia)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Información de estrategias y medidas anticorrupción actualizada en sitio web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813900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Continuar con la implementación del Pacto por la Trasparencia en el sector trasporte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Implementación del Pacto por la Trasparencia en el sector transporte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Dirección General</a:t>
                      </a:r>
                      <a:b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Dirección de Contratación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" name="11 Rectángulo"/>
          <p:cNvSpPr>
            <a:spLocks noChangeArrowheads="1"/>
          </p:cNvSpPr>
          <p:nvPr/>
        </p:nvSpPr>
        <p:spPr bwMode="auto">
          <a:xfrm>
            <a:off x="403515" y="808800"/>
            <a:ext cx="1127685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b="1" dirty="0">
                <a:cs typeface="Arial" charset="0"/>
              </a:rPr>
              <a:t>: </a:t>
            </a:r>
            <a:r>
              <a:rPr lang="es-CO" sz="1400" dirty="0">
                <a:cs typeface="Arial" charset="0"/>
              </a:rPr>
              <a:t>PLANEACIÓN INSTITUCIONAL Y GESTIÓN PRESUPUESTAL</a:t>
            </a:r>
          </a:p>
          <a:p>
            <a:pPr algn="just">
              <a:defRPr/>
            </a:pPr>
            <a:r>
              <a:rPr lang="es-CO" sz="1400" b="1" dirty="0">
                <a:cs typeface="Arial" charset="0"/>
              </a:rPr>
              <a:t>Objetivo del proceso: </a:t>
            </a:r>
            <a:r>
              <a:rPr lang="es-CO" sz="1400" dirty="0">
                <a:cs typeface="Arial" charset="0"/>
              </a:rPr>
              <a:t>Establecer el direccionamiento estratégico</a:t>
            </a:r>
            <a:r>
              <a:rPr lang="es-CO" sz="1400" dirty="0" smtClean="0">
                <a:cs typeface="Arial" charset="0"/>
              </a:rPr>
              <a:t>, los </a:t>
            </a:r>
            <a:r>
              <a:rPr lang="es-CO" sz="1400" dirty="0">
                <a:cs typeface="Arial" charset="0"/>
              </a:rPr>
              <a:t>planes </a:t>
            </a:r>
            <a:r>
              <a:rPr lang="es-CO" sz="1400" dirty="0" smtClean="0">
                <a:cs typeface="Arial" charset="0"/>
              </a:rPr>
              <a:t>y programas en </a:t>
            </a:r>
            <a:r>
              <a:rPr lang="es-CO" sz="1400" dirty="0">
                <a:cs typeface="Arial" charset="0"/>
              </a:rPr>
              <a:t>el mediano y </a:t>
            </a:r>
            <a:r>
              <a:rPr lang="es-CO" sz="1400" dirty="0" smtClean="0">
                <a:cs typeface="Arial" charset="0"/>
              </a:rPr>
              <a:t>corto plazo </a:t>
            </a:r>
            <a:r>
              <a:rPr lang="es-CO" sz="1400" dirty="0">
                <a:cs typeface="Arial" charset="0"/>
              </a:rPr>
              <a:t>de acuerdo con los lineamientos del gobierno nacional, así como del modelo de gestión, coordinando su implementación y mejora continua</a:t>
            </a:r>
            <a:r>
              <a:rPr lang="es-CO" sz="1400" dirty="0" smtClean="0">
                <a:cs typeface="Arial" charset="0"/>
              </a:rPr>
              <a:t>; realizando </a:t>
            </a:r>
            <a:r>
              <a:rPr lang="es-CO" sz="1400" dirty="0">
                <a:cs typeface="Arial" charset="0"/>
              </a:rPr>
              <a:t>la gestión, programación y seguimiento al presupuesto y proyectos de inversión.</a:t>
            </a:r>
          </a:p>
          <a:p>
            <a:pPr algn="just" eaLnBrk="1" hangingPunct="1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Componente: 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Transparencia y Acceso a la Información Pública</a:t>
            </a:r>
            <a:endParaRPr lang="es-CO" sz="1400" dirty="0">
              <a:cs typeface="Arial" charset="0"/>
            </a:endParaRPr>
          </a:p>
        </p:txBody>
      </p:sp>
      <p:sp>
        <p:nvSpPr>
          <p:cNvPr id="12" name="9 Rectángulo"/>
          <p:cNvSpPr/>
          <p:nvPr/>
        </p:nvSpPr>
        <p:spPr bwMode="auto">
          <a:xfrm>
            <a:off x="418348" y="115297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232947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9459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9460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19461" name="6 Grupo"/>
          <p:cNvGrpSpPr>
            <a:grpSpLocks/>
          </p:cNvGrpSpPr>
          <p:nvPr/>
        </p:nvGrpSpPr>
        <p:grpSpPr bwMode="auto">
          <a:xfrm>
            <a:off x="403515" y="504097"/>
            <a:ext cx="5104656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4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2) Transparencia, Participación y Servicio al Ciudadano</a:t>
              </a:r>
            </a:p>
          </p:txBody>
        </p:sp>
      </p:grpSp>
      <p:graphicFrame>
        <p:nvGraphicFramePr>
          <p:cNvPr id="19" name="Tab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459971"/>
              </p:ext>
            </p:extLst>
          </p:nvPr>
        </p:nvGraphicFramePr>
        <p:xfrm>
          <a:off x="403515" y="1979268"/>
          <a:ext cx="11474778" cy="2903090"/>
        </p:xfrm>
        <a:graphic>
          <a:graphicData uri="http://schemas.openxmlformats.org/drawingml/2006/table">
            <a:tbl>
              <a:tblPr/>
              <a:tblGrid>
                <a:gridCol w="308492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0222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2135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3045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9911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30457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5909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30457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97427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30457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05846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582972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5868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280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1322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05257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Realizar seguimiento al cumplimiento del pacto de transparencia suscrito por Alcaldes y </a:t>
                      </a:r>
                      <a:r>
                        <a:rPr lang="es-CO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Gobernadores</a:t>
                      </a:r>
                      <a:endParaRPr lang="es-CO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Seguimiento trimestral realizado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Dirección Operativa</a:t>
                      </a:r>
                      <a:b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Direcciones Territoriales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757989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Realizar seguimiento al cumplimiento de las directrices impartidas por la DO y DG en cuanto a la publicación en los aplicativos de la documentación establecidos por la Ley para las contrataciones directas.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Seguimiento trimestral realizado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Dirección Operativa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33137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Elaborar y publicar boletín de reporte mensual con el comportamiento de la urna de Cristal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Boletín de reporte elaborado y publicado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9,00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</a:t>
                      </a:r>
                      <a:b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Dirección de Contratación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21895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Publicar en portal web actualización del Plan de Adquisiciones (al menos una vez)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Actualización del Plan de Adquisiciones publicada en portal web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1" name="11 Rectángulo"/>
          <p:cNvSpPr>
            <a:spLocks noChangeArrowheads="1"/>
          </p:cNvSpPr>
          <p:nvPr/>
        </p:nvSpPr>
        <p:spPr bwMode="auto">
          <a:xfrm>
            <a:off x="397288" y="809717"/>
            <a:ext cx="1127685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b="1" dirty="0">
                <a:cs typeface="Arial" charset="0"/>
              </a:rPr>
              <a:t>: </a:t>
            </a:r>
            <a:r>
              <a:rPr lang="es-CO" sz="1400" dirty="0">
                <a:cs typeface="Arial" charset="0"/>
              </a:rPr>
              <a:t>PLANEACIÓN INSTITUCIONAL Y GESTIÓN PRESUPUESTAL</a:t>
            </a:r>
          </a:p>
          <a:p>
            <a:pPr algn="just">
              <a:defRPr/>
            </a:pPr>
            <a:r>
              <a:rPr lang="es-CO" sz="1400" b="1" dirty="0">
                <a:cs typeface="Arial" charset="0"/>
              </a:rPr>
              <a:t>Objetivo del proceso:</a:t>
            </a:r>
            <a:r>
              <a:rPr lang="es-CO" sz="1400" dirty="0">
                <a:cs typeface="Arial" charset="0"/>
              </a:rPr>
              <a:t> Establecer el direccionamiento estratégico</a:t>
            </a:r>
            <a:r>
              <a:rPr lang="es-CO" sz="1400" dirty="0" smtClean="0">
                <a:cs typeface="Arial" charset="0"/>
              </a:rPr>
              <a:t>, los </a:t>
            </a:r>
            <a:r>
              <a:rPr lang="es-CO" sz="1400" dirty="0">
                <a:cs typeface="Arial" charset="0"/>
              </a:rPr>
              <a:t>planes </a:t>
            </a:r>
            <a:r>
              <a:rPr lang="es-CO" sz="1400" dirty="0" smtClean="0">
                <a:cs typeface="Arial" charset="0"/>
              </a:rPr>
              <a:t>y programas en </a:t>
            </a:r>
            <a:r>
              <a:rPr lang="es-CO" sz="1400" dirty="0">
                <a:cs typeface="Arial" charset="0"/>
              </a:rPr>
              <a:t>el mediano y </a:t>
            </a:r>
            <a:r>
              <a:rPr lang="es-CO" sz="1400" dirty="0" smtClean="0">
                <a:cs typeface="Arial" charset="0"/>
              </a:rPr>
              <a:t>corto plazo </a:t>
            </a:r>
            <a:r>
              <a:rPr lang="es-CO" sz="1400" dirty="0">
                <a:cs typeface="Arial" charset="0"/>
              </a:rPr>
              <a:t>de acuerdo con los lineamientos del gobierno nacional, así como del modelo de gestión, coordinando su implementación y mejora continua</a:t>
            </a:r>
            <a:r>
              <a:rPr lang="es-CO" sz="1400" dirty="0" smtClean="0">
                <a:cs typeface="Arial" charset="0"/>
              </a:rPr>
              <a:t>; realizando </a:t>
            </a:r>
            <a:r>
              <a:rPr lang="es-CO" sz="1400" dirty="0">
                <a:cs typeface="Arial" charset="0"/>
              </a:rPr>
              <a:t>la gestión, programación y seguimiento al presupuesto y proyectos de inversión.</a:t>
            </a:r>
            <a:endParaRPr lang="es-CO" sz="1400" b="1" dirty="0">
              <a:cs typeface="Arial" charset="0"/>
            </a:endParaRPr>
          </a:p>
          <a:p>
            <a:pPr algn="just" eaLnBrk="1" hangingPunct="1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Componente: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 Transparencia y Acceso a la Información Pública</a:t>
            </a:r>
            <a:endParaRPr lang="es-CO" sz="1400" dirty="0">
              <a:cs typeface="Arial" charset="0"/>
            </a:endParaRPr>
          </a:p>
        </p:txBody>
      </p:sp>
      <p:sp>
        <p:nvSpPr>
          <p:cNvPr id="12" name="9 Rectángulo"/>
          <p:cNvSpPr/>
          <p:nvPr/>
        </p:nvSpPr>
        <p:spPr bwMode="auto">
          <a:xfrm>
            <a:off x="403515" y="176278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172096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9459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9460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19461" name="6 Grupo"/>
          <p:cNvGrpSpPr>
            <a:grpSpLocks/>
          </p:cNvGrpSpPr>
          <p:nvPr/>
        </p:nvGrpSpPr>
        <p:grpSpPr bwMode="auto">
          <a:xfrm>
            <a:off x="369022" y="456051"/>
            <a:ext cx="5071999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2) Transparencia, Participación y Servicio al Ciudadano</a:t>
              </a:r>
            </a:p>
          </p:txBody>
        </p:sp>
      </p:grpSp>
      <p:graphicFrame>
        <p:nvGraphicFramePr>
          <p:cNvPr id="19" name="Tab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0325843"/>
              </p:ext>
            </p:extLst>
          </p:nvPr>
        </p:nvGraphicFramePr>
        <p:xfrm>
          <a:off x="420978" y="2039194"/>
          <a:ext cx="11309512" cy="2994995"/>
        </p:xfrm>
        <a:graphic>
          <a:graphicData uri="http://schemas.openxmlformats.org/drawingml/2006/table">
            <a:tbl>
              <a:tblPr/>
              <a:tblGrid>
                <a:gridCol w="314507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3736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1975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2964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9507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2425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5255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24252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92778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24252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01099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363413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9828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233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702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41614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Actualizar en SUIT las mejoras en Trámites y otros procedimientos administrativos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Trámites y otros procedimientos administrativos actualizados en SUIT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41421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Actualizar la hoja de cálculo “Registro de Activos de Información” y adoptarla mediante acto administrativo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“Registro de Activos de Información” actualizado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</a:t>
                      </a:r>
                      <a:b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Administrativa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69056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Elaborar en formato de hoja de cálculo el “Índice de Información Clasificada y Reservada” y adoptarlo mediante acto administrativo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“Índice de Información Clasificada y Reservada” elaborado en hoja de cálculo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Jurídica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41348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Actualizar el “Esquema de Publicación” con participación de actores internos y externos y adoptarlo mediante acto administrativo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“Esquema de Publicación” actualizado y adoptado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1" name="11 Rectángulo"/>
          <p:cNvSpPr>
            <a:spLocks noChangeArrowheads="1"/>
          </p:cNvSpPr>
          <p:nvPr/>
        </p:nvSpPr>
        <p:spPr bwMode="auto">
          <a:xfrm>
            <a:off x="369022" y="792601"/>
            <a:ext cx="1127685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b="1" dirty="0">
                <a:cs typeface="Arial" charset="0"/>
              </a:rPr>
              <a:t>:</a:t>
            </a:r>
            <a:r>
              <a:rPr lang="es-CO" sz="1400" dirty="0">
                <a:cs typeface="Arial" charset="0"/>
              </a:rPr>
              <a:t> PLANEACIÓN INSTITUCIONAL Y GESTIÓN PRESUPUESTAL</a:t>
            </a:r>
          </a:p>
          <a:p>
            <a:pPr algn="just">
              <a:defRPr/>
            </a:pPr>
            <a:r>
              <a:rPr lang="es-CO" sz="1400" b="1" dirty="0">
                <a:cs typeface="Arial" charset="0"/>
              </a:rPr>
              <a:t>Objetivo del proceso:</a:t>
            </a:r>
            <a:r>
              <a:rPr lang="es-CO" sz="1400" dirty="0">
                <a:cs typeface="Arial" charset="0"/>
              </a:rPr>
              <a:t> Establecer el direccionamiento estratégico</a:t>
            </a:r>
            <a:r>
              <a:rPr lang="es-CO" sz="1400" dirty="0" smtClean="0">
                <a:cs typeface="Arial" charset="0"/>
              </a:rPr>
              <a:t>, los </a:t>
            </a:r>
            <a:r>
              <a:rPr lang="es-CO" sz="1400" dirty="0">
                <a:cs typeface="Arial" charset="0"/>
              </a:rPr>
              <a:t>planes </a:t>
            </a:r>
            <a:r>
              <a:rPr lang="es-CO" sz="1400" dirty="0" smtClean="0">
                <a:cs typeface="Arial" charset="0"/>
              </a:rPr>
              <a:t>y programas en </a:t>
            </a:r>
            <a:r>
              <a:rPr lang="es-CO" sz="1400" dirty="0">
                <a:cs typeface="Arial" charset="0"/>
              </a:rPr>
              <a:t>el mediano y </a:t>
            </a:r>
            <a:r>
              <a:rPr lang="es-CO" sz="1400" dirty="0" smtClean="0">
                <a:cs typeface="Arial" charset="0"/>
              </a:rPr>
              <a:t>corto plazo </a:t>
            </a:r>
            <a:r>
              <a:rPr lang="es-CO" sz="1400" dirty="0">
                <a:cs typeface="Arial" charset="0"/>
              </a:rPr>
              <a:t>de acuerdo con los lineamientos del gobierno nacional, así como del modelo de gestión, coordinando su implementación y mejora continua</a:t>
            </a:r>
            <a:r>
              <a:rPr lang="es-CO" sz="1400" dirty="0" smtClean="0">
                <a:cs typeface="Arial" charset="0"/>
              </a:rPr>
              <a:t>; realizando </a:t>
            </a:r>
            <a:r>
              <a:rPr lang="es-CO" sz="1400" dirty="0">
                <a:cs typeface="Arial" charset="0"/>
              </a:rPr>
              <a:t>la gestión, programación y seguimiento al presupuesto y proyectos de inversión.</a:t>
            </a:r>
          </a:p>
          <a:p>
            <a:pPr algn="just" eaLnBrk="1" hangingPunct="1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Componente: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 Transparencia y Acceso a la Información Pública</a:t>
            </a:r>
            <a:endParaRPr lang="es-CO" sz="1400" dirty="0">
              <a:cs typeface="Arial" charset="0"/>
            </a:endParaRPr>
          </a:p>
        </p:txBody>
      </p:sp>
      <p:sp>
        <p:nvSpPr>
          <p:cNvPr id="12" name="9 Rectángulo"/>
          <p:cNvSpPr/>
          <p:nvPr/>
        </p:nvSpPr>
        <p:spPr bwMode="auto">
          <a:xfrm>
            <a:off x="369022" y="132895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92681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2315231194"/>
              </p:ext>
            </p:extLst>
          </p:nvPr>
        </p:nvGraphicFramePr>
        <p:xfrm>
          <a:off x="561109" y="501290"/>
          <a:ext cx="11232573" cy="50266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195" name="2 Rectángulo"/>
          <p:cNvSpPr>
            <a:spLocks noChangeArrowheads="1"/>
          </p:cNvSpPr>
          <p:nvPr/>
        </p:nvSpPr>
        <p:spPr bwMode="auto">
          <a:xfrm>
            <a:off x="1759981" y="39327"/>
            <a:ext cx="86661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2400" b="1" dirty="0"/>
              <a:t>POLÍTICAS DE DESARROLLO ADMINISTRATIVO </a:t>
            </a:r>
            <a:endParaRPr lang="es-CO" altLang="es-CO" sz="2400" dirty="0"/>
          </a:p>
        </p:txBody>
      </p:sp>
    </p:spTree>
    <p:extLst>
      <p:ext uri="{BB962C8B-B14F-4D97-AF65-F5344CB8AC3E}">
        <p14:creationId xmlns:p14="http://schemas.microsoft.com/office/powerpoint/2010/main" val="108357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9459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9460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19461" name="6 Grupo"/>
          <p:cNvGrpSpPr>
            <a:grpSpLocks/>
          </p:cNvGrpSpPr>
          <p:nvPr/>
        </p:nvGrpSpPr>
        <p:grpSpPr bwMode="auto">
          <a:xfrm>
            <a:off x="420978" y="419457"/>
            <a:ext cx="5126428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2) Transparencia, Participación y Servicio al Ciudadano</a:t>
              </a:r>
            </a:p>
          </p:txBody>
        </p:sp>
      </p:grpSp>
      <p:graphicFrame>
        <p:nvGraphicFramePr>
          <p:cNvPr id="19" name="Tab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4380603"/>
              </p:ext>
            </p:extLst>
          </p:nvPr>
        </p:nvGraphicFramePr>
        <p:xfrm>
          <a:off x="420978" y="1984117"/>
          <a:ext cx="11276856" cy="3274330"/>
        </p:xfrm>
        <a:graphic>
          <a:graphicData uri="http://schemas.openxmlformats.org/drawingml/2006/table">
            <a:tbl>
              <a:tblPr/>
              <a:tblGrid>
                <a:gridCol w="259894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24108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0260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7716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3861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8628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8710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81877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91530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30881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391530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549245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163744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374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224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32751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Asegurar la Articulación y/o integración del Programa de Gestión Documental con los instrumentos de gestión de información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Articulación y/o integración del Programa de Gestión Documental con los instrumentos de gestión de información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Administrativa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77506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Publicar los Instrumentos de gestión de la información pública en la página web Invías y en el Portal de Datos Abiertos del Estado colombiano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Instrumentos de gestión de la información pública publicados en página web y Portal de Datos Abiertos del Estado colombiano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</a:t>
                      </a:r>
                      <a:b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62103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Adecuar la página web para permitir la accesibilidad a población</a:t>
                      </a:r>
                      <a:r>
                        <a:rPr lang="es-CO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en situación de discapacidad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Página web accesible para población en situación de discapacidad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75386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Elaborar y publicar en la pagina web el Informe de peticiones, quejas, reclamos, denuncias y solicitudes de acceso a la información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Informe de peticiones, quejas, reclamos y denuncias y solicitudes de acceso a la información elaborado y publicado en pagina web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1" name="11 Rectángulo"/>
          <p:cNvSpPr>
            <a:spLocks noChangeArrowheads="1"/>
          </p:cNvSpPr>
          <p:nvPr/>
        </p:nvSpPr>
        <p:spPr bwMode="auto">
          <a:xfrm>
            <a:off x="378405" y="773470"/>
            <a:ext cx="1127685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b="1" dirty="0">
                <a:cs typeface="Arial" charset="0"/>
              </a:rPr>
              <a:t>: </a:t>
            </a:r>
            <a:r>
              <a:rPr lang="es-CO" sz="1400" dirty="0">
                <a:cs typeface="Arial" charset="0"/>
              </a:rPr>
              <a:t>PLANEACIÓN INSTITUCIONAL Y GESTIÓN PRESUPUESTAL</a:t>
            </a:r>
          </a:p>
          <a:p>
            <a:pPr algn="just">
              <a:defRPr/>
            </a:pPr>
            <a:r>
              <a:rPr lang="es-CO" sz="1400" b="1" dirty="0">
                <a:cs typeface="Arial" charset="0"/>
              </a:rPr>
              <a:t>Objetivo del proceso:</a:t>
            </a:r>
            <a:r>
              <a:rPr lang="es-CO" sz="1400" dirty="0">
                <a:cs typeface="Arial" charset="0"/>
              </a:rPr>
              <a:t> Establecer el direccionamiento estratégico</a:t>
            </a:r>
            <a:r>
              <a:rPr lang="es-CO" sz="1400" dirty="0" smtClean="0">
                <a:cs typeface="Arial" charset="0"/>
              </a:rPr>
              <a:t>, los </a:t>
            </a:r>
            <a:r>
              <a:rPr lang="es-CO" sz="1400" dirty="0">
                <a:cs typeface="Arial" charset="0"/>
              </a:rPr>
              <a:t>planes </a:t>
            </a:r>
            <a:r>
              <a:rPr lang="es-CO" sz="1400" dirty="0" smtClean="0">
                <a:cs typeface="Arial" charset="0"/>
              </a:rPr>
              <a:t>y programas en </a:t>
            </a:r>
            <a:r>
              <a:rPr lang="es-CO" sz="1400" dirty="0">
                <a:cs typeface="Arial" charset="0"/>
              </a:rPr>
              <a:t>el mediano y </a:t>
            </a:r>
            <a:r>
              <a:rPr lang="es-CO" sz="1400" dirty="0" smtClean="0">
                <a:cs typeface="Arial" charset="0"/>
              </a:rPr>
              <a:t>corto plazo </a:t>
            </a:r>
            <a:r>
              <a:rPr lang="es-CO" sz="1400" dirty="0">
                <a:cs typeface="Arial" charset="0"/>
              </a:rPr>
              <a:t>de acuerdo con los lineamientos del gobierno nacional, así como del modelo de gestión, coordinando su implementación y mejora continua</a:t>
            </a:r>
            <a:r>
              <a:rPr lang="es-CO" sz="1400" dirty="0" smtClean="0">
                <a:cs typeface="Arial" charset="0"/>
              </a:rPr>
              <a:t>; realizando </a:t>
            </a:r>
            <a:r>
              <a:rPr lang="es-CO" sz="1400" dirty="0">
                <a:cs typeface="Arial" charset="0"/>
              </a:rPr>
              <a:t>la gestión, programación y seguimiento al presupuesto y proyectos de inversión.</a:t>
            </a:r>
            <a:endParaRPr lang="es-CO" sz="1400" b="1" dirty="0">
              <a:cs typeface="Arial" charset="0"/>
            </a:endParaRPr>
          </a:p>
          <a:p>
            <a:pPr algn="just" eaLnBrk="1" hangingPunct="1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Componente: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 Transparencia y Acceso a la Información Pública</a:t>
            </a:r>
            <a:endParaRPr lang="es-CO" sz="1400" dirty="0">
              <a:cs typeface="Arial" charset="0"/>
            </a:endParaRPr>
          </a:p>
        </p:txBody>
      </p:sp>
      <p:sp>
        <p:nvSpPr>
          <p:cNvPr id="12" name="9 Rectángulo"/>
          <p:cNvSpPr/>
          <p:nvPr/>
        </p:nvSpPr>
        <p:spPr bwMode="auto">
          <a:xfrm>
            <a:off x="435779" y="125835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223396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9459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9460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19461" name="6 Grupo"/>
          <p:cNvGrpSpPr>
            <a:grpSpLocks/>
          </p:cNvGrpSpPr>
          <p:nvPr/>
        </p:nvGrpSpPr>
        <p:grpSpPr bwMode="auto">
          <a:xfrm>
            <a:off x="369022" y="451983"/>
            <a:ext cx="5082885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2) Transparencia, Participación y Servicio al Ciudadano</a:t>
              </a:r>
            </a:p>
          </p:txBody>
        </p:sp>
      </p:grpSp>
      <p:sp>
        <p:nvSpPr>
          <p:cNvPr id="13" name="11 Rectángulo"/>
          <p:cNvSpPr>
            <a:spLocks noChangeArrowheads="1"/>
          </p:cNvSpPr>
          <p:nvPr/>
        </p:nvSpPr>
        <p:spPr bwMode="auto">
          <a:xfrm>
            <a:off x="403515" y="777884"/>
            <a:ext cx="11309514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b="1" dirty="0">
                <a:cs typeface="Arial" charset="0"/>
              </a:rPr>
              <a:t>: </a:t>
            </a:r>
            <a:r>
              <a:rPr lang="es-CO" sz="1400" dirty="0">
                <a:cs typeface="Arial" charset="0"/>
              </a:rPr>
              <a:t>PLANEACIÓN INSTITUCIONAL Y GESTIÓN PRESUPUESTAL</a:t>
            </a:r>
          </a:p>
          <a:p>
            <a:pPr algn="just">
              <a:defRPr/>
            </a:pPr>
            <a:r>
              <a:rPr lang="es-CO" sz="1400" b="1" dirty="0">
                <a:cs typeface="Arial" charset="0"/>
              </a:rPr>
              <a:t>Objetivo del proceso:</a:t>
            </a:r>
            <a:r>
              <a:rPr lang="es-CO" sz="1400" dirty="0">
                <a:cs typeface="Arial" charset="0"/>
              </a:rPr>
              <a:t> Establecer el direccionamiento estratégico</a:t>
            </a:r>
            <a:r>
              <a:rPr lang="es-CO" sz="1400" dirty="0" smtClean="0">
                <a:cs typeface="Arial" charset="0"/>
              </a:rPr>
              <a:t>, los </a:t>
            </a:r>
            <a:r>
              <a:rPr lang="es-CO" sz="1400" dirty="0">
                <a:cs typeface="Arial" charset="0"/>
              </a:rPr>
              <a:t>planes </a:t>
            </a:r>
            <a:r>
              <a:rPr lang="es-CO" sz="1400" dirty="0" smtClean="0">
                <a:cs typeface="Arial" charset="0"/>
              </a:rPr>
              <a:t>y programas en </a:t>
            </a:r>
            <a:r>
              <a:rPr lang="es-CO" sz="1400" dirty="0">
                <a:cs typeface="Arial" charset="0"/>
              </a:rPr>
              <a:t>el mediano y </a:t>
            </a:r>
            <a:r>
              <a:rPr lang="es-CO" sz="1400" dirty="0" smtClean="0">
                <a:cs typeface="Arial" charset="0"/>
              </a:rPr>
              <a:t>corto plazo </a:t>
            </a:r>
            <a:r>
              <a:rPr lang="es-CO" sz="1400" dirty="0">
                <a:cs typeface="Arial" charset="0"/>
              </a:rPr>
              <a:t>de acuerdo con los lineamientos del gobierno nacional, así como del modelo de gestión, coordinando su implementación y mejora continua</a:t>
            </a:r>
            <a:r>
              <a:rPr lang="es-CO" sz="1400" dirty="0" smtClean="0">
                <a:cs typeface="Arial" charset="0"/>
              </a:rPr>
              <a:t>; realizando </a:t>
            </a:r>
            <a:r>
              <a:rPr lang="es-CO" sz="1400" dirty="0">
                <a:cs typeface="Arial" charset="0"/>
              </a:rPr>
              <a:t>la gestión, programación y seguimiento al presupuesto y proyectos de inversión</a:t>
            </a:r>
          </a:p>
          <a:p>
            <a:pPr algn="just" eaLnBrk="1" hangingPunct="1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Componente: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 Iniciativas adicionales</a:t>
            </a:r>
            <a:endParaRPr lang="es-CO" sz="1400" dirty="0">
              <a:cs typeface="Arial" charset="0"/>
            </a:endParaRPr>
          </a:p>
        </p:txBody>
      </p:sp>
      <p:graphicFrame>
        <p:nvGraphicFramePr>
          <p:cNvPr id="19" name="Tab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2527442"/>
              </p:ext>
            </p:extLst>
          </p:nvPr>
        </p:nvGraphicFramePr>
        <p:xfrm>
          <a:off x="420978" y="2018343"/>
          <a:ext cx="11309514" cy="2649350"/>
        </p:xfrm>
        <a:graphic>
          <a:graphicData uri="http://schemas.openxmlformats.org/drawingml/2006/table">
            <a:tbl>
              <a:tblPr/>
              <a:tblGrid>
                <a:gridCol w="309528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0827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6436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3182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8904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31827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47526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621018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93708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619678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393708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313246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3374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509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107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42487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Establecer políticas Antisoborno - Antifraude y de integridad en la Contratación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Políticas Antisoborno- Antifraude y de integridad establecidas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Dirección General</a:t>
                      </a:r>
                      <a:b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</a:t>
                      </a:r>
                      <a:b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Dirección de Contratación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400633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Documentar un Código de Ética que incluya lineamientos claros y precisos sobre temas de conflicto de intereses, canales de denuncia de hechos de corrupción, mecanismos para la protección al denunciante, unidades de reacción inmediata a la corrupción, etc. y aprobarlo en Comité de Ética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Código de Ética documentado y aprobado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</a:t>
                      </a:r>
                      <a:b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Administrativa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" name="9 Rectángulo"/>
          <p:cNvSpPr/>
          <p:nvPr/>
        </p:nvSpPr>
        <p:spPr bwMode="auto">
          <a:xfrm>
            <a:off x="369022" y="132895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4547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9459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9460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19461" name="6 Grupo"/>
          <p:cNvGrpSpPr>
            <a:grpSpLocks/>
          </p:cNvGrpSpPr>
          <p:nvPr/>
        </p:nvGrpSpPr>
        <p:grpSpPr bwMode="auto">
          <a:xfrm>
            <a:off x="369022" y="462513"/>
            <a:ext cx="5191742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2) Transparencia, Participación y Servicio al Ciudadano</a:t>
              </a:r>
            </a:p>
          </p:txBody>
        </p:sp>
      </p:grpSp>
      <p:graphicFrame>
        <p:nvGraphicFramePr>
          <p:cNvPr id="19" name="Tab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8541751"/>
              </p:ext>
            </p:extLst>
          </p:nvPr>
        </p:nvGraphicFramePr>
        <p:xfrm>
          <a:off x="420978" y="2082434"/>
          <a:ext cx="11312236" cy="2117426"/>
        </p:xfrm>
        <a:graphic>
          <a:graphicData uri="http://schemas.openxmlformats.org/drawingml/2006/table">
            <a:tbl>
              <a:tblPr/>
              <a:tblGrid>
                <a:gridCol w="305652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8563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3904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7741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4407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86543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93541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77415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30722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77415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393974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549929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8660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7282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0002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24021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Socializar lineamientos del Código de Ética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lineamientos del Código de Ética socializados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2139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Realizar informe sobre implementación del Código de Ética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Informe sobre cumplimiento del Código de Ética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Administrativa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83663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Realizar Capacitaciones especificas en Transparencia y Anticorrupción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Capacitaciones especificas en Transparencia y Anticorrupción realizadas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Administrativa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" name="11 Rectángulo"/>
          <p:cNvSpPr>
            <a:spLocks noChangeArrowheads="1"/>
          </p:cNvSpPr>
          <p:nvPr/>
        </p:nvSpPr>
        <p:spPr bwMode="auto">
          <a:xfrm>
            <a:off x="403515" y="791605"/>
            <a:ext cx="11309514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b="1" dirty="0">
                <a:cs typeface="Arial" charset="0"/>
              </a:rPr>
              <a:t>: </a:t>
            </a:r>
            <a:r>
              <a:rPr lang="es-CO" sz="1400" dirty="0">
                <a:cs typeface="Arial" charset="0"/>
              </a:rPr>
              <a:t>PLANEACIÓN INSTITUCIONAL Y GESTIÓN PRESUPUESTAL</a:t>
            </a:r>
          </a:p>
          <a:p>
            <a:pPr algn="just">
              <a:defRPr/>
            </a:pPr>
            <a:r>
              <a:rPr lang="es-CO" sz="1400" b="1" dirty="0">
                <a:cs typeface="Arial" charset="0"/>
              </a:rPr>
              <a:t>Objetivo del proceso:</a:t>
            </a:r>
            <a:r>
              <a:rPr lang="es-CO" sz="1400" dirty="0">
                <a:cs typeface="Arial" charset="0"/>
              </a:rPr>
              <a:t> Establecer el direccionamiento estratégico</a:t>
            </a:r>
            <a:r>
              <a:rPr lang="es-CO" sz="1400" dirty="0" smtClean="0">
                <a:cs typeface="Arial" charset="0"/>
              </a:rPr>
              <a:t>, los </a:t>
            </a:r>
            <a:r>
              <a:rPr lang="es-CO" sz="1400" dirty="0">
                <a:cs typeface="Arial" charset="0"/>
              </a:rPr>
              <a:t>planes </a:t>
            </a:r>
            <a:r>
              <a:rPr lang="es-CO" sz="1400" dirty="0" smtClean="0">
                <a:cs typeface="Arial" charset="0"/>
              </a:rPr>
              <a:t>y programas en </a:t>
            </a:r>
            <a:r>
              <a:rPr lang="es-CO" sz="1400" dirty="0">
                <a:cs typeface="Arial" charset="0"/>
              </a:rPr>
              <a:t>el mediano y </a:t>
            </a:r>
            <a:r>
              <a:rPr lang="es-CO" sz="1400" dirty="0" smtClean="0">
                <a:cs typeface="Arial" charset="0"/>
              </a:rPr>
              <a:t>corto plazo </a:t>
            </a:r>
            <a:r>
              <a:rPr lang="es-CO" sz="1400" dirty="0">
                <a:cs typeface="Arial" charset="0"/>
              </a:rPr>
              <a:t>de acuerdo con los lineamientos del gobierno nacional, así como del modelo de gestión, coordinando su implementación y mejora continua</a:t>
            </a:r>
            <a:r>
              <a:rPr lang="es-CO" sz="1400" dirty="0" smtClean="0">
                <a:cs typeface="Arial" charset="0"/>
              </a:rPr>
              <a:t>; realizando </a:t>
            </a:r>
            <a:r>
              <a:rPr lang="es-CO" sz="1400" dirty="0">
                <a:cs typeface="Arial" charset="0"/>
              </a:rPr>
              <a:t>la gestión, programación y seguimiento al presupuesto y proyectos de inversión</a:t>
            </a:r>
            <a:endParaRPr lang="es-CO" sz="1400" b="1" dirty="0">
              <a:cs typeface="Arial" charset="0"/>
            </a:endParaRPr>
          </a:p>
          <a:p>
            <a:pPr algn="just" eaLnBrk="1" hangingPunct="1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Componente: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 Iniciativas adicionales</a:t>
            </a:r>
            <a:endParaRPr lang="es-CO" sz="1400" dirty="0">
              <a:cs typeface="Arial" charset="0"/>
            </a:endParaRPr>
          </a:p>
        </p:txBody>
      </p:sp>
      <p:sp>
        <p:nvSpPr>
          <p:cNvPr id="12" name="9 Rectángulo"/>
          <p:cNvSpPr/>
          <p:nvPr/>
        </p:nvSpPr>
        <p:spPr bwMode="auto">
          <a:xfrm>
            <a:off x="369022" y="132895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197559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9459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9460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19461" name="6 Grupo"/>
          <p:cNvGrpSpPr>
            <a:grpSpLocks/>
          </p:cNvGrpSpPr>
          <p:nvPr/>
        </p:nvGrpSpPr>
        <p:grpSpPr bwMode="auto">
          <a:xfrm>
            <a:off x="369023" y="469446"/>
            <a:ext cx="5117378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2) Transparencia, Participación y Servicio al Ciudadano</a:t>
              </a:r>
            </a:p>
          </p:txBody>
        </p:sp>
      </p:grpSp>
      <p:sp>
        <p:nvSpPr>
          <p:cNvPr id="13" name="11 Rectángulo"/>
          <p:cNvSpPr>
            <a:spLocks noChangeArrowheads="1"/>
          </p:cNvSpPr>
          <p:nvPr/>
        </p:nvSpPr>
        <p:spPr bwMode="auto">
          <a:xfrm>
            <a:off x="403515" y="852535"/>
            <a:ext cx="54721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b="1" dirty="0">
                <a:cs typeface="Arial" charset="0"/>
              </a:rPr>
              <a:t>: </a:t>
            </a:r>
            <a:r>
              <a:rPr lang="es-CO" sz="1400" dirty="0">
                <a:cs typeface="Arial" charset="0"/>
              </a:rPr>
              <a:t>TRANSVERSAL</a:t>
            </a:r>
          </a:p>
          <a:p>
            <a:pPr eaLnBrk="1" hangingPunct="1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Componente: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 Rendición de Cuentas</a:t>
            </a:r>
            <a:endParaRPr lang="es-CO" sz="1400" dirty="0">
              <a:cs typeface="Arial" charset="0"/>
            </a:endParaRPr>
          </a:p>
        </p:txBody>
      </p:sp>
      <p:graphicFrame>
        <p:nvGraphicFramePr>
          <p:cNvPr id="19" name="Tab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8258561"/>
              </p:ext>
            </p:extLst>
          </p:nvPr>
        </p:nvGraphicFramePr>
        <p:xfrm>
          <a:off x="420978" y="1393218"/>
          <a:ext cx="11298628" cy="2968929"/>
        </p:xfrm>
        <a:graphic>
          <a:graphicData uri="http://schemas.openxmlformats.org/drawingml/2006/table">
            <a:tbl>
              <a:tblPr/>
              <a:tblGrid>
                <a:gridCol w="319005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6364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3434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4606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40782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7621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41847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44340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407828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44340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16468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225651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5281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94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15458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Elaborar y publicar el Plan de Comunicaciones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Plan de Comunicaciones elaborado y publicado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Secretaria General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69232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Actualizar el manual editorial de publicación en página web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Manual editorial actualizado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Secretaria General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831818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Implementar (5) </a:t>
                      </a:r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foros </a:t>
                      </a:r>
                      <a:r>
                        <a:rPr lang="es-CO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temáticos internos </a:t>
                      </a:r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sobre avances a la gestión y los nuevos proyectos (</a:t>
                      </a:r>
                      <a:r>
                        <a:rPr lang="es-CO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inviforos</a:t>
                      </a:r>
                      <a:r>
                        <a:rPr lang="es-CO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) Destacando la labor de los equipos de trabajo que han participado en la planeación y ejecución de los proyectos</a:t>
                      </a:r>
                      <a:endParaRPr lang="es-CO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Foros </a:t>
                      </a:r>
                      <a:r>
                        <a:rPr lang="es-CO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temáticos internos implementados (inviforos)</a:t>
                      </a:r>
                      <a:endParaRPr lang="es-CO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40%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80%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Dirección Operativa</a:t>
                      </a:r>
                      <a:b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Dirección Técnica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767609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Actualizar información institucional en página web oficial Invías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Página web actualizada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1" name="9 Rectángulo"/>
          <p:cNvSpPr/>
          <p:nvPr/>
        </p:nvSpPr>
        <p:spPr bwMode="auto">
          <a:xfrm>
            <a:off x="369022" y="132895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187197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9459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9460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19461" name="6 Grupo"/>
          <p:cNvGrpSpPr>
            <a:grpSpLocks/>
          </p:cNvGrpSpPr>
          <p:nvPr/>
        </p:nvGrpSpPr>
        <p:grpSpPr bwMode="auto">
          <a:xfrm>
            <a:off x="403515" y="428493"/>
            <a:ext cx="5104656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2) Transparencia, Participación y Servicio al Ciudadano</a:t>
              </a:r>
            </a:p>
          </p:txBody>
        </p:sp>
      </p:grpSp>
      <p:sp>
        <p:nvSpPr>
          <p:cNvPr id="13" name="11 Rectángulo"/>
          <p:cNvSpPr>
            <a:spLocks noChangeArrowheads="1"/>
          </p:cNvSpPr>
          <p:nvPr/>
        </p:nvSpPr>
        <p:spPr bwMode="auto">
          <a:xfrm>
            <a:off x="403515" y="581659"/>
            <a:ext cx="5472113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es-CO" sz="1400" dirty="0">
              <a:cs typeface="Arial" charset="0"/>
            </a:endParaRPr>
          </a:p>
          <a:p>
            <a:pPr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b="1" dirty="0">
                <a:cs typeface="Arial" charset="0"/>
              </a:rPr>
              <a:t>: </a:t>
            </a:r>
            <a:r>
              <a:rPr lang="es-CO" sz="1400" dirty="0">
                <a:cs typeface="Arial" charset="0"/>
              </a:rPr>
              <a:t>TRANSVERSAL</a:t>
            </a:r>
          </a:p>
          <a:p>
            <a:pPr eaLnBrk="1" hangingPunct="1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Componente: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 Rendición de Cuentas</a:t>
            </a:r>
            <a:endParaRPr lang="es-CO" sz="1400" dirty="0">
              <a:cs typeface="Arial" charset="0"/>
            </a:endParaRPr>
          </a:p>
        </p:txBody>
      </p:sp>
      <p:graphicFrame>
        <p:nvGraphicFramePr>
          <p:cNvPr id="19" name="Tab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8742148"/>
              </p:ext>
            </p:extLst>
          </p:nvPr>
        </p:nvGraphicFramePr>
        <p:xfrm>
          <a:off x="420978" y="1275061"/>
          <a:ext cx="11298630" cy="2890827"/>
        </p:xfrm>
        <a:graphic>
          <a:graphicData uri="http://schemas.openxmlformats.org/drawingml/2006/table">
            <a:tbl>
              <a:tblPr/>
              <a:tblGrid>
                <a:gridCol w="303179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7118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2924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8331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9037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8179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88423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21045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90376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83316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390376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537385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4423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030624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Publicar en los canales de comunicación externa e interna información correspondiente a la planeación y avances en la gestión y los nuevos proyectos a desarrollar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Información correspondiente a la planeación y avances en la gestión y los nuevos proyectos a desarrollar publicada en los canales de comunicación externa e interna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Secretaria General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2979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Publicar y divulgar oportunamente el informe de gestión de la Entidad</a:t>
                      </a:r>
                      <a:endParaRPr lang="es-CO" sz="1200" b="0" i="0" u="none" strike="noStrike" dirty="0">
                        <a:solidFill>
                          <a:srgbClr val="FF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Informe de gestión de la Entidad publicado y divulgado</a:t>
                      </a:r>
                      <a:endParaRPr lang="es-CO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Secretaría General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923888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Revisar y ajustar la estructura del informe de peticiones, quejas, reclamos, denuncias y solicitudes de acceso a la información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Estructura del informe de peticiones, quejas, reclamos y denuncias y solicitudes de acceso a la información revisado y ajustado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" name="9 Rectángulo"/>
          <p:cNvSpPr/>
          <p:nvPr/>
        </p:nvSpPr>
        <p:spPr bwMode="auto">
          <a:xfrm>
            <a:off x="418254" y="109405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286023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9459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9460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19461" name="6 Grupo"/>
          <p:cNvGrpSpPr>
            <a:grpSpLocks/>
          </p:cNvGrpSpPr>
          <p:nvPr/>
        </p:nvGrpSpPr>
        <p:grpSpPr bwMode="auto">
          <a:xfrm>
            <a:off x="403515" y="456974"/>
            <a:ext cx="5093771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2) Transparencia, Participación y Servicio al Ciudadano</a:t>
              </a:r>
            </a:p>
          </p:txBody>
        </p:sp>
      </p:grpSp>
      <p:sp>
        <p:nvSpPr>
          <p:cNvPr id="13" name="11 Rectángulo"/>
          <p:cNvSpPr>
            <a:spLocks noChangeArrowheads="1"/>
          </p:cNvSpPr>
          <p:nvPr/>
        </p:nvSpPr>
        <p:spPr bwMode="auto">
          <a:xfrm>
            <a:off x="403515" y="565944"/>
            <a:ext cx="5472113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es-CO" sz="1400" dirty="0">
              <a:cs typeface="Arial" charset="0"/>
            </a:endParaRPr>
          </a:p>
          <a:p>
            <a:pPr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b="1" dirty="0">
                <a:cs typeface="Arial" charset="0"/>
              </a:rPr>
              <a:t>: </a:t>
            </a:r>
            <a:r>
              <a:rPr lang="es-CO" sz="1400" dirty="0">
                <a:cs typeface="Arial" charset="0"/>
              </a:rPr>
              <a:t>TRANSVERSAL</a:t>
            </a:r>
          </a:p>
          <a:p>
            <a:pPr eaLnBrk="1" hangingPunct="1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Componente: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 Rendición de Cuentas</a:t>
            </a:r>
            <a:endParaRPr lang="es-CO" sz="1400" dirty="0">
              <a:cs typeface="Arial" charset="0"/>
            </a:endParaRPr>
          </a:p>
        </p:txBody>
      </p:sp>
      <p:graphicFrame>
        <p:nvGraphicFramePr>
          <p:cNvPr id="19" name="Tab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76275"/>
              </p:ext>
            </p:extLst>
          </p:nvPr>
        </p:nvGraphicFramePr>
        <p:xfrm>
          <a:off x="420978" y="1348264"/>
          <a:ext cx="11248509" cy="3173751"/>
        </p:xfrm>
        <a:graphic>
          <a:graphicData uri="http://schemas.openxmlformats.org/drawingml/2006/table">
            <a:tbl>
              <a:tblPr/>
              <a:tblGrid>
                <a:gridCol w="305514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8482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3411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9577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48856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8627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81539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95775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16881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77156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502744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229701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6962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004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666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035058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Realizar seguimiento a la implementación de las actividades contempladas en el manual editorial tendiente a la actualización de información de la Entidad en la página web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Seguimiento a la implementación del manual editorial realizada</a:t>
                      </a:r>
                      <a:b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/>
                      </a:r>
                      <a:b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Página web actualizada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907177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Promover </a:t>
                      </a:r>
                      <a:r>
                        <a:rPr lang="es-CO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(5) </a:t>
                      </a:r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acciones de diálogo </a:t>
                      </a:r>
                      <a:r>
                        <a:rPr lang="es-CO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por</a:t>
                      </a:r>
                      <a:r>
                        <a:rPr lang="es-CO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medio de las redes sociales para </a:t>
                      </a:r>
                      <a:r>
                        <a:rPr lang="es-CO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la </a:t>
                      </a:r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rendición de cuentas focalizada por temas, por grupos de interés o regiones (DAFP)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Rendición de cuentas focalizada por temas, por grupos de interés o regiones promovida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46704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Realizar 12 Chat </a:t>
                      </a:r>
                      <a:r>
                        <a:rPr lang="es-CO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ciudadano temático para propiciar </a:t>
                      </a:r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el diálogo con la ciudadanía.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Chat </a:t>
                      </a:r>
                      <a:r>
                        <a:rPr lang="es-CO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ciudadano temático </a:t>
                      </a:r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realizado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1" name="9 Rectángulo"/>
          <p:cNvSpPr/>
          <p:nvPr/>
        </p:nvSpPr>
        <p:spPr bwMode="auto">
          <a:xfrm>
            <a:off x="403515" y="168275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416221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9459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9460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19461" name="6 Grupo"/>
          <p:cNvGrpSpPr>
            <a:grpSpLocks/>
          </p:cNvGrpSpPr>
          <p:nvPr/>
        </p:nvGrpSpPr>
        <p:grpSpPr bwMode="auto">
          <a:xfrm>
            <a:off x="403515" y="433567"/>
            <a:ext cx="5115542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2) Transparencia, Participación y Servicio al Ciudadano</a:t>
              </a:r>
            </a:p>
          </p:txBody>
        </p:sp>
      </p:grpSp>
      <p:sp>
        <p:nvSpPr>
          <p:cNvPr id="13" name="11 Rectángulo"/>
          <p:cNvSpPr>
            <a:spLocks noChangeArrowheads="1"/>
          </p:cNvSpPr>
          <p:nvPr/>
        </p:nvSpPr>
        <p:spPr bwMode="auto">
          <a:xfrm>
            <a:off x="403515" y="581659"/>
            <a:ext cx="5472113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es-CO" sz="1400" dirty="0">
              <a:cs typeface="Arial" charset="0"/>
            </a:endParaRPr>
          </a:p>
          <a:p>
            <a:pPr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b="1" dirty="0">
                <a:cs typeface="Arial" charset="0"/>
              </a:rPr>
              <a:t>: </a:t>
            </a:r>
            <a:r>
              <a:rPr lang="es-CO" sz="1400" dirty="0">
                <a:cs typeface="Arial" charset="0"/>
              </a:rPr>
              <a:t>TRANSVERSAL </a:t>
            </a:r>
          </a:p>
          <a:p>
            <a:pPr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Componente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: Rendición de Cuentas</a:t>
            </a:r>
            <a:endParaRPr lang="es-CO" sz="1400" dirty="0">
              <a:cs typeface="Arial" charset="0"/>
            </a:endParaRPr>
          </a:p>
        </p:txBody>
      </p:sp>
      <p:graphicFrame>
        <p:nvGraphicFramePr>
          <p:cNvPr id="19" name="Tab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5256089"/>
              </p:ext>
            </p:extLst>
          </p:nvPr>
        </p:nvGraphicFramePr>
        <p:xfrm>
          <a:off x="420978" y="1337786"/>
          <a:ext cx="11309512" cy="3263855"/>
        </p:xfrm>
        <a:graphic>
          <a:graphicData uri="http://schemas.openxmlformats.org/drawingml/2006/table">
            <a:tbl>
              <a:tblPr/>
              <a:tblGrid>
                <a:gridCol w="306439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9022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1627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8741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3389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8805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91828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87419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20546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643620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393899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391941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14952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488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962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48313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Promover Diálogo de doble vía con la ciudadanía y periodistas a través de Redes </a:t>
                      </a:r>
                      <a:r>
                        <a:rPr lang="es-CO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sociales, foros y chats</a:t>
                      </a:r>
                      <a:endParaRPr lang="es-CO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Diálogo de doble vía con la ciudadanía y periodistas promovido a través de Redes </a:t>
                      </a:r>
                      <a:r>
                        <a:rPr lang="es-CO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sociales, foros y chats</a:t>
                      </a:r>
                      <a:endParaRPr lang="es-CO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890336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Realizar consultas a la ciudadanía para identificar necesidades de información e involucrar los temas en chats, foros, </a:t>
                      </a:r>
                      <a:r>
                        <a:rPr lang="es-CO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Principal</a:t>
                      </a:r>
                      <a:r>
                        <a:rPr lang="es-CO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espacio de</a:t>
                      </a:r>
                      <a:r>
                        <a:rPr lang="es-CO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rendición de cuentas, revistas, boletines, etc. </a:t>
                      </a:r>
                      <a:r>
                        <a:rPr lang="es-CO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(Caracterización </a:t>
                      </a:r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de necesidades de información)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Consultas realizadas e involucradas en chats, foros, </a:t>
                      </a:r>
                      <a:r>
                        <a:rPr lang="es-CO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Principal</a:t>
                      </a:r>
                      <a:r>
                        <a:rPr lang="es-CO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espacio </a:t>
                      </a:r>
                      <a:r>
                        <a:rPr lang="es-CO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de </a:t>
                      </a:r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rendición de cuentas, revistas, boletines, etc.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935355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Realizar principal</a:t>
                      </a:r>
                      <a:r>
                        <a:rPr lang="es-CO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espacio </a:t>
                      </a:r>
                      <a:r>
                        <a:rPr lang="es-CO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de </a:t>
                      </a:r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rendición de cuentas los resultados de los planes programas y proyectos de la Entidad de interés ciudadano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Principal</a:t>
                      </a:r>
                      <a:r>
                        <a:rPr lang="es-CO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espacio de rendición de cuentas r</a:t>
                      </a:r>
                      <a:r>
                        <a:rPr lang="es-CO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ealizado</a:t>
                      </a:r>
                      <a:endParaRPr lang="es-CO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</a:t>
                      </a:r>
                      <a:b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Dirección Técnica</a:t>
                      </a:r>
                      <a:b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Dirección Operativa</a:t>
                      </a:r>
                      <a:b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</a:t>
                      </a:r>
                      <a:b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" name="9 Rectángulo"/>
          <p:cNvSpPr/>
          <p:nvPr/>
        </p:nvSpPr>
        <p:spPr bwMode="auto">
          <a:xfrm>
            <a:off x="418285" y="131942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284577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9459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9460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19461" name="6 Grupo"/>
          <p:cNvGrpSpPr>
            <a:grpSpLocks/>
          </p:cNvGrpSpPr>
          <p:nvPr/>
        </p:nvGrpSpPr>
        <p:grpSpPr bwMode="auto">
          <a:xfrm>
            <a:off x="403515" y="455339"/>
            <a:ext cx="5115542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2) Transparencia, Participación y Servicio al Ciudadano</a:t>
              </a:r>
            </a:p>
          </p:txBody>
        </p:sp>
      </p:grpSp>
      <p:sp>
        <p:nvSpPr>
          <p:cNvPr id="13" name="11 Rectángulo"/>
          <p:cNvSpPr>
            <a:spLocks noChangeArrowheads="1"/>
          </p:cNvSpPr>
          <p:nvPr/>
        </p:nvSpPr>
        <p:spPr bwMode="auto">
          <a:xfrm>
            <a:off x="403515" y="581659"/>
            <a:ext cx="5472113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es-CO" sz="1400" dirty="0">
              <a:cs typeface="Arial" charset="0"/>
            </a:endParaRPr>
          </a:p>
          <a:p>
            <a:pPr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b="1" dirty="0">
                <a:cs typeface="Arial" charset="0"/>
              </a:rPr>
              <a:t>: </a:t>
            </a:r>
            <a:r>
              <a:rPr lang="es-CO" sz="1400" dirty="0">
                <a:cs typeface="Arial" charset="0"/>
              </a:rPr>
              <a:t>TRANSVERSAL </a:t>
            </a:r>
          </a:p>
          <a:p>
            <a:pPr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Componente: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 Rendición de Cuentas</a:t>
            </a:r>
            <a:endParaRPr lang="es-CO" sz="1400" dirty="0">
              <a:cs typeface="Arial" charset="0"/>
            </a:endParaRPr>
          </a:p>
        </p:txBody>
      </p:sp>
      <p:graphicFrame>
        <p:nvGraphicFramePr>
          <p:cNvPr id="19" name="Tab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8934017"/>
              </p:ext>
            </p:extLst>
          </p:nvPr>
        </p:nvGraphicFramePr>
        <p:xfrm>
          <a:off x="403515" y="1337786"/>
          <a:ext cx="11287743" cy="4143110"/>
        </p:xfrm>
        <a:graphic>
          <a:graphicData uri="http://schemas.openxmlformats.org/drawingml/2006/table">
            <a:tbl>
              <a:tblPr/>
              <a:tblGrid>
                <a:gridCol w="308626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0300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9277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4022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9650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9224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79118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91612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493542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21605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399074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291761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8494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345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9134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22631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Suministrar información requerida para la audiencia pública de rendición de cuentas sectorial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Información requerida suministrada y participación en la audiencia pública de rendición de cuentas sectorial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</a:t>
                      </a:r>
                      <a:b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44285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Elaborar y publicar boletines de prensa de la Agenda de Infraestructura y Transporte en las Regiones del Gobierno Nacional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Boletines de prensa elaborados y publicados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95720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Documentar y publicar los lineamientos de la estrategia de rendición de cuentas y el principal espacio</a:t>
                      </a:r>
                      <a:endParaRPr lang="es-CO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Lineamientos de la estrategia de rendición de cuentas y el principal espacio documentado y publicado</a:t>
                      </a:r>
                      <a:endParaRPr lang="es-CO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1,00</a:t>
                      </a:r>
                      <a:endParaRPr lang="es-CO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es-CO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0</a:t>
                      </a:r>
                      <a:r>
                        <a:rPr lang="es-CO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1,00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1,00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Oficina Asesora de Planeación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95720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Diseñar y publicar agenda Principal espacio de Rendición de Cuentas a la Ciudadanía (incluyendo Acciones de diálogo con la ciudadanía)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Agenda Principal espacio de Rendición de Cuentas a la Ciudadanía diseñada y publicada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795412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Convocar Actores y sectores al Principal espacio de Rendición de Cuentas a la Ciudadanía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Actores y sectores convocados al Principal espacio de Rendición de Cuentas a la Ciudadanía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1" name="9 Rectángulo"/>
          <p:cNvSpPr/>
          <p:nvPr/>
        </p:nvSpPr>
        <p:spPr bwMode="auto">
          <a:xfrm>
            <a:off x="418285" y="153714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406835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9459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9460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19461" name="6 Grupo"/>
          <p:cNvGrpSpPr>
            <a:grpSpLocks/>
          </p:cNvGrpSpPr>
          <p:nvPr/>
        </p:nvGrpSpPr>
        <p:grpSpPr bwMode="auto">
          <a:xfrm>
            <a:off x="403515" y="419972"/>
            <a:ext cx="5071999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2) Transparencia, Participación y Servicio al Ciudadano</a:t>
              </a:r>
            </a:p>
          </p:txBody>
        </p:sp>
      </p:grpSp>
      <p:sp>
        <p:nvSpPr>
          <p:cNvPr id="13" name="11 Rectángulo"/>
          <p:cNvSpPr>
            <a:spLocks noChangeArrowheads="1"/>
          </p:cNvSpPr>
          <p:nvPr/>
        </p:nvSpPr>
        <p:spPr bwMode="auto">
          <a:xfrm>
            <a:off x="403515" y="581659"/>
            <a:ext cx="5472113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es-CO" sz="1400" dirty="0">
              <a:cs typeface="Arial" charset="0"/>
            </a:endParaRPr>
          </a:p>
          <a:p>
            <a:pPr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dirty="0">
                <a:cs typeface="Arial" charset="0"/>
              </a:rPr>
              <a:t>: TRANSVERSAL</a:t>
            </a:r>
          </a:p>
          <a:p>
            <a:pPr eaLnBrk="1" hangingPunct="1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Componente: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 Rendición de Cuentas</a:t>
            </a:r>
            <a:endParaRPr lang="es-CO" sz="1400" dirty="0">
              <a:cs typeface="Arial" charset="0"/>
            </a:endParaRPr>
          </a:p>
        </p:txBody>
      </p:sp>
      <p:graphicFrame>
        <p:nvGraphicFramePr>
          <p:cNvPr id="19" name="Tab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616015"/>
              </p:ext>
            </p:extLst>
          </p:nvPr>
        </p:nvGraphicFramePr>
        <p:xfrm>
          <a:off x="420978" y="1320323"/>
          <a:ext cx="11287743" cy="3638182"/>
        </p:xfrm>
        <a:graphic>
          <a:graphicData uri="http://schemas.openxmlformats.org/drawingml/2006/table">
            <a:tbl>
              <a:tblPr/>
              <a:tblGrid>
                <a:gridCol w="310022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1116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9726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4312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8563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9428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6294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94288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85638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620067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385638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307465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18356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067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8356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71475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Reconocer públicamente la participación de la Ciudadanía en general, Órganos de Control, Veedurías Ciudadanas, Organizaciones, academia y Servidores Públicos en las acciones de Rendición de Cuentas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Reconocimientos públicos realizados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21894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Incentivar a </a:t>
                      </a:r>
                      <a:r>
                        <a:rPr lang="es-CO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ciudadanos, </a:t>
                      </a:r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que </a:t>
                      </a:r>
                      <a:r>
                        <a:rPr lang="es-CO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hayan </a:t>
                      </a:r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participado en una acción de rendición de cuentas, con una visita guiada a una obra en su región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Visita</a:t>
                      </a:r>
                      <a:r>
                        <a:rPr lang="es-CO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informativa realizada con ciudadanos a una obra en su región</a:t>
                      </a:r>
                      <a:endParaRPr lang="es-CO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  <a:endParaRPr lang="es-CO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45958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Incluir en el Plan Institucional de Capacitación temáticas relacionadas con transparencia y eficiencia administrativa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Temáticas relacionadas con transparencia y eficiencia administrativa incluidas en el PIC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Administrativa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722929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Realizar campaña </a:t>
                      </a:r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para promover la cultura de la rendición y petición de </a:t>
                      </a:r>
                      <a:r>
                        <a:rPr lang="es-CO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cuentas a través de los canales</a:t>
                      </a:r>
                      <a:r>
                        <a:rPr lang="es-CO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de comunicación internos</a:t>
                      </a:r>
                      <a:endParaRPr lang="es-CO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Campaña para promover la cultura de la </a:t>
                      </a:r>
                      <a:r>
                        <a:rPr lang="es-CO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rendición</a:t>
                      </a:r>
                      <a:r>
                        <a:rPr lang="es-CO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realizada a través de los canales de comunicación internos</a:t>
                      </a:r>
                      <a:endParaRPr lang="es-CO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1" name="9 Rectángulo"/>
          <p:cNvSpPr/>
          <p:nvPr/>
        </p:nvSpPr>
        <p:spPr bwMode="auto">
          <a:xfrm>
            <a:off x="418285" y="153714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306010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9459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9460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19461" name="6 Grupo"/>
          <p:cNvGrpSpPr>
            <a:grpSpLocks/>
          </p:cNvGrpSpPr>
          <p:nvPr/>
        </p:nvGrpSpPr>
        <p:grpSpPr bwMode="auto">
          <a:xfrm>
            <a:off x="418285" y="454591"/>
            <a:ext cx="5115542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2) Transparencia, Participación y Servicio al Ciudadano</a:t>
              </a:r>
            </a:p>
          </p:txBody>
        </p:sp>
      </p:grpSp>
      <p:sp>
        <p:nvSpPr>
          <p:cNvPr id="13" name="11 Rectángulo"/>
          <p:cNvSpPr>
            <a:spLocks noChangeArrowheads="1"/>
          </p:cNvSpPr>
          <p:nvPr/>
        </p:nvSpPr>
        <p:spPr bwMode="auto">
          <a:xfrm>
            <a:off x="418285" y="759118"/>
            <a:ext cx="54721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b="1" dirty="0">
                <a:cs typeface="Arial" charset="0"/>
              </a:rPr>
              <a:t>: </a:t>
            </a:r>
            <a:r>
              <a:rPr lang="es-CO" sz="1400" dirty="0">
                <a:cs typeface="Arial" charset="0"/>
              </a:rPr>
              <a:t>TRANSVERSAL </a:t>
            </a:r>
          </a:p>
          <a:p>
            <a:pPr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Componente: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 Rendición de Cuentas</a:t>
            </a:r>
            <a:endParaRPr lang="es-CO" sz="1400" dirty="0">
              <a:cs typeface="Arial" charset="0"/>
            </a:endParaRPr>
          </a:p>
        </p:txBody>
      </p:sp>
      <p:graphicFrame>
        <p:nvGraphicFramePr>
          <p:cNvPr id="19" name="Tab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2120143"/>
              </p:ext>
            </p:extLst>
          </p:nvPr>
        </p:nvGraphicFramePr>
        <p:xfrm>
          <a:off x="420978" y="1426029"/>
          <a:ext cx="11276856" cy="4112550"/>
        </p:xfrm>
        <a:graphic>
          <a:graphicData uri="http://schemas.openxmlformats.org/drawingml/2006/table">
            <a:tbl>
              <a:tblPr/>
              <a:tblGrid>
                <a:gridCol w="300086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5311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6530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2251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8553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7586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80884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671835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13595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600193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385461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521700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17276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3412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3412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107491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Implementar el Programa Cívico Guardavías- Vías para la Equidad mediante capacitaciones que permita a las personas y comunidades interesadas en realizar seguimiento a los proyectos instruirse y desarrollar las capacidades necesarias para llevar a cabo su </a:t>
                      </a:r>
                      <a:r>
                        <a:rPr lang="es-CO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misión</a:t>
                      </a:r>
                      <a:r>
                        <a:rPr lang="es-CO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y dar así inicio al proceso de conformación de veedurías ciudadanas u otro espacio de participación ciudadana</a:t>
                      </a:r>
                      <a:endParaRPr lang="es-CO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Capacitaciones programa cívico Guardavías </a:t>
                      </a:r>
                      <a:r>
                        <a:rPr lang="es-CO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implementado fomentando e incentivando el involucramiento y participación de las comunidades locales</a:t>
                      </a:r>
                      <a:endParaRPr lang="es-CO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5,0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15,00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Dirección Operativa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48201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Realizar seguimiento a la estrategia de Rendición de Cuenta y evaluar el principal espacio por medio de encuesta</a:t>
                      </a:r>
                      <a:endParaRPr lang="es-CO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Seguimiento </a:t>
                      </a:r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de la estrategia de Rendición de Cuentas </a:t>
                      </a:r>
                      <a:r>
                        <a:rPr lang="es-CO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documentando</a:t>
                      </a:r>
                      <a:r>
                        <a:rPr lang="es-CO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la evaluación del principal espacio</a:t>
                      </a:r>
                      <a:endParaRPr lang="es-CO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73769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Elaborar informe de Evaluación de la estrategia de Rendición de Cuentas a la ciudadanía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Informe de Evaluación de la estrategia de Rendición de Cuentas a la Ciudadanía elaborado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de Control Interno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58310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Evaluar el Principal espacio de Rendición de Cuentas a la Ciudadanía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Principal espacio de Rendición de Cuentas a la Ciudadanía evaluado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de Control Interno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1" name="9 Rectángulo"/>
          <p:cNvSpPr/>
          <p:nvPr/>
        </p:nvSpPr>
        <p:spPr bwMode="auto">
          <a:xfrm>
            <a:off x="418285" y="153714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90327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9219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9220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9221" name="6 Grupo"/>
          <p:cNvGrpSpPr>
            <a:grpSpLocks/>
          </p:cNvGrpSpPr>
          <p:nvPr/>
        </p:nvGrpSpPr>
        <p:grpSpPr bwMode="auto">
          <a:xfrm>
            <a:off x="344488" y="194777"/>
            <a:ext cx="7210198" cy="673100"/>
            <a:chOff x="432048" y="109661"/>
            <a:chExt cx="6048672" cy="673532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  <a:solidFill>
              <a:srgbClr val="B45210"/>
            </a:solidFill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32048" y="463901"/>
              <a:ext cx="2870707" cy="319292"/>
            </a:xfrm>
            <a:prstGeom prst="rect">
              <a:avLst/>
            </a:prstGeom>
            <a:solidFill>
              <a:schemeClr val="accent2"/>
            </a:solidFill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CO" sz="1600" b="1" dirty="0"/>
                <a:t>1) Gestión Misional y de Gobierno</a:t>
              </a:r>
            </a:p>
          </p:txBody>
        </p:sp>
      </p:grpSp>
      <p:sp>
        <p:nvSpPr>
          <p:cNvPr id="4221" name="11 Rectángulo"/>
          <p:cNvSpPr>
            <a:spLocks noChangeArrowheads="1"/>
          </p:cNvSpPr>
          <p:nvPr/>
        </p:nvSpPr>
        <p:spPr bwMode="auto">
          <a:xfrm>
            <a:off x="224745" y="867877"/>
            <a:ext cx="1132930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s-CO" sz="1400" b="1" dirty="0" smtClean="0">
                <a:cs typeface="Arial" panose="020B0604020202020204" pitchFamily="34" charset="0"/>
              </a:rPr>
              <a:t>Proceso</a:t>
            </a:r>
            <a:r>
              <a:rPr lang="es-CO" sz="1400" b="1" dirty="0">
                <a:cs typeface="Arial" panose="020B0604020202020204" pitchFamily="34" charset="0"/>
              </a:rPr>
              <a:t>: </a:t>
            </a:r>
            <a:r>
              <a:rPr lang="es-CO" sz="1400" dirty="0">
                <a:cs typeface="Arial" panose="020B0604020202020204" pitchFamily="34" charset="0"/>
              </a:rPr>
              <a:t>GESTIÓN DE LA INFRAESTRUCTURA VIAL</a:t>
            </a:r>
          </a:p>
          <a:p>
            <a:pPr algn="just" eaLnBrk="1" hangingPunct="1">
              <a:defRPr/>
            </a:pPr>
            <a:r>
              <a:rPr lang="es-CO" sz="1400" b="1" dirty="0">
                <a:cs typeface="Arial" panose="020B0604020202020204" pitchFamily="34" charset="0"/>
              </a:rPr>
              <a:t>Objetivo del proceso</a:t>
            </a:r>
            <a:r>
              <a:rPr lang="es-CO" sz="1400" dirty="0">
                <a:cs typeface="Arial" panose="020B0604020202020204" pitchFamily="34" charset="0"/>
              </a:rPr>
              <a:t>: Dirigir la planificación, ejecución y supervisión de proyectos de infraestructura de la red vial carretera, férrea, fluvial y marítima en el marco de la misión del instituto</a:t>
            </a:r>
          </a:p>
          <a:p>
            <a:pPr eaLnBrk="1" hangingPunct="1">
              <a:defRPr/>
            </a:pPr>
            <a:r>
              <a:rPr lang="es-CO" sz="1400" b="1" dirty="0">
                <a:solidFill>
                  <a:srgbClr val="000000"/>
                </a:solidFill>
                <a:cs typeface="Arial" panose="020B0604020202020204" pitchFamily="34" charset="0"/>
              </a:rPr>
              <a:t>Componente: </a:t>
            </a:r>
            <a:r>
              <a:rPr lang="es-CO" sz="1400" dirty="0">
                <a:solidFill>
                  <a:srgbClr val="000000"/>
                </a:solidFill>
                <a:cs typeface="Arial" panose="020B0604020202020204" pitchFamily="34" charset="0"/>
              </a:rPr>
              <a:t>Indicadores y metas de Gobierno</a:t>
            </a:r>
            <a:endParaRPr lang="es-CO" sz="1400" dirty="0">
              <a:cs typeface="Arial" panose="020B0604020202020204" pitchFamily="34" charset="0"/>
            </a:endParaRPr>
          </a:p>
        </p:txBody>
      </p:sp>
      <p:graphicFrame>
        <p:nvGraphicFramePr>
          <p:cNvPr id="12" name="1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3453291"/>
              </p:ext>
            </p:extLst>
          </p:nvPr>
        </p:nvGraphicFramePr>
        <p:xfrm>
          <a:off x="344488" y="1800214"/>
          <a:ext cx="11311844" cy="3642155"/>
        </p:xfrm>
        <a:graphic>
          <a:graphicData uri="http://schemas.openxmlformats.org/drawingml/2006/table">
            <a:tbl>
              <a:tblPr/>
              <a:tblGrid>
                <a:gridCol w="218650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18650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4662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4282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54282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4282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4282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42820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542820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651384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505513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578401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172444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GESTIÓN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RESPONSABLES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131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7244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31190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Construir 8,5 Km de segundas </a:t>
                      </a:r>
                      <a:r>
                        <a:rPr lang="es-CO" sz="12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calzadas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kilómetros de segundas calzadas construidos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8,50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47%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5,80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8,50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Grupo Grandes proyectos</a:t>
                      </a:r>
                      <a:b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de la Red Nacional de Carreteras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57200">
                <a:tc rowSpan="2"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Realizar rehabilitación y/o mantenimiento de 126,94 km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Kilómetros de red vial nacional primaria rehabilitados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37,13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7,27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18,23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30,99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37,13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de la Red Nacional de Carreteras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8102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Kilómetros de red vial nacional primaria intervenidos con mantenimiento periódico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89,81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3,85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15,75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65,17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89,81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Construir 59,36 km de pavimento nuevo en la red vial primaria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kilómetros de red vial nacional primaria con pavimento nuevo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59,36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8,99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26,35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46,79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59,36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de la Red Nacional de Carreteras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592023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Desarrollar 2 Obras de mantenimiento y profundización a canales de acceso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Obras de mantenimiento y profundización de canales de acceso a los puertos realizadas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Marítimo y Fluvial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536535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Realizar 14 km de placa huella en la red terciaria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kilómetros de la red vial terciaria con placa huella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Red Terciaria y Férrea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344488" y="179458"/>
            <a:ext cx="6807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>
                <a:solidFill>
                  <a:schemeClr val="bg1"/>
                </a:solidFill>
              </a:rPr>
              <a:t>Competitividad Estratégica e Infraestructura</a:t>
            </a:r>
            <a:endParaRPr lang="es-CO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440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9459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9460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19461" name="6 Grupo"/>
          <p:cNvGrpSpPr>
            <a:grpSpLocks/>
          </p:cNvGrpSpPr>
          <p:nvPr/>
        </p:nvGrpSpPr>
        <p:grpSpPr bwMode="auto">
          <a:xfrm>
            <a:off x="403515" y="467563"/>
            <a:ext cx="5082885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3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2) Transparencia, Participación y Servicio al Ciudadano</a:t>
              </a:r>
            </a:p>
          </p:txBody>
        </p:sp>
      </p:grpSp>
      <p:sp>
        <p:nvSpPr>
          <p:cNvPr id="13" name="11 Rectángulo"/>
          <p:cNvSpPr>
            <a:spLocks noChangeArrowheads="1"/>
          </p:cNvSpPr>
          <p:nvPr/>
        </p:nvSpPr>
        <p:spPr bwMode="auto">
          <a:xfrm>
            <a:off x="403515" y="878539"/>
            <a:ext cx="54721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b="1" dirty="0">
                <a:cs typeface="Arial" charset="0"/>
              </a:rPr>
              <a:t>: </a:t>
            </a:r>
            <a:r>
              <a:rPr lang="es-CO" sz="1400" dirty="0">
                <a:cs typeface="Arial" charset="0"/>
              </a:rPr>
              <a:t>TRANSVERSAL</a:t>
            </a:r>
          </a:p>
          <a:p>
            <a:pPr eaLnBrk="1" hangingPunct="1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Componente: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 Rendición de Cuentas</a:t>
            </a:r>
            <a:endParaRPr lang="es-CO" sz="1400" dirty="0">
              <a:cs typeface="Arial" charset="0"/>
            </a:endParaRPr>
          </a:p>
        </p:txBody>
      </p:sp>
      <p:graphicFrame>
        <p:nvGraphicFramePr>
          <p:cNvPr id="19" name="Tab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4799999"/>
              </p:ext>
            </p:extLst>
          </p:nvPr>
        </p:nvGraphicFramePr>
        <p:xfrm>
          <a:off x="403515" y="1425392"/>
          <a:ext cx="11287741" cy="3429636"/>
        </p:xfrm>
        <a:graphic>
          <a:graphicData uri="http://schemas.openxmlformats.org/drawingml/2006/table">
            <a:tbl>
              <a:tblPr/>
              <a:tblGrid>
                <a:gridCol w="298360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4303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5975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1893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8400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7254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80199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667972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84003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96742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384003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512949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17499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7499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7972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923625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Realizar seguimiento a los compromisos pactados en el Principal espacio de Rendición de Cuentas a la Ciudadanía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Seguimiento a los compromisos pactados en el Principal espacio de Rendición de Cuentas a la Ciudadanía realizado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61993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Elaborar y divulgar Plan de mejoramiento Rendición de Cuentas (componente del Plan de Acción 2017)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Plan de mejoramiento Rendición de Cuentas elaborado y divulgado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Oficina</a:t>
                      </a:r>
                      <a:r>
                        <a:rPr lang="es-CO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Asesora de Planeación</a:t>
                      </a:r>
                      <a:endParaRPr lang="es-CO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72949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Publicar, promocionar y divulgar el Plan Anticorrupción y de Atención al Ciudadano –PAAC- 2017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PAAC 2017 Publicado, promocionado y divulgado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Secretaria General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53143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Monitorear y evaluar trimestralmente las actividades establecidas en el PAAC 2016 y 2017 (inmerso en el seguimiento al Plan de Acción de la Entidad)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Actividades establecidas en el PAAC 2016 y 2017 monitoreadas y evaluadas trimestralmente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Todas las dependencias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1" name="9 Rectángulo"/>
          <p:cNvSpPr/>
          <p:nvPr/>
        </p:nvSpPr>
        <p:spPr bwMode="auto">
          <a:xfrm>
            <a:off x="418285" y="153714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4072710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9459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9460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19461" name="6 Grupo"/>
          <p:cNvGrpSpPr>
            <a:grpSpLocks/>
          </p:cNvGrpSpPr>
          <p:nvPr/>
        </p:nvGrpSpPr>
        <p:grpSpPr bwMode="auto">
          <a:xfrm>
            <a:off x="403515" y="490866"/>
            <a:ext cx="5148199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2) Transparencia, Participación y Servicio al Ciudadano</a:t>
              </a:r>
            </a:p>
          </p:txBody>
        </p:sp>
      </p:grpSp>
      <p:sp>
        <p:nvSpPr>
          <p:cNvPr id="13" name="11 Rectángulo"/>
          <p:cNvSpPr>
            <a:spLocks noChangeArrowheads="1"/>
          </p:cNvSpPr>
          <p:nvPr/>
        </p:nvSpPr>
        <p:spPr bwMode="auto">
          <a:xfrm>
            <a:off x="403515" y="844879"/>
            <a:ext cx="54721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b="1" dirty="0">
                <a:cs typeface="Arial" charset="0"/>
              </a:rPr>
              <a:t>: </a:t>
            </a:r>
            <a:r>
              <a:rPr lang="es-CO" sz="1400" dirty="0">
                <a:cs typeface="Arial" charset="0"/>
              </a:rPr>
              <a:t>TRANSVERSAL </a:t>
            </a:r>
          </a:p>
          <a:p>
            <a:pPr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Componente: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 Rendición de Cuentas</a:t>
            </a:r>
            <a:endParaRPr lang="es-CO" sz="1400" dirty="0">
              <a:cs typeface="Arial" charset="0"/>
            </a:endParaRPr>
          </a:p>
        </p:txBody>
      </p:sp>
      <p:graphicFrame>
        <p:nvGraphicFramePr>
          <p:cNvPr id="19" name="Tab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8561683"/>
              </p:ext>
            </p:extLst>
          </p:nvPr>
        </p:nvGraphicFramePr>
        <p:xfrm>
          <a:off x="420978" y="1502410"/>
          <a:ext cx="11276856" cy="2978886"/>
        </p:xfrm>
        <a:graphic>
          <a:graphicData uri="http://schemas.openxmlformats.org/drawingml/2006/table">
            <a:tbl>
              <a:tblPr/>
              <a:tblGrid>
                <a:gridCol w="306092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8820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8462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2347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41352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87385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87816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23471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92193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23471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39606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552158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18177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1772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8668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26392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Realizar y publicar seguimiento a la ejecución del PAAC 2016 y 2017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Seguimiento a la ejecución del PAAC 2016 y 2017 realizado y publicado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de Control Interno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17357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Divulgar interna y externamente seguimiento y monitoreo al PAAC 2017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Seguimiento y monitoreo al PAAC 2017 divulgado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Secretaria General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17358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Formular de manera participativa (actores internos y externos) el proyecto del PAAC 2018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Proyecto de plan formulado con participación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767549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Continuar con la divulgación de la Gestión de resultados de la </a:t>
                      </a:r>
                      <a:r>
                        <a:rPr lang="es-CO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entidad a través de la página web, boletines de prensa, redes sociales, video chat Facebook Live, programa de TV más Km de vida</a:t>
                      </a:r>
                      <a:endParaRPr lang="es-CO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Gestión de resultados de la entidad divulgada</a:t>
                      </a:r>
                    </a:p>
                    <a:p>
                      <a:pPr algn="just" fontAlgn="ctr"/>
                      <a:endParaRPr lang="es-CO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1" name="9 Rectángulo"/>
          <p:cNvSpPr/>
          <p:nvPr/>
        </p:nvSpPr>
        <p:spPr bwMode="auto">
          <a:xfrm>
            <a:off x="418285" y="153714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177777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9459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9460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19461" name="6 Grupo"/>
          <p:cNvGrpSpPr>
            <a:grpSpLocks/>
          </p:cNvGrpSpPr>
          <p:nvPr/>
        </p:nvGrpSpPr>
        <p:grpSpPr bwMode="auto">
          <a:xfrm>
            <a:off x="403516" y="466249"/>
            <a:ext cx="5180856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2) Transparencia, Participación y Servicio al Ciudadano</a:t>
              </a:r>
            </a:p>
          </p:txBody>
        </p:sp>
      </p:grpSp>
      <p:sp>
        <p:nvSpPr>
          <p:cNvPr id="13" name="11 Rectángulo"/>
          <p:cNvSpPr>
            <a:spLocks noChangeArrowheads="1"/>
          </p:cNvSpPr>
          <p:nvPr/>
        </p:nvSpPr>
        <p:spPr bwMode="auto">
          <a:xfrm>
            <a:off x="403515" y="581659"/>
            <a:ext cx="5472113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es-CO" sz="1400" dirty="0">
              <a:cs typeface="Arial" charset="0"/>
            </a:endParaRPr>
          </a:p>
          <a:p>
            <a:pPr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b="1" dirty="0">
                <a:cs typeface="Arial" charset="0"/>
              </a:rPr>
              <a:t>: </a:t>
            </a:r>
            <a:r>
              <a:rPr lang="es-CO" sz="1400" dirty="0">
                <a:cs typeface="Arial" charset="0"/>
              </a:rPr>
              <a:t>TRANSVERSAL</a:t>
            </a:r>
          </a:p>
          <a:p>
            <a:pPr eaLnBrk="1" hangingPunct="1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Componente: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 Servicio al ciudadano</a:t>
            </a:r>
            <a:endParaRPr lang="es-CO" sz="1400" dirty="0">
              <a:cs typeface="Arial" charset="0"/>
            </a:endParaRPr>
          </a:p>
        </p:txBody>
      </p:sp>
      <p:graphicFrame>
        <p:nvGraphicFramePr>
          <p:cNvPr id="19" name="Tab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2671976"/>
              </p:ext>
            </p:extLst>
          </p:nvPr>
        </p:nvGraphicFramePr>
        <p:xfrm>
          <a:off x="403515" y="1435733"/>
          <a:ext cx="11287742" cy="3212041"/>
        </p:xfrm>
        <a:graphic>
          <a:graphicData uri="http://schemas.openxmlformats.org/drawingml/2006/table">
            <a:tbl>
              <a:tblPr/>
              <a:tblGrid>
                <a:gridCol w="294727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2180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4806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1139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9817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0005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2705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19227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44366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00056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382587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887689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3156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7968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7968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20781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Realizar acciones para gestionar convenios con centros de relevo para mejorar la Atención de Población en situación de discapacidad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Acciones realizadas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Secretaria General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942975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Realizar</a:t>
                      </a:r>
                      <a:r>
                        <a:rPr lang="es-CO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seguimiento</a:t>
                      </a: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y verificación a las interventorías y contratistas para el cumplimiento del plan de Gestión Social en los cuales se encuentran el programa de Atención al </a:t>
                      </a:r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Ciudadano(SAUS)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Seguimiento</a:t>
                      </a:r>
                      <a:r>
                        <a:rPr lang="es-CO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realizado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de Medio Ambiente y Gestión Social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027307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Realizar seguimiento al cumplimiento de los lineamientos establecidos para la utilización del buzón PQRDS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Seguimiento al cumplimiento de los lineamientos establecidos para la utilización del buzón PQRDS realizados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" name="9 Rectángulo"/>
          <p:cNvSpPr/>
          <p:nvPr/>
        </p:nvSpPr>
        <p:spPr bwMode="auto">
          <a:xfrm>
            <a:off x="418285" y="153714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89635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9459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9460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19461" name="6 Grupo"/>
          <p:cNvGrpSpPr>
            <a:grpSpLocks/>
          </p:cNvGrpSpPr>
          <p:nvPr/>
        </p:nvGrpSpPr>
        <p:grpSpPr bwMode="auto">
          <a:xfrm>
            <a:off x="403515" y="457618"/>
            <a:ext cx="5093771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2) Transparencia, Participación y Servicio al Ciudadano</a:t>
              </a:r>
            </a:p>
          </p:txBody>
        </p:sp>
      </p:grpSp>
      <p:sp>
        <p:nvSpPr>
          <p:cNvPr id="13" name="11 Rectángulo"/>
          <p:cNvSpPr>
            <a:spLocks noChangeArrowheads="1"/>
          </p:cNvSpPr>
          <p:nvPr/>
        </p:nvSpPr>
        <p:spPr bwMode="auto">
          <a:xfrm>
            <a:off x="403515" y="581659"/>
            <a:ext cx="5472113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es-CO" sz="1400" dirty="0">
              <a:cs typeface="Arial" charset="0"/>
            </a:endParaRPr>
          </a:p>
          <a:p>
            <a:pPr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b="1" dirty="0">
                <a:cs typeface="Arial" charset="0"/>
              </a:rPr>
              <a:t>: </a:t>
            </a:r>
            <a:r>
              <a:rPr lang="es-CO" sz="1400" dirty="0">
                <a:cs typeface="Arial" charset="0"/>
              </a:rPr>
              <a:t>TRANSVERSAL </a:t>
            </a:r>
          </a:p>
          <a:p>
            <a:pPr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Componente: 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Servicio al ciudadano</a:t>
            </a:r>
            <a:endParaRPr lang="es-CO" sz="1400" dirty="0">
              <a:cs typeface="Arial" charset="0"/>
            </a:endParaRPr>
          </a:p>
        </p:txBody>
      </p:sp>
      <p:graphicFrame>
        <p:nvGraphicFramePr>
          <p:cNvPr id="19" name="Tab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4058414"/>
              </p:ext>
            </p:extLst>
          </p:nvPr>
        </p:nvGraphicFramePr>
        <p:xfrm>
          <a:off x="403515" y="1320323"/>
          <a:ext cx="11176230" cy="4014504"/>
        </p:xfrm>
        <a:graphic>
          <a:graphicData uri="http://schemas.openxmlformats.org/drawingml/2006/table">
            <a:tbl>
              <a:tblPr/>
              <a:tblGrid>
                <a:gridCol w="274642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7867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3913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0563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7508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0005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2705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653623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466875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83923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19296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480449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16231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231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231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928003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Actualizar la resolución para la tramitación interna de PQRD el Tratamiento especifico para anticorrupción y PQRD relacionadas con contratación Pública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Resolución actualizada para el Tratamiento especifico para anticorrupción y PQRD relacionadas con contratación Pública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69873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Actualizar Política de participación Ciudadana </a:t>
                      </a:r>
                      <a:endParaRPr lang="es-CO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fontAlgn="ctr" latinLnBrk="0" hangingPunct="1"/>
                      <a:r>
                        <a:rPr lang="es-CO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Política de participación ciudadana actualizada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fontAlgn="ctr" latinLnBrk="0" hangingPunct="1"/>
                      <a:r>
                        <a:rPr lang="es-CO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Secretaría General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44316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Incluir en el Sistema de Gestión documental el mapa de flujo de la recepción y respuesta a las PQRD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Mapa de flujo de la información y respuesta de las PQRD recibidas incluido en el Sistema de gestión Documental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33178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Realizar mesas de trabajo para mejorar la oportunidad en la atención de las peticiones, quejas, reclamos y denuncias (PQRD</a:t>
                      </a:r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)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Mesas de trabajo para mejorar la oportunidad en la atención de las peticiones, quejas, reclamos y denuncias realizadas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744316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Atender oportunamente las peticiones, quejas, reclamos y denuncias (PQRD) de acuerdo a ley y demás disposiciones vigentes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PQRD atendidas oportunamente de acuerdo a ley y demás disposiciones vigentes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Todas las dependencias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1" name="9 Rectángulo"/>
          <p:cNvSpPr/>
          <p:nvPr/>
        </p:nvSpPr>
        <p:spPr bwMode="auto">
          <a:xfrm>
            <a:off x="418285" y="153714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185656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9459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9460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19461" name="6 Grupo"/>
          <p:cNvGrpSpPr>
            <a:grpSpLocks/>
          </p:cNvGrpSpPr>
          <p:nvPr/>
        </p:nvGrpSpPr>
        <p:grpSpPr bwMode="auto">
          <a:xfrm>
            <a:off x="418285" y="458514"/>
            <a:ext cx="5235285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3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2) Transparencia, Participación y Servicio al Ciudadano</a:t>
              </a:r>
            </a:p>
          </p:txBody>
        </p:sp>
      </p:grpSp>
      <p:sp>
        <p:nvSpPr>
          <p:cNvPr id="13" name="11 Rectángulo"/>
          <p:cNvSpPr>
            <a:spLocks noChangeArrowheads="1"/>
          </p:cNvSpPr>
          <p:nvPr/>
        </p:nvSpPr>
        <p:spPr bwMode="auto">
          <a:xfrm>
            <a:off x="403515" y="581659"/>
            <a:ext cx="5472113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es-CO" sz="1400" dirty="0">
              <a:cs typeface="Arial" charset="0"/>
            </a:endParaRPr>
          </a:p>
          <a:p>
            <a:pPr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b="1" dirty="0">
                <a:cs typeface="Arial" charset="0"/>
              </a:rPr>
              <a:t>: </a:t>
            </a:r>
            <a:r>
              <a:rPr lang="es-CO" sz="1400" dirty="0">
                <a:cs typeface="Arial" charset="0"/>
              </a:rPr>
              <a:t>TRANSVERSAL </a:t>
            </a:r>
          </a:p>
          <a:p>
            <a:pPr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Componente: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 Servicio al ciudadano</a:t>
            </a:r>
            <a:endParaRPr lang="es-CO" sz="1400" dirty="0">
              <a:cs typeface="Arial" charset="0"/>
            </a:endParaRPr>
          </a:p>
        </p:txBody>
      </p:sp>
      <p:graphicFrame>
        <p:nvGraphicFramePr>
          <p:cNvPr id="19" name="Tab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3534697"/>
              </p:ext>
            </p:extLst>
          </p:nvPr>
        </p:nvGraphicFramePr>
        <p:xfrm>
          <a:off x="420978" y="1337786"/>
          <a:ext cx="11287741" cy="2980051"/>
        </p:xfrm>
        <a:graphic>
          <a:graphicData uri="http://schemas.openxmlformats.org/drawingml/2006/table">
            <a:tbl>
              <a:tblPr/>
              <a:tblGrid>
                <a:gridCol w="302817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6907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7409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2817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8904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8110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79748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16484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434902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16484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34902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535552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6943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502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9502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42868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Implementar línea de atención específica para denunciantes de hechos de </a:t>
                      </a:r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corrupción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Línea de atención específica para denunciantes de hechos de corrupción implementada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Continuar con la capacitación en Derechos de Petición en Planta Central y Direcciones </a:t>
                      </a:r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Territoriales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Capacitaciones en Derechos de Petición en Planta Central y Direcciones </a:t>
                      </a:r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Territoriales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823523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Diseñar e implementar un programa para promover espacios de sensibilización en la cultura de servicio en INVIAS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Programa de sensibilización diseñado e implementado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Administrativa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" name="9 Rectángulo"/>
          <p:cNvSpPr/>
          <p:nvPr/>
        </p:nvSpPr>
        <p:spPr bwMode="auto">
          <a:xfrm>
            <a:off x="418285" y="153714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45209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9459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9460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19461" name="6 Grupo"/>
          <p:cNvGrpSpPr>
            <a:grpSpLocks/>
          </p:cNvGrpSpPr>
          <p:nvPr/>
        </p:nvGrpSpPr>
        <p:grpSpPr bwMode="auto">
          <a:xfrm>
            <a:off x="403515" y="458514"/>
            <a:ext cx="5191742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2) Transparencia, Participación y Servicio al Ciudadano</a:t>
              </a:r>
            </a:p>
          </p:txBody>
        </p:sp>
      </p:grpSp>
      <p:sp>
        <p:nvSpPr>
          <p:cNvPr id="13" name="11 Rectángulo"/>
          <p:cNvSpPr>
            <a:spLocks noChangeArrowheads="1"/>
          </p:cNvSpPr>
          <p:nvPr/>
        </p:nvSpPr>
        <p:spPr bwMode="auto">
          <a:xfrm>
            <a:off x="403515" y="581659"/>
            <a:ext cx="5472113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es-CO" sz="1400" dirty="0">
              <a:cs typeface="Arial" charset="0"/>
            </a:endParaRPr>
          </a:p>
          <a:p>
            <a:pPr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b="1" dirty="0">
                <a:cs typeface="Arial" charset="0"/>
              </a:rPr>
              <a:t>: </a:t>
            </a:r>
            <a:r>
              <a:rPr lang="es-CO" sz="1400" dirty="0">
                <a:cs typeface="Arial" charset="0"/>
              </a:rPr>
              <a:t>TRANSVERSAL</a:t>
            </a:r>
          </a:p>
          <a:p>
            <a:pPr eaLnBrk="1" hangingPunct="1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Componente: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 Servicio al ciudadano</a:t>
            </a:r>
            <a:endParaRPr lang="es-CO" sz="1400" dirty="0">
              <a:cs typeface="Arial" charset="0"/>
            </a:endParaRPr>
          </a:p>
        </p:txBody>
      </p:sp>
      <p:graphicFrame>
        <p:nvGraphicFramePr>
          <p:cNvPr id="19" name="Tab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921384"/>
              </p:ext>
            </p:extLst>
          </p:nvPr>
        </p:nvGraphicFramePr>
        <p:xfrm>
          <a:off x="420978" y="1388109"/>
          <a:ext cx="11287741" cy="3413538"/>
        </p:xfrm>
        <a:graphic>
          <a:graphicData uri="http://schemas.openxmlformats.org/drawingml/2006/table">
            <a:tbl>
              <a:tblPr/>
              <a:tblGrid>
                <a:gridCol w="297050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7418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1673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1621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8342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70035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81126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665040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83424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94122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26620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506307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17283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7283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7283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20012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Implementar en el sistema de gestión documental el seguimiento a PQRD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Mecanismos de seguimiento de PQRD mejorados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</a:t>
                      </a:r>
                      <a:b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33112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Realizar encuestas a usuarios frente a la atención recibida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Encuestas a usuarios realizadas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Definir y difundir la política de protección de datos personales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política de protección de datos personales definida y difundida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183738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Realizar campañas informativas sobre la responsabilidad de los servidores públicos frente a los derechos de los ciudadanos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campañas informativas sobre la responsabilidad de los servidores públicos frente a los derechos de los ciudadanos realizada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1" name="9 Rectángulo"/>
          <p:cNvSpPr/>
          <p:nvPr/>
        </p:nvSpPr>
        <p:spPr bwMode="auto">
          <a:xfrm>
            <a:off x="418285" y="153714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55728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9459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9460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19461" name="6 Grupo"/>
          <p:cNvGrpSpPr>
            <a:grpSpLocks/>
          </p:cNvGrpSpPr>
          <p:nvPr/>
        </p:nvGrpSpPr>
        <p:grpSpPr bwMode="auto">
          <a:xfrm>
            <a:off x="403515" y="433567"/>
            <a:ext cx="5191742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2) Transparencia, Participación y Servicio al Ciudadano</a:t>
              </a:r>
            </a:p>
          </p:txBody>
        </p:sp>
      </p:grpSp>
      <p:sp>
        <p:nvSpPr>
          <p:cNvPr id="13" name="11 Rectángulo"/>
          <p:cNvSpPr>
            <a:spLocks noChangeArrowheads="1"/>
          </p:cNvSpPr>
          <p:nvPr/>
        </p:nvSpPr>
        <p:spPr bwMode="auto">
          <a:xfrm>
            <a:off x="403515" y="581659"/>
            <a:ext cx="5472113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es-CO" sz="1400" dirty="0">
              <a:cs typeface="Arial" charset="0"/>
            </a:endParaRPr>
          </a:p>
          <a:p>
            <a:pPr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b="1" dirty="0">
                <a:cs typeface="Arial" charset="0"/>
              </a:rPr>
              <a:t>: </a:t>
            </a:r>
            <a:r>
              <a:rPr lang="es-CO" sz="1400" dirty="0">
                <a:cs typeface="Arial" charset="0"/>
              </a:rPr>
              <a:t>TRANSVERSAL</a:t>
            </a:r>
          </a:p>
          <a:p>
            <a:pPr eaLnBrk="1" hangingPunct="1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Componente: 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Servicio al ciudadano</a:t>
            </a:r>
            <a:endParaRPr lang="es-CO" sz="1400" dirty="0">
              <a:cs typeface="Arial" charset="0"/>
            </a:endParaRPr>
          </a:p>
        </p:txBody>
      </p:sp>
      <p:graphicFrame>
        <p:nvGraphicFramePr>
          <p:cNvPr id="19" name="Tab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0532045"/>
              </p:ext>
            </p:extLst>
          </p:nvPr>
        </p:nvGraphicFramePr>
        <p:xfrm>
          <a:off x="420978" y="1337786"/>
          <a:ext cx="11309513" cy="3999455"/>
        </p:xfrm>
        <a:graphic>
          <a:graphicData uri="http://schemas.openxmlformats.org/drawingml/2006/table">
            <a:tbl>
              <a:tblPr/>
              <a:tblGrid>
                <a:gridCol w="302843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3032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1307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2823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6472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8115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74193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678009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84950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13804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31178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481439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9070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858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114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57936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Actualizar la caracterización de usuarios, ciudadanos y grupos de interés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Caracterización de usuarios, ciudadanos y grupos de interés validado y/o actualizada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97325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Mantener la percepción positiva de la ciudadanía respecto al desarrollo de los proyectos de infraestructura, involucrándola en el seguimiento a la gestión a través de aplicación de encuesta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Encuestas realizadas </a:t>
                      </a:r>
                      <a:b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Informe de resultado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de Medio Ambiente y Gestión Social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66425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Continuar con la actualización del listado de preguntas frecuentes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Listado de preguntas frecuentes actualizado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60390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Realizar campaña de difusión y promoción de los productos, trámites y servicios que ofrece Invías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Campaña de difusión y promoción de los productos, trámites y servicios que ofrece Invías realizada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</a:t>
                      </a:r>
                      <a:b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de Estudios e Innovación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825083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Realizar campañas para mantener y mejorar la percepción de los funcionarios con respecto a la calidad de la </a:t>
                      </a:r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información que </a:t>
                      </a: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 entrega al ciudadano y las acciones para prevenir prácticas irregulares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Campañas realizadas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1" name="9 Rectángulo"/>
          <p:cNvSpPr/>
          <p:nvPr/>
        </p:nvSpPr>
        <p:spPr bwMode="auto">
          <a:xfrm>
            <a:off x="418285" y="153714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2916347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22531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22532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22533" name="6 Grupo"/>
          <p:cNvGrpSpPr>
            <a:grpSpLocks/>
          </p:cNvGrpSpPr>
          <p:nvPr/>
        </p:nvGrpSpPr>
        <p:grpSpPr bwMode="auto">
          <a:xfrm>
            <a:off x="331981" y="467489"/>
            <a:ext cx="4163819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1"/>
            </a:xfrm>
            <a:prstGeom prst="rect">
              <a:avLst/>
            </a:prstGeom>
            <a:solidFill>
              <a:schemeClr val="accent4"/>
            </a:solidFill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3) Gestión del Talento Humano</a:t>
              </a:r>
            </a:p>
          </p:txBody>
        </p:sp>
      </p:grpSp>
      <p:sp>
        <p:nvSpPr>
          <p:cNvPr id="4221" name="11 Rectángulo"/>
          <p:cNvSpPr>
            <a:spLocks noChangeArrowheads="1"/>
          </p:cNvSpPr>
          <p:nvPr/>
        </p:nvSpPr>
        <p:spPr bwMode="auto">
          <a:xfrm>
            <a:off x="331980" y="766052"/>
            <a:ext cx="1135270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b="1" dirty="0">
                <a:cs typeface="Arial" charset="0"/>
              </a:rPr>
              <a:t>: </a:t>
            </a:r>
            <a:r>
              <a:rPr lang="es-CO" sz="1400" dirty="0">
                <a:cs typeface="Arial" charset="0"/>
              </a:rPr>
              <a:t>GESTIÓN DEL TALENTO HUMANO</a:t>
            </a:r>
          </a:p>
          <a:p>
            <a:pPr algn="just" eaLnBrk="1" hangingPunct="1">
              <a:defRPr/>
            </a:pPr>
            <a:r>
              <a:rPr lang="es-CO" sz="1400" b="1" dirty="0">
                <a:cs typeface="Arial" charset="0"/>
              </a:rPr>
              <a:t>Objetivo del proceso: </a:t>
            </a:r>
            <a:r>
              <a:rPr lang="es-CO" sz="1400" dirty="0">
                <a:cs typeface="Arial" charset="0"/>
              </a:rPr>
              <a:t>Liderar las acciones de planificación, ejecución, verificación y mejora que contribuyan al adecuado desempeño y calidad de vida del talento humano vinculado como factor clave para el éxito del INVIAS</a:t>
            </a:r>
          </a:p>
          <a:p>
            <a:pPr algn="just" eaLnBrk="1" hangingPunct="1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Componente: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 Plan Estratégico de RRHH</a:t>
            </a:r>
            <a:endParaRPr lang="es-CO" sz="1400" dirty="0">
              <a:cs typeface="Arial" charset="0"/>
            </a:endParaRPr>
          </a:p>
        </p:txBody>
      </p:sp>
      <p:graphicFrame>
        <p:nvGraphicFramePr>
          <p:cNvPr id="12" name="Tab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0047284"/>
              </p:ext>
            </p:extLst>
          </p:nvPr>
        </p:nvGraphicFramePr>
        <p:xfrm>
          <a:off x="369023" y="1664708"/>
          <a:ext cx="11350583" cy="3371108"/>
        </p:xfrm>
        <a:graphic>
          <a:graphicData uri="http://schemas.openxmlformats.org/drawingml/2006/table">
            <a:tbl>
              <a:tblPr/>
              <a:tblGrid>
                <a:gridCol w="317796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5658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1477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0820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40172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09847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5669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492878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403870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08207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08323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611509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16218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218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218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95273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Formular e implementar el PIC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PIC formulado e implementado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Administrativa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87894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Divulgar y socializar el PIC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PIC divulgado y socializado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Administrativa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725595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Diseñar un programa de capacitación con funcionarios expertos de áreas técnicas y jurídicas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Programa diseñado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Administrativa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587894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Presentar del Plan Piloto para desarrollar el Programa de Teletrabajo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Presentación Plan Piloto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Administrativa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587894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Solicitar y revisar fichas técnicas de la encuesta sobre Ambiente y Desempeño Institucional Nacional -EDI- para la definición de campañas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Fichas técnicas de la EDI revisadas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Administrativa</a:t>
                      </a:r>
                      <a:b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1" name="9 Rectángulo"/>
          <p:cNvSpPr/>
          <p:nvPr/>
        </p:nvSpPr>
        <p:spPr bwMode="auto">
          <a:xfrm>
            <a:off x="366905" y="164276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3194252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22531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22532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22533" name="6 Grupo"/>
          <p:cNvGrpSpPr>
            <a:grpSpLocks/>
          </p:cNvGrpSpPr>
          <p:nvPr/>
        </p:nvGrpSpPr>
        <p:grpSpPr bwMode="auto">
          <a:xfrm>
            <a:off x="331981" y="467489"/>
            <a:ext cx="4163819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1"/>
            </a:xfrm>
            <a:prstGeom prst="rect">
              <a:avLst/>
            </a:prstGeom>
            <a:solidFill>
              <a:schemeClr val="accent4"/>
            </a:solidFill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3) Gestión del Talento Humano</a:t>
              </a:r>
            </a:p>
          </p:txBody>
        </p:sp>
      </p:grpSp>
      <p:sp>
        <p:nvSpPr>
          <p:cNvPr id="4221" name="11 Rectángulo"/>
          <p:cNvSpPr>
            <a:spLocks noChangeArrowheads="1"/>
          </p:cNvSpPr>
          <p:nvPr/>
        </p:nvSpPr>
        <p:spPr bwMode="auto">
          <a:xfrm>
            <a:off x="331980" y="766052"/>
            <a:ext cx="1135270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b="1" dirty="0">
                <a:cs typeface="Arial" charset="0"/>
              </a:rPr>
              <a:t>: </a:t>
            </a:r>
            <a:r>
              <a:rPr lang="es-CO" sz="1400" dirty="0">
                <a:cs typeface="Arial" charset="0"/>
              </a:rPr>
              <a:t>GESTIÓN DEL TALENTO HUMANO</a:t>
            </a:r>
          </a:p>
          <a:p>
            <a:pPr algn="just" eaLnBrk="1" hangingPunct="1">
              <a:defRPr/>
            </a:pPr>
            <a:r>
              <a:rPr lang="es-CO" sz="1400" b="1" dirty="0">
                <a:cs typeface="Arial" charset="0"/>
              </a:rPr>
              <a:t>Objetivo del proceso: </a:t>
            </a:r>
            <a:r>
              <a:rPr lang="es-CO" sz="1400" dirty="0">
                <a:cs typeface="Arial" charset="0"/>
              </a:rPr>
              <a:t>Liderar las acciones de planificación, ejecución, verificación y mejora que contribuyan al adecuado desempeño y calidad de vida del talento humano vinculado como factor clave para el éxito del INVIAS</a:t>
            </a:r>
          </a:p>
          <a:p>
            <a:pPr algn="just" eaLnBrk="1" hangingPunct="1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Componente: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 Plan Estratégico de RRHH</a:t>
            </a:r>
            <a:endParaRPr lang="es-CO" sz="1400" dirty="0">
              <a:cs typeface="Arial" charset="0"/>
            </a:endParaRPr>
          </a:p>
        </p:txBody>
      </p:sp>
      <p:graphicFrame>
        <p:nvGraphicFramePr>
          <p:cNvPr id="12" name="Tab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9747136"/>
              </p:ext>
            </p:extLst>
          </p:nvPr>
        </p:nvGraphicFramePr>
        <p:xfrm>
          <a:off x="366905" y="1720159"/>
          <a:ext cx="11350583" cy="3420048"/>
        </p:xfrm>
        <a:graphic>
          <a:graphicData uri="http://schemas.openxmlformats.org/drawingml/2006/table">
            <a:tbl>
              <a:tblPr/>
              <a:tblGrid>
                <a:gridCol w="317796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5658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1477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0820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40172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09847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5669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492878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403870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08207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08323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611509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16218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218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218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95273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Revisar el contenido de plan estratégico de recursos humanos (procedimiento de ingreso y vinculación, </a:t>
                      </a:r>
                      <a:r>
                        <a:rPr lang="es-CO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procedimiento </a:t>
                      </a:r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de </a:t>
                      </a:r>
                      <a:r>
                        <a:rPr lang="es-CO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mérito</a:t>
                      </a:r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, evaluación y seguimiento al </a:t>
                      </a:r>
                      <a:r>
                        <a:rPr lang="es-CO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mérito</a:t>
                      </a:r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, disposición de recursos para </a:t>
                      </a:r>
                      <a:r>
                        <a:rPr lang="es-CO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capacitaciones, </a:t>
                      </a:r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temas de capacitación, horas de capacitaciones y estrategia del movimiento de personal)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Plan </a:t>
                      </a:r>
                      <a:r>
                        <a:rPr lang="es-CO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estratégico </a:t>
                      </a:r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de recursos humanos revisado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Administrativa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10728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Revisar metodología de evaluación del desempeño 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Metodología de evaluación de desempeño revisada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Administrativa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10728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Solicitar concepto de viabilidad sobre la evaluación a los provisionales y supervisores de contrato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Concepto de viabilidad sobre la  evaluación a  los provisionales supervisores de contrato solicitado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Administrativa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10728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Emitir concepto de viabilidad sobre la evaluación a los provisionales y supervisores de contrato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Concepto de viabilidad sobre la  evaluación a  los provisionales supervisores de contrato emitido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Jurídica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25595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Revisar procedimiento de Prescripciones de investigaciones a funcionarios públicos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Procedimiento de Prescripciones de investigaciones a funcionarios públicos revisados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1" name="9 Rectángulo"/>
          <p:cNvSpPr/>
          <p:nvPr/>
        </p:nvSpPr>
        <p:spPr bwMode="auto">
          <a:xfrm>
            <a:off x="366905" y="164276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352802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22531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22532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22533" name="6 Grupo"/>
          <p:cNvGrpSpPr>
            <a:grpSpLocks/>
          </p:cNvGrpSpPr>
          <p:nvPr/>
        </p:nvGrpSpPr>
        <p:grpSpPr bwMode="auto">
          <a:xfrm>
            <a:off x="351558" y="444116"/>
            <a:ext cx="4166013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3) Gestión del Talento Humano</a:t>
              </a:r>
            </a:p>
          </p:txBody>
        </p:sp>
      </p:grpSp>
      <p:sp>
        <p:nvSpPr>
          <p:cNvPr id="13" name="11 Rectángulo"/>
          <p:cNvSpPr>
            <a:spLocks noChangeArrowheads="1"/>
          </p:cNvSpPr>
          <p:nvPr/>
        </p:nvSpPr>
        <p:spPr bwMode="auto">
          <a:xfrm>
            <a:off x="298412" y="719957"/>
            <a:ext cx="1135058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b="1" dirty="0">
                <a:cs typeface="Arial" charset="0"/>
              </a:rPr>
              <a:t>: </a:t>
            </a:r>
            <a:r>
              <a:rPr lang="es-CO" sz="1400" dirty="0">
                <a:cs typeface="Arial" charset="0"/>
              </a:rPr>
              <a:t>GESTIÓN DEL TALENTO HUMANO</a:t>
            </a:r>
          </a:p>
          <a:p>
            <a:pPr algn="just">
              <a:defRPr/>
            </a:pPr>
            <a:r>
              <a:rPr lang="es-CO" sz="1400" b="1" dirty="0">
                <a:cs typeface="Arial" charset="0"/>
              </a:rPr>
              <a:t>Objetivo del proceso:</a:t>
            </a:r>
            <a:r>
              <a:rPr lang="es-CO" sz="1400" dirty="0">
                <a:cs typeface="Arial" charset="0"/>
              </a:rPr>
              <a:t> Liderar las acciones de planificación, ejecución, verificación y mejora que contribuyan al adecuado desempeño y calidad de vida del talento humano vinculado como factor clave para el éxito del INVIAS</a:t>
            </a:r>
          </a:p>
          <a:p>
            <a:pPr algn="just" eaLnBrk="1" hangingPunct="1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Componente: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 Plan Anual de Vacantes</a:t>
            </a:r>
            <a:endParaRPr lang="es-CO" sz="1400" dirty="0">
              <a:cs typeface="Arial" charset="0"/>
            </a:endParaRPr>
          </a:p>
        </p:txBody>
      </p:sp>
      <p:graphicFrame>
        <p:nvGraphicFramePr>
          <p:cNvPr id="12" name="Tab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532575"/>
              </p:ext>
            </p:extLst>
          </p:nvPr>
        </p:nvGraphicFramePr>
        <p:xfrm>
          <a:off x="363586" y="1708513"/>
          <a:ext cx="11350583" cy="1067874"/>
        </p:xfrm>
        <a:graphic>
          <a:graphicData uri="http://schemas.openxmlformats.org/drawingml/2006/table">
            <a:tbl>
              <a:tblPr/>
              <a:tblGrid>
                <a:gridCol w="317796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5658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1477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0820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40172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5833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08207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19254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77494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08207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08323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611509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169903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9903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9903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44023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Mantener actualizada la información de empleos con vacancia definitiva y temporal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Información de empleos con vacancia definitiva y temporal actualizada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12,0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12,0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Administrativa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4" name="11 Rectángulo"/>
          <p:cNvSpPr>
            <a:spLocks noChangeArrowheads="1"/>
          </p:cNvSpPr>
          <p:nvPr/>
        </p:nvSpPr>
        <p:spPr bwMode="auto">
          <a:xfrm>
            <a:off x="245268" y="2824859"/>
            <a:ext cx="1145687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b="1" dirty="0">
                <a:cs typeface="Arial" charset="0"/>
              </a:rPr>
              <a:t>:</a:t>
            </a:r>
            <a:r>
              <a:rPr lang="es-CO" sz="1400" dirty="0">
                <a:cs typeface="Arial" charset="0"/>
              </a:rPr>
              <a:t> GESTIÓN DEL TALENTO HUMANO</a:t>
            </a:r>
          </a:p>
          <a:p>
            <a:pPr algn="just">
              <a:defRPr/>
            </a:pPr>
            <a:r>
              <a:rPr lang="es-CO" sz="1400" b="1" dirty="0">
                <a:cs typeface="Arial" charset="0"/>
              </a:rPr>
              <a:t>Objetivo del proceso:</a:t>
            </a:r>
            <a:r>
              <a:rPr lang="es-CO" sz="1400" dirty="0">
                <a:cs typeface="Arial" charset="0"/>
              </a:rPr>
              <a:t> Liderar las acciones de planificación, ejecución, verificación y mejora que contribuyan al adecuado desempeño y calidad de vida del talento humano vinculado como factor clave para el éxito del INVIAS</a:t>
            </a:r>
          </a:p>
          <a:p>
            <a:pPr algn="just" eaLnBrk="1" hangingPunct="1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Componente: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 Capacitación</a:t>
            </a:r>
            <a:endParaRPr lang="es-CO" sz="1400" dirty="0">
              <a:cs typeface="Arial" charset="0"/>
            </a:endParaRPr>
          </a:p>
        </p:txBody>
      </p:sp>
      <p:graphicFrame>
        <p:nvGraphicFramePr>
          <p:cNvPr id="15" name="Tab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94786"/>
              </p:ext>
            </p:extLst>
          </p:nvPr>
        </p:nvGraphicFramePr>
        <p:xfrm>
          <a:off x="363585" y="3827438"/>
          <a:ext cx="11350583" cy="1649460"/>
        </p:xfrm>
        <a:graphic>
          <a:graphicData uri="http://schemas.openxmlformats.org/drawingml/2006/table">
            <a:tbl>
              <a:tblPr/>
              <a:tblGrid>
                <a:gridCol w="317488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5477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1388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0771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40133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0925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56248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79682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16194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18749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07926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609942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39104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5763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85763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17079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Realizar actualización en temas técnicos y administrativos para el desarrollo de las funciones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Programa de actualización en temas técnicos y administrativos formulado y desarrollado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Administrativa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92314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Revisar el PIC conforme a la metodología del DAFP  asegurando la capacitación a supervisores de contrato y a funcionarios en temas de gestión pública</a:t>
                      </a:r>
                      <a:endParaRPr lang="es-CO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PIC revisado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Administrativa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6" name="9 Rectángulo"/>
          <p:cNvSpPr/>
          <p:nvPr/>
        </p:nvSpPr>
        <p:spPr bwMode="auto">
          <a:xfrm>
            <a:off x="366905" y="164276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38813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0243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0244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aphicFrame>
        <p:nvGraphicFramePr>
          <p:cNvPr id="12" name="1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3707254"/>
              </p:ext>
            </p:extLst>
          </p:nvPr>
        </p:nvGraphicFramePr>
        <p:xfrm>
          <a:off x="327460" y="1637865"/>
          <a:ext cx="11377178" cy="3233356"/>
        </p:xfrm>
        <a:graphic>
          <a:graphicData uri="http://schemas.openxmlformats.org/drawingml/2006/table">
            <a:tbl>
              <a:tblPr/>
              <a:tblGrid>
                <a:gridCol w="265309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93621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2912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3061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53061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3061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30619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30619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636744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61222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573622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434057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153181">
                <a:tc rowSpan="3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050" b="1" i="0" u="none" strike="noStrike" kern="1200" dirty="0">
                          <a:solidFill>
                            <a:srgbClr val="000000"/>
                          </a:solidFill>
                          <a:latin typeface="Arial Narrow"/>
                          <a:ea typeface="+mn-ea"/>
                          <a:cs typeface="+mn-cs"/>
                        </a:rPr>
                        <a:t>META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050" b="1" i="0" u="none" strike="noStrike" kern="1200" dirty="0">
                          <a:solidFill>
                            <a:srgbClr val="000000"/>
                          </a:solidFill>
                          <a:latin typeface="Arial Narrow"/>
                          <a:ea typeface="+mn-ea"/>
                          <a:cs typeface="+mn-cs"/>
                        </a:rPr>
                        <a:t>INDICADOR DE GESTIÓN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050" b="1" i="0" u="none" strike="noStrike" kern="1200" dirty="0">
                          <a:solidFill>
                            <a:srgbClr val="000000"/>
                          </a:solidFill>
                          <a:latin typeface="Arial Narrow"/>
                          <a:ea typeface="+mn-ea"/>
                          <a:cs typeface="+mn-cs"/>
                        </a:rPr>
                        <a:t>INDICADOR CUANTIFICADO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gridSpan="8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050" b="1" i="0" u="none" strike="noStrike" kern="1200" dirty="0">
                          <a:solidFill>
                            <a:srgbClr val="000000"/>
                          </a:solidFill>
                          <a:latin typeface="Arial Narrow"/>
                          <a:ea typeface="+mn-ea"/>
                          <a:cs typeface="+mn-cs"/>
                        </a:rPr>
                        <a:t>FECHA DE CUMPLIMIENTO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050" b="1" i="0" u="none" strike="noStrike" kern="1200" dirty="0">
                          <a:solidFill>
                            <a:srgbClr val="000000"/>
                          </a:solidFill>
                          <a:latin typeface="Arial Narrow"/>
                          <a:ea typeface="+mn-ea"/>
                          <a:cs typeface="+mn-cs"/>
                        </a:rPr>
                        <a:t>RESPONSABLES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0508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050" b="1" i="0" u="none" strike="noStrike" kern="1200" dirty="0">
                          <a:solidFill>
                            <a:srgbClr val="000000"/>
                          </a:solidFill>
                          <a:latin typeface="Arial Narrow"/>
                          <a:ea typeface="+mn-ea"/>
                          <a:cs typeface="+mn-cs"/>
                        </a:rPr>
                        <a:t>Primer trimestre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050" b="1" i="0" u="none" strike="noStrike" kern="1200" dirty="0">
                          <a:solidFill>
                            <a:srgbClr val="000000"/>
                          </a:solidFill>
                          <a:latin typeface="Arial Narrow"/>
                          <a:ea typeface="+mn-ea"/>
                          <a:cs typeface="+mn-cs"/>
                        </a:rPr>
                        <a:t>Segundo Trimestre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050" b="1" i="0" u="none" strike="noStrike" kern="1200" dirty="0">
                          <a:solidFill>
                            <a:srgbClr val="000000"/>
                          </a:solidFill>
                          <a:latin typeface="Arial Narrow"/>
                          <a:ea typeface="+mn-ea"/>
                          <a:cs typeface="+mn-cs"/>
                        </a:rPr>
                        <a:t>Tercer trimestre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050" b="1" i="0" u="none" strike="noStrike" kern="1200" dirty="0">
                          <a:solidFill>
                            <a:srgbClr val="000000"/>
                          </a:solidFill>
                          <a:latin typeface="Arial Narrow"/>
                          <a:ea typeface="+mn-ea"/>
                          <a:cs typeface="+mn-cs"/>
                        </a:rPr>
                        <a:t>Cuarto trimestre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9629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050" b="1" i="0" u="none" strike="noStrike" kern="1200" dirty="0">
                          <a:solidFill>
                            <a:srgbClr val="000000"/>
                          </a:solidFill>
                          <a:latin typeface="Arial Narrow"/>
                          <a:ea typeface="+mn-ea"/>
                          <a:cs typeface="+mn-cs"/>
                        </a:rPr>
                        <a:t>Cantidad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050" b="1" i="0" u="none" strike="noStrike" kern="1200" dirty="0">
                          <a:solidFill>
                            <a:srgbClr val="000000"/>
                          </a:solidFill>
                          <a:latin typeface="Arial Narrow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050" b="1" i="0" u="none" strike="noStrike" kern="1200" dirty="0">
                          <a:solidFill>
                            <a:srgbClr val="000000"/>
                          </a:solidFill>
                          <a:latin typeface="Arial Narrow"/>
                          <a:ea typeface="+mn-ea"/>
                          <a:cs typeface="+mn-cs"/>
                        </a:rPr>
                        <a:t>Cantidad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050" b="1" i="0" u="none" strike="noStrike" kern="1200" dirty="0">
                          <a:solidFill>
                            <a:srgbClr val="000000"/>
                          </a:solidFill>
                          <a:latin typeface="Arial Narrow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050" b="1" i="0" u="none" strike="noStrike" kern="1200" dirty="0">
                          <a:solidFill>
                            <a:srgbClr val="000000"/>
                          </a:solidFill>
                          <a:latin typeface="Arial Narrow"/>
                          <a:ea typeface="+mn-ea"/>
                          <a:cs typeface="+mn-cs"/>
                        </a:rPr>
                        <a:t>Cantidad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050" b="1" i="0" u="none" strike="noStrike" kern="1200" dirty="0">
                          <a:solidFill>
                            <a:srgbClr val="000000"/>
                          </a:solidFill>
                          <a:latin typeface="Arial Narrow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050" b="1" i="0" u="none" strike="noStrike" kern="1200" dirty="0">
                          <a:solidFill>
                            <a:srgbClr val="000000"/>
                          </a:solidFill>
                          <a:latin typeface="Arial Narrow"/>
                          <a:ea typeface="+mn-ea"/>
                          <a:cs typeface="+mn-cs"/>
                        </a:rPr>
                        <a:t>Cantidad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050" b="1" i="0" u="none" strike="noStrike" kern="1200" dirty="0">
                          <a:solidFill>
                            <a:srgbClr val="000000"/>
                          </a:solidFill>
                          <a:latin typeface="Arial Narrow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09372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Construir </a:t>
                      </a:r>
                      <a:r>
                        <a:rPr lang="es-CO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138,08 </a:t>
                      </a:r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km de pavimento nuevo en la red vial secundaria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kilómetros de red vial secundaria con pavimento nuevo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138,08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36,88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78,97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57%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114,25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83%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138,08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Grupo Grandes</a:t>
                      </a:r>
                      <a:r>
                        <a:rPr lang="es-CO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Proyectos</a:t>
                      </a:r>
                      <a:b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Red Terciaria y Férrea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62716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Construir 6,8 km de pavimento nuevo en la red vial terciaria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kilómetros de red vial terciaria con pavimento nuevo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6,86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6,86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6,86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6,86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Red Terciaria y Férrea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27935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Adelantar el mantenimiento periódico de 1,5 km de la Red Terciaria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Kilómetros de Red Terciaria con mantenimiento periódico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Red Terciaria y Férrea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527935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Construir 1,99 km de segundas calzadas en la red vial secundaria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kilómetros de segundas calzadas construidos red vial secundaria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Grupo Grandes Proyectos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12325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Construir 4,6 Km de tercer carril en red vial secundaria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Km de tercer carril en red vial secundaria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4,60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4,60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Grupo Grandes Proyectos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1" name="11 Rectángulo"/>
          <p:cNvSpPr>
            <a:spLocks noChangeArrowheads="1"/>
          </p:cNvSpPr>
          <p:nvPr/>
        </p:nvSpPr>
        <p:spPr bwMode="auto">
          <a:xfrm>
            <a:off x="312719" y="728809"/>
            <a:ext cx="1132930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b="1" dirty="0">
                <a:cs typeface="Arial" charset="0"/>
              </a:rPr>
              <a:t>: </a:t>
            </a:r>
            <a:r>
              <a:rPr lang="es-CO" sz="1400" dirty="0">
                <a:cs typeface="Arial" charset="0"/>
              </a:rPr>
              <a:t>GESTIÓN DE LA INFRAESTRUCTURA VIAL</a:t>
            </a:r>
          </a:p>
          <a:p>
            <a:pPr algn="just" eaLnBrk="1" hangingPunct="1">
              <a:defRPr/>
            </a:pPr>
            <a:r>
              <a:rPr lang="es-CO" sz="1400" b="1" dirty="0">
                <a:cs typeface="Arial" charset="0"/>
              </a:rPr>
              <a:t>Objetivo del proceso: </a:t>
            </a:r>
            <a:r>
              <a:rPr lang="es-CO" sz="1400" dirty="0">
                <a:cs typeface="Arial" charset="0"/>
              </a:rPr>
              <a:t>Dirigir la planificación, ejecución y supervisión de proyectos de infraestructura de la red vial carretera, férrea, fluvial y marítima en el marco de la misión del instituto</a:t>
            </a:r>
          </a:p>
          <a:p>
            <a:pPr eaLnBrk="1" hangingPunct="1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Componente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: Indicadores y metas de Gobierno</a:t>
            </a:r>
            <a:endParaRPr lang="es-CO" sz="1400" dirty="0">
              <a:cs typeface="Arial" charset="0"/>
            </a:endParaRPr>
          </a:p>
        </p:txBody>
      </p:sp>
      <p:grpSp>
        <p:nvGrpSpPr>
          <p:cNvPr id="13" name="6 Grupo"/>
          <p:cNvGrpSpPr>
            <a:grpSpLocks/>
          </p:cNvGrpSpPr>
          <p:nvPr/>
        </p:nvGrpSpPr>
        <p:grpSpPr bwMode="auto">
          <a:xfrm>
            <a:off x="386878" y="55709"/>
            <a:ext cx="7210198" cy="673100"/>
            <a:chOff x="432048" y="109661"/>
            <a:chExt cx="6048672" cy="673532"/>
          </a:xfrm>
          <a:solidFill>
            <a:srgbClr val="B45210"/>
          </a:solidFill>
        </p:grpSpPr>
        <p:sp>
          <p:nvSpPr>
            <p:cNvPr id="14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  <a:grpFill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5" name="9 Rectángulo"/>
            <p:cNvSpPr/>
            <p:nvPr/>
          </p:nvSpPr>
          <p:spPr>
            <a:xfrm>
              <a:off x="432048" y="463901"/>
              <a:ext cx="3025953" cy="319292"/>
            </a:xfrm>
            <a:prstGeom prst="rect">
              <a:avLst/>
            </a:prstGeom>
            <a:solidFill>
              <a:schemeClr val="accent2"/>
            </a:solidFill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CO" sz="1600" b="1" dirty="0"/>
                <a:t>1) Gestión Misional y de Gobierno</a:t>
              </a:r>
            </a:p>
          </p:txBody>
        </p:sp>
      </p:grpSp>
      <p:sp>
        <p:nvSpPr>
          <p:cNvPr id="2" name="Rectángulo 1"/>
          <p:cNvSpPr/>
          <p:nvPr/>
        </p:nvSpPr>
        <p:spPr>
          <a:xfrm>
            <a:off x="386878" y="43440"/>
            <a:ext cx="67094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b="1" dirty="0">
                <a:solidFill>
                  <a:schemeClr val="bg1"/>
                </a:solidFill>
              </a:rPr>
              <a:t>Competitividad Estratégica e </a:t>
            </a:r>
            <a:r>
              <a:rPr lang="es-CO" b="1" dirty="0" smtClean="0">
                <a:solidFill>
                  <a:schemeClr val="bg1"/>
                </a:solidFill>
              </a:rPr>
              <a:t>Infraestructura</a:t>
            </a:r>
            <a:endParaRPr lang="es-CO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76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22531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22532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22533" name="6 Grupo"/>
          <p:cNvGrpSpPr>
            <a:grpSpLocks/>
          </p:cNvGrpSpPr>
          <p:nvPr/>
        </p:nvGrpSpPr>
        <p:grpSpPr bwMode="auto">
          <a:xfrm>
            <a:off x="351560" y="519401"/>
            <a:ext cx="4155126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3) Gestión del Talento Humano</a:t>
              </a:r>
            </a:p>
          </p:txBody>
        </p:sp>
      </p:grpSp>
      <p:sp>
        <p:nvSpPr>
          <p:cNvPr id="16" name="11 Rectángulo"/>
          <p:cNvSpPr>
            <a:spLocks noChangeArrowheads="1"/>
          </p:cNvSpPr>
          <p:nvPr/>
        </p:nvSpPr>
        <p:spPr bwMode="auto">
          <a:xfrm>
            <a:off x="351560" y="873414"/>
            <a:ext cx="1132881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b="1" dirty="0">
                <a:cs typeface="Arial" charset="0"/>
              </a:rPr>
              <a:t>: </a:t>
            </a:r>
            <a:r>
              <a:rPr lang="es-CO" sz="1400" dirty="0">
                <a:cs typeface="Arial" charset="0"/>
              </a:rPr>
              <a:t>GESTIÓN DEL TALENTO HUMANO</a:t>
            </a:r>
          </a:p>
          <a:p>
            <a:pPr algn="just">
              <a:defRPr/>
            </a:pPr>
            <a:r>
              <a:rPr lang="es-CO" sz="1400" b="1" dirty="0">
                <a:cs typeface="Arial" charset="0"/>
              </a:rPr>
              <a:t>Objetivo del proceso:</a:t>
            </a:r>
            <a:r>
              <a:rPr lang="es-CO" sz="1400" dirty="0">
                <a:cs typeface="Arial" charset="0"/>
              </a:rPr>
              <a:t> Liderar las acciones de planificación, ejecución, verificación y mejora que contribuyan al adecuado desempeño y calidad de vida del talento humano vinculado como factor clave para el éxito del INVIAS</a:t>
            </a:r>
          </a:p>
          <a:p>
            <a:pPr algn="just" eaLnBrk="1" hangingPunct="1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Componente: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 Bienestar e Incentivos</a:t>
            </a:r>
            <a:endParaRPr lang="es-CO" sz="1400" dirty="0">
              <a:cs typeface="Arial" charset="0"/>
            </a:endParaRPr>
          </a:p>
        </p:txBody>
      </p:sp>
      <p:graphicFrame>
        <p:nvGraphicFramePr>
          <p:cNvPr id="17" name="Tab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3161575"/>
              </p:ext>
            </p:extLst>
          </p:nvPr>
        </p:nvGraphicFramePr>
        <p:xfrm>
          <a:off x="369023" y="1844984"/>
          <a:ext cx="11311348" cy="2736061"/>
        </p:xfrm>
        <a:graphic>
          <a:graphicData uri="http://schemas.openxmlformats.org/drawingml/2006/table">
            <a:tbl>
              <a:tblPr/>
              <a:tblGrid>
                <a:gridCol w="316376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4828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1068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0593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9993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0712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54651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16934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87295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05936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06498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604308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11420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145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680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68856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Formular el programa de bienestar, estímulos e </a:t>
                      </a:r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incentivos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Programa de bienestar, estímulos e incentivos </a:t>
                      </a:r>
                      <a:r>
                        <a:rPr lang="pt-B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formulado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Administrativa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35429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Desarrollar el programa de bienestar, estímulos e </a:t>
                      </a:r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incentivos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Programa de bienestar, estímulos e incentivos </a:t>
                      </a:r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desarrollado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Administrativa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10664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Formular el Sistema de Seguridad y Salud en el Trabajo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Sistema de Seguridad y Salud en el Trabajo formulado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Administrativa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713564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Desarrollar el Sistema de Seguridad y Salud en el </a:t>
                      </a:r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Trabajo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Desarrollo del Sistema de Seguridad y Salud en el </a:t>
                      </a:r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Trabajo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Administrativa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1" name="9 Rectángulo"/>
          <p:cNvSpPr/>
          <p:nvPr/>
        </p:nvSpPr>
        <p:spPr bwMode="auto">
          <a:xfrm>
            <a:off x="366905" y="164276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181126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24579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24580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24581" name="6 Grupo"/>
          <p:cNvGrpSpPr>
            <a:grpSpLocks/>
          </p:cNvGrpSpPr>
          <p:nvPr/>
        </p:nvGrpSpPr>
        <p:grpSpPr bwMode="auto">
          <a:xfrm>
            <a:off x="374347" y="469076"/>
            <a:ext cx="4132339" cy="284329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4) Eficiencia Administrativa</a:t>
              </a:r>
              <a:endParaRPr lang="es-CO" sz="1600" dirty="0"/>
            </a:p>
          </p:txBody>
        </p:sp>
      </p:grpSp>
      <p:sp>
        <p:nvSpPr>
          <p:cNvPr id="4221" name="11 Rectángulo"/>
          <p:cNvSpPr>
            <a:spLocks noChangeArrowheads="1"/>
          </p:cNvSpPr>
          <p:nvPr/>
        </p:nvSpPr>
        <p:spPr bwMode="auto">
          <a:xfrm>
            <a:off x="374347" y="761034"/>
            <a:ext cx="1123727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b="1" dirty="0">
                <a:cs typeface="Arial" charset="0"/>
              </a:rPr>
              <a:t>: </a:t>
            </a:r>
            <a:r>
              <a:rPr lang="es-CO" sz="1400" dirty="0">
                <a:cs typeface="Arial" charset="0"/>
              </a:rPr>
              <a:t>PLANEACIÓN INSTITUCIONAL Y GESTIÓN PRESUPUESTAL</a:t>
            </a:r>
          </a:p>
          <a:p>
            <a:pPr algn="just" eaLnBrk="1" hangingPunct="1">
              <a:defRPr/>
            </a:pPr>
            <a:r>
              <a:rPr lang="es-CO" sz="1400" b="1" dirty="0">
                <a:cs typeface="Arial" charset="0"/>
              </a:rPr>
              <a:t>Objetivo del proceso:</a:t>
            </a:r>
            <a:r>
              <a:rPr lang="es-CO" sz="1400" dirty="0">
                <a:cs typeface="Arial" charset="0"/>
              </a:rPr>
              <a:t> Establecer el direccionamiento estratégico, los planes y programas en el mediano y corto plazo de acuerdo con los lineamientos del Gobierno Nacional, así como del modelo de gestión, coordinando su implementación y mejora continua; realizando la gestión, programación y seguimiento al presupuesto y proyectos de inversión.</a:t>
            </a:r>
          </a:p>
          <a:p>
            <a:pPr algn="just" eaLnBrk="1" hangingPunct="1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Componente: 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Gestión de la Calidad</a:t>
            </a:r>
            <a:endParaRPr lang="es-CO" sz="1400" dirty="0">
              <a:cs typeface="Arial" charset="0"/>
            </a:endParaRPr>
          </a:p>
        </p:txBody>
      </p:sp>
      <p:graphicFrame>
        <p:nvGraphicFramePr>
          <p:cNvPr id="11" name="Tab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0089300"/>
              </p:ext>
            </p:extLst>
          </p:nvPr>
        </p:nvGraphicFramePr>
        <p:xfrm>
          <a:off x="374347" y="1950145"/>
          <a:ext cx="11237270" cy="2981600"/>
        </p:xfrm>
        <a:graphic>
          <a:graphicData uri="http://schemas.openxmlformats.org/drawingml/2006/table">
            <a:tbl>
              <a:tblPr/>
              <a:tblGrid>
                <a:gridCol w="284202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0739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7166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3165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5908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3797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06055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93666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09823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31652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60434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685851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8881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  <a:p>
                      <a:pPr algn="ctr" fontAlgn="ctr"/>
                      <a:endParaRPr lang="es-CO" sz="105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5172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9164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54880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Motivar e impulsar la cultura organizacional en el nuevo modelo de </a:t>
                      </a:r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gestión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Nuevo Modelo de Gestión con cultura </a:t>
                      </a:r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organizacional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 sz="1200" dirty="0"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 sz="1200" dirty="0"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 sz="1200" dirty="0"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 sz="1200" dirty="0"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37674">
                <a:tc>
                  <a:txBody>
                    <a:bodyPr/>
                    <a:lstStyle/>
                    <a:p>
                      <a:pPr marL="0" indent="0" algn="just" defTabSz="179388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Realizar formación de servidores públicos en Cultura de la Calidad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Formación de servidores públicos en Cultura de la Calidad realizada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 sz="1200" dirty="0"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 sz="1200" dirty="0"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 sz="1200" dirty="0"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 sz="1200" dirty="0"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830179">
                <a:tc>
                  <a:txBody>
                    <a:bodyPr/>
                    <a:lstStyle/>
                    <a:p>
                      <a:pPr algn="just" defTabSz="2695575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Adelantar la actualización de los servidores públicos en la normas ISO 9001:2015 e ISO 14001:2015 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Actualización a los servidores públicos en la normas ISO 9001:2015 e ISO 14001:2015 adelantada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 sz="1200" dirty="0"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 sz="1200" dirty="0"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 sz="1200" dirty="0"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 sz="1200" dirty="0"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70487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Adelantar formación de servidores públicos en Liderazgo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Formación de servidores públicos en Liderazgo adelantadas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 sz="1200" dirty="0"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 sz="1200" dirty="0"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 sz="1200" dirty="0"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 sz="1200" dirty="0"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2" name="9 Rectángulo"/>
          <p:cNvSpPr/>
          <p:nvPr/>
        </p:nvSpPr>
        <p:spPr bwMode="auto">
          <a:xfrm>
            <a:off x="374347" y="-114871"/>
            <a:ext cx="6013450" cy="297171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90543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24579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24580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24581" name="6 Grupo"/>
          <p:cNvGrpSpPr>
            <a:grpSpLocks/>
          </p:cNvGrpSpPr>
          <p:nvPr/>
        </p:nvGrpSpPr>
        <p:grpSpPr bwMode="auto">
          <a:xfrm>
            <a:off x="366904" y="483364"/>
            <a:ext cx="4118009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4) Eficiencia Administrativa</a:t>
              </a:r>
              <a:endParaRPr lang="es-CO" sz="1600" dirty="0"/>
            </a:p>
          </p:txBody>
        </p:sp>
      </p:grpSp>
      <p:graphicFrame>
        <p:nvGraphicFramePr>
          <p:cNvPr id="11" name="Tab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9636581"/>
              </p:ext>
            </p:extLst>
          </p:nvPr>
        </p:nvGraphicFramePr>
        <p:xfrm>
          <a:off x="366905" y="2058322"/>
          <a:ext cx="11208052" cy="2461365"/>
        </p:xfrm>
        <a:graphic>
          <a:graphicData uri="http://schemas.openxmlformats.org/drawingml/2006/table">
            <a:tbl>
              <a:tblPr/>
              <a:tblGrid>
                <a:gridCol w="26736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17581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9591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3390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5077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81787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55148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04841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76008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04841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62388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693006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10440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481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0016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04953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Divulgar y socializar el procedimiento de producto no conforme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Procedimiento de producto no conforme divulgado y socializado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18923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Divulgar y socializar la mejora continua en el Modelo Integrado de Gestión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La mejora continua en el Modelo Integrado de Gestión divulgada y socializada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52677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Dictar capacitaciones en la identificación de producto no conforme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Capacitaciones en la identificación de producto no conforme dictada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372305" y="805993"/>
            <a:ext cx="11320348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b="1" dirty="0">
                <a:cs typeface="Arial" charset="0"/>
              </a:rPr>
              <a:t>: </a:t>
            </a:r>
            <a:r>
              <a:rPr lang="es-CO" sz="1400" dirty="0">
                <a:cs typeface="Arial" charset="0"/>
              </a:rPr>
              <a:t>PLANEACIÓN INSTITUCIONAL Y GESTIÓN PRESUPUESTAL</a:t>
            </a:r>
          </a:p>
          <a:p>
            <a:pPr algn="just" eaLnBrk="1" hangingPunct="1">
              <a:defRPr/>
            </a:pPr>
            <a:r>
              <a:rPr lang="es-CO" sz="1400" b="1" dirty="0">
                <a:cs typeface="Arial" charset="0"/>
              </a:rPr>
              <a:t>Objetivo del proceso:</a:t>
            </a:r>
            <a:r>
              <a:rPr lang="es-CO" sz="1400" dirty="0">
                <a:cs typeface="Arial" charset="0"/>
              </a:rPr>
              <a:t> Establecer el direccionamiento estratégico, los planes y programas en el mediano y corto plazo de acuerdo con los lineamientos del Gobierno Nacional, así como del modelo de gestión, coordinando su implementación y mejora continua; realizando la gestión, programación y seguimiento al presupuesto y proyectos de inversión.</a:t>
            </a:r>
          </a:p>
          <a:p>
            <a:pPr algn="just" eaLnBrk="1" hangingPunct="1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Componente: 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Gestión de la Calidad</a:t>
            </a:r>
            <a:endParaRPr lang="es-CO" sz="1400" dirty="0">
              <a:cs typeface="Arial" charset="0"/>
            </a:endParaRPr>
          </a:p>
        </p:txBody>
      </p:sp>
      <p:sp>
        <p:nvSpPr>
          <p:cNvPr id="13" name="9 Rectángulo"/>
          <p:cNvSpPr/>
          <p:nvPr/>
        </p:nvSpPr>
        <p:spPr bwMode="auto">
          <a:xfrm>
            <a:off x="366905" y="164276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180821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24579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24580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24581" name="6 Grupo"/>
          <p:cNvGrpSpPr>
            <a:grpSpLocks/>
          </p:cNvGrpSpPr>
          <p:nvPr/>
        </p:nvGrpSpPr>
        <p:grpSpPr bwMode="auto">
          <a:xfrm>
            <a:off x="473117" y="483961"/>
            <a:ext cx="4033569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4) Eficiencia Administrativa</a:t>
              </a:r>
              <a:endParaRPr lang="es-CO" sz="1600" dirty="0"/>
            </a:p>
          </p:txBody>
        </p:sp>
      </p:grpSp>
      <p:graphicFrame>
        <p:nvGraphicFramePr>
          <p:cNvPr id="11" name="Tab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45060"/>
              </p:ext>
            </p:extLst>
          </p:nvPr>
        </p:nvGraphicFramePr>
        <p:xfrm>
          <a:off x="473117" y="1950145"/>
          <a:ext cx="11039729" cy="3054203"/>
        </p:xfrm>
        <a:graphic>
          <a:graphicData uri="http://schemas.openxmlformats.org/drawingml/2006/table">
            <a:tbl>
              <a:tblPr/>
              <a:tblGrid>
                <a:gridCol w="259151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7566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0172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1751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8870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8593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4117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00056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448188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00056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48188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641012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350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202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50484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Realizar diagnóstico para la implementación Norma Técnica NTC 5801 Sistemas de Gestión de la Investigación, Desarrollo e </a:t>
                      </a:r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Innovación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Diagnóstico realizado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 sz="1200" dirty="0"/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  <a:p>
                      <a:endParaRPr lang="es-CO" sz="1200" dirty="0"/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922229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Capacitar un grupo de funcionarios en los fundamentos de la Norma Técnica NTC 5801 Sistemas de Gestión de la Investigación, Desarrollo e Innovación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Funcionarios capacitados en la Norma Técnica NTC 5801 Sistemas de Gestión de la Investigación, Desarrollo e Innovación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 sz="1200" dirty="0"/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 sz="1200" dirty="0"/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96678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Evaluar la Percepción y Evaluación de Satisfacción, de acuerdo con las indicaciones de Transparencia por Colombia y Prevención de Riesgos de Corrupción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Índice de Percepción evaluado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 sz="1200" dirty="0"/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 sz="1200" dirty="0"/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374346" y="759504"/>
            <a:ext cx="1123727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b="1" dirty="0">
                <a:cs typeface="Arial" charset="0"/>
              </a:rPr>
              <a:t>: </a:t>
            </a:r>
            <a:r>
              <a:rPr lang="es-CO" sz="1400" dirty="0">
                <a:cs typeface="Arial" charset="0"/>
              </a:rPr>
              <a:t>PLANEACIÓN INSTITUCIONAL Y GESTIÓN PRESUPUESTAL</a:t>
            </a:r>
          </a:p>
          <a:p>
            <a:pPr algn="just" eaLnBrk="1" hangingPunct="1">
              <a:defRPr/>
            </a:pPr>
            <a:r>
              <a:rPr lang="es-CO" sz="1400" b="1" dirty="0">
                <a:cs typeface="Arial" charset="0"/>
              </a:rPr>
              <a:t>Objetivo del proceso:</a:t>
            </a:r>
            <a:r>
              <a:rPr lang="es-CO" sz="1400" dirty="0">
                <a:cs typeface="Arial" charset="0"/>
              </a:rPr>
              <a:t> Establecer el direccionamiento estratégico, los planes y programas en el mediano y corto plazo de acuerdo con los lineamientos del Gobierno Nacional, así como del modelo de gestión, coordinando su implementación y mejora continua; realizando la gestión, programación y seguimiento al presupuesto y proyectos de inversión.</a:t>
            </a:r>
          </a:p>
          <a:p>
            <a:pPr algn="just" eaLnBrk="1" hangingPunct="1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Componente: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 Gestión de la Calidad</a:t>
            </a:r>
            <a:endParaRPr lang="es-CO" sz="1400" dirty="0">
              <a:cs typeface="Arial" charset="0"/>
            </a:endParaRPr>
          </a:p>
        </p:txBody>
      </p:sp>
      <p:sp>
        <p:nvSpPr>
          <p:cNvPr id="13" name="9 Rectángulo"/>
          <p:cNvSpPr/>
          <p:nvPr/>
        </p:nvSpPr>
        <p:spPr bwMode="auto">
          <a:xfrm>
            <a:off x="473117" y="166574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406018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24579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24580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24581" name="6 Grupo"/>
          <p:cNvGrpSpPr>
            <a:grpSpLocks/>
          </p:cNvGrpSpPr>
          <p:nvPr/>
        </p:nvGrpSpPr>
        <p:grpSpPr bwMode="auto">
          <a:xfrm>
            <a:off x="504104" y="481467"/>
            <a:ext cx="3969925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6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4) Eficiencia Administrativa</a:t>
              </a:r>
              <a:endParaRPr lang="es-CO" sz="1600" dirty="0"/>
            </a:p>
          </p:txBody>
        </p:sp>
      </p:grpSp>
      <p:graphicFrame>
        <p:nvGraphicFramePr>
          <p:cNvPr id="12" name="Tab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434346"/>
              </p:ext>
            </p:extLst>
          </p:nvPr>
        </p:nvGraphicFramePr>
        <p:xfrm>
          <a:off x="504104" y="2281724"/>
          <a:ext cx="11215501" cy="1515725"/>
        </p:xfrm>
        <a:graphic>
          <a:graphicData uri="http://schemas.openxmlformats.org/drawingml/2006/table">
            <a:tbl>
              <a:tblPr/>
              <a:tblGrid>
                <a:gridCol w="314014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3448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0388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0215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9694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0258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51257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645009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241067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02159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03463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592331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12250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785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637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030913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Reducir el suministro de papel en un 4% respecto a la vigencia anterior, para el uso eficiente del papel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Porcentaje de reducción del uso de papel respecto a la vigencia anterior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Subdirección Administrativa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3" name="11 Rectángulo"/>
          <p:cNvSpPr>
            <a:spLocks noChangeArrowheads="1"/>
          </p:cNvSpPr>
          <p:nvPr/>
        </p:nvSpPr>
        <p:spPr bwMode="auto">
          <a:xfrm>
            <a:off x="486642" y="924952"/>
            <a:ext cx="1119803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b="1" dirty="0">
                <a:cs typeface="Arial" charset="0"/>
              </a:rPr>
              <a:t>: </a:t>
            </a:r>
            <a:r>
              <a:rPr lang="es-CO" sz="1400" dirty="0">
                <a:cs typeface="Arial" charset="0"/>
              </a:rPr>
              <a:t>ADMINISTRACIÓN DE BIENES Y SERVICIOS</a:t>
            </a:r>
          </a:p>
          <a:p>
            <a:pPr algn="just" eaLnBrk="1" hangingPunct="1">
              <a:defRPr/>
            </a:pPr>
            <a:r>
              <a:rPr lang="es-CO" sz="1400" b="1" dirty="0">
                <a:cs typeface="Arial" charset="0"/>
              </a:rPr>
              <a:t>Objetivo del proceso:</a:t>
            </a:r>
            <a:r>
              <a:rPr lang="es-CO" sz="1400" dirty="0">
                <a:cs typeface="Arial" charset="0"/>
              </a:rPr>
              <a:t> Asegurar la administración de los bienes y servicios del Instituto como apoyo al desempeño de los procesos y al cumplimiento de la misión</a:t>
            </a:r>
          </a:p>
          <a:p>
            <a:pPr algn="just" eaLnBrk="1" hangingPunct="1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Componente: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 Eficiencia Administrativa y Cero Papel</a:t>
            </a:r>
            <a:endParaRPr lang="es-CO" sz="1400" dirty="0">
              <a:cs typeface="Arial" charset="0"/>
            </a:endParaRPr>
          </a:p>
        </p:txBody>
      </p:sp>
      <p:sp>
        <p:nvSpPr>
          <p:cNvPr id="11" name="9 Rectángulo"/>
          <p:cNvSpPr/>
          <p:nvPr/>
        </p:nvSpPr>
        <p:spPr bwMode="auto">
          <a:xfrm>
            <a:off x="486642" y="162379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240827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24579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24580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24581" name="6 Grupo"/>
          <p:cNvGrpSpPr>
            <a:grpSpLocks/>
          </p:cNvGrpSpPr>
          <p:nvPr/>
        </p:nvGrpSpPr>
        <p:grpSpPr bwMode="auto">
          <a:xfrm>
            <a:off x="486642" y="429532"/>
            <a:ext cx="3998272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4) Eficiencia Administrativa</a:t>
              </a:r>
              <a:endParaRPr lang="es-CO" sz="1600" dirty="0"/>
            </a:p>
          </p:txBody>
        </p:sp>
      </p:grpSp>
      <p:graphicFrame>
        <p:nvGraphicFramePr>
          <p:cNvPr id="11" name="Tab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235068"/>
              </p:ext>
            </p:extLst>
          </p:nvPr>
        </p:nvGraphicFramePr>
        <p:xfrm>
          <a:off x="504105" y="1691839"/>
          <a:ext cx="11187153" cy="3521486"/>
        </p:xfrm>
        <a:graphic>
          <a:graphicData uri="http://schemas.openxmlformats.org/drawingml/2006/table">
            <a:tbl>
              <a:tblPr/>
              <a:tblGrid>
                <a:gridCol w="269629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99978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7399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2176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44149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68847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6019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663655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411830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21761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48478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279060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7976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273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314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97447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Revisar y/o ajustar el procedimiento del permiso de uso de carreteras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Procedimiento revisado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de Estudios e Innovación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830179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Realizar mesas de trabajo interinstitucionales para suscribir convenios tendientes a compartir información relacionadas con requisitos del trámite (Interoperar con ASOCAMARAS, DIAN, RUNT)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Mesas de trabajo (ASOCAMARAS, DIAN, RUNT) realizadas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de Estudios e Innovación</a:t>
                      </a:r>
                      <a:b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16117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Optimizar el aplicativo incrementando el grado de cumplimiento de los requisitos de la norma NTC 5854 (Pruebas)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Aplicativo optimizado según NTC 5854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719653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Habilitar consulta virtual de la información sobre los trámites solicitados en línea (puesta en producción)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Mejorar las funcionalidades en el Aplicativo INVITRÁMITES permitiendo realizar la solicitud y seguimiento a la solicitud de Expedición de permisos con formalidades plenas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4,0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3" name="11 Rectángulo"/>
          <p:cNvSpPr>
            <a:spLocks noChangeArrowheads="1"/>
          </p:cNvSpPr>
          <p:nvPr/>
        </p:nvSpPr>
        <p:spPr bwMode="auto">
          <a:xfrm>
            <a:off x="486642" y="760639"/>
            <a:ext cx="1120461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dirty="0">
                <a:cs typeface="Arial" charset="0"/>
              </a:rPr>
              <a:t>: GESTIÓN DE INNOVACIÓN Y REGLAMENTACIÓN TÉCNICA DE LA INFRAESTRUCTURA</a:t>
            </a:r>
          </a:p>
          <a:p>
            <a:pPr algn="just" eaLnBrk="1" hangingPunct="1">
              <a:defRPr/>
            </a:pPr>
            <a:r>
              <a:rPr lang="es-CO" sz="1400" b="1" dirty="0">
                <a:cs typeface="Arial" charset="0"/>
              </a:rPr>
              <a:t>Objetivo del proceso:</a:t>
            </a:r>
            <a:r>
              <a:rPr lang="es-CO" sz="1400" dirty="0">
                <a:cs typeface="Arial" charset="0"/>
              </a:rPr>
              <a:t> Establecer la reglamentación técnica y las acciones de </a:t>
            </a:r>
            <a:r>
              <a:rPr lang="es-CO" sz="1400" dirty="0" smtClean="0">
                <a:cs typeface="Arial" charset="0"/>
              </a:rPr>
              <a:t>modernización e </a:t>
            </a:r>
            <a:r>
              <a:rPr lang="es-CO" sz="1400" dirty="0">
                <a:cs typeface="Arial" charset="0"/>
              </a:rPr>
              <a:t>innovación aplicables a la infraestructura de transporte para lograr unas vías más sostenibles.</a:t>
            </a:r>
          </a:p>
          <a:p>
            <a:pPr algn="just" eaLnBrk="1" hangingPunct="1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Componente: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 Racionalización de Trámites</a:t>
            </a:r>
            <a:endParaRPr lang="es-CO" sz="1400" dirty="0">
              <a:cs typeface="Arial" charset="0"/>
            </a:endParaRPr>
          </a:p>
        </p:txBody>
      </p:sp>
      <p:sp>
        <p:nvSpPr>
          <p:cNvPr id="12" name="9 Rectángulo"/>
          <p:cNvSpPr/>
          <p:nvPr/>
        </p:nvSpPr>
        <p:spPr bwMode="auto">
          <a:xfrm>
            <a:off x="486642" y="165554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159512967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24579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24580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24581" name="6 Grupo"/>
          <p:cNvGrpSpPr>
            <a:grpSpLocks/>
          </p:cNvGrpSpPr>
          <p:nvPr/>
        </p:nvGrpSpPr>
        <p:grpSpPr bwMode="auto">
          <a:xfrm>
            <a:off x="486642" y="441852"/>
            <a:ext cx="4020044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4) Eficiencia Administrativa</a:t>
              </a:r>
              <a:endParaRPr lang="es-CO" sz="1600" dirty="0"/>
            </a:p>
          </p:txBody>
        </p:sp>
      </p:grpSp>
      <p:graphicFrame>
        <p:nvGraphicFramePr>
          <p:cNvPr id="11" name="Tab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9136406"/>
              </p:ext>
            </p:extLst>
          </p:nvPr>
        </p:nvGraphicFramePr>
        <p:xfrm>
          <a:off x="484601" y="1808921"/>
          <a:ext cx="11204614" cy="2553506"/>
        </p:xfrm>
        <a:graphic>
          <a:graphicData uri="http://schemas.openxmlformats.org/drawingml/2006/table">
            <a:tbl>
              <a:tblPr/>
              <a:tblGrid>
                <a:gridCol w="277709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4734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2415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4960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48915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6876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89989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663564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488938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49606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87728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268674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6342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1998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987387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Establecer planes de mejora según resultados de la encuesta de satisfacción en el aplicativo INVITRAMITES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Planes de Mejora establecidos según encuesta de satisfacción en el aplicativo INVITRAMITES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de Estudios e Innovación </a:t>
                      </a:r>
                      <a:b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088927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Implementar aplicación para dispositivos móviles que genere información en tiempo real al viajero sobre estado de vías y transitabilidad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Aplicación para dispositivos móviles en tiempo real implementada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</a:t>
                      </a:r>
                      <a:b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504105" y="747281"/>
            <a:ext cx="1120461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dirty="0">
                <a:cs typeface="Arial" charset="0"/>
              </a:rPr>
              <a:t>: GESTIÓN DE INNOVACIÓN Y REGLAMENTACIÓN TÉCNICA DE LA INFRAESTRUCTURA</a:t>
            </a:r>
          </a:p>
          <a:p>
            <a:pPr algn="just" eaLnBrk="1" hangingPunct="1">
              <a:defRPr/>
            </a:pPr>
            <a:r>
              <a:rPr lang="es-CO" sz="1400" b="1" dirty="0">
                <a:cs typeface="Arial" charset="0"/>
              </a:rPr>
              <a:t>Objetivo del proceso</a:t>
            </a:r>
            <a:r>
              <a:rPr lang="es-CO" sz="1400" dirty="0">
                <a:cs typeface="Arial" charset="0"/>
              </a:rPr>
              <a:t>: Establecer la reglamentación técnica y las acciones de </a:t>
            </a:r>
            <a:r>
              <a:rPr lang="es-CO" sz="1400" dirty="0" smtClean="0">
                <a:cs typeface="Arial" charset="0"/>
              </a:rPr>
              <a:t>modernización e </a:t>
            </a:r>
            <a:r>
              <a:rPr lang="es-CO" sz="1400" dirty="0">
                <a:cs typeface="Arial" charset="0"/>
              </a:rPr>
              <a:t>innovación aplicables a la infraestructura de transporte para lograr unas vías más sostenibles.</a:t>
            </a:r>
          </a:p>
          <a:p>
            <a:pPr algn="just" eaLnBrk="1" hangingPunct="1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Componente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: Racionalización de Trámites</a:t>
            </a:r>
            <a:endParaRPr lang="es-CO" sz="1400" dirty="0">
              <a:cs typeface="Arial" charset="0"/>
            </a:endParaRPr>
          </a:p>
        </p:txBody>
      </p:sp>
      <p:sp>
        <p:nvSpPr>
          <p:cNvPr id="13" name="9 Rectángulo"/>
          <p:cNvSpPr/>
          <p:nvPr/>
        </p:nvSpPr>
        <p:spPr bwMode="auto">
          <a:xfrm>
            <a:off x="484601" y="166989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415162013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28675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28676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28677" name="6 Grupo"/>
          <p:cNvGrpSpPr>
            <a:grpSpLocks/>
          </p:cNvGrpSpPr>
          <p:nvPr/>
        </p:nvGrpSpPr>
        <p:grpSpPr bwMode="auto">
          <a:xfrm>
            <a:off x="468313" y="471784"/>
            <a:ext cx="4016601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4) Eficiencia Administrativa</a:t>
              </a:r>
              <a:endParaRPr lang="es-CO" sz="1600" dirty="0"/>
            </a:p>
          </p:txBody>
        </p:sp>
      </p:grpSp>
      <p:sp>
        <p:nvSpPr>
          <p:cNvPr id="4221" name="11 Rectángulo"/>
          <p:cNvSpPr>
            <a:spLocks noChangeArrowheads="1"/>
          </p:cNvSpPr>
          <p:nvPr/>
        </p:nvSpPr>
        <p:spPr bwMode="auto">
          <a:xfrm>
            <a:off x="450850" y="976268"/>
            <a:ext cx="326486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dirty="0">
                <a:cs typeface="Arial" charset="0"/>
              </a:rPr>
              <a:t>: TRANSVERSAL</a:t>
            </a:r>
          </a:p>
          <a:p>
            <a:pPr eaLnBrk="1" hangingPunct="1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Componente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: Modernización Institucional</a:t>
            </a:r>
            <a:endParaRPr lang="es-CO" sz="1400" dirty="0">
              <a:cs typeface="Arial" charset="0"/>
            </a:endParaRPr>
          </a:p>
        </p:txBody>
      </p:sp>
      <p:sp>
        <p:nvSpPr>
          <p:cNvPr id="13" name="11 Rectángulo"/>
          <p:cNvSpPr>
            <a:spLocks noChangeArrowheads="1"/>
          </p:cNvSpPr>
          <p:nvPr/>
        </p:nvSpPr>
        <p:spPr bwMode="auto">
          <a:xfrm>
            <a:off x="450850" y="2686195"/>
            <a:ext cx="417518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endParaRPr lang="es-CO" sz="1400" dirty="0">
              <a:cs typeface="Arial" charset="0"/>
            </a:endParaRPr>
          </a:p>
          <a:p>
            <a:pPr eaLnBrk="1" hangingPunct="1"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dirty="0">
                <a:cs typeface="Arial" charset="0"/>
              </a:rPr>
              <a:t>: TRANSVERSAL</a:t>
            </a:r>
          </a:p>
          <a:p>
            <a:pPr eaLnBrk="1" hangingPunct="1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Operación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: Apoyo Eficiente a la Gestión Administrativa</a:t>
            </a:r>
            <a:endParaRPr lang="es-CO" sz="1400" dirty="0">
              <a:cs typeface="Arial" charset="0"/>
            </a:endParaRPr>
          </a:p>
        </p:txBody>
      </p:sp>
      <p:graphicFrame>
        <p:nvGraphicFramePr>
          <p:cNvPr id="14" name="Tab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3276370"/>
              </p:ext>
            </p:extLst>
          </p:nvPr>
        </p:nvGraphicFramePr>
        <p:xfrm>
          <a:off x="450850" y="1544043"/>
          <a:ext cx="11212057" cy="1053042"/>
        </p:xfrm>
        <a:graphic>
          <a:graphicData uri="http://schemas.openxmlformats.org/drawingml/2006/table">
            <a:tbl>
              <a:tblPr/>
              <a:tblGrid>
                <a:gridCol w="305246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8326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7864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48813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8586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85763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38656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683390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487671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488137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392198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547868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705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493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68230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Ajustar la reglamentación a los grupos de trabajo de INVIAS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Reglamentación</a:t>
                      </a:r>
                      <a:r>
                        <a:rPr lang="es-CO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ajustada</a:t>
                      </a:r>
                      <a:endParaRPr lang="es-CO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Secretaria General </a:t>
                      </a:r>
                      <a:b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Administrativa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5" name="Tab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598461"/>
              </p:ext>
            </p:extLst>
          </p:nvPr>
        </p:nvGraphicFramePr>
        <p:xfrm>
          <a:off x="468313" y="3442489"/>
          <a:ext cx="11212056" cy="1171638"/>
        </p:xfrm>
        <a:graphic>
          <a:graphicData uri="http://schemas.openxmlformats.org/drawingml/2006/table">
            <a:tbl>
              <a:tblPr/>
              <a:tblGrid>
                <a:gridCol w="308999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0518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8944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49413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9060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92965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44049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691791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55825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494138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397019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566897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9332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23412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49098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Cumplir eficientemente las actividades administrativas a cargo de las dependencias, establecidos en los Planes Operativos.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Actividades cumplidas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Todas las Dependencias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9 Rectángulo"/>
          <p:cNvSpPr/>
          <p:nvPr/>
        </p:nvSpPr>
        <p:spPr bwMode="auto">
          <a:xfrm>
            <a:off x="468313" y="135233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162312858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29699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29700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29701" name="6 Grupo"/>
          <p:cNvGrpSpPr>
            <a:grpSpLocks/>
          </p:cNvGrpSpPr>
          <p:nvPr/>
        </p:nvGrpSpPr>
        <p:grpSpPr bwMode="auto">
          <a:xfrm>
            <a:off x="455470" y="450903"/>
            <a:ext cx="3942359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4) Eficiencia Administrativa</a:t>
              </a:r>
              <a:endParaRPr lang="es-CO" sz="1600" dirty="0"/>
            </a:p>
          </p:txBody>
        </p:sp>
      </p:grpSp>
      <p:sp>
        <p:nvSpPr>
          <p:cNvPr id="4221" name="11 Rectángulo"/>
          <p:cNvSpPr>
            <a:spLocks noChangeArrowheads="1"/>
          </p:cNvSpPr>
          <p:nvPr/>
        </p:nvSpPr>
        <p:spPr bwMode="auto">
          <a:xfrm>
            <a:off x="455470" y="787453"/>
            <a:ext cx="11246674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dirty="0">
                <a:cs typeface="Arial" charset="0"/>
              </a:rPr>
              <a:t>: TECNOLOGÍAS DE LA INFORMACIÓN Y COMUNICACIONES</a:t>
            </a:r>
          </a:p>
          <a:p>
            <a:pPr algn="just" eaLnBrk="1" hangingPunct="1">
              <a:defRPr/>
            </a:pPr>
            <a:r>
              <a:rPr lang="es-CO" sz="1400" b="1" dirty="0">
                <a:cs typeface="Arial" charset="0"/>
              </a:rPr>
              <a:t>Objetivo del proceso</a:t>
            </a:r>
            <a:r>
              <a:rPr lang="es-CO" sz="1400" dirty="0">
                <a:cs typeface="Arial" charset="0"/>
              </a:rPr>
              <a:t>: Liderar y gestionar los servicios de tecnología de información y comunicaciones, para la toma de decisiones estratégicas, garantizando disponibilidad, divulgación y seguridad de la información, contribuyendo al cumplimiento de la misión del INVÍAS y la consulta e interacción de los ciudadanos y del gobierno.</a:t>
            </a:r>
          </a:p>
          <a:p>
            <a:pPr algn="just" eaLnBrk="1" hangingPunct="1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Componente: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 Gestión de Tecnologías de Información</a:t>
            </a:r>
            <a:endParaRPr lang="es-CO" sz="1400" dirty="0">
              <a:cs typeface="Arial" charset="0"/>
            </a:endParaRPr>
          </a:p>
        </p:txBody>
      </p:sp>
      <p:graphicFrame>
        <p:nvGraphicFramePr>
          <p:cNvPr id="11" name="Tab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4942101"/>
              </p:ext>
            </p:extLst>
          </p:nvPr>
        </p:nvGraphicFramePr>
        <p:xfrm>
          <a:off x="466853" y="2372823"/>
          <a:ext cx="11246674" cy="1385224"/>
        </p:xfrm>
        <a:graphic>
          <a:graphicData uri="http://schemas.openxmlformats.org/drawingml/2006/table">
            <a:tbl>
              <a:tblPr/>
              <a:tblGrid>
                <a:gridCol w="309334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0714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9041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49467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9103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93607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44531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692541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78674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494674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397450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568596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16278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278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278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59374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Avanzar en la integración de las herramientas informáticas en PATI un 15%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Herramientas tecnológicas integradas PATI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37489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Migrar formas oracle a share point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Formas oracle migradas a share point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2" name="9 Rectángulo"/>
          <p:cNvSpPr/>
          <p:nvPr/>
        </p:nvSpPr>
        <p:spPr bwMode="auto">
          <a:xfrm>
            <a:off x="466853" y="176039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134940290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29699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29700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29701" name="6 Grupo"/>
          <p:cNvGrpSpPr>
            <a:grpSpLocks/>
          </p:cNvGrpSpPr>
          <p:nvPr/>
        </p:nvGrpSpPr>
        <p:grpSpPr bwMode="auto">
          <a:xfrm>
            <a:off x="388792" y="483364"/>
            <a:ext cx="4117894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4) Eficiencia Administrativa</a:t>
              </a:r>
              <a:endParaRPr lang="es-CO" sz="1600" dirty="0"/>
            </a:p>
          </p:txBody>
        </p:sp>
      </p:grp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355454" y="883740"/>
            <a:ext cx="11313349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dirty="0">
                <a:cs typeface="Arial" charset="0"/>
              </a:rPr>
              <a:t>: ADMINISTRACIÓN DE BIENES Y SERVICIOS</a:t>
            </a:r>
          </a:p>
          <a:p>
            <a:pPr algn="just">
              <a:defRPr/>
            </a:pPr>
            <a:r>
              <a:rPr lang="es-CO" sz="1400" b="1" dirty="0">
                <a:cs typeface="Arial" charset="0"/>
              </a:rPr>
              <a:t>Objetivo del proceso:</a:t>
            </a:r>
            <a:r>
              <a:rPr lang="es-CO" sz="1400" dirty="0">
                <a:cs typeface="Arial" charset="0"/>
              </a:rPr>
              <a:t> Liderar y gestionar los servicios de tecnología de información y comunicaciones, para la toma de decisiones estratégicas, garantizando disponibilidad, divulgación y seguridad de la información, contribuyendo al cumplimiento de la misión del INVÍAS y la consulta e interacción de los ciudadanos y del gobierno.</a:t>
            </a:r>
          </a:p>
          <a:p>
            <a:pPr algn="just" eaLnBrk="1" hangingPunct="1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Operación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: Gobierno en Línea</a:t>
            </a:r>
            <a:endParaRPr lang="es-CO" sz="1400" dirty="0">
              <a:cs typeface="Arial" charset="0"/>
            </a:endParaRPr>
          </a:p>
        </p:txBody>
      </p:sp>
      <p:graphicFrame>
        <p:nvGraphicFramePr>
          <p:cNvPr id="13" name="Tab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7267674"/>
              </p:ext>
            </p:extLst>
          </p:nvPr>
        </p:nvGraphicFramePr>
        <p:xfrm>
          <a:off x="388792" y="2099654"/>
          <a:ext cx="11246675" cy="2832479"/>
        </p:xfrm>
        <a:graphic>
          <a:graphicData uri="http://schemas.openxmlformats.org/drawingml/2006/table">
            <a:tbl>
              <a:tblPr/>
              <a:tblGrid>
                <a:gridCol w="311288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1855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9603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49779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9350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97357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47339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696916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10020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497799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399960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578505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15871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871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5871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68309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Avanzar en la implementación de los Lineamientos para la apertura de datos en un 25% (1.1.1.4 ÍNDICE DE TRANSPARENCIA NACIONAL)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Lineamientos emitidos para la apertura de datos</a:t>
                      </a:r>
                      <a:b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71525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Avanzar un 25% en la disposición de formatos en datos abiertos en el sitio web (Plan de Adquisiciones y/o Compras, Presupuesto en ejercicio, Plan de Acción ) (1.1.3 ÍNDICE DE TRANSPARENCIA NACIONAL)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Formatos en datos abiertos disponibles en el sitio web</a:t>
                      </a:r>
                      <a:b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49668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Avanzar en la identificación del inventario de información conjuntos de datos estratégicos en un 25%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Datos Estratégicos identificados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29389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Implementar servicios de seguridad en el Sistema de Gestión Documental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Servicios de seguridad en el Sistema de Gestión Documental implementados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1" name="9 Rectángulo"/>
          <p:cNvSpPr/>
          <p:nvPr/>
        </p:nvSpPr>
        <p:spPr bwMode="auto">
          <a:xfrm>
            <a:off x="366905" y="164276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21596263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0243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0244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10245" name="6 Grupo"/>
          <p:cNvGrpSpPr>
            <a:grpSpLocks/>
          </p:cNvGrpSpPr>
          <p:nvPr/>
        </p:nvGrpSpPr>
        <p:grpSpPr bwMode="auto">
          <a:xfrm>
            <a:off x="302496" y="326534"/>
            <a:ext cx="4193304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CO" sz="1600" b="1" dirty="0"/>
                <a:t>1) Gestión Misional y de Gobierno</a:t>
              </a:r>
            </a:p>
          </p:txBody>
        </p:sp>
      </p:grpSp>
      <p:graphicFrame>
        <p:nvGraphicFramePr>
          <p:cNvPr id="12" name="1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2637041"/>
              </p:ext>
            </p:extLst>
          </p:nvPr>
        </p:nvGraphicFramePr>
        <p:xfrm>
          <a:off x="327460" y="1631818"/>
          <a:ext cx="11363799" cy="3781268"/>
        </p:xfrm>
        <a:graphic>
          <a:graphicData uri="http://schemas.openxmlformats.org/drawingml/2006/table">
            <a:tbl>
              <a:tblPr/>
              <a:tblGrid>
                <a:gridCol w="264082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93596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2901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3055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53055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3055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3055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30552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636662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61150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573549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433874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216746">
                <a:tc rowSpan="3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050" b="1" i="0" u="none" strike="noStrike" kern="1200" dirty="0">
                          <a:solidFill>
                            <a:srgbClr val="000000"/>
                          </a:solidFill>
                          <a:latin typeface="Arial Narrow"/>
                          <a:ea typeface="+mn-ea"/>
                          <a:cs typeface="+mn-cs"/>
                        </a:rPr>
                        <a:t>META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050" b="1" i="0" u="none" strike="noStrike" kern="1200" dirty="0">
                          <a:solidFill>
                            <a:srgbClr val="000000"/>
                          </a:solidFill>
                          <a:latin typeface="Arial Narrow"/>
                          <a:ea typeface="+mn-ea"/>
                          <a:cs typeface="+mn-cs"/>
                        </a:rPr>
                        <a:t>INDICADOR DE GESTIÓN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050" b="1" i="0" u="none" strike="noStrike" kern="1200" dirty="0">
                          <a:solidFill>
                            <a:srgbClr val="000000"/>
                          </a:solidFill>
                          <a:latin typeface="Arial Narrow"/>
                          <a:ea typeface="+mn-ea"/>
                          <a:cs typeface="+mn-cs"/>
                        </a:rPr>
                        <a:t>INDICADOR CUANTIFICADO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gridSpan="8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050" b="1" i="0" u="none" strike="noStrike" kern="1200" dirty="0">
                          <a:solidFill>
                            <a:srgbClr val="000000"/>
                          </a:solidFill>
                          <a:latin typeface="Arial Narrow"/>
                          <a:ea typeface="+mn-ea"/>
                          <a:cs typeface="+mn-cs"/>
                        </a:rPr>
                        <a:t>FECHA DE CUMPLIMIENTO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050" b="1" i="0" u="none" strike="noStrike" kern="1200" dirty="0">
                          <a:solidFill>
                            <a:srgbClr val="000000"/>
                          </a:solidFill>
                          <a:latin typeface="Arial Narrow"/>
                          <a:ea typeface="+mn-ea"/>
                          <a:cs typeface="+mn-cs"/>
                        </a:rPr>
                        <a:t>RESPONSABLES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4133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050" b="1" i="0" u="none" strike="noStrike" kern="1200" dirty="0">
                          <a:solidFill>
                            <a:srgbClr val="000000"/>
                          </a:solidFill>
                          <a:latin typeface="Arial Narrow"/>
                          <a:ea typeface="+mn-ea"/>
                          <a:cs typeface="+mn-cs"/>
                        </a:rPr>
                        <a:t>Primer trimestre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050" b="1" i="0" u="none" strike="noStrike" kern="1200" dirty="0">
                          <a:solidFill>
                            <a:srgbClr val="000000"/>
                          </a:solidFill>
                          <a:latin typeface="Arial Narrow"/>
                          <a:ea typeface="+mn-ea"/>
                          <a:cs typeface="+mn-cs"/>
                        </a:rPr>
                        <a:t>Segundo Trimestre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050" b="1" i="0" u="none" strike="noStrike" kern="1200" dirty="0">
                          <a:solidFill>
                            <a:srgbClr val="000000"/>
                          </a:solidFill>
                          <a:latin typeface="Arial Narrow"/>
                          <a:ea typeface="+mn-ea"/>
                          <a:cs typeface="+mn-cs"/>
                        </a:rPr>
                        <a:t>Tercer trimestre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050" b="1" i="0" u="none" strike="noStrike" kern="1200" dirty="0">
                          <a:solidFill>
                            <a:srgbClr val="000000"/>
                          </a:solidFill>
                          <a:latin typeface="Arial Narrow"/>
                          <a:ea typeface="+mn-ea"/>
                          <a:cs typeface="+mn-cs"/>
                        </a:rPr>
                        <a:t>Cuarto trimestre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0114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050" b="1" i="0" u="none" strike="noStrike" kern="1200" dirty="0">
                          <a:solidFill>
                            <a:srgbClr val="000000"/>
                          </a:solidFill>
                          <a:latin typeface="Arial Narrow"/>
                          <a:ea typeface="+mn-ea"/>
                          <a:cs typeface="+mn-cs"/>
                        </a:rPr>
                        <a:t>Cantidad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050" b="1" i="0" u="none" strike="noStrike" kern="1200" dirty="0">
                          <a:solidFill>
                            <a:srgbClr val="000000"/>
                          </a:solidFill>
                          <a:latin typeface="Arial Narrow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050" b="1" i="0" u="none" strike="noStrike" kern="1200" dirty="0">
                          <a:solidFill>
                            <a:srgbClr val="000000"/>
                          </a:solidFill>
                          <a:latin typeface="Arial Narrow"/>
                          <a:ea typeface="+mn-ea"/>
                          <a:cs typeface="+mn-cs"/>
                        </a:rPr>
                        <a:t>Cantidad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050" b="1" i="0" u="none" strike="noStrike" kern="1200" dirty="0">
                          <a:solidFill>
                            <a:srgbClr val="000000"/>
                          </a:solidFill>
                          <a:latin typeface="Arial Narrow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050" b="1" i="0" u="none" strike="noStrike" kern="1200" dirty="0">
                          <a:solidFill>
                            <a:srgbClr val="000000"/>
                          </a:solidFill>
                          <a:latin typeface="Arial Narrow"/>
                          <a:ea typeface="+mn-ea"/>
                          <a:cs typeface="+mn-cs"/>
                        </a:rPr>
                        <a:t>Cantidad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050" b="1" i="0" u="none" strike="noStrike" kern="1200" dirty="0">
                          <a:solidFill>
                            <a:srgbClr val="000000"/>
                          </a:solidFill>
                          <a:latin typeface="Arial Narrow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050" b="1" i="0" u="none" strike="noStrike" kern="1200" dirty="0">
                          <a:solidFill>
                            <a:srgbClr val="000000"/>
                          </a:solidFill>
                          <a:latin typeface="Arial Narrow"/>
                          <a:ea typeface="+mn-ea"/>
                          <a:cs typeface="+mn-cs"/>
                        </a:rPr>
                        <a:t>Cantidad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050" b="1" i="0" u="none" strike="noStrike" kern="1200" dirty="0">
                          <a:solidFill>
                            <a:srgbClr val="000000"/>
                          </a:solidFill>
                          <a:latin typeface="Arial Narrow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93291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Adelantar la rehabilitación de 38,64 km de la red vial secundaria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Kilómetros de red vial secundaria rehabilitados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38,64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16,10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42%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24,25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32,84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85%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38,54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Grupo Grandes Proyectos</a:t>
                      </a:r>
                      <a:b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Red Terciaria y Férrea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93291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Adelantar la construcción de 1 túnel en la red vial nacional primaria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Túneles de red vial nacional primaria terminados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Grupo de Grandes Proyectos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80484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Construir 18 puentes en la red vial secundaria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Puentes en la red vial secundaria construidos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18,00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18,0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Grupo Grandes Proyectos</a:t>
                      </a:r>
                      <a:b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Red Terciaria y Férrea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96639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Construir 1 puente en la red terciaria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Puentes en la red vial terciaria construidos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Red Terciaria y Férrea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14669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Rehabilitar 2 de puentes en la red secundaria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Puentes en la red vial secundaria</a:t>
                      </a:r>
                      <a:r>
                        <a:rPr lang="es-CO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rehabilitados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Red Terciaria y Férrea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92551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Construir 9 Obras fluviales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Obras fluviales construidas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Marítimo y Fluvial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1" name="11 Rectángulo"/>
          <p:cNvSpPr>
            <a:spLocks noChangeArrowheads="1"/>
          </p:cNvSpPr>
          <p:nvPr/>
        </p:nvSpPr>
        <p:spPr bwMode="auto">
          <a:xfrm>
            <a:off x="309997" y="677711"/>
            <a:ext cx="1132930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b="1" dirty="0">
                <a:cs typeface="Arial" charset="0"/>
              </a:rPr>
              <a:t>: </a:t>
            </a:r>
            <a:r>
              <a:rPr lang="es-CO" sz="1400" dirty="0">
                <a:cs typeface="Arial" charset="0"/>
              </a:rPr>
              <a:t>GESTIÓN DE LA INFRAESTRUCTURA VIAL</a:t>
            </a:r>
          </a:p>
          <a:p>
            <a:pPr algn="just" eaLnBrk="1" hangingPunct="1">
              <a:defRPr/>
            </a:pPr>
            <a:r>
              <a:rPr lang="es-CO" sz="1400" b="1" dirty="0">
                <a:cs typeface="Arial" charset="0"/>
              </a:rPr>
              <a:t>Objetivo del proceso: </a:t>
            </a:r>
            <a:r>
              <a:rPr lang="es-CO" sz="1400" dirty="0">
                <a:cs typeface="Arial" charset="0"/>
              </a:rPr>
              <a:t>Dirigir la planificación, ejecución y supervisión de proyectos de infraestructura de la red vial carretera, férrea, fluvial y marítima en el marco de la misión del instituto</a:t>
            </a:r>
          </a:p>
          <a:p>
            <a:pPr algn="just" eaLnBrk="1" hangingPunct="1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Componente: 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Indicadores y metas de Gobierno</a:t>
            </a:r>
            <a:endParaRPr lang="es-CO" sz="1400" dirty="0">
              <a:cs typeface="Arial" charset="0"/>
            </a:endParaRPr>
          </a:p>
        </p:txBody>
      </p:sp>
      <p:sp>
        <p:nvSpPr>
          <p:cNvPr id="15" name="9 Rectángulo"/>
          <p:cNvSpPr/>
          <p:nvPr/>
        </p:nvSpPr>
        <p:spPr bwMode="auto">
          <a:xfrm>
            <a:off x="327460" y="16178"/>
            <a:ext cx="6013450" cy="319087"/>
          </a:xfrm>
          <a:prstGeom prst="rect">
            <a:avLst/>
          </a:prstGeom>
          <a:solidFill>
            <a:srgbClr val="B4521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Competitividad Estratégica e Infraestructura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53813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29699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29700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29701" name="6 Grupo"/>
          <p:cNvGrpSpPr>
            <a:grpSpLocks/>
          </p:cNvGrpSpPr>
          <p:nvPr/>
        </p:nvGrpSpPr>
        <p:grpSpPr bwMode="auto">
          <a:xfrm>
            <a:off x="472932" y="483364"/>
            <a:ext cx="4022868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4) Eficiencia Administrativa</a:t>
              </a:r>
              <a:endParaRPr lang="es-CO" sz="1600" dirty="0"/>
            </a:p>
          </p:txBody>
        </p:sp>
      </p:grpSp>
      <p:graphicFrame>
        <p:nvGraphicFramePr>
          <p:cNvPr id="11" name="Tab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7466216"/>
              </p:ext>
            </p:extLst>
          </p:nvPr>
        </p:nvGraphicFramePr>
        <p:xfrm>
          <a:off x="472932" y="2128429"/>
          <a:ext cx="11235788" cy="2593651"/>
        </p:xfrm>
        <a:graphic>
          <a:graphicData uri="http://schemas.openxmlformats.org/drawingml/2006/table">
            <a:tbl>
              <a:tblPr/>
              <a:tblGrid>
                <a:gridCol w="314263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3593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0459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0255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9726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0306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51614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13481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84708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02556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03783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593591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16185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185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185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37210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Documentar (20) procedimientos de seguridad de la información de TI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Total procedimientos documentados/ total procedimientos a documentar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21970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Actualizar la matriz de riesgos informáticos en cuanto a seguridad y privacidad de la información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Matriz actualizada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</a:t>
                      </a:r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Planeación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Divulgar Modelo de Seguridad de la Información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Modelo de la Seguridad de la información divulgado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627889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Solicitar asesoría y acompañamiento con el articulador de MINTIC para definir Plan de Mejoramiento de Gobierno en Línea.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Mesas de trabajo con el articulador del MINTIC realizadas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395371" y="941415"/>
            <a:ext cx="11313349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dirty="0">
                <a:cs typeface="Arial" charset="0"/>
              </a:rPr>
              <a:t>: ADMINISTRACIÓN DE BIENES Y SERVICIOS</a:t>
            </a:r>
          </a:p>
          <a:p>
            <a:pPr algn="just">
              <a:defRPr/>
            </a:pPr>
            <a:r>
              <a:rPr lang="es-CO" sz="1400" b="1" dirty="0">
                <a:cs typeface="Arial" charset="0"/>
              </a:rPr>
              <a:t>Objetivo del proceso:</a:t>
            </a:r>
            <a:r>
              <a:rPr lang="es-CO" sz="1400" dirty="0">
                <a:cs typeface="Arial" charset="0"/>
              </a:rPr>
              <a:t> Liderar y gestionar los servicios de tecnología de información y comunicaciones, para la toma de decisiones estratégicas, garantizando disponibilidad, divulgación y seguridad de la información, contribuyendo al cumplimiento de la misión del INVÍAS y la consulta e interacción de los ciudadanos y del gobierno.</a:t>
            </a:r>
          </a:p>
          <a:p>
            <a:pPr algn="just" eaLnBrk="1" hangingPunct="1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Operación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: Gobierno en Línea</a:t>
            </a:r>
            <a:endParaRPr lang="es-CO" sz="1400" dirty="0">
              <a:cs typeface="Arial" charset="0"/>
            </a:endParaRPr>
          </a:p>
        </p:txBody>
      </p:sp>
      <p:sp>
        <p:nvSpPr>
          <p:cNvPr id="13" name="9 Rectángulo"/>
          <p:cNvSpPr/>
          <p:nvPr/>
        </p:nvSpPr>
        <p:spPr bwMode="auto">
          <a:xfrm>
            <a:off x="483834" y="186729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324593765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29699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29700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29701" name="6 Grupo"/>
          <p:cNvGrpSpPr>
            <a:grpSpLocks/>
          </p:cNvGrpSpPr>
          <p:nvPr/>
        </p:nvGrpSpPr>
        <p:grpSpPr bwMode="auto">
          <a:xfrm>
            <a:off x="366904" y="455533"/>
            <a:ext cx="4118009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4) Eficiencia Administrativa</a:t>
              </a:r>
              <a:endParaRPr lang="es-CO" sz="1600" dirty="0"/>
            </a:p>
          </p:txBody>
        </p:sp>
      </p:grpSp>
      <p:sp>
        <p:nvSpPr>
          <p:cNvPr id="4221" name="11 Rectángulo"/>
          <p:cNvSpPr>
            <a:spLocks noChangeArrowheads="1"/>
          </p:cNvSpPr>
          <p:nvPr/>
        </p:nvSpPr>
        <p:spPr bwMode="auto">
          <a:xfrm>
            <a:off x="455469" y="757614"/>
            <a:ext cx="11246673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defRPr/>
            </a:pPr>
            <a:endParaRPr lang="es-CO" sz="1400" dirty="0">
              <a:cs typeface="Arial" charset="0"/>
            </a:endParaRPr>
          </a:p>
          <a:p>
            <a:pPr algn="just"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dirty="0">
                <a:cs typeface="Arial" charset="0"/>
              </a:rPr>
              <a:t>: ADMINISTRACIÓN DE BIENES Y SERVICIOS </a:t>
            </a:r>
          </a:p>
          <a:p>
            <a:pPr algn="just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Objetivo del proceso: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 Asegurar la administración de bienes y servicios del instituto, que se usan como apoyo al desempeño de los procesos y al cumplimiento de la misión.</a:t>
            </a:r>
          </a:p>
          <a:p>
            <a:pPr algn="just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Componente: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 Gestión Documental</a:t>
            </a:r>
            <a:endParaRPr lang="es-CO" sz="1400" dirty="0">
              <a:cs typeface="Arial" charset="0"/>
            </a:endParaRPr>
          </a:p>
        </p:txBody>
      </p:sp>
      <p:graphicFrame>
        <p:nvGraphicFramePr>
          <p:cNvPr id="11" name="Tab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1986355"/>
              </p:ext>
            </p:extLst>
          </p:nvPr>
        </p:nvGraphicFramePr>
        <p:xfrm>
          <a:off x="472932" y="1947047"/>
          <a:ext cx="11246674" cy="1277103"/>
        </p:xfrm>
        <a:graphic>
          <a:graphicData uri="http://schemas.openxmlformats.org/drawingml/2006/table">
            <a:tbl>
              <a:tblPr/>
              <a:tblGrid>
                <a:gridCol w="317240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5333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1317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0731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7552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0878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2600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54098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15949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03793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07609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608690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17868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7868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7868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26001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Implementar el Sistema de Gestión Documental Electrónico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Sistema de Gestión Documental Electrónico gestionado e implementado en Planta Central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 Subdirección Administrativa</a:t>
                      </a:r>
                      <a:b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9 Rectángulo"/>
          <p:cNvSpPr/>
          <p:nvPr/>
        </p:nvSpPr>
        <p:spPr bwMode="auto">
          <a:xfrm>
            <a:off x="366905" y="164276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208381337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31747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31748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31749" name="6 Grupo"/>
          <p:cNvGrpSpPr>
            <a:grpSpLocks/>
          </p:cNvGrpSpPr>
          <p:nvPr/>
        </p:nvGrpSpPr>
        <p:grpSpPr bwMode="auto">
          <a:xfrm>
            <a:off x="427122" y="465475"/>
            <a:ext cx="4046907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4) Eficiencia Administrativa</a:t>
              </a:r>
              <a:endParaRPr lang="es-CO" sz="1600" dirty="0"/>
            </a:p>
          </p:txBody>
        </p:sp>
      </p:grpSp>
      <p:graphicFrame>
        <p:nvGraphicFramePr>
          <p:cNvPr id="11" name="Tab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9087159"/>
              </p:ext>
            </p:extLst>
          </p:nvPr>
        </p:nvGraphicFramePr>
        <p:xfrm>
          <a:off x="434688" y="1959671"/>
          <a:ext cx="11239107" cy="3451677"/>
        </p:xfrm>
        <a:graphic>
          <a:graphicData uri="http://schemas.openxmlformats.org/drawingml/2006/table">
            <a:tbl>
              <a:tblPr/>
              <a:tblGrid>
                <a:gridCol w="321079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7575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2421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1345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40395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8811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59157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09876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80596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09876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00540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462763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208854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0885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0885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70412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Asistir oportunamente al 100% de las diligencias de los procesos judiciales, administrativos y policivos y prestar apoyo oportuno en asuntos jurídicos a las Direcciones Territoriales.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Procesos judiciales asistidos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Jurídica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23163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Tramitar y adelantar procesos administrativos sancionatorios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Procesos administrativos sancionatorios adelantados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Jurídica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56952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Realizar la gestión jurídica de los cobros persuasivos oportunamente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Cobros persuasivos y procesos coactivos adelantados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Jurídica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Tramitar el 100% de los procesos de jurisdicción coactiva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Procesos de jurisdicción coactiva tramitados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Jurídica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31322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Realizar mínimo dos (2) comités de conciliación al mes.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Comités de conciliación realizados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18,00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Jurídica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41837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Revisar en coordinación con el Ministerio de Transporte y las unidades Ejecutoras, la actualización de las ley 105 de 1993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Ley 105 de 1993 actualizada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Jurídica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3" name="11 Rectángulo"/>
          <p:cNvSpPr>
            <a:spLocks noChangeArrowheads="1"/>
          </p:cNvSpPr>
          <p:nvPr/>
        </p:nvSpPr>
        <p:spPr bwMode="auto">
          <a:xfrm>
            <a:off x="427122" y="790120"/>
            <a:ext cx="11246673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CO" altLang="es-CO" sz="1400" b="1" dirty="0" smtClean="0"/>
              <a:t>Proceso</a:t>
            </a:r>
            <a:r>
              <a:rPr lang="es-CO" altLang="es-CO" sz="1400" dirty="0"/>
              <a:t>: GESTIÓN LEGAL Y DEFENSA JUDICIAL</a:t>
            </a:r>
          </a:p>
          <a:p>
            <a:pPr algn="just">
              <a:spcBef>
                <a:spcPct val="0"/>
              </a:spcBef>
              <a:buNone/>
            </a:pPr>
            <a:r>
              <a:rPr lang="es-CO" altLang="es-CO" sz="1400" b="1" dirty="0"/>
              <a:t>Objetivo del proceso:</a:t>
            </a:r>
            <a:r>
              <a:rPr lang="es-CO" altLang="es-CO" sz="1400" dirty="0"/>
              <a:t> Representar judicial y extrajudicialmente a la entidad, realizar el cobro persuasivo de las </a:t>
            </a:r>
            <a:r>
              <a:rPr lang="es-CO" altLang="es-CO" sz="1400" dirty="0" smtClean="0"/>
              <a:t>obligaciones a </a:t>
            </a:r>
            <a:r>
              <a:rPr lang="es-CO" altLang="es-CO" sz="1400" dirty="0"/>
              <a:t>favor del instituto y/o tramitar los procesos de jurisdicción coactiva, tramitar los procesos administrativos sancionatorios y orientar e impartir directrices para la aplicación de las normas del sector transporte.</a:t>
            </a:r>
          </a:p>
          <a:p>
            <a:pPr algn="just">
              <a:spcBef>
                <a:spcPct val="0"/>
              </a:spcBef>
              <a:buNone/>
            </a:pPr>
            <a:r>
              <a:rPr lang="es-CO" altLang="es-CO" sz="1400" b="1" dirty="0"/>
              <a:t>Operación:</a:t>
            </a:r>
            <a:r>
              <a:rPr lang="es-CO" altLang="es-CO" sz="1400" dirty="0"/>
              <a:t> Gestión Legal y Defensa Judicial</a:t>
            </a:r>
          </a:p>
        </p:txBody>
      </p:sp>
      <p:sp>
        <p:nvSpPr>
          <p:cNvPr id="12" name="9 Rectángulo"/>
          <p:cNvSpPr/>
          <p:nvPr/>
        </p:nvSpPr>
        <p:spPr bwMode="auto">
          <a:xfrm>
            <a:off x="427122" y="155119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142056439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31747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31748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31749" name="6 Grupo"/>
          <p:cNvGrpSpPr>
            <a:grpSpLocks/>
          </p:cNvGrpSpPr>
          <p:nvPr/>
        </p:nvGrpSpPr>
        <p:grpSpPr bwMode="auto">
          <a:xfrm>
            <a:off x="452151" y="486002"/>
            <a:ext cx="4065420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4) Eficiencia Administrativa</a:t>
              </a:r>
              <a:endParaRPr lang="es-CO" sz="1600" dirty="0"/>
            </a:p>
          </p:txBody>
        </p:sp>
      </p:grpSp>
      <p:graphicFrame>
        <p:nvGraphicFramePr>
          <p:cNvPr id="11" name="Tab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9333639"/>
              </p:ext>
            </p:extLst>
          </p:nvPr>
        </p:nvGraphicFramePr>
        <p:xfrm>
          <a:off x="452151" y="1959671"/>
          <a:ext cx="11663649" cy="3428817"/>
        </p:xfrm>
        <a:graphic>
          <a:graphicData uri="http://schemas.openxmlformats.org/drawingml/2006/table">
            <a:tbl>
              <a:tblPr/>
              <a:tblGrid>
                <a:gridCol w="321079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3095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2643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0005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40395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8811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59157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09876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80596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09876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00540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2143297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208854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0885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0885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70412"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Implementación de mesas de trabajo de carácter permanente para revisar los contratos y/o proyectos previamente seleccionados para establecer las buenas y malas prácticas en la ejecución de los mismos en todas sus etapas.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Mesa de trabajo permanente implementada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Líder: Dirección </a:t>
                      </a:r>
                      <a:r>
                        <a:rPr lang="es-CO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Técnica  </a:t>
                      </a:r>
                      <a:endParaRPr lang="es-CO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23163"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Aprobación por parte del Comité de conciliación de las propuestas y la implementación de las decisiones administrativas a que haya lugar por parte del que compete, tales como: Expedición de Actos Administrativos, modificaciones a los Manuales, minutas, procedimientos etc.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Propuestas aprobadas y toma de decisiones por el Comité realizadas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Dirección General</a:t>
                      </a:r>
                      <a:br>
                        <a:rPr lang="es-CO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</a:br>
                      <a:r>
                        <a:rPr lang="es-CO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Secretaría General</a:t>
                      </a:r>
                      <a:br>
                        <a:rPr lang="es-CO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</a:br>
                      <a:r>
                        <a:rPr lang="es-CO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Directores Operativo </a:t>
                      </a:r>
                      <a:br>
                        <a:rPr lang="es-CO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</a:br>
                      <a:r>
                        <a:rPr lang="es-CO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Dirección Técnica</a:t>
                      </a:r>
                      <a:br>
                        <a:rPr lang="es-CO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</a:br>
                      <a:r>
                        <a:rPr lang="es-CO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Oficina Asesora Jurídica, Subdirección de la Red Nacional de Carreteras, Subdirección de Medio Ambiente y Gestión Social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56952"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Evaluación periódica </a:t>
                      </a:r>
                      <a:r>
                        <a:rPr lang="es-CO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de la </a:t>
                      </a:r>
                      <a:r>
                        <a:rPr lang="es-CO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implementación del manual de interventoría en los aspectos relacionados con la política de prevención del daño antijurídico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manual de </a:t>
                      </a:r>
                      <a:r>
                        <a:rPr lang="es-CO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interventoría evaluado periódicamente</a:t>
                      </a:r>
                      <a:endParaRPr lang="es-CO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Líder: Dirección Técnica </a:t>
                      </a:r>
                      <a:r>
                        <a:rPr lang="es-CO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.   Integrantes</a:t>
                      </a:r>
                      <a:r>
                        <a:rPr lang="es-CO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: Red Nacional de Carreteras,</a:t>
                      </a:r>
                      <a:br>
                        <a:rPr lang="es-CO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</a:br>
                      <a:r>
                        <a:rPr lang="es-CO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Oficina Asesora Jurídica y Subdirección de Medio Ambiente y Gestión Social, </a:t>
                      </a:r>
                      <a:br>
                        <a:rPr lang="es-CO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</a:br>
                      <a:r>
                        <a:rPr lang="es-CO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Dirección Operativa y OAJ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3" name="11 Rectángulo"/>
          <p:cNvSpPr>
            <a:spLocks noChangeArrowheads="1"/>
          </p:cNvSpPr>
          <p:nvPr/>
        </p:nvSpPr>
        <p:spPr bwMode="auto">
          <a:xfrm>
            <a:off x="363644" y="792617"/>
            <a:ext cx="11246673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CO" altLang="es-CO" sz="1400" b="1" dirty="0" smtClean="0"/>
              <a:t>Proceso</a:t>
            </a:r>
            <a:r>
              <a:rPr lang="es-CO" altLang="es-CO" sz="1400" dirty="0"/>
              <a:t>: GESTIÓN LEGAL Y DEFENSA JUDICIAL</a:t>
            </a:r>
          </a:p>
          <a:p>
            <a:pPr algn="just">
              <a:spcBef>
                <a:spcPct val="0"/>
              </a:spcBef>
              <a:buNone/>
            </a:pPr>
            <a:r>
              <a:rPr lang="es-CO" altLang="es-CO" sz="1400" b="1" dirty="0"/>
              <a:t>Objetivo del proceso:</a:t>
            </a:r>
            <a:r>
              <a:rPr lang="es-CO" altLang="es-CO" sz="1400" dirty="0"/>
              <a:t> Representar judicial y extrajudicialmente a la entidad, realizar el cobro persuasivo de las </a:t>
            </a:r>
            <a:r>
              <a:rPr lang="es-CO" altLang="es-CO" sz="1400" dirty="0" smtClean="0"/>
              <a:t>obligaciones a </a:t>
            </a:r>
            <a:r>
              <a:rPr lang="es-CO" altLang="es-CO" sz="1400" dirty="0"/>
              <a:t>favor del instituto y/o tramitar los procesos de jurisdicción coactiva, tramitar los procesos administrativos sancionatorios y orientar e impartir directrices para la aplicación de las normas del sector transporte.</a:t>
            </a:r>
          </a:p>
          <a:p>
            <a:pPr algn="just">
              <a:spcBef>
                <a:spcPct val="0"/>
              </a:spcBef>
              <a:buNone/>
            </a:pPr>
            <a:r>
              <a:rPr lang="es-CO" altLang="es-CO" sz="1400" b="1" dirty="0"/>
              <a:t>Operación:</a:t>
            </a:r>
            <a:r>
              <a:rPr lang="es-CO" altLang="es-CO" sz="1400" dirty="0"/>
              <a:t> </a:t>
            </a:r>
            <a:r>
              <a:rPr lang="es-CO" altLang="es-CO" sz="1400" dirty="0" smtClean="0"/>
              <a:t>Política de Prevención de Daño antijurídico</a:t>
            </a:r>
            <a:endParaRPr lang="es-CO" altLang="es-CO" sz="1400" dirty="0"/>
          </a:p>
        </p:txBody>
      </p:sp>
      <p:sp>
        <p:nvSpPr>
          <p:cNvPr id="12" name="9 Rectángulo"/>
          <p:cNvSpPr/>
          <p:nvPr/>
        </p:nvSpPr>
        <p:spPr bwMode="auto">
          <a:xfrm>
            <a:off x="462097" y="210457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263385825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31747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31748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31749" name="6 Grupo"/>
          <p:cNvGrpSpPr>
            <a:grpSpLocks/>
          </p:cNvGrpSpPr>
          <p:nvPr/>
        </p:nvGrpSpPr>
        <p:grpSpPr bwMode="auto">
          <a:xfrm>
            <a:off x="434688" y="464837"/>
            <a:ext cx="4061112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4) Eficiencia Administrativa</a:t>
              </a:r>
              <a:endParaRPr lang="es-CO" sz="1600" dirty="0"/>
            </a:p>
          </p:txBody>
        </p:sp>
      </p:grpSp>
      <p:graphicFrame>
        <p:nvGraphicFramePr>
          <p:cNvPr id="11" name="Tab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980908"/>
              </p:ext>
            </p:extLst>
          </p:nvPr>
        </p:nvGraphicFramePr>
        <p:xfrm>
          <a:off x="434688" y="1977134"/>
          <a:ext cx="11447081" cy="2840172"/>
        </p:xfrm>
        <a:graphic>
          <a:graphicData uri="http://schemas.openxmlformats.org/drawingml/2006/table">
            <a:tbl>
              <a:tblPr/>
              <a:tblGrid>
                <a:gridCol w="321079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5047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7455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0005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40395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8811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59157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09876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80596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09876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00540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2059076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208854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0885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0885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70412"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Ajustar el </a:t>
                      </a:r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actual manual </a:t>
                      </a: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de contratación con referencia al manual de interventoría expedido en los aspectos considerados en la problemática de la PPDA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Manual de contratación ajustado en el marco referido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Líder: Dirección </a:t>
                      </a:r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Operativa   Integrantes: Oficina </a:t>
                      </a: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Asesora Jurídica, Dirección de contratación y Subdirección de la Red Nacional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23163"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Escoger el instrumento por medio del cual se haga </a:t>
                      </a:r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el seguimiento </a:t>
                      </a: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y se evalúen los aspectos de la problemática (causa general incumplimiento contractual-desequilibrio económico</a:t>
                      </a:r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) que </a:t>
                      </a: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fueron reglados en el Manual de Interventoría.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instrumento de seguimiento diseñado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Líderes: Dirección de Contratación y Dirección Operativa</a:t>
                      </a:r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.     Integrantes</a:t>
                      </a: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: Dirección Técnica, Dirección Operativa, Oficina Asesora Jurídica, Subdirección de Medio Ambiente y Gestión Social, Dirección de la Red Terciaria y Férrea </a:t>
                      </a:r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y Red </a:t>
                      </a: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Nacional de Carreteras.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3" name="11 Rectángulo"/>
          <p:cNvSpPr>
            <a:spLocks noChangeArrowheads="1"/>
          </p:cNvSpPr>
          <p:nvPr/>
        </p:nvSpPr>
        <p:spPr bwMode="auto">
          <a:xfrm>
            <a:off x="366905" y="807583"/>
            <a:ext cx="11246673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CO" altLang="es-CO" sz="1400" b="1" dirty="0" smtClean="0"/>
              <a:t>Proceso</a:t>
            </a:r>
            <a:r>
              <a:rPr lang="es-CO" altLang="es-CO" sz="1400" dirty="0"/>
              <a:t>: GESTIÓN LEGAL Y DEFENSA JUDICIAL</a:t>
            </a:r>
          </a:p>
          <a:p>
            <a:pPr algn="just">
              <a:spcBef>
                <a:spcPct val="0"/>
              </a:spcBef>
              <a:buNone/>
            </a:pPr>
            <a:r>
              <a:rPr lang="es-CO" altLang="es-CO" sz="1400" b="1" dirty="0"/>
              <a:t>Objetivo del proceso:</a:t>
            </a:r>
            <a:r>
              <a:rPr lang="es-CO" altLang="es-CO" sz="1400" dirty="0"/>
              <a:t> Representar judicial y extrajudicialmente a la entidad, realizar el cobro persuasivo de las </a:t>
            </a:r>
            <a:r>
              <a:rPr lang="es-CO" altLang="es-CO" sz="1400" dirty="0" smtClean="0"/>
              <a:t>obligaciones a </a:t>
            </a:r>
            <a:r>
              <a:rPr lang="es-CO" altLang="es-CO" sz="1400" dirty="0"/>
              <a:t>favor del instituto y/o tramitar los procesos de jurisdicción coactiva, tramitar los procesos administrativos sancionatorios y orientar e impartir directrices para la aplicación de las normas del sector transporte.</a:t>
            </a:r>
          </a:p>
          <a:p>
            <a:pPr algn="just">
              <a:spcBef>
                <a:spcPct val="0"/>
              </a:spcBef>
              <a:buNone/>
            </a:pPr>
            <a:r>
              <a:rPr lang="es-CO" altLang="es-CO" sz="1400" b="1" dirty="0"/>
              <a:t>Operación:</a:t>
            </a:r>
            <a:r>
              <a:rPr lang="es-CO" altLang="es-CO" sz="1400" dirty="0"/>
              <a:t> </a:t>
            </a:r>
            <a:r>
              <a:rPr lang="es-CO" altLang="es-CO" sz="1400" dirty="0" smtClean="0"/>
              <a:t>Política de Prevención de Daño Antijurídico</a:t>
            </a:r>
            <a:endParaRPr lang="es-CO" altLang="es-CO" sz="1400" dirty="0"/>
          </a:p>
        </p:txBody>
      </p:sp>
      <p:sp>
        <p:nvSpPr>
          <p:cNvPr id="12" name="9 Rectángulo"/>
          <p:cNvSpPr/>
          <p:nvPr/>
        </p:nvSpPr>
        <p:spPr bwMode="auto">
          <a:xfrm>
            <a:off x="444873" y="168275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213250600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31747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31748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31749" name="6 Grupo"/>
          <p:cNvGrpSpPr>
            <a:grpSpLocks/>
          </p:cNvGrpSpPr>
          <p:nvPr/>
        </p:nvGrpSpPr>
        <p:grpSpPr bwMode="auto">
          <a:xfrm>
            <a:off x="445031" y="449034"/>
            <a:ext cx="4050769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4) Eficiencia Administrativa</a:t>
              </a:r>
              <a:endParaRPr lang="es-CO" sz="1600" dirty="0"/>
            </a:p>
          </p:txBody>
        </p:sp>
      </p:grpSp>
      <p:graphicFrame>
        <p:nvGraphicFramePr>
          <p:cNvPr id="11" name="Tab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0809095"/>
              </p:ext>
            </p:extLst>
          </p:nvPr>
        </p:nvGraphicFramePr>
        <p:xfrm>
          <a:off x="434688" y="1959671"/>
          <a:ext cx="11459112" cy="3205932"/>
        </p:xfrm>
        <a:graphic>
          <a:graphicData uri="http://schemas.openxmlformats.org/drawingml/2006/table">
            <a:tbl>
              <a:tblPr/>
              <a:tblGrid>
                <a:gridCol w="321079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6251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144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0005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40395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8811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59157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09876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80596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09876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00540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2119233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208854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0885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0885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30596"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Actualización de la resolución que trata de la atención oportuna y probatoria ante incumplimientos en la toma de decisiones administrativas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Resolución actualizada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Líderes: Oficina Asesora Jurídica y Dirección </a:t>
                      </a:r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Operativa      Integrantes</a:t>
                      </a: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: Dirección Técnica, Dirección de Contratación., Subdirección Marítima Fluvial y Subdirección de Prevención y Atención a Emergencias, Subdirección Red nacional de Carreteras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56952"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Estructuración de funcionamiento coordinado entre el </a:t>
                      </a:r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Comité de </a:t>
                      </a: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Gestión de Riesgo creado en la Entidad y la red de facilitadores de defensa judicial, conformadas por las </a:t>
                      </a:r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mesas de </a:t>
                      </a: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trabajo adelantadas en </a:t>
                      </a:r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el 2016.  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Funcionamiento estructurado del Comité de gestión del riesgo en coordinación con red de facilitadores de defensa judicial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sng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Líderes</a:t>
                      </a: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: Oficina Asesora Jurídica, Dirección Técnica, Subdirección de Prevención y Atención </a:t>
                      </a:r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 Emergencias</a:t>
                      </a: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, Subdirección de Estudios e Innovación . </a:t>
                      </a:r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Direcciones Territoriales     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3" name="11 Rectángulo"/>
          <p:cNvSpPr>
            <a:spLocks noChangeArrowheads="1"/>
          </p:cNvSpPr>
          <p:nvPr/>
        </p:nvSpPr>
        <p:spPr bwMode="auto">
          <a:xfrm>
            <a:off x="352759" y="803047"/>
            <a:ext cx="11246673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CO" altLang="es-CO" sz="1400" b="1" dirty="0" smtClean="0"/>
              <a:t>Proceso</a:t>
            </a:r>
            <a:r>
              <a:rPr lang="es-CO" altLang="es-CO" sz="1400" dirty="0"/>
              <a:t>: GESTIÓN LEGAL Y DEFENSA JUDICIAL</a:t>
            </a:r>
          </a:p>
          <a:p>
            <a:pPr algn="just">
              <a:spcBef>
                <a:spcPct val="0"/>
              </a:spcBef>
              <a:buNone/>
            </a:pPr>
            <a:r>
              <a:rPr lang="es-CO" altLang="es-CO" sz="1400" b="1" dirty="0"/>
              <a:t>Objetivo del proceso:</a:t>
            </a:r>
            <a:r>
              <a:rPr lang="es-CO" altLang="es-CO" sz="1400" dirty="0"/>
              <a:t> Representar judicial y extrajudicialmente a la entidad, realizar el cobro persuasivo de las </a:t>
            </a:r>
            <a:r>
              <a:rPr lang="es-CO" altLang="es-CO" sz="1400" dirty="0" smtClean="0"/>
              <a:t>obligaciones a </a:t>
            </a:r>
            <a:r>
              <a:rPr lang="es-CO" altLang="es-CO" sz="1400" dirty="0"/>
              <a:t>favor del instituto y/o tramitar los procesos de jurisdicción coactiva, tramitar los procesos administrativos sancionatorios y orientar e impartir directrices para la aplicación de las normas del sector transporte.</a:t>
            </a:r>
          </a:p>
          <a:p>
            <a:pPr algn="just">
              <a:spcBef>
                <a:spcPct val="0"/>
              </a:spcBef>
              <a:buNone/>
            </a:pPr>
            <a:r>
              <a:rPr lang="es-CO" altLang="es-CO" sz="1400" b="1" dirty="0"/>
              <a:t>Operación:</a:t>
            </a:r>
            <a:r>
              <a:rPr lang="es-CO" altLang="es-CO" sz="1400" dirty="0"/>
              <a:t> </a:t>
            </a:r>
            <a:r>
              <a:rPr lang="es-CO" altLang="es-CO" sz="1400" dirty="0" smtClean="0"/>
              <a:t>Política de Prevención de daño Antijurídico</a:t>
            </a:r>
            <a:endParaRPr lang="es-CO" altLang="es-CO" sz="1400" dirty="0"/>
          </a:p>
        </p:txBody>
      </p:sp>
      <p:sp>
        <p:nvSpPr>
          <p:cNvPr id="12" name="9 Rectángulo"/>
          <p:cNvSpPr/>
          <p:nvPr/>
        </p:nvSpPr>
        <p:spPr bwMode="auto">
          <a:xfrm>
            <a:off x="445031" y="126319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166458812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32771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32772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32773" name="6 Grupo"/>
          <p:cNvGrpSpPr>
            <a:grpSpLocks/>
          </p:cNvGrpSpPr>
          <p:nvPr/>
        </p:nvGrpSpPr>
        <p:grpSpPr bwMode="auto">
          <a:xfrm>
            <a:off x="440892" y="461395"/>
            <a:ext cx="4076679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4) Eficiencia Administrativa</a:t>
              </a:r>
              <a:endParaRPr lang="es-CO" sz="1600" dirty="0"/>
            </a:p>
          </p:txBody>
        </p:sp>
      </p:grpSp>
      <p:sp>
        <p:nvSpPr>
          <p:cNvPr id="13" name="11 Rectángulo"/>
          <p:cNvSpPr>
            <a:spLocks noChangeArrowheads="1"/>
          </p:cNvSpPr>
          <p:nvPr/>
        </p:nvSpPr>
        <p:spPr bwMode="auto">
          <a:xfrm>
            <a:off x="423430" y="827088"/>
            <a:ext cx="1127871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dirty="0">
                <a:cs typeface="Arial" charset="0"/>
              </a:rPr>
              <a:t>: GESTIÓN CONTRATUAL</a:t>
            </a:r>
          </a:p>
          <a:p>
            <a:pPr eaLnBrk="1" hangingPunct="1">
              <a:defRPr/>
            </a:pPr>
            <a:r>
              <a:rPr lang="es-CO" sz="1400" b="1" dirty="0">
                <a:cs typeface="Arial" charset="0"/>
              </a:rPr>
              <a:t>Objetivo del proceso</a:t>
            </a:r>
            <a:r>
              <a:rPr lang="es-CO" sz="1400" dirty="0">
                <a:cs typeface="Arial" charset="0"/>
              </a:rPr>
              <a:t>:</a:t>
            </a:r>
            <a:r>
              <a:rPr lang="es-CO" sz="1400" dirty="0">
                <a:solidFill>
                  <a:srgbClr val="FF0000"/>
                </a:solidFill>
                <a:cs typeface="Arial" charset="0"/>
              </a:rPr>
              <a:t> </a:t>
            </a:r>
            <a:r>
              <a:rPr lang="es-CO" sz="1400" dirty="0">
                <a:cs typeface="Arial" charset="0"/>
              </a:rPr>
              <a:t>Llevar a cabo la gestión contractual de las diferentes obras y servicios que requiera el Instituto Nacional de Vías, para el cumplimiento de su misión </a:t>
            </a:r>
          </a:p>
          <a:p>
            <a:pPr eaLnBrk="1" hangingPunct="1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Operación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: Gestión Contractual </a:t>
            </a:r>
            <a:endParaRPr lang="es-CO" sz="1400" dirty="0">
              <a:cs typeface="Arial" charset="0"/>
            </a:endParaRPr>
          </a:p>
        </p:txBody>
      </p:sp>
      <p:graphicFrame>
        <p:nvGraphicFramePr>
          <p:cNvPr id="12" name="Tab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0512119"/>
              </p:ext>
            </p:extLst>
          </p:nvPr>
        </p:nvGraphicFramePr>
        <p:xfrm>
          <a:off x="423430" y="1804555"/>
          <a:ext cx="11350581" cy="3108027"/>
        </p:xfrm>
        <a:graphic>
          <a:graphicData uri="http://schemas.openxmlformats.org/drawingml/2006/table">
            <a:tbl>
              <a:tblPr/>
              <a:tblGrid>
                <a:gridCol w="311634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2058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9703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3343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41935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5369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97947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11999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417053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11999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90875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580262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7740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154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154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59825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Adelantar de manera efectiva y oportuna el 100% de los procesos de selección de la vigencia que soliciten las Unidades Ejecutaras.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Procesos de selección adelantados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Dirección de Contratación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144686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Realizar la revisión de minutas y documentos requeridos para la suscripción de los contratos de competencia de la D.C según la exigibilidad del cumplimiento de requisitos contractuales previa formalización, suscripción y numeración del 100% de contratos y resoluciones emitidas.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Contratos y resoluciones formalizadas con revisión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Dirección de Contratación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811084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Realizar la revisión y el seguimiento del 100% de contratos a liquidar en la vigencia, radicadas en la D.C.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Seguimiento realizados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12,0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12,0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Dirección de Contratación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" name="9 Rectángulo"/>
          <p:cNvSpPr/>
          <p:nvPr/>
        </p:nvSpPr>
        <p:spPr bwMode="auto">
          <a:xfrm>
            <a:off x="440892" y="142307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149031969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32771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32772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32773" name="6 Grupo"/>
          <p:cNvGrpSpPr>
            <a:grpSpLocks/>
          </p:cNvGrpSpPr>
          <p:nvPr/>
        </p:nvGrpSpPr>
        <p:grpSpPr bwMode="auto">
          <a:xfrm>
            <a:off x="423430" y="506979"/>
            <a:ext cx="4083256" cy="351370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4) Eficiencia Administrativa</a:t>
              </a:r>
              <a:endParaRPr lang="es-CO" sz="1600" dirty="0"/>
            </a:p>
          </p:txBody>
        </p:sp>
      </p:grpSp>
      <p:graphicFrame>
        <p:nvGraphicFramePr>
          <p:cNvPr id="12" name="Tab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4919147"/>
              </p:ext>
            </p:extLst>
          </p:nvPr>
        </p:nvGraphicFramePr>
        <p:xfrm>
          <a:off x="423430" y="1964978"/>
          <a:ext cx="11328808" cy="2537968"/>
        </p:xfrm>
        <a:graphic>
          <a:graphicData uri="http://schemas.openxmlformats.org/drawingml/2006/table">
            <a:tbl>
              <a:tblPr/>
              <a:tblGrid>
                <a:gridCol w="296444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3183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2885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2733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47405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0882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74311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663683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21428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35705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395088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503232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18867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0228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2256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32879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Realizar Seguimiento a los contratos en etapa de liquidación de las Unidades Ejecutoras a cargo y verificar el cumplimiento de las metas definidas por el Comité de Liquidaciones.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Seguimientos realizados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s-CO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4,0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4,0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Dirección Operativa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152525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Realizar seguimiento en impartir directrices a las Unidades ejecutoras a cargo, en cuanto al cumplimiento de lo establecido e el Manual de Contratación y Manuel de Interventoría Vigentes, para el tramite de prorrogas y adiciones.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Directrices impartidas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Dirección Operativa </a:t>
                      </a:r>
                      <a:br>
                        <a:rPr lang="es-CO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</a:br>
                      <a:r>
                        <a:rPr lang="es-CO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Dirección Técnica </a:t>
                      </a:r>
                      <a:br>
                        <a:rPr lang="es-CO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</a:br>
                      <a:r>
                        <a:rPr lang="es-CO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Dirección de Contratación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11 Rectángulo"/>
          <p:cNvSpPr>
            <a:spLocks noChangeArrowheads="1"/>
          </p:cNvSpPr>
          <p:nvPr/>
        </p:nvSpPr>
        <p:spPr bwMode="auto">
          <a:xfrm>
            <a:off x="423430" y="937548"/>
            <a:ext cx="1127871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dirty="0">
                <a:cs typeface="Arial" charset="0"/>
              </a:rPr>
              <a:t>: GESTIÓN CONTRATUAL</a:t>
            </a:r>
          </a:p>
          <a:p>
            <a:pPr eaLnBrk="1" hangingPunct="1">
              <a:defRPr/>
            </a:pPr>
            <a:r>
              <a:rPr lang="es-CO" sz="1400" b="1" dirty="0">
                <a:cs typeface="Arial" charset="0"/>
              </a:rPr>
              <a:t>Objetivo del proceso: </a:t>
            </a:r>
            <a:r>
              <a:rPr lang="es-CO" sz="1400" dirty="0">
                <a:cs typeface="Arial" charset="0"/>
              </a:rPr>
              <a:t>Llevar a cabo la gestión contractual de las diferentes obras y servicios que requiera el Instituto Nacional de Vías, para el cumplimiento de su misión </a:t>
            </a:r>
          </a:p>
          <a:p>
            <a:pPr eaLnBrk="1" hangingPunct="1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Operación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: Gestión Contractual </a:t>
            </a:r>
            <a:endParaRPr lang="es-CO" sz="1400" dirty="0">
              <a:cs typeface="Arial" charset="0"/>
            </a:endParaRPr>
          </a:p>
        </p:txBody>
      </p:sp>
      <p:sp>
        <p:nvSpPr>
          <p:cNvPr id="11" name="9 Rectángulo"/>
          <p:cNvSpPr/>
          <p:nvPr/>
        </p:nvSpPr>
        <p:spPr bwMode="auto">
          <a:xfrm>
            <a:off x="432611" y="164276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208508582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33795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33796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33797" name="6 Grupo"/>
          <p:cNvGrpSpPr>
            <a:grpSpLocks/>
          </p:cNvGrpSpPr>
          <p:nvPr/>
        </p:nvGrpSpPr>
        <p:grpSpPr bwMode="auto">
          <a:xfrm>
            <a:off x="486642" y="471575"/>
            <a:ext cx="3998272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1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4) Eficiencia Administrativa</a:t>
              </a:r>
              <a:endParaRPr lang="es-CO" sz="1600" dirty="0"/>
            </a:p>
          </p:txBody>
        </p:sp>
      </p:grpSp>
      <p:sp>
        <p:nvSpPr>
          <p:cNvPr id="33798" name="11 Rectángulo"/>
          <p:cNvSpPr>
            <a:spLocks noChangeArrowheads="1"/>
          </p:cNvSpPr>
          <p:nvPr/>
        </p:nvSpPr>
        <p:spPr bwMode="auto">
          <a:xfrm>
            <a:off x="486642" y="766894"/>
            <a:ext cx="1120461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400" b="1" dirty="0" smtClean="0"/>
              <a:t>Proceso</a:t>
            </a:r>
            <a:r>
              <a:rPr lang="es-CO" altLang="es-CO" sz="1400" dirty="0"/>
              <a:t>: EVALUACIÓN Y SEGUIMIENTO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400" b="1" dirty="0"/>
              <a:t>Objetivo del proceso:</a:t>
            </a:r>
            <a:r>
              <a:rPr lang="es-CO" altLang="es-CO" sz="1400" dirty="0"/>
              <a:t> Contribuir al mejoramiento continuo del desempeño de los procesos y al logro de los resultados del Instituto, a través de la aplicación de herramientas de autoevaluación y de evaluación independiente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400" b="1" dirty="0">
                <a:solidFill>
                  <a:srgbClr val="000000"/>
                </a:solidFill>
              </a:rPr>
              <a:t>Operación</a:t>
            </a:r>
            <a:r>
              <a:rPr lang="es-CO" altLang="es-CO" sz="1400" dirty="0">
                <a:solidFill>
                  <a:srgbClr val="000000"/>
                </a:solidFill>
              </a:rPr>
              <a:t>: Evaluación y Seguimiento</a:t>
            </a:r>
            <a:endParaRPr lang="es-CO" altLang="es-CO" sz="1400" dirty="0"/>
          </a:p>
        </p:txBody>
      </p:sp>
      <p:graphicFrame>
        <p:nvGraphicFramePr>
          <p:cNvPr id="11" name="Tab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0193001"/>
              </p:ext>
            </p:extLst>
          </p:nvPr>
        </p:nvGraphicFramePr>
        <p:xfrm>
          <a:off x="504105" y="2017421"/>
          <a:ext cx="11339697" cy="2754789"/>
        </p:xfrm>
        <a:graphic>
          <a:graphicData uri="http://schemas.openxmlformats.org/drawingml/2006/table">
            <a:tbl>
              <a:tblPr/>
              <a:tblGrid>
                <a:gridCol w="313699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3264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0297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0165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9655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5113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01655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12560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84018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12560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516212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590733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16299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299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299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62984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Divulgar el mapa de riesgos institucional y la política de administración del riesgo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Mapa de riesgos institucional y la política de administración del riesgos divulgados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62984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Revisar (validar o ajustar) los riesgos de gestión relevantes identificados en cada proceso (causas, descripción y posibles consecuencias)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Riesgos de gestión relevantes revisados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62984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Revisar (validar o ajustar) el análisis de los riesgos (probabilidad y factibilidad de ocurrencia y el posible impacto en caso de materialización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Análisis de los riesgos revisados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22794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Coordinar el seguimiento de los indicadores por parte de los líderes de proceso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Seguimiento de los indicadores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Líderes de Proceso (DO, DT, DC, OAJ, OAP, SG-SF-SA)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2" name="9 Rectángulo"/>
          <p:cNvSpPr/>
          <p:nvPr/>
        </p:nvSpPr>
        <p:spPr bwMode="auto">
          <a:xfrm>
            <a:off x="486642" y="151386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152829650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33795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33796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33797" name="6 Grupo"/>
          <p:cNvGrpSpPr>
            <a:grpSpLocks/>
          </p:cNvGrpSpPr>
          <p:nvPr/>
        </p:nvGrpSpPr>
        <p:grpSpPr bwMode="auto">
          <a:xfrm>
            <a:off x="504104" y="472921"/>
            <a:ext cx="3991695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4) Eficiencia Administrativa</a:t>
              </a:r>
              <a:endParaRPr lang="es-CO" sz="1600" dirty="0"/>
            </a:p>
          </p:txBody>
        </p:sp>
      </p:grpSp>
      <p:sp>
        <p:nvSpPr>
          <p:cNvPr id="33798" name="11 Rectángulo"/>
          <p:cNvSpPr>
            <a:spLocks noChangeArrowheads="1"/>
          </p:cNvSpPr>
          <p:nvPr/>
        </p:nvSpPr>
        <p:spPr bwMode="auto">
          <a:xfrm>
            <a:off x="486642" y="777567"/>
            <a:ext cx="1120461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CO" altLang="es-CO" sz="1400" b="1" dirty="0" smtClean="0"/>
              <a:t>Proceso</a:t>
            </a:r>
            <a:r>
              <a:rPr lang="es-CO" altLang="es-CO" sz="1400" dirty="0"/>
              <a:t>: EVALUACIÓN Y SEGUIMIENTO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CO" altLang="es-CO" sz="1400" b="1" dirty="0"/>
              <a:t>Objetivo del proceso:</a:t>
            </a:r>
            <a:r>
              <a:rPr lang="es-CO" altLang="es-CO" sz="1400" dirty="0"/>
              <a:t> Contribuir al mejoramiento continuo del desempeño de los procesos y al logro de los resultados del Instituto, a través de la aplicación de herramientas de autoevaluación y de evaluación independiente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CO" altLang="es-CO" sz="1400" b="1" dirty="0">
                <a:solidFill>
                  <a:srgbClr val="000000"/>
                </a:solidFill>
              </a:rPr>
              <a:t>Operación</a:t>
            </a:r>
            <a:r>
              <a:rPr lang="es-CO" altLang="es-CO" sz="1400" dirty="0">
                <a:solidFill>
                  <a:srgbClr val="000000"/>
                </a:solidFill>
              </a:rPr>
              <a:t>: Evaluación y Seguimiento</a:t>
            </a:r>
            <a:endParaRPr lang="es-CO" altLang="es-CO" sz="1400" dirty="0"/>
          </a:p>
        </p:txBody>
      </p:sp>
      <p:graphicFrame>
        <p:nvGraphicFramePr>
          <p:cNvPr id="11" name="Tab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9158260"/>
              </p:ext>
            </p:extLst>
          </p:nvPr>
        </p:nvGraphicFramePr>
        <p:xfrm>
          <a:off x="504105" y="1882127"/>
          <a:ext cx="11339697" cy="2736114"/>
        </p:xfrm>
        <a:graphic>
          <a:graphicData uri="http://schemas.openxmlformats.org/drawingml/2006/table">
            <a:tbl>
              <a:tblPr/>
              <a:tblGrid>
                <a:gridCol w="313699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3264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0297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0165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9655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5113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01655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12560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84018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12560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516212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590733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16299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299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299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21854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Coordinar la revisión de la pertinencia y utilidad de los indicadores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Indicadores revisados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Líderes de Proceso (DO, DT, DC, OAJ, OAP, SG-SF-SA)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562984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Revisar los lineamientos y mejorar la metodología para la evaluación la satisfacción del cliente y Partes Interesadas.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Metodología mejorada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562984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Coordinar el Seguimiento al cumplimiento de las acciones definidas en el plan de mejoramiento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Plan de mejoramiento con seguimiento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62984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Realizar auditoria interna al sistema de gestión de calidad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Auditoria Interna realizada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Líderes de Proceso DO, DT, DC, OAJ, OAP, SG-SF-SA)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2" name="9 Rectángulo"/>
          <p:cNvSpPr/>
          <p:nvPr/>
        </p:nvSpPr>
        <p:spPr bwMode="auto">
          <a:xfrm>
            <a:off x="486642" y="153833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2943578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2291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2292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0" name="9 Rectángulo"/>
          <p:cNvSpPr/>
          <p:nvPr/>
        </p:nvSpPr>
        <p:spPr bwMode="auto">
          <a:xfrm>
            <a:off x="317876" y="543323"/>
            <a:ext cx="4177924" cy="31908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/>
              <a:t>1) Gestión Misional y de Gobierno</a:t>
            </a:r>
          </a:p>
        </p:txBody>
      </p:sp>
      <p:graphicFrame>
        <p:nvGraphicFramePr>
          <p:cNvPr id="12" name="1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5412946"/>
              </p:ext>
            </p:extLst>
          </p:nvPr>
        </p:nvGraphicFramePr>
        <p:xfrm>
          <a:off x="282951" y="2338858"/>
          <a:ext cx="11250542" cy="2885612"/>
        </p:xfrm>
        <a:graphic>
          <a:graphicData uri="http://schemas.openxmlformats.org/drawingml/2006/table">
            <a:tbl>
              <a:tblPr/>
              <a:tblGrid>
                <a:gridCol w="216129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5524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0235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3553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3553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5313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10095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66771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88445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620408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06257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515470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19759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META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INDICADOR DE GESTIÓN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INDICADOR CUANTIFICADO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FECHA DE CUMPLIMIENTO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RESPONSABLES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859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Primer trimestre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Segundo Trimestre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Tercer trimestre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Cuarto trimestre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717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Cantidad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Cantidad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Cantidad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Cantidad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45379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Operar, mantener y señalizar 13 pasos a nivel para el paso de vehículos ferroviarios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Pasos a nivel de infraestructura férrea operados, mantenidos y señalizados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13,0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13,0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13,0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13,0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13,0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Red Terciaria y Férrea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Realizar mantenimiento a 1 estación férreas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Estaciones férreas con Mantenimiento realizado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Red Terciaria y Férrea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61975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Realizar localización y/o inventario de 330 Km Línea férrea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Kilómetros de línea férrea localizada y/o inventariada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40,0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330,0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Red Terciaria y Férrea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14350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Realizar mantenimiento rutinario de 5 sedes y talleres férreos a cargo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Sedes y talleres férreos con Mantenimiento realizado</a:t>
                      </a:r>
                    </a:p>
                    <a:p>
                      <a:pPr algn="just" fontAlgn="ctr"/>
                      <a:endParaRPr lang="es-CO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5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5,0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5,0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5,0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5,0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Red Terciaria y Férrea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1" name="11 Rectángulo"/>
          <p:cNvSpPr>
            <a:spLocks noChangeArrowheads="1"/>
          </p:cNvSpPr>
          <p:nvPr/>
        </p:nvSpPr>
        <p:spPr bwMode="auto">
          <a:xfrm>
            <a:off x="282951" y="1015859"/>
            <a:ext cx="11329307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CO" sz="1400" b="1" dirty="0">
                <a:cs typeface="Arial" panose="020B0604020202020204" pitchFamily="34" charset="0"/>
              </a:rPr>
              <a:t>Estrategia: </a:t>
            </a:r>
            <a:r>
              <a:rPr lang="es-CO" sz="1400" dirty="0">
                <a:cs typeface="Arial" panose="020B0604020202020204" pitchFamily="34" charset="0"/>
              </a:rPr>
              <a:t>Competitividad estratégica e infraestructura y Crecimiento verde</a:t>
            </a:r>
          </a:p>
          <a:p>
            <a:pPr algn="just" eaLnBrk="1" hangingPunct="1"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b="1" dirty="0">
                <a:cs typeface="Arial" charset="0"/>
              </a:rPr>
              <a:t>: </a:t>
            </a:r>
            <a:r>
              <a:rPr lang="es-CO" sz="1400" dirty="0">
                <a:cs typeface="Arial" charset="0"/>
              </a:rPr>
              <a:t>GESTIÓN DE LA INFRAESTRUCTURA VIAL</a:t>
            </a:r>
          </a:p>
          <a:p>
            <a:pPr algn="just" eaLnBrk="1" hangingPunct="1">
              <a:defRPr/>
            </a:pPr>
            <a:r>
              <a:rPr lang="es-CO" sz="1400" b="1" dirty="0">
                <a:cs typeface="Arial" charset="0"/>
              </a:rPr>
              <a:t>Objetivo del proceso: </a:t>
            </a:r>
            <a:r>
              <a:rPr lang="es-CO" sz="1400" dirty="0">
                <a:cs typeface="Arial" charset="0"/>
              </a:rPr>
              <a:t>Dirigir la planificación, ejecución y supervisión de proyectos de infraestructura de la red vial carretera, férrea, fluvial y marítima en el marco de la misión del instituto</a:t>
            </a:r>
          </a:p>
          <a:p>
            <a:pPr algn="just" eaLnBrk="1" hangingPunct="1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Componente: 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Indicadores y metas de Gobierno</a:t>
            </a:r>
            <a:endParaRPr lang="es-CO" sz="1400" dirty="0">
              <a:cs typeface="Arial" charset="0"/>
            </a:endParaRPr>
          </a:p>
        </p:txBody>
      </p:sp>
      <p:sp>
        <p:nvSpPr>
          <p:cNvPr id="15" name="9 Rectángulo"/>
          <p:cNvSpPr/>
          <p:nvPr/>
        </p:nvSpPr>
        <p:spPr bwMode="auto">
          <a:xfrm>
            <a:off x="317876" y="224235"/>
            <a:ext cx="6013450" cy="319088"/>
          </a:xfrm>
          <a:prstGeom prst="rect">
            <a:avLst/>
          </a:prstGeom>
          <a:solidFill>
            <a:srgbClr val="B4521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Competitividad Estratégica e Infraestructura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207115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33795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33796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33797" name="6 Grupo"/>
          <p:cNvGrpSpPr>
            <a:grpSpLocks/>
          </p:cNvGrpSpPr>
          <p:nvPr/>
        </p:nvGrpSpPr>
        <p:grpSpPr bwMode="auto">
          <a:xfrm>
            <a:off x="486642" y="506425"/>
            <a:ext cx="4009158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4) Eficiencia Administrativa</a:t>
              </a:r>
              <a:endParaRPr lang="es-CO" sz="1600" dirty="0"/>
            </a:p>
          </p:txBody>
        </p:sp>
      </p:grpSp>
      <p:graphicFrame>
        <p:nvGraphicFramePr>
          <p:cNvPr id="11" name="Tab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6870354"/>
              </p:ext>
            </p:extLst>
          </p:nvPr>
        </p:nvGraphicFramePr>
        <p:xfrm>
          <a:off x="486642" y="1882127"/>
          <a:ext cx="11339697" cy="2215168"/>
        </p:xfrm>
        <a:graphic>
          <a:graphicData uri="http://schemas.openxmlformats.org/drawingml/2006/table">
            <a:tbl>
              <a:tblPr/>
              <a:tblGrid>
                <a:gridCol w="315575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4360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1903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8518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3407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2457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52891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24574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93019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24574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01345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381067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708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8708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01139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Realizar auditoria externa al sistema de gestión de calidad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Auditoria externa realizada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Líderes de </a:t>
                      </a:r>
                      <a:r>
                        <a:rPr lang="es-CO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Proceso</a:t>
                      </a:r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(DO, DT, DC, OAJ, OAP, SG-SF-SA)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52599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Realizar pre auditoria al Sistema Integrado de Gestión, en su elemento Salud y Seguridad en el Trabajo, dando cumplimiento al Decreto 1072-2015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Pre auditoría al Sistema de Gestión Integrado en su Elemento Salud y Seguridad en el Trabajo realizada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Oficina Asesora de Planeación</a:t>
                      </a:r>
                      <a:endParaRPr lang="es-CO" sz="1200" dirty="0"/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87804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Formar Auditores Integrales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Curso Realizados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4,0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4,0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4,0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Oficina Asesora de Planeación</a:t>
                      </a:r>
                      <a:endParaRPr lang="es-CO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486642" y="860438"/>
            <a:ext cx="1120461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CO" altLang="es-CO" sz="1400" b="1" dirty="0" smtClean="0"/>
              <a:t>Proceso</a:t>
            </a:r>
            <a:r>
              <a:rPr lang="es-CO" altLang="es-CO" sz="1400" dirty="0"/>
              <a:t>: EVALUACIÓN Y SEGUIMIENTO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CO" altLang="es-CO" sz="1400" b="1" dirty="0"/>
              <a:t>Objetivo del proceso:</a:t>
            </a:r>
            <a:r>
              <a:rPr lang="es-CO" altLang="es-CO" sz="1400" dirty="0"/>
              <a:t> Contribuir al mejoramiento continuo del desempeño de los procesos y al logro de los resultados del Instituto, a través de la aplicación de herramientas de autoevaluación y de evaluación independiente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CO" altLang="es-CO" sz="1400" b="1" dirty="0">
                <a:solidFill>
                  <a:srgbClr val="000000"/>
                </a:solidFill>
              </a:rPr>
              <a:t>Operación</a:t>
            </a:r>
            <a:r>
              <a:rPr lang="es-CO" altLang="es-CO" sz="1400" dirty="0">
                <a:solidFill>
                  <a:srgbClr val="000000"/>
                </a:solidFill>
              </a:rPr>
              <a:t>: Evaluación y Seguimiento</a:t>
            </a:r>
            <a:endParaRPr lang="es-CO" altLang="es-CO" sz="1400" dirty="0"/>
          </a:p>
        </p:txBody>
      </p:sp>
      <p:sp>
        <p:nvSpPr>
          <p:cNvPr id="13" name="9 Rectángulo"/>
          <p:cNvSpPr/>
          <p:nvPr/>
        </p:nvSpPr>
        <p:spPr bwMode="auto">
          <a:xfrm>
            <a:off x="496363" y="196069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339297720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33795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33796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33797" name="6 Grupo"/>
          <p:cNvGrpSpPr>
            <a:grpSpLocks/>
          </p:cNvGrpSpPr>
          <p:nvPr/>
        </p:nvGrpSpPr>
        <p:grpSpPr bwMode="auto">
          <a:xfrm>
            <a:off x="486642" y="498384"/>
            <a:ext cx="3911187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4) Eficiencia Administrativa</a:t>
              </a:r>
              <a:endParaRPr lang="es-CO" sz="1600" dirty="0"/>
            </a:p>
          </p:txBody>
        </p:sp>
      </p:grpSp>
      <p:graphicFrame>
        <p:nvGraphicFramePr>
          <p:cNvPr id="11" name="Tab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4314840"/>
              </p:ext>
            </p:extLst>
          </p:nvPr>
        </p:nvGraphicFramePr>
        <p:xfrm>
          <a:off x="504105" y="1848600"/>
          <a:ext cx="11416916" cy="2523619"/>
        </p:xfrm>
        <a:graphic>
          <a:graphicData uri="http://schemas.openxmlformats.org/drawingml/2006/table">
            <a:tbl>
              <a:tblPr/>
              <a:tblGrid>
                <a:gridCol w="306593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9112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5173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8657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40970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9325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79393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92792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91832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612685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00133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341755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75893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203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91953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60552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Auditar la pertinencia y operatividad de los controles de los procesos y/o Dependencias documentados por la entidad en el marco de la normatividad que le sea aplicable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Procesos Auditados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de Control Interno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14350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Evaluar el cumplimiento del Plan de Mejoramiento Institucional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Seguimiento plan de mejoramiento Institucional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de Control Interno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Presentar Informes de Ley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Informes presentados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15,0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13,0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15,0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de Control Interno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Realizar los seguimientos legalmente establecidos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Seguimientos efectuados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46,0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12,0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26,0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38,0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46,0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de Control Interno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486642" y="817472"/>
            <a:ext cx="1120461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CO" altLang="es-CO" sz="1400" b="1" dirty="0" smtClean="0"/>
              <a:t>Proceso</a:t>
            </a:r>
            <a:r>
              <a:rPr lang="es-CO" altLang="es-CO" sz="1400" dirty="0"/>
              <a:t>: EVALUACIÓN Y SEGUIMIENTO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CO" altLang="es-CO" sz="1400" b="1" dirty="0"/>
              <a:t>Objetivo del proceso:</a:t>
            </a:r>
            <a:r>
              <a:rPr lang="es-CO" altLang="es-CO" sz="1400" dirty="0"/>
              <a:t> Contribuir al mejoramiento continuo del desempeño de los procesos y al logro de los resultados del Instituto, a través de la aplicación de herramientas de autoevaluación y de evaluación independiente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CO" altLang="es-CO" sz="1400" b="1" dirty="0">
                <a:solidFill>
                  <a:srgbClr val="000000"/>
                </a:solidFill>
              </a:rPr>
              <a:t>Operación</a:t>
            </a:r>
            <a:r>
              <a:rPr lang="es-CO" altLang="es-CO" sz="1400" dirty="0">
                <a:solidFill>
                  <a:srgbClr val="000000"/>
                </a:solidFill>
              </a:rPr>
              <a:t>: Evaluación y Seguimiento</a:t>
            </a:r>
            <a:endParaRPr lang="es-CO" altLang="es-CO" sz="1400" dirty="0"/>
          </a:p>
        </p:txBody>
      </p:sp>
      <p:sp>
        <p:nvSpPr>
          <p:cNvPr id="13" name="9 Rectángulo"/>
          <p:cNvSpPr/>
          <p:nvPr/>
        </p:nvSpPr>
        <p:spPr bwMode="auto">
          <a:xfrm>
            <a:off x="486642" y="185738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179122791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33795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33796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33797" name="6 Grupo"/>
          <p:cNvGrpSpPr>
            <a:grpSpLocks/>
          </p:cNvGrpSpPr>
          <p:nvPr/>
        </p:nvGrpSpPr>
        <p:grpSpPr bwMode="auto">
          <a:xfrm>
            <a:off x="486643" y="469076"/>
            <a:ext cx="4020044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4) Eficiencia Administrativa</a:t>
              </a:r>
              <a:endParaRPr lang="es-CO" sz="1600" dirty="0"/>
            </a:p>
          </p:txBody>
        </p:sp>
      </p:grp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462180" y="809073"/>
            <a:ext cx="1119372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CO" altLang="es-CO" sz="1400" b="1" dirty="0" smtClean="0"/>
              <a:t>Proceso</a:t>
            </a:r>
            <a:r>
              <a:rPr lang="es-CO" altLang="es-CO" sz="1400" dirty="0"/>
              <a:t>: EVALUACIÓN Y SEGUIMIENTO</a:t>
            </a:r>
          </a:p>
          <a:p>
            <a:pPr algn="just">
              <a:spcBef>
                <a:spcPct val="0"/>
              </a:spcBef>
              <a:buNone/>
            </a:pPr>
            <a:r>
              <a:rPr lang="es-CO" altLang="es-CO" sz="1400" b="1" dirty="0"/>
              <a:t>Objetivo</a:t>
            </a:r>
            <a:r>
              <a:rPr lang="es-CO" altLang="es-CO" sz="1400" dirty="0"/>
              <a:t> </a:t>
            </a:r>
            <a:r>
              <a:rPr lang="es-CO" altLang="es-CO" sz="1400" b="1" dirty="0"/>
              <a:t>del proceso:</a:t>
            </a:r>
            <a:r>
              <a:rPr lang="es-CO" altLang="es-CO" sz="1400" dirty="0"/>
              <a:t> Contribuir al mejoramiento continuo del desempeño de los procesos y al logro de los resultados del Instituto, a través de la aplicación de herramientas de autoevaluación y de evaluación independiente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CO" altLang="es-CO" sz="1400" b="1" dirty="0">
                <a:solidFill>
                  <a:srgbClr val="000000"/>
                </a:solidFill>
              </a:rPr>
              <a:t>Operación</a:t>
            </a:r>
            <a:r>
              <a:rPr lang="es-CO" altLang="es-CO" sz="1400" dirty="0">
                <a:solidFill>
                  <a:srgbClr val="000000"/>
                </a:solidFill>
              </a:rPr>
              <a:t>: Valoración del Riesgo</a:t>
            </a:r>
            <a:endParaRPr lang="es-CO" altLang="es-CO" sz="1400" dirty="0"/>
          </a:p>
        </p:txBody>
      </p:sp>
      <p:graphicFrame>
        <p:nvGraphicFramePr>
          <p:cNvPr id="13" name="Tab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0588502"/>
              </p:ext>
            </p:extLst>
          </p:nvPr>
        </p:nvGraphicFramePr>
        <p:xfrm>
          <a:off x="511104" y="1796613"/>
          <a:ext cx="11144802" cy="980353"/>
        </p:xfrm>
        <a:graphic>
          <a:graphicData uri="http://schemas.openxmlformats.org/drawingml/2006/table">
            <a:tbl>
              <a:tblPr/>
              <a:tblGrid>
                <a:gridCol w="312238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2411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1094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7899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44955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9918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62118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34584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57758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16703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522657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165807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8572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21732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21732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23111"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Evaluar la administración del riesgo y la efectividad de los controles en los diferentes procesos de la entidad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Administración de riesgos evaluada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de Control Interno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4" name="11 Rectángulo"/>
          <p:cNvSpPr>
            <a:spLocks noChangeArrowheads="1"/>
          </p:cNvSpPr>
          <p:nvPr/>
        </p:nvSpPr>
        <p:spPr bwMode="auto">
          <a:xfrm>
            <a:off x="486642" y="2884057"/>
            <a:ext cx="11193726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None/>
            </a:pPr>
            <a:endParaRPr lang="es-CO" sz="1400" dirty="0">
              <a:cs typeface="Arial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CO" altLang="es-CO" sz="1400" b="1" dirty="0" smtClean="0"/>
              <a:t>Proceso</a:t>
            </a:r>
            <a:r>
              <a:rPr lang="es-CO" altLang="es-CO" sz="1400" dirty="0"/>
              <a:t>: EVALUACIÓN Y SEGUIMIENTO</a:t>
            </a:r>
          </a:p>
          <a:p>
            <a:pPr algn="just">
              <a:spcBef>
                <a:spcPct val="0"/>
              </a:spcBef>
              <a:buNone/>
            </a:pPr>
            <a:r>
              <a:rPr lang="es-CO" altLang="es-CO" sz="1400" b="1" dirty="0"/>
              <a:t>Objetivo del proceso:</a:t>
            </a:r>
            <a:r>
              <a:rPr lang="es-CO" altLang="es-CO" sz="1400" dirty="0"/>
              <a:t> Contribuir al mejoramiento continuo del desempeño de los procesos y al logro de los resultados del Instituto, a través de la aplicación de herramientas de autoevaluación y de evaluación independiente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CO" altLang="es-CO" sz="1400" b="1" dirty="0">
                <a:solidFill>
                  <a:srgbClr val="000000"/>
                </a:solidFill>
              </a:rPr>
              <a:t>Operación</a:t>
            </a:r>
            <a:r>
              <a:rPr lang="es-CO" altLang="es-CO" sz="1400" dirty="0">
                <a:solidFill>
                  <a:srgbClr val="000000"/>
                </a:solidFill>
              </a:rPr>
              <a:t>: Fomento de la cultura del control</a:t>
            </a:r>
            <a:endParaRPr lang="es-CO" altLang="es-CO" sz="1400" dirty="0"/>
          </a:p>
        </p:txBody>
      </p:sp>
      <p:graphicFrame>
        <p:nvGraphicFramePr>
          <p:cNvPr id="15" name="Tab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0281513"/>
              </p:ext>
            </p:extLst>
          </p:nvPr>
        </p:nvGraphicFramePr>
        <p:xfrm>
          <a:off x="486642" y="4105995"/>
          <a:ext cx="11193726" cy="1162529"/>
        </p:xfrm>
        <a:graphic>
          <a:graphicData uri="http://schemas.openxmlformats.org/drawingml/2006/table">
            <a:tbl>
              <a:tblPr/>
              <a:tblGrid>
                <a:gridCol w="316470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4882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4903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8684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4184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0730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8121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29953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97049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29953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05461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251546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428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781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45041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Acompañar en el fomento de la cultura de autocontrol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Acciones de fomento cultura de control evaluadas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de Control Interno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6" name="9 Rectángulo"/>
          <p:cNvSpPr/>
          <p:nvPr/>
        </p:nvSpPr>
        <p:spPr bwMode="auto">
          <a:xfrm>
            <a:off x="486642" y="149988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379607883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33795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33796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33797" name="6 Grupo"/>
          <p:cNvGrpSpPr>
            <a:grpSpLocks/>
          </p:cNvGrpSpPr>
          <p:nvPr/>
        </p:nvGrpSpPr>
        <p:grpSpPr bwMode="auto">
          <a:xfrm>
            <a:off x="504105" y="521314"/>
            <a:ext cx="4009158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4) Eficiencia Administrativa</a:t>
              </a:r>
              <a:endParaRPr lang="es-CO" sz="1600" dirty="0"/>
            </a:p>
          </p:txBody>
        </p:sp>
      </p:grp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486642" y="1005956"/>
            <a:ext cx="1118715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400" b="1" dirty="0" smtClean="0"/>
              <a:t>Proceso</a:t>
            </a:r>
            <a:r>
              <a:rPr lang="es-CO" altLang="es-CO" sz="1400" dirty="0"/>
              <a:t>: EVALUACIÓN Y SEGUIMIENTO</a:t>
            </a:r>
          </a:p>
          <a:p>
            <a:pPr>
              <a:spcBef>
                <a:spcPct val="0"/>
              </a:spcBef>
              <a:buNone/>
            </a:pPr>
            <a:r>
              <a:rPr lang="es-CO" altLang="es-CO" sz="1400" b="1" dirty="0"/>
              <a:t>Objetivo del proceso:</a:t>
            </a:r>
            <a:r>
              <a:rPr lang="es-CO" altLang="es-CO" sz="1400" dirty="0"/>
              <a:t> Contribuir al mejoramiento continuo del desempeño de los procesos y al logro de los resultados del Instituto, a través de la aplicación de herramientas de autoevaluación y de evaluación independiente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400" b="1" dirty="0">
                <a:solidFill>
                  <a:srgbClr val="000000"/>
                </a:solidFill>
              </a:rPr>
              <a:t>Operación</a:t>
            </a:r>
            <a:r>
              <a:rPr lang="es-CO" altLang="es-CO" sz="1400" dirty="0">
                <a:solidFill>
                  <a:srgbClr val="000000"/>
                </a:solidFill>
              </a:rPr>
              <a:t>: Asesoría y acompañamiento</a:t>
            </a:r>
            <a:endParaRPr lang="es-CO" altLang="es-CO" sz="1400" dirty="0"/>
          </a:p>
        </p:txBody>
      </p:sp>
      <p:graphicFrame>
        <p:nvGraphicFramePr>
          <p:cNvPr id="13" name="Tab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7379208"/>
              </p:ext>
            </p:extLst>
          </p:nvPr>
        </p:nvGraphicFramePr>
        <p:xfrm>
          <a:off x="504105" y="1960063"/>
          <a:ext cx="11187152" cy="1726955"/>
        </p:xfrm>
        <a:graphic>
          <a:graphicData uri="http://schemas.openxmlformats.org/drawingml/2006/table">
            <a:tbl>
              <a:tblPr/>
              <a:tblGrid>
                <a:gridCol w="314692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0539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3069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2793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50324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0389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80476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27934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95537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27934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03916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333272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178874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772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8772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24242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Asesoría en la elaboración del Plan de mejoramiento de la Contraloría General de la República.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Asesoría Plan de mejoramiento CGR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de Control Interno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48387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Seguimiento al cumplimiento de las acciones adoptadas en el Plan de mejoramiento de la Contraloría General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Seguimiento acciones mejoramiento CGR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de Control Interno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1" name="9 Rectángulo"/>
          <p:cNvSpPr/>
          <p:nvPr/>
        </p:nvSpPr>
        <p:spPr bwMode="auto">
          <a:xfrm>
            <a:off x="486642" y="202226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834077801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33795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33796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33797" name="6 Grupo"/>
          <p:cNvGrpSpPr>
            <a:grpSpLocks/>
          </p:cNvGrpSpPr>
          <p:nvPr/>
        </p:nvGrpSpPr>
        <p:grpSpPr bwMode="auto">
          <a:xfrm>
            <a:off x="366904" y="499601"/>
            <a:ext cx="4118009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4) Eficiencia Administrativa</a:t>
              </a:r>
              <a:endParaRPr lang="es-CO" sz="1600" dirty="0"/>
            </a:p>
          </p:txBody>
        </p:sp>
      </p:grpSp>
      <p:sp>
        <p:nvSpPr>
          <p:cNvPr id="14" name="11 Rectángulo"/>
          <p:cNvSpPr>
            <a:spLocks noChangeArrowheads="1"/>
          </p:cNvSpPr>
          <p:nvPr/>
        </p:nvSpPr>
        <p:spPr bwMode="auto">
          <a:xfrm>
            <a:off x="313961" y="869851"/>
            <a:ext cx="1109041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400" b="1" dirty="0" smtClean="0"/>
              <a:t>Proceso</a:t>
            </a:r>
            <a:r>
              <a:rPr lang="es-CO" altLang="es-CO" sz="1400" dirty="0"/>
              <a:t>: EVALUACIÓN Y SEGUIMIENTO</a:t>
            </a:r>
          </a:p>
          <a:p>
            <a:pPr>
              <a:spcBef>
                <a:spcPct val="0"/>
              </a:spcBef>
              <a:buNone/>
            </a:pPr>
            <a:r>
              <a:rPr lang="es-CO" altLang="es-CO" sz="1400" b="1" dirty="0"/>
              <a:t>Objetivo del proceso: </a:t>
            </a:r>
            <a:r>
              <a:rPr lang="es-CO" altLang="es-CO" sz="1400" dirty="0"/>
              <a:t>Contribuir al mejoramiento continuo del desempeño de los procesos y al logro de los resultados del Instituto, a través de la aplicación de herramientas de autoevaluación y de evaluación independiente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400" b="1" dirty="0">
                <a:solidFill>
                  <a:srgbClr val="000000"/>
                </a:solidFill>
              </a:rPr>
              <a:t>Operación</a:t>
            </a:r>
            <a:r>
              <a:rPr lang="es-CO" altLang="es-CO" sz="1400" dirty="0">
                <a:solidFill>
                  <a:srgbClr val="000000"/>
                </a:solidFill>
              </a:rPr>
              <a:t>: Relación con entes externos</a:t>
            </a:r>
            <a:endParaRPr lang="es-CO" altLang="es-CO" sz="1400" dirty="0"/>
          </a:p>
        </p:txBody>
      </p:sp>
      <p:graphicFrame>
        <p:nvGraphicFramePr>
          <p:cNvPr id="15" name="Tab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1068840"/>
              </p:ext>
            </p:extLst>
          </p:nvPr>
        </p:nvGraphicFramePr>
        <p:xfrm>
          <a:off x="401242" y="2162088"/>
          <a:ext cx="11204614" cy="1481957"/>
        </p:xfrm>
        <a:graphic>
          <a:graphicData uri="http://schemas.openxmlformats.org/drawingml/2006/table">
            <a:tbl>
              <a:tblPr/>
              <a:tblGrid>
                <a:gridCol w="313186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2964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0195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8075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4998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0100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8992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31125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86124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31125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06358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364760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9480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300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8300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63810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Realizar seguimiento para verificar la respuesta oportuna a los requerimientos de los entes de control diferentes a la CGR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Respuesta a requerimientos Entes externos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de Control Interno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90525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Consolidación y presentación de respuestas a requerimientos formulados por la CGR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Respuesta a requerimientos CGR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de Control Interno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1" name="9 Rectángulo"/>
          <p:cNvSpPr/>
          <p:nvPr/>
        </p:nvSpPr>
        <p:spPr bwMode="auto">
          <a:xfrm>
            <a:off x="366905" y="164276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1290389087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35843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35844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0" name="9 Rectángulo"/>
          <p:cNvSpPr/>
          <p:nvPr/>
        </p:nvSpPr>
        <p:spPr bwMode="auto">
          <a:xfrm>
            <a:off x="514495" y="394780"/>
            <a:ext cx="3981305" cy="31908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eaLnBrk="1" hangingPunct="1">
              <a:defRPr/>
            </a:pPr>
            <a:r>
              <a:rPr lang="es-CO" sz="1600" b="1" dirty="0"/>
              <a:t>5) Gestión Financiera </a:t>
            </a:r>
          </a:p>
        </p:txBody>
      </p:sp>
      <p:sp>
        <p:nvSpPr>
          <p:cNvPr id="35846" name="11 Rectángulo"/>
          <p:cNvSpPr>
            <a:spLocks noChangeArrowheads="1"/>
          </p:cNvSpPr>
          <p:nvPr/>
        </p:nvSpPr>
        <p:spPr bwMode="auto">
          <a:xfrm>
            <a:off x="398216" y="713867"/>
            <a:ext cx="11256891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CO" altLang="es-CO" sz="1400" b="1" dirty="0" smtClean="0"/>
              <a:t>Proceso</a:t>
            </a:r>
            <a:r>
              <a:rPr lang="es-CO" altLang="es-CO" sz="1400" dirty="0"/>
              <a:t>: PLANEACIÓN INSTITUCIONAL Y GESTIÓN PRESUPUESTAL</a:t>
            </a:r>
          </a:p>
          <a:p>
            <a:pPr algn="just">
              <a:spcBef>
                <a:spcPct val="0"/>
              </a:spcBef>
              <a:buNone/>
            </a:pPr>
            <a:r>
              <a:rPr lang="es-CO" altLang="es-CO" sz="1400" b="1" dirty="0"/>
              <a:t>Objetivo del proceso:</a:t>
            </a:r>
            <a:r>
              <a:rPr lang="es-CO" altLang="es-CO" sz="1400" dirty="0"/>
              <a:t> Establecer el direccionamiento estratégico</a:t>
            </a:r>
            <a:r>
              <a:rPr lang="es-CO" altLang="es-CO" sz="1400" dirty="0" smtClean="0"/>
              <a:t>, los </a:t>
            </a:r>
            <a:r>
              <a:rPr lang="es-CO" altLang="es-CO" sz="1400" dirty="0"/>
              <a:t>planes </a:t>
            </a:r>
            <a:r>
              <a:rPr lang="es-CO" altLang="es-CO" sz="1400" dirty="0" smtClean="0"/>
              <a:t>y programas en </a:t>
            </a:r>
            <a:r>
              <a:rPr lang="es-CO" altLang="es-CO" sz="1400" dirty="0"/>
              <a:t>el mediano y </a:t>
            </a:r>
            <a:r>
              <a:rPr lang="es-CO" altLang="es-CO" sz="1400" dirty="0" smtClean="0"/>
              <a:t>corto plazo </a:t>
            </a:r>
            <a:r>
              <a:rPr lang="es-CO" altLang="es-CO" sz="1400" dirty="0"/>
              <a:t>de acuerdo con los lineamientos del gobierno nacional, así como del modelo de gestión, coordinando su implementación y mejora continua</a:t>
            </a:r>
            <a:r>
              <a:rPr lang="es-CO" altLang="es-CO" sz="1400" dirty="0" smtClean="0"/>
              <a:t>; realizando </a:t>
            </a:r>
            <a:r>
              <a:rPr lang="es-CO" altLang="es-CO" sz="1400" dirty="0"/>
              <a:t>la gestión, programación y seguimiento al presupuesto y proyectos de inversión.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CO" altLang="es-CO" sz="1400" b="1" dirty="0">
                <a:solidFill>
                  <a:srgbClr val="000000"/>
                </a:solidFill>
              </a:rPr>
              <a:t>Componente</a:t>
            </a:r>
            <a:r>
              <a:rPr lang="es-CO" altLang="es-CO" sz="1400" dirty="0">
                <a:solidFill>
                  <a:srgbClr val="000000"/>
                </a:solidFill>
              </a:rPr>
              <a:t>: Proyectos de Inversión</a:t>
            </a:r>
            <a:endParaRPr lang="es-CO" altLang="es-CO" sz="1400" dirty="0"/>
          </a:p>
        </p:txBody>
      </p:sp>
      <p:graphicFrame>
        <p:nvGraphicFramePr>
          <p:cNvPr id="11" name="Tab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2317883"/>
              </p:ext>
            </p:extLst>
          </p:nvPr>
        </p:nvGraphicFramePr>
        <p:xfrm>
          <a:off x="514495" y="1883418"/>
          <a:ext cx="11295134" cy="3658773"/>
        </p:xfrm>
        <a:graphic>
          <a:graphicData uri="http://schemas.openxmlformats.org/drawingml/2006/table">
            <a:tbl>
              <a:tblPr/>
              <a:tblGrid>
                <a:gridCol w="300155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5351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6398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49810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7476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8000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47098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59985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03608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06007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373185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2033322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201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201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173133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Analizar y evaluar el 100% de los requerimientos de inversión de la Entidad.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Proyectos con requerimientos de inversión evaluados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Dirección Operativa</a:t>
                      </a:r>
                      <a:b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Dirección Técnica</a:t>
                      </a:r>
                      <a:b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</a:t>
                      </a:r>
                      <a:b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de la Red Nacional de Carreteras</a:t>
                      </a:r>
                      <a:b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de la Red Terciaria y Férrea</a:t>
                      </a:r>
                      <a:b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Marítimo y Fluvial</a:t>
                      </a:r>
                      <a:b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de Medio Ambiente y Gestión Social</a:t>
                      </a:r>
                      <a:b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de Estudios e Innovación</a:t>
                      </a:r>
                      <a:b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Administrativa</a:t>
                      </a:r>
                      <a:b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Dirección Operativa- Grupo de Grandes Proyectos - Grupo Túnel de la Línea</a:t>
                      </a:r>
                      <a:b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de Prevención y Atención de Emergencias, Direcciones Territoriales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9 Rectángulo"/>
          <p:cNvSpPr/>
          <p:nvPr/>
        </p:nvSpPr>
        <p:spPr bwMode="auto">
          <a:xfrm>
            <a:off x="514495" y="121984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1373038582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35843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35844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0" name="9 Rectángulo"/>
          <p:cNvSpPr/>
          <p:nvPr/>
        </p:nvSpPr>
        <p:spPr bwMode="auto">
          <a:xfrm>
            <a:off x="514495" y="514888"/>
            <a:ext cx="4003076" cy="31908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eaLnBrk="1" hangingPunct="1">
              <a:defRPr/>
            </a:pPr>
            <a:r>
              <a:rPr lang="es-CO" sz="1600" b="1" dirty="0"/>
              <a:t>5) Gestión Financiera </a:t>
            </a:r>
          </a:p>
        </p:txBody>
      </p:sp>
      <p:sp>
        <p:nvSpPr>
          <p:cNvPr id="35846" name="11 Rectángulo"/>
          <p:cNvSpPr>
            <a:spLocks noChangeArrowheads="1"/>
          </p:cNvSpPr>
          <p:nvPr/>
        </p:nvSpPr>
        <p:spPr bwMode="auto">
          <a:xfrm>
            <a:off x="398216" y="923924"/>
            <a:ext cx="11170809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CO" altLang="es-CO" sz="1400" b="1" dirty="0"/>
              <a:t>Proceso</a:t>
            </a:r>
            <a:r>
              <a:rPr lang="es-CO" altLang="es-CO" sz="1400" dirty="0"/>
              <a:t>: PLANEACIÓN INSTITUCIONAL Y GESTIÓN PRESUPUESTAL</a:t>
            </a:r>
          </a:p>
          <a:p>
            <a:pPr algn="just">
              <a:spcBef>
                <a:spcPct val="0"/>
              </a:spcBef>
              <a:buNone/>
            </a:pPr>
            <a:r>
              <a:rPr lang="es-CO" altLang="es-CO" sz="1400" b="1" dirty="0"/>
              <a:t>Objetivo del proceso: </a:t>
            </a:r>
            <a:r>
              <a:rPr lang="es-CO" altLang="es-CO" sz="1400" dirty="0"/>
              <a:t>Establecer el direccionamiento estratégico</a:t>
            </a:r>
            <a:r>
              <a:rPr lang="es-CO" altLang="es-CO" sz="1400" dirty="0" smtClean="0"/>
              <a:t>, los </a:t>
            </a:r>
            <a:r>
              <a:rPr lang="es-CO" altLang="es-CO" sz="1400" dirty="0"/>
              <a:t>planes </a:t>
            </a:r>
            <a:r>
              <a:rPr lang="es-CO" altLang="es-CO" sz="1400" dirty="0" smtClean="0"/>
              <a:t>y programas en </a:t>
            </a:r>
            <a:r>
              <a:rPr lang="es-CO" altLang="es-CO" sz="1400" dirty="0"/>
              <a:t>el mediano y </a:t>
            </a:r>
            <a:r>
              <a:rPr lang="es-CO" altLang="es-CO" sz="1400" dirty="0" smtClean="0"/>
              <a:t>corto plazo </a:t>
            </a:r>
            <a:r>
              <a:rPr lang="es-CO" altLang="es-CO" sz="1400" dirty="0"/>
              <a:t>de acuerdo con los lineamientos del gobierno nacional, así como del modelo de gestión, coordinando su implementación y mejora continua</a:t>
            </a:r>
            <a:r>
              <a:rPr lang="es-CO" altLang="es-CO" sz="1400" dirty="0" smtClean="0"/>
              <a:t>; realizando </a:t>
            </a:r>
            <a:r>
              <a:rPr lang="es-CO" altLang="es-CO" sz="1400" dirty="0"/>
              <a:t>la gestión, programación y seguimiento al presupuesto y proyectos de inversión.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CO" altLang="es-CO" sz="1400" b="1" dirty="0">
                <a:solidFill>
                  <a:srgbClr val="000000"/>
                </a:solidFill>
              </a:rPr>
              <a:t>Componente</a:t>
            </a:r>
            <a:r>
              <a:rPr lang="es-CO" altLang="es-CO" sz="1400" dirty="0">
                <a:solidFill>
                  <a:srgbClr val="000000"/>
                </a:solidFill>
              </a:rPr>
              <a:t>: Proyectos de Inversión</a:t>
            </a:r>
            <a:endParaRPr lang="es-CO" altLang="es-CO" sz="1400" dirty="0"/>
          </a:p>
        </p:txBody>
      </p:sp>
      <p:graphicFrame>
        <p:nvGraphicFramePr>
          <p:cNvPr id="11" name="Tab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1347412"/>
              </p:ext>
            </p:extLst>
          </p:nvPr>
        </p:nvGraphicFramePr>
        <p:xfrm>
          <a:off x="514495" y="2124999"/>
          <a:ext cx="11170810" cy="3255265"/>
        </p:xfrm>
        <a:graphic>
          <a:graphicData uri="http://schemas.openxmlformats.org/drawingml/2006/table">
            <a:tbl>
              <a:tblPr/>
              <a:tblGrid>
                <a:gridCol w="314341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3639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0482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1360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6268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03215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23891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00056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84803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00056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03883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593985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15908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908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5908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39698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Analizar, evaluar y registrar las necesidades de inversión en el SUIFP de la entidad para cada vigencia.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Necesidades de inversión analizadas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61975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Registrar los recursos asignados en el MGMP a los proyectos priorizados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Recursos registrados en el POAI (Plan Operativo Anual de Inversiones)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Planeación.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028700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Realizar seguimiento a los proyectos con recursos de inversión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Proyectos de inversión con seguimiento (físico y financiero)</a:t>
                      </a:r>
                      <a:b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/>
                      </a:r>
                      <a:b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# de proyectos con seguimiento / # de proyectos con recursos de inversión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Oficina</a:t>
                      </a:r>
                      <a:r>
                        <a:rPr lang="es-CO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asesora de Planeación</a:t>
                      </a:r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/>
                      </a:r>
                      <a:b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endParaRPr lang="es-CO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61975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Tramitar el 100% de las modificaciones al presupuesto de la vigencia que sean requeridas, previo análisis y revisión.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Modificaciones al presupuesto tramitadas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" name="9 Rectángulo"/>
          <p:cNvSpPr/>
          <p:nvPr/>
        </p:nvSpPr>
        <p:spPr bwMode="auto">
          <a:xfrm>
            <a:off x="514495" y="199799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2499849303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35843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35844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0" name="9 Rectángulo"/>
          <p:cNvSpPr/>
          <p:nvPr/>
        </p:nvSpPr>
        <p:spPr bwMode="auto">
          <a:xfrm>
            <a:off x="514495" y="531896"/>
            <a:ext cx="3981305" cy="31908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eaLnBrk="1" hangingPunct="1">
              <a:defRPr/>
            </a:pPr>
            <a:r>
              <a:rPr lang="es-CO" sz="1600" b="1" dirty="0"/>
              <a:t>5) Gestión Financiera </a:t>
            </a:r>
          </a:p>
        </p:txBody>
      </p:sp>
      <p:sp>
        <p:nvSpPr>
          <p:cNvPr id="35846" name="11 Rectángulo"/>
          <p:cNvSpPr>
            <a:spLocks noChangeArrowheads="1"/>
          </p:cNvSpPr>
          <p:nvPr/>
        </p:nvSpPr>
        <p:spPr bwMode="auto">
          <a:xfrm>
            <a:off x="514495" y="879286"/>
            <a:ext cx="11302210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CO" altLang="es-CO" sz="1400" b="1" dirty="0"/>
              <a:t>Proceso</a:t>
            </a:r>
            <a:r>
              <a:rPr lang="es-CO" altLang="es-CO" sz="1400" dirty="0"/>
              <a:t>: PLANEACIÓN INSTITUCIONAL Y GESTIÓN PRESUPUESTAL</a:t>
            </a:r>
          </a:p>
          <a:p>
            <a:pPr algn="just">
              <a:spcBef>
                <a:spcPct val="0"/>
              </a:spcBef>
              <a:buNone/>
            </a:pPr>
            <a:r>
              <a:rPr lang="es-CO" altLang="es-CO" sz="1400" b="1" dirty="0"/>
              <a:t>Objetivo del proceso:</a:t>
            </a:r>
            <a:r>
              <a:rPr lang="es-CO" altLang="es-CO" sz="1400" dirty="0"/>
              <a:t> Establecer el direccionamiento estratégico</a:t>
            </a:r>
            <a:r>
              <a:rPr lang="es-CO" altLang="es-CO" sz="1400" dirty="0" smtClean="0"/>
              <a:t>, los </a:t>
            </a:r>
            <a:r>
              <a:rPr lang="es-CO" altLang="es-CO" sz="1400" dirty="0"/>
              <a:t>planes </a:t>
            </a:r>
            <a:r>
              <a:rPr lang="es-CO" altLang="es-CO" sz="1400" dirty="0" smtClean="0"/>
              <a:t>y programas en </a:t>
            </a:r>
            <a:r>
              <a:rPr lang="es-CO" altLang="es-CO" sz="1400" dirty="0"/>
              <a:t>el mediano y </a:t>
            </a:r>
            <a:r>
              <a:rPr lang="es-CO" altLang="es-CO" sz="1400" dirty="0" smtClean="0"/>
              <a:t>corto plazo </a:t>
            </a:r>
            <a:r>
              <a:rPr lang="es-CO" altLang="es-CO" sz="1400" dirty="0"/>
              <a:t>de acuerdo con los lineamientos del gobierno nacional, así como del modelo de gestión, coordinando su implementación y mejora continua</a:t>
            </a:r>
            <a:r>
              <a:rPr lang="es-CO" altLang="es-CO" sz="1400" dirty="0" smtClean="0"/>
              <a:t>; realizando </a:t>
            </a:r>
            <a:r>
              <a:rPr lang="es-CO" altLang="es-CO" sz="1400" dirty="0"/>
              <a:t>la gestión, programación y seguimiento al presupuesto y proyectos de inversión.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CO" altLang="es-CO" sz="1400" b="1" dirty="0">
                <a:solidFill>
                  <a:srgbClr val="000000"/>
                </a:solidFill>
              </a:rPr>
              <a:t>Componente</a:t>
            </a:r>
            <a:r>
              <a:rPr lang="es-CO" altLang="es-CO" sz="1400" dirty="0">
                <a:solidFill>
                  <a:srgbClr val="000000"/>
                </a:solidFill>
              </a:rPr>
              <a:t>: Proyectos de Inversión</a:t>
            </a:r>
            <a:endParaRPr lang="es-CO" altLang="es-CO" sz="1400" dirty="0"/>
          </a:p>
        </p:txBody>
      </p:sp>
      <p:graphicFrame>
        <p:nvGraphicFramePr>
          <p:cNvPr id="11" name="Tab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8334936"/>
              </p:ext>
            </p:extLst>
          </p:nvPr>
        </p:nvGraphicFramePr>
        <p:xfrm>
          <a:off x="514495" y="2146770"/>
          <a:ext cx="11302210" cy="3287493"/>
        </p:xfrm>
        <a:graphic>
          <a:graphicData uri="http://schemas.openxmlformats.org/drawingml/2006/table">
            <a:tbl>
              <a:tblPr/>
              <a:tblGrid>
                <a:gridCol w="208887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7483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6060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2087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6206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5018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84707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51262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18880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03848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391957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2894116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15377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1918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138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495753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Formular el Plan Anual de Inversiones para la siguiente vigencia.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Plan Anual de inversiones formulado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 de Planeación</a:t>
                      </a:r>
                      <a:b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Dirección Operativa</a:t>
                      </a:r>
                      <a:b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Dirección Técnica</a:t>
                      </a:r>
                      <a:b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</a:t>
                      </a:r>
                      <a:b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de la Red Nacional de Carreteras</a:t>
                      </a:r>
                      <a:b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de la Red Terciaria y Férrea</a:t>
                      </a:r>
                      <a:b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Marítimo y Fluvial</a:t>
                      </a:r>
                      <a:b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de Medio Ambiente y Gestión Social</a:t>
                      </a:r>
                      <a:b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de Estudios e Innovación</a:t>
                      </a:r>
                      <a:b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Administrativa</a:t>
                      </a:r>
                      <a:b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Dirección Operativa- Grupo de Grandes Proyectos - Grupo Túnel de la Línea</a:t>
                      </a:r>
                      <a:b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de Prevención y Atención de Emergencias</a:t>
                      </a:r>
                      <a:b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9 Rectángulo"/>
          <p:cNvSpPr/>
          <p:nvPr/>
        </p:nvSpPr>
        <p:spPr bwMode="auto">
          <a:xfrm>
            <a:off x="514495" y="212808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397857078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2706688" y="754063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es-CO" altLang="es-CO" sz="1350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38915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2706688" y="754063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es-CO" altLang="es-CO" sz="1350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38916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2706688" y="754063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es-CO" altLang="es-CO" sz="1350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grpSp>
        <p:nvGrpSpPr>
          <p:cNvPr id="65541" name="6 Grupo"/>
          <p:cNvGrpSpPr>
            <a:grpSpLocks/>
          </p:cNvGrpSpPr>
          <p:nvPr/>
        </p:nvGrpSpPr>
        <p:grpSpPr bwMode="auto">
          <a:xfrm>
            <a:off x="552450" y="350045"/>
            <a:ext cx="3943350" cy="265112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8979" y="126631"/>
              <a:ext cx="6014810" cy="320301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lIns="171469" tIns="0" rIns="171469" bIns="0" spcCol="1270" anchor="ctr"/>
            <a:lstStyle/>
            <a:p>
              <a:pPr>
                <a:defRPr/>
              </a:pPr>
              <a:r>
                <a:rPr lang="es-CO" sz="1600" b="1" dirty="0">
                  <a:solidFill>
                    <a:prstClr val="white"/>
                  </a:solidFill>
                </a:rPr>
                <a:t>5) Gestión Financiera </a:t>
              </a:r>
            </a:p>
          </p:txBody>
        </p:sp>
      </p:grpSp>
      <p:sp>
        <p:nvSpPr>
          <p:cNvPr id="38918" name="11 Rectángulo"/>
          <p:cNvSpPr>
            <a:spLocks noChangeArrowheads="1"/>
          </p:cNvSpPr>
          <p:nvPr/>
        </p:nvSpPr>
        <p:spPr bwMode="auto">
          <a:xfrm>
            <a:off x="552450" y="615157"/>
            <a:ext cx="1138590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s-CO" altLang="es-CO" sz="1200" b="1" dirty="0">
                <a:solidFill>
                  <a:prstClr val="black"/>
                </a:solidFill>
                <a:cs typeface="Arial" panose="020B0604020202020204" pitchFamily="34" charset="0"/>
              </a:rPr>
              <a:t>Proceso</a:t>
            </a:r>
            <a:r>
              <a:rPr lang="es-CO" altLang="es-CO" sz="1200" dirty="0">
                <a:solidFill>
                  <a:prstClr val="black"/>
                </a:solidFill>
                <a:cs typeface="Arial" panose="020B0604020202020204" pitchFamily="34" charset="0"/>
              </a:rPr>
              <a:t>: CONTROL FINANCIERO Y CONTABLE</a:t>
            </a:r>
          </a:p>
          <a:p>
            <a:pPr algn="just">
              <a:spcBef>
                <a:spcPct val="0"/>
              </a:spcBef>
              <a:buNone/>
              <a:defRPr/>
            </a:pPr>
            <a:r>
              <a:rPr lang="es-CO" altLang="es-CO" sz="1200" b="1" dirty="0">
                <a:solidFill>
                  <a:prstClr val="black"/>
                </a:solidFill>
                <a:cs typeface="Arial" panose="020B0604020202020204" pitchFamily="34" charset="0"/>
              </a:rPr>
              <a:t>Objetivo del proceso</a:t>
            </a:r>
            <a:r>
              <a:rPr lang="es-CO" altLang="es-CO" sz="1200" b="1" dirty="0" smtClean="0">
                <a:solidFill>
                  <a:prstClr val="black"/>
                </a:solidFill>
                <a:cs typeface="Arial" panose="020B0604020202020204" pitchFamily="34" charset="0"/>
              </a:rPr>
              <a:t>:</a:t>
            </a:r>
            <a:r>
              <a:rPr lang="es-CO" altLang="es-CO" sz="1200" dirty="0" smtClean="0">
                <a:solidFill>
                  <a:prstClr val="black"/>
                </a:solidFill>
                <a:cs typeface="Arial" panose="020B0604020202020204" pitchFamily="34" charset="0"/>
              </a:rPr>
              <a:t> Controlar </a:t>
            </a:r>
            <a:r>
              <a:rPr lang="es-CO" altLang="es-CO" sz="1200" dirty="0">
                <a:solidFill>
                  <a:prstClr val="black"/>
                </a:solidFill>
                <a:cs typeface="Arial" panose="020B0604020202020204" pitchFamily="34" charset="0"/>
              </a:rPr>
              <a:t>eficazmente los recursos </a:t>
            </a:r>
            <a:r>
              <a:rPr lang="es-CO" altLang="es-CO" sz="1200" dirty="0" smtClean="0">
                <a:solidFill>
                  <a:prstClr val="black"/>
                </a:solidFill>
                <a:cs typeface="Arial" panose="020B0604020202020204" pitchFamily="34" charset="0"/>
              </a:rPr>
              <a:t>financieros aprobados </a:t>
            </a:r>
            <a:r>
              <a:rPr lang="es-CO" altLang="es-CO" sz="1200" dirty="0">
                <a:solidFill>
                  <a:prstClr val="black"/>
                </a:solidFill>
                <a:cs typeface="Arial" panose="020B0604020202020204" pitchFamily="34" charset="0"/>
              </a:rPr>
              <a:t>y </a:t>
            </a:r>
            <a:r>
              <a:rPr lang="es-CO" altLang="es-CO" sz="1200" dirty="0" smtClean="0">
                <a:solidFill>
                  <a:prstClr val="black"/>
                </a:solidFill>
                <a:cs typeface="Arial" panose="020B0604020202020204" pitchFamily="34" charset="0"/>
              </a:rPr>
              <a:t>suministrar de manera confiable </a:t>
            </a:r>
            <a:r>
              <a:rPr lang="es-CO" altLang="es-CO" sz="1200" dirty="0">
                <a:solidFill>
                  <a:prstClr val="black"/>
                </a:solidFill>
                <a:cs typeface="Arial" panose="020B0604020202020204" pitchFamily="34" charset="0"/>
              </a:rPr>
              <a:t>y oportuna, la información requerida para apoyar la toma de decisiones, que asegure el logro de la misión institucional.</a:t>
            </a:r>
          </a:p>
          <a:p>
            <a:pPr algn="just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s-CO" altLang="es-CO" sz="1200" b="1" dirty="0">
                <a:solidFill>
                  <a:srgbClr val="000000"/>
                </a:solidFill>
                <a:cs typeface="Arial" panose="020B0604020202020204" pitchFamily="34" charset="0"/>
              </a:rPr>
              <a:t>Componente</a:t>
            </a:r>
            <a:r>
              <a:rPr lang="es-CO" altLang="es-CO" sz="1200" dirty="0">
                <a:solidFill>
                  <a:srgbClr val="000000"/>
                </a:solidFill>
                <a:cs typeface="Arial" panose="020B0604020202020204" pitchFamily="34" charset="0"/>
              </a:rPr>
              <a:t>: programación y ejecución presupuestal</a:t>
            </a:r>
            <a:endParaRPr lang="es-CO" altLang="es-CO" sz="1200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graphicFrame>
        <p:nvGraphicFramePr>
          <p:cNvPr id="12" name="1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1796102"/>
              </p:ext>
            </p:extLst>
          </p:nvPr>
        </p:nvGraphicFramePr>
        <p:xfrm>
          <a:off x="578757" y="1484206"/>
          <a:ext cx="11473498" cy="3859520"/>
        </p:xfrm>
        <a:graphic>
          <a:graphicData uri="http://schemas.openxmlformats.org/drawingml/2006/table">
            <a:tbl>
              <a:tblPr/>
              <a:tblGrid>
                <a:gridCol w="125487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6518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4009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4831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10490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26900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09434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269002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1094342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269002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1128986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328101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1907345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</a:tblGrid>
              <a:tr h="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META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INDICADOR</a:t>
                      </a:r>
                      <a:r>
                        <a:rPr lang="es-CO" sz="1050" b="1" i="0" u="none" strike="noStrike" baseline="0" dirty="0">
                          <a:solidFill>
                            <a:srgbClr val="000000"/>
                          </a:solidFill>
                          <a:latin typeface="Arial Narrow"/>
                        </a:rPr>
                        <a:t> DE GESTIÓN</a:t>
                      </a:r>
                      <a:endParaRPr lang="es-CO" sz="105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INDICADOR DE ACTIVIDAD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INDICADOR CUANTIFICADO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FECHA DE CUMPLIMIENTO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RESPONSABLES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824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Primer trimestre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Segundo Trimestre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Tercer trimestre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Cuarto trimestre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581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Cantidad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Cantidad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Cantidad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Cantidad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353930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Comprometer el 99,16% de los recursos de inversión asignados a la vigencia</a:t>
                      </a:r>
                    </a:p>
                  </a:txBody>
                  <a:tcPr marL="9526" marR="9526" marT="95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Recursos de inversión comprometidos</a:t>
                      </a:r>
                    </a:p>
                    <a:p>
                      <a:pPr algn="ctr" fontAlgn="ctr"/>
                      <a:endParaRPr lang="es-CO" sz="105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05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2.052.300.831.008,61</a:t>
                      </a:r>
                    </a:p>
                  </a:txBody>
                  <a:tcPr marL="9526" marR="9526" marT="95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1.680.100.469.311,18</a:t>
                      </a:r>
                    </a:p>
                  </a:txBody>
                  <a:tcPr marL="9526" marR="9526" marT="95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82%</a:t>
                      </a:r>
                    </a:p>
                  </a:txBody>
                  <a:tcPr marL="9526" marR="9526" marT="95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1.728.656.032.723,19</a:t>
                      </a:r>
                    </a:p>
                  </a:txBody>
                  <a:tcPr marL="9526" marR="9526" marT="95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84%</a:t>
                      </a:r>
                    </a:p>
                  </a:txBody>
                  <a:tcPr marL="9526" marR="9526" marT="95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1.955.943.359.408,84</a:t>
                      </a:r>
                    </a:p>
                  </a:txBody>
                  <a:tcPr marL="9526" marR="9526" marT="95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95%</a:t>
                      </a:r>
                    </a:p>
                  </a:txBody>
                  <a:tcPr marL="9526" marR="9526" marT="95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2.052.300.831.008,61</a:t>
                      </a:r>
                    </a:p>
                  </a:txBody>
                  <a:tcPr marL="9526" marR="9526" marT="95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6" marR="9526" marT="95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Dirección Operativa</a:t>
                      </a:r>
                      <a:b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</a:t>
                      </a:r>
                      <a:b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de la Red Nacional de Carreteras</a:t>
                      </a:r>
                      <a:b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de la Red Terciaria y Férrea</a:t>
                      </a:r>
                      <a:b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Marítimo y Fluvial</a:t>
                      </a:r>
                      <a:b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de Medio Ambiente y Gestión Social</a:t>
                      </a:r>
                      <a:b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de Estudios e Innovación</a:t>
                      </a:r>
                      <a:b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Administrativa</a:t>
                      </a:r>
                      <a:b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Dirección Operativa- Grupo de Grandes Proyectos - Grupo Túnel de la Línea</a:t>
                      </a:r>
                      <a:b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de Prevención y Atención de Emergencias, Direcciones Territoriales</a:t>
                      </a:r>
                    </a:p>
                  </a:txBody>
                  <a:tcPr marL="9526" marR="9526" marT="95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41079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Comprometer del 99,68% de los recursos de funcionamiento asignados a la vigencia</a:t>
                      </a:r>
                    </a:p>
                  </a:txBody>
                  <a:tcPr marL="9526" marR="9526" marT="95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endParaRPr lang="es-CO" sz="105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Recursos de funcionamiento comprometidos</a:t>
                      </a:r>
                    </a:p>
                  </a:txBody>
                  <a:tcPr marL="9526" marR="9526" marT="95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192.162.821.996,02</a:t>
                      </a:r>
                    </a:p>
                  </a:txBody>
                  <a:tcPr marL="9526" marR="9526" marT="95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107.271.177.437,00</a:t>
                      </a:r>
                    </a:p>
                  </a:txBody>
                  <a:tcPr marL="9526" marR="9526" marT="95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56%</a:t>
                      </a:r>
                    </a:p>
                  </a:txBody>
                  <a:tcPr marL="9526" marR="9526" marT="95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144.983.992.480,06</a:t>
                      </a:r>
                    </a:p>
                  </a:txBody>
                  <a:tcPr marL="9526" marR="9526" marT="95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6" marR="9526" marT="95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165.667.715.307,03</a:t>
                      </a:r>
                    </a:p>
                  </a:txBody>
                  <a:tcPr marL="9526" marR="9526" marT="95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86%</a:t>
                      </a:r>
                    </a:p>
                  </a:txBody>
                  <a:tcPr marL="9526" marR="9526" marT="95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92.162.821.996,02 </a:t>
                      </a:r>
                    </a:p>
                  </a:txBody>
                  <a:tcPr marL="9526" marR="9526" marT="95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6" marR="9526" marT="95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Administrativa</a:t>
                      </a:r>
                    </a:p>
                    <a:p>
                      <a:pPr algn="l" fontAlgn="ctr"/>
                      <a:r>
                        <a:rPr lang="es-CO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Oficina Asesora</a:t>
                      </a:r>
                      <a:r>
                        <a:rPr lang="es-CO" sz="105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Jurídica</a:t>
                      </a:r>
                      <a:endParaRPr lang="es-CO" sz="105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1" name="9 Rectángulo"/>
          <p:cNvSpPr/>
          <p:nvPr/>
        </p:nvSpPr>
        <p:spPr bwMode="auto">
          <a:xfrm>
            <a:off x="552450" y="63817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1461561881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2706688" y="754063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es-CO" altLang="es-CO" sz="1350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38915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2706688" y="754063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es-CO" altLang="es-CO" sz="1350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38916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2706688" y="754063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es-CO" altLang="es-CO" sz="1350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grpSp>
        <p:nvGrpSpPr>
          <p:cNvPr id="67589" name="6 Grupo"/>
          <p:cNvGrpSpPr>
            <a:grpSpLocks/>
          </p:cNvGrpSpPr>
          <p:nvPr/>
        </p:nvGrpSpPr>
        <p:grpSpPr bwMode="auto">
          <a:xfrm>
            <a:off x="620543" y="458934"/>
            <a:ext cx="3907971" cy="265112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8985" y="126631"/>
              <a:ext cx="6014798" cy="320301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lIns="171469" tIns="0" rIns="171469" bIns="0" spcCol="1270" anchor="ctr"/>
            <a:lstStyle/>
            <a:p>
              <a:pPr>
                <a:defRPr/>
              </a:pPr>
              <a:r>
                <a:rPr lang="es-CO" sz="1600" b="1" dirty="0">
                  <a:solidFill>
                    <a:prstClr val="white"/>
                  </a:solidFill>
                </a:rPr>
                <a:t>5) Gestión Financiera </a:t>
              </a:r>
            </a:p>
          </p:txBody>
        </p:sp>
      </p:grpSp>
      <p:sp>
        <p:nvSpPr>
          <p:cNvPr id="38918" name="11 Rectángulo"/>
          <p:cNvSpPr>
            <a:spLocks noChangeArrowheads="1"/>
          </p:cNvSpPr>
          <p:nvPr/>
        </p:nvSpPr>
        <p:spPr bwMode="auto">
          <a:xfrm>
            <a:off x="520587" y="724046"/>
            <a:ext cx="1119738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s-CO" altLang="es-CO" sz="1200" b="1" dirty="0">
                <a:solidFill>
                  <a:prstClr val="black"/>
                </a:solidFill>
                <a:cs typeface="Arial" panose="020B0604020202020204" pitchFamily="34" charset="0"/>
              </a:rPr>
              <a:t>Proceso</a:t>
            </a:r>
            <a:r>
              <a:rPr lang="es-CO" altLang="es-CO" sz="1200" dirty="0">
                <a:solidFill>
                  <a:prstClr val="black"/>
                </a:solidFill>
                <a:cs typeface="Arial" panose="020B0604020202020204" pitchFamily="34" charset="0"/>
              </a:rPr>
              <a:t>: CONTROL FINANCIERO Y CONTABLE</a:t>
            </a:r>
          </a:p>
          <a:p>
            <a:pPr algn="just">
              <a:spcBef>
                <a:spcPct val="0"/>
              </a:spcBef>
              <a:buNone/>
              <a:defRPr/>
            </a:pPr>
            <a:r>
              <a:rPr lang="es-CO" altLang="es-CO" sz="1200" b="1" dirty="0">
                <a:solidFill>
                  <a:prstClr val="black"/>
                </a:solidFill>
                <a:cs typeface="Arial" panose="020B0604020202020204" pitchFamily="34" charset="0"/>
              </a:rPr>
              <a:t>Objetivo del proceso:</a:t>
            </a:r>
            <a:r>
              <a:rPr lang="es-CO" altLang="es-CO" sz="1200" dirty="0">
                <a:solidFill>
                  <a:prstClr val="black"/>
                </a:solidFill>
                <a:cs typeface="Arial" panose="020B0604020202020204" pitchFamily="34" charset="0"/>
              </a:rPr>
              <a:t> Controlar eficazmente los recursos </a:t>
            </a:r>
            <a:r>
              <a:rPr lang="es-CO" altLang="es-CO" sz="1200" dirty="0" smtClean="0">
                <a:solidFill>
                  <a:prstClr val="black"/>
                </a:solidFill>
                <a:cs typeface="Arial" panose="020B0604020202020204" pitchFamily="34" charset="0"/>
              </a:rPr>
              <a:t>financieros aprobados </a:t>
            </a:r>
            <a:r>
              <a:rPr lang="es-CO" altLang="es-CO" sz="1200" dirty="0">
                <a:solidFill>
                  <a:prstClr val="black"/>
                </a:solidFill>
                <a:cs typeface="Arial" panose="020B0604020202020204" pitchFamily="34" charset="0"/>
              </a:rPr>
              <a:t>y </a:t>
            </a:r>
            <a:r>
              <a:rPr lang="es-CO" altLang="es-CO" sz="1200" dirty="0" smtClean="0">
                <a:solidFill>
                  <a:prstClr val="black"/>
                </a:solidFill>
                <a:cs typeface="Arial" panose="020B0604020202020204" pitchFamily="34" charset="0"/>
              </a:rPr>
              <a:t>suministrar de manera confiable </a:t>
            </a:r>
            <a:r>
              <a:rPr lang="es-CO" altLang="es-CO" sz="1200" dirty="0">
                <a:solidFill>
                  <a:prstClr val="black"/>
                </a:solidFill>
                <a:cs typeface="Arial" panose="020B0604020202020204" pitchFamily="34" charset="0"/>
              </a:rPr>
              <a:t>y oportuna, la información requerida para apoyar la toma de decisiones, que asegure el logro de la misión institucional.</a:t>
            </a:r>
          </a:p>
          <a:p>
            <a:pPr algn="just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s-CO" altLang="es-CO" sz="1200" b="1" dirty="0">
                <a:solidFill>
                  <a:srgbClr val="000000"/>
                </a:solidFill>
                <a:cs typeface="Arial" panose="020B0604020202020204" pitchFamily="34" charset="0"/>
              </a:rPr>
              <a:t>Componente</a:t>
            </a:r>
            <a:r>
              <a:rPr lang="es-CO" altLang="es-CO" sz="1200" dirty="0">
                <a:solidFill>
                  <a:srgbClr val="000000"/>
                </a:solidFill>
                <a:cs typeface="Arial" panose="020B0604020202020204" pitchFamily="34" charset="0"/>
              </a:rPr>
              <a:t>: Programación y Ejecución Presupuestal</a:t>
            </a:r>
            <a:endParaRPr lang="es-CO" altLang="es-CO" sz="1200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graphicFrame>
        <p:nvGraphicFramePr>
          <p:cNvPr id="12" name="1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1115309"/>
              </p:ext>
            </p:extLst>
          </p:nvPr>
        </p:nvGraphicFramePr>
        <p:xfrm>
          <a:off x="620543" y="1722165"/>
          <a:ext cx="11325726" cy="3557407"/>
        </p:xfrm>
        <a:graphic>
          <a:graphicData uri="http://schemas.openxmlformats.org/drawingml/2006/table">
            <a:tbl>
              <a:tblPr/>
              <a:tblGrid>
                <a:gridCol w="109888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8107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8146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6771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95649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26515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95649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265151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956492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265151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1041724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323403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2466527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</a:tblGrid>
              <a:tr h="12417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META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INDICADOR</a:t>
                      </a:r>
                      <a:r>
                        <a:rPr lang="es-CO" sz="1000" b="1" i="0" u="none" strike="noStrike" baseline="0" dirty="0">
                          <a:solidFill>
                            <a:srgbClr val="000000"/>
                          </a:solidFill>
                          <a:latin typeface="Arial Narrow"/>
                        </a:rPr>
                        <a:t> DE GESTIÓN</a:t>
                      </a:r>
                      <a:endParaRPr lang="es-CO" sz="10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INDICADOR DE ACTIVIDAD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INDICADOR CUANTIFICADO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FECHA DE CUMPLIMIENTO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RESPONSABLES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2417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Primer trimestre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Segundo Trimestre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Tercer trimestre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Cuarto trimestre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2417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Cantidad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Cantidad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Cantidad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Cantidad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852000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Obligar el 89,05% de los recursos de inversión asignados en la vigencia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Recursos de inversión obligados</a:t>
                      </a:r>
                    </a:p>
                    <a:p>
                      <a:pPr algn="just" fontAlgn="ctr"/>
                      <a:endParaRPr lang="es-CO" sz="10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endParaRPr lang="es-CO" sz="10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1.843.055.556.689,35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199.098.146.373,55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11%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485.924.232.058,17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26%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927.653.006.302,24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1.843.055.556.689,35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Dirección Operativa</a:t>
                      </a:r>
                      <a:b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</a:t>
                      </a:r>
                      <a:b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de la Red Nacional de Carreteras</a:t>
                      </a:r>
                      <a:b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de la Red Terciaria y Férrea</a:t>
                      </a:r>
                      <a:b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Marítimo y Fluvial</a:t>
                      </a:r>
                      <a:b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de Medio Ambiente y Gestión Social</a:t>
                      </a:r>
                      <a:b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de Estudios e Innovación</a:t>
                      </a:r>
                      <a:b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Administrativa</a:t>
                      </a:r>
                      <a:b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Dirección Operativa- Grupo de Grandes Proyectos - Grupo Túnel de la Línea</a:t>
                      </a:r>
                      <a:b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de Prevención y Atención de Emergencias, Direcciones Territoriales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248207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Obligar el 95,76% de los recursos de funcionamiento asignados en la vigencia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endParaRPr lang="es-CO" sz="10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Recursos de funcionamiento obligados 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184.605.032.335,14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89.354.170.893,43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48%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133.570.447.432,06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72%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155.871.495.644,22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84%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184.605.032.335,14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/>
                      </a:r>
                      <a:b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Administrativa</a:t>
                      </a:r>
                      <a:b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Oficina</a:t>
                      </a:r>
                      <a:r>
                        <a:rPr lang="es-CO" sz="10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Asesora Jurídica</a:t>
                      </a:r>
                      <a:endParaRPr lang="es-CO" sz="10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1" name="9 Rectángulo"/>
          <p:cNvSpPr/>
          <p:nvPr/>
        </p:nvSpPr>
        <p:spPr bwMode="auto">
          <a:xfrm>
            <a:off x="631486" y="112405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20278519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2291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2292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12293" name="6 Grupo"/>
          <p:cNvGrpSpPr>
            <a:grpSpLocks/>
          </p:cNvGrpSpPr>
          <p:nvPr/>
        </p:nvGrpSpPr>
        <p:grpSpPr bwMode="auto">
          <a:xfrm>
            <a:off x="322334" y="416831"/>
            <a:ext cx="4184352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CO" sz="1600" b="1" dirty="0"/>
                <a:t>1) Gestión Misional y de Gobierno</a:t>
              </a:r>
            </a:p>
          </p:txBody>
        </p:sp>
      </p:grpSp>
      <p:graphicFrame>
        <p:nvGraphicFramePr>
          <p:cNvPr id="12" name="1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6714511"/>
              </p:ext>
            </p:extLst>
          </p:nvPr>
        </p:nvGraphicFramePr>
        <p:xfrm>
          <a:off x="322334" y="1849952"/>
          <a:ext cx="11492217" cy="3559187"/>
        </p:xfrm>
        <a:graphic>
          <a:graphicData uri="http://schemas.openxmlformats.org/drawingml/2006/table">
            <a:tbl>
              <a:tblPr/>
              <a:tblGrid>
                <a:gridCol w="202758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9565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54661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  <a:gridCol w="101095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8284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58284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9898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25786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19779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425377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68968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11544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387251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META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INDICADOR DE GESTIÓN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INDICADOR</a:t>
                      </a:r>
                      <a:r>
                        <a:rPr lang="es-CO" sz="1050" b="1" i="0" u="none" strike="noStrike" baseline="0" dirty="0">
                          <a:solidFill>
                            <a:srgbClr val="000000"/>
                          </a:solidFill>
                          <a:latin typeface="Arial Narrow"/>
                        </a:rPr>
                        <a:t> DE ACTIVIDAD</a:t>
                      </a:r>
                      <a:endParaRPr lang="es-CO" sz="105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INDICADOR CUANTIFICADO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FECHA DE CUMPLIMIENTO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RESPONSABLES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3713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Primer trimestre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Segundo Trimestre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Tercer trimestre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Cuarto trimestre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94543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Cantidad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Cantidad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Cantidad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Cantidad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80591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Realizar restauración de 1 estación férrea a cargo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endParaRPr lang="es-CO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Estaciones férreas con restauración realizada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Red Terciaria y Férrea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4291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Realizar mantenimiento rutinario a la Red Férrea a cargo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Kilómetros mantenidos en la red férrea</a:t>
                      </a:r>
                    </a:p>
                    <a:p>
                      <a:pPr algn="just" fontAlgn="ctr"/>
                      <a:endParaRPr lang="es-CO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s-CO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Red Terciaria y Férrea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20750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Adelantar el mantenimiento rutinario de 8.852 km de la red vial nacional </a:t>
                      </a:r>
                      <a:r>
                        <a:rPr lang="es-CO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primaria</a:t>
                      </a:r>
                      <a:endParaRPr lang="es-CO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Kilómetros de red vial nacional primaria intervenidos con mantenimiento rutinario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s-CO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8.852,0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8.852,0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8.852,0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8.852,0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8.852,0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de la Red Nacional de Carreteras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59595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Realizar la construcción de 13 puentes de la red vial nacional primaria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Puentes en la red vial primaria construidos *(incluye viaductos)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46%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13,00</a:t>
                      </a:r>
                      <a:endParaRPr lang="es-CO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red Nacional de Carreteras</a:t>
                      </a:r>
                      <a:b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Grupo de Grandes Proyectos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42491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Rehabilitar 9 puentes en la red vial primaria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Puentes en la red vial primaria rehabilitados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9,00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9,00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red Nacional de Carreteras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1" name="11 Rectángulo"/>
          <p:cNvSpPr>
            <a:spLocks noChangeArrowheads="1"/>
          </p:cNvSpPr>
          <p:nvPr/>
        </p:nvSpPr>
        <p:spPr bwMode="auto">
          <a:xfrm>
            <a:off x="209925" y="680401"/>
            <a:ext cx="11329307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CO" sz="1400" b="1" dirty="0">
                <a:cs typeface="Arial" panose="020B0604020202020204" pitchFamily="34" charset="0"/>
              </a:rPr>
              <a:t>Estrategia: </a:t>
            </a:r>
            <a:r>
              <a:rPr lang="es-CO" sz="1400" dirty="0">
                <a:cs typeface="Arial" panose="020B0604020202020204" pitchFamily="34" charset="0"/>
              </a:rPr>
              <a:t>Competitividad estratégica e infraestructura y Crecimiento verde</a:t>
            </a:r>
          </a:p>
          <a:p>
            <a:pPr algn="just" eaLnBrk="1" hangingPunct="1"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b="1" dirty="0">
                <a:cs typeface="Arial" charset="0"/>
              </a:rPr>
              <a:t>: </a:t>
            </a:r>
            <a:r>
              <a:rPr lang="es-CO" sz="1400" dirty="0">
                <a:cs typeface="Arial" charset="0"/>
              </a:rPr>
              <a:t>GESTIÓN DE LA INFRAESTRUCTURA VIAL</a:t>
            </a:r>
          </a:p>
          <a:p>
            <a:pPr algn="just" eaLnBrk="1" hangingPunct="1">
              <a:defRPr/>
            </a:pPr>
            <a:r>
              <a:rPr lang="es-CO" sz="1400" b="1" dirty="0">
                <a:cs typeface="Arial" charset="0"/>
              </a:rPr>
              <a:t>Objetivo del proceso: </a:t>
            </a:r>
            <a:r>
              <a:rPr lang="es-CO" sz="1400" dirty="0">
                <a:cs typeface="Arial" charset="0"/>
              </a:rPr>
              <a:t>Dirigir la planificación, ejecución y supervisión de proyectos de infraestructura de la red vial carretera, férrea, fluvial y marítima en el marco de la misión del instituto</a:t>
            </a:r>
          </a:p>
          <a:p>
            <a:pPr algn="just" eaLnBrk="1" hangingPunct="1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Componente: 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Indicadores y metas de Gobierno</a:t>
            </a:r>
            <a:endParaRPr lang="es-CO" sz="1400" dirty="0">
              <a:cs typeface="Arial" charset="0"/>
            </a:endParaRPr>
          </a:p>
        </p:txBody>
      </p:sp>
      <p:sp>
        <p:nvSpPr>
          <p:cNvPr id="13" name="9 Rectángulo"/>
          <p:cNvSpPr/>
          <p:nvPr/>
        </p:nvSpPr>
        <p:spPr bwMode="auto">
          <a:xfrm>
            <a:off x="339796" y="80781"/>
            <a:ext cx="6013450" cy="319088"/>
          </a:xfrm>
          <a:prstGeom prst="rect">
            <a:avLst/>
          </a:prstGeom>
          <a:solidFill>
            <a:srgbClr val="B4521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Competitividad Estratégica e Infraestructura 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1509710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38915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38916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38917" name="6 Grupo"/>
          <p:cNvGrpSpPr>
            <a:grpSpLocks/>
          </p:cNvGrpSpPr>
          <p:nvPr/>
        </p:nvGrpSpPr>
        <p:grpSpPr bwMode="auto">
          <a:xfrm>
            <a:off x="469665" y="442911"/>
            <a:ext cx="4026135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5) Gestión Financiera </a:t>
              </a:r>
            </a:p>
          </p:txBody>
        </p:sp>
      </p:grpSp>
      <p:sp>
        <p:nvSpPr>
          <p:cNvPr id="38918" name="11 Rectángulo"/>
          <p:cNvSpPr>
            <a:spLocks noChangeArrowheads="1"/>
          </p:cNvSpPr>
          <p:nvPr/>
        </p:nvSpPr>
        <p:spPr bwMode="auto">
          <a:xfrm>
            <a:off x="469665" y="874712"/>
            <a:ext cx="1116821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CO" altLang="es-CO" sz="1400" b="1" dirty="0"/>
              <a:t>Proceso</a:t>
            </a:r>
            <a:r>
              <a:rPr lang="es-CO" altLang="es-CO" sz="1400" dirty="0"/>
              <a:t>: CONTROL FINANCIERO Y CONTABLE</a:t>
            </a:r>
          </a:p>
          <a:p>
            <a:pPr algn="just">
              <a:spcBef>
                <a:spcPct val="0"/>
              </a:spcBef>
              <a:buNone/>
            </a:pPr>
            <a:r>
              <a:rPr lang="es-CO" altLang="es-CO" sz="1400" b="1" dirty="0">
                <a:solidFill>
                  <a:prstClr val="black"/>
                </a:solidFill>
                <a:cs typeface="Arial" panose="020B0604020202020204" pitchFamily="34" charset="0"/>
              </a:rPr>
              <a:t>Objetivo del proceso</a:t>
            </a:r>
            <a:r>
              <a:rPr lang="es-CO" altLang="es-CO" sz="1400" b="1" dirty="0" smtClean="0">
                <a:solidFill>
                  <a:prstClr val="black"/>
                </a:solidFill>
                <a:cs typeface="Arial" panose="020B0604020202020204" pitchFamily="34" charset="0"/>
              </a:rPr>
              <a:t>:</a:t>
            </a:r>
            <a:r>
              <a:rPr lang="es-CO" altLang="es-CO" sz="1400" dirty="0" smtClean="0">
                <a:solidFill>
                  <a:prstClr val="black"/>
                </a:solidFill>
                <a:cs typeface="Arial" panose="020B0604020202020204" pitchFamily="34" charset="0"/>
              </a:rPr>
              <a:t> Controlar </a:t>
            </a:r>
            <a:r>
              <a:rPr lang="es-CO" altLang="es-CO" sz="1400" dirty="0">
                <a:solidFill>
                  <a:prstClr val="black"/>
                </a:solidFill>
                <a:cs typeface="Arial" panose="020B0604020202020204" pitchFamily="34" charset="0"/>
              </a:rPr>
              <a:t>eficazmente los recursos </a:t>
            </a:r>
            <a:r>
              <a:rPr lang="es-CO" altLang="es-CO" sz="1400" dirty="0" smtClean="0">
                <a:solidFill>
                  <a:prstClr val="black"/>
                </a:solidFill>
                <a:cs typeface="Arial" panose="020B0604020202020204" pitchFamily="34" charset="0"/>
              </a:rPr>
              <a:t>financieros aprobados </a:t>
            </a:r>
            <a:r>
              <a:rPr lang="es-CO" altLang="es-CO" sz="1400" dirty="0">
                <a:solidFill>
                  <a:prstClr val="black"/>
                </a:solidFill>
                <a:cs typeface="Arial" panose="020B0604020202020204" pitchFamily="34" charset="0"/>
              </a:rPr>
              <a:t>y </a:t>
            </a:r>
            <a:r>
              <a:rPr lang="es-CO" altLang="es-CO" sz="1400" dirty="0" smtClean="0">
                <a:solidFill>
                  <a:prstClr val="black"/>
                </a:solidFill>
                <a:cs typeface="Arial" panose="020B0604020202020204" pitchFamily="34" charset="0"/>
              </a:rPr>
              <a:t>suministrar de manera confiable </a:t>
            </a:r>
            <a:r>
              <a:rPr lang="es-CO" altLang="es-CO" sz="1400" dirty="0">
                <a:solidFill>
                  <a:prstClr val="black"/>
                </a:solidFill>
                <a:cs typeface="Arial" panose="020B0604020202020204" pitchFamily="34" charset="0"/>
              </a:rPr>
              <a:t>y oportuna, la información requerida para apoyar la toma de decisiones, que asegure el logro de la misión institucional.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CO" altLang="es-CO" sz="1400" b="1" dirty="0">
                <a:solidFill>
                  <a:srgbClr val="000000"/>
                </a:solidFill>
              </a:rPr>
              <a:t>Componente</a:t>
            </a:r>
            <a:r>
              <a:rPr lang="es-CO" altLang="es-CO" sz="1400" dirty="0">
                <a:solidFill>
                  <a:srgbClr val="000000"/>
                </a:solidFill>
              </a:rPr>
              <a:t>: Programación y Ejecución Presupuestal</a:t>
            </a:r>
            <a:endParaRPr lang="es-CO" altLang="es-CO" sz="1400" dirty="0"/>
          </a:p>
        </p:txBody>
      </p:sp>
      <p:graphicFrame>
        <p:nvGraphicFramePr>
          <p:cNvPr id="12" name="1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9682313"/>
              </p:ext>
            </p:extLst>
          </p:nvPr>
        </p:nvGraphicFramePr>
        <p:xfrm>
          <a:off x="538596" y="1846282"/>
          <a:ext cx="11030353" cy="3339465"/>
        </p:xfrm>
        <a:graphic>
          <a:graphicData uri="http://schemas.openxmlformats.org/drawingml/2006/table">
            <a:tbl>
              <a:tblPr/>
              <a:tblGrid>
                <a:gridCol w="165914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0114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4052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7542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7163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03716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271637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037160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271637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1037160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333373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994350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3830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META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INDICADOR DE GESTIÓN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INDICADOR CUANTIFICADO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FECHA DE CUMPLIMIENTO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RESPONSABLES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030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Primer trimestre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Segundo Trimestre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Tercer trimestre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Cuarto trimestre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35082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Cantidad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Cantidad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Cantidad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Cantidad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221322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Obligar del </a:t>
                      </a:r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91,89%</a:t>
                      </a:r>
                      <a:r>
                        <a:rPr lang="es-CO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de los recursos de la reserva presupuestal 2016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Recursos obligados de la reserva presupuestal 2016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380.204.398.647,67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52.429.989.645,56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191.488.296.543,84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266.792.682.825,29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380.204.398.647,67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Dirección Operativa</a:t>
                      </a:r>
                      <a:b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Secretaría General</a:t>
                      </a:r>
                      <a:b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de la Red Nacional de Carreteras</a:t>
                      </a:r>
                      <a:b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de la Red Terciaria y Férrea</a:t>
                      </a:r>
                      <a:b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Marítimo y Fluvial</a:t>
                      </a:r>
                      <a:b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de Medio Ambiente y Gestión Social</a:t>
                      </a:r>
                      <a:b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de Estudios e Innovación</a:t>
                      </a:r>
                      <a:b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Administrativa</a:t>
                      </a:r>
                      <a:b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Dirección Operativa- Grupo de Grandes Proyectos - Grupo Túnel de la Línea</a:t>
                      </a:r>
                      <a:b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de Prevención y Atención de Emergencias, Direcciones Territoriales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1" name="9 Rectángulo"/>
          <p:cNvSpPr/>
          <p:nvPr/>
        </p:nvSpPr>
        <p:spPr bwMode="auto">
          <a:xfrm>
            <a:off x="469665" y="146049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776203240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38915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38916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38917" name="6 Grupo"/>
          <p:cNvGrpSpPr>
            <a:grpSpLocks/>
          </p:cNvGrpSpPr>
          <p:nvPr/>
        </p:nvGrpSpPr>
        <p:grpSpPr bwMode="auto">
          <a:xfrm>
            <a:off x="550084" y="469973"/>
            <a:ext cx="3978975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5) Gestión Financiera </a:t>
              </a:r>
            </a:p>
          </p:txBody>
        </p:sp>
      </p:grpSp>
      <p:graphicFrame>
        <p:nvGraphicFramePr>
          <p:cNvPr id="12" name="1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5677016"/>
              </p:ext>
            </p:extLst>
          </p:nvPr>
        </p:nvGraphicFramePr>
        <p:xfrm>
          <a:off x="538596" y="1871267"/>
          <a:ext cx="11168212" cy="2216919"/>
        </p:xfrm>
        <a:graphic>
          <a:graphicData uri="http://schemas.openxmlformats.org/drawingml/2006/table">
            <a:tbl>
              <a:tblPr/>
              <a:tblGrid>
                <a:gridCol w="292475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111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5532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54543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15303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12751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684141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545437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12751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512751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481230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1467226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</a:tblGrid>
              <a:tr h="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META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INDICADOR DE ACTIVIDAD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INDICADOR CUANTIFICADO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FECHA DE CUMPLIMIENTO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RESPONSABLES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469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Primer trimestre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Segundo Trimestre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Tercer trimestre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Cuarto trimestre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3252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Cantidad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Cantidad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Cantidad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Cantidad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995443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Envío del 100% de reportes de ejecución presupuestal para seguimiento oportuno y toma de decisiones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Reporte semanal de ejecución presupuestal a la Alta Dirección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48,0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12,0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24,0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36,0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48,0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Financiera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44239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 de obligaciones tramitadas y pagadas dentro de los 25 días promedio siguientes a la fecha de recibo en Radicación de Cuentas.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100 % Obligaciones pagadas dentro de los 25 días promedio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Financiera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1" name="11 Rectángulo"/>
          <p:cNvSpPr>
            <a:spLocks noChangeArrowheads="1"/>
          </p:cNvSpPr>
          <p:nvPr/>
        </p:nvSpPr>
        <p:spPr bwMode="auto">
          <a:xfrm>
            <a:off x="538595" y="826746"/>
            <a:ext cx="1116821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CO" altLang="es-CO" sz="1400" b="1" dirty="0"/>
              <a:t>Proceso</a:t>
            </a:r>
            <a:r>
              <a:rPr lang="es-CO" altLang="es-CO" sz="1400" dirty="0"/>
              <a:t>: CONTROL FINANCIERO Y CONTABLE</a:t>
            </a:r>
          </a:p>
          <a:p>
            <a:pPr algn="just">
              <a:spcBef>
                <a:spcPct val="0"/>
              </a:spcBef>
              <a:buNone/>
            </a:pPr>
            <a:r>
              <a:rPr lang="es-CO" altLang="es-CO" sz="1400" b="1" dirty="0">
                <a:solidFill>
                  <a:prstClr val="black"/>
                </a:solidFill>
                <a:cs typeface="Arial" panose="020B0604020202020204" pitchFamily="34" charset="0"/>
              </a:rPr>
              <a:t>Objetivo del proceso</a:t>
            </a:r>
            <a:r>
              <a:rPr lang="es-CO" altLang="es-CO" sz="1400" b="1" dirty="0" smtClean="0">
                <a:solidFill>
                  <a:prstClr val="black"/>
                </a:solidFill>
                <a:cs typeface="Arial" panose="020B0604020202020204" pitchFamily="34" charset="0"/>
              </a:rPr>
              <a:t>:</a:t>
            </a:r>
            <a:r>
              <a:rPr lang="es-CO" altLang="es-CO" sz="1400" dirty="0" smtClean="0">
                <a:solidFill>
                  <a:prstClr val="black"/>
                </a:solidFill>
                <a:cs typeface="Arial" panose="020B0604020202020204" pitchFamily="34" charset="0"/>
              </a:rPr>
              <a:t> Controlar </a:t>
            </a:r>
            <a:r>
              <a:rPr lang="es-CO" altLang="es-CO" sz="1400" dirty="0">
                <a:solidFill>
                  <a:prstClr val="black"/>
                </a:solidFill>
                <a:cs typeface="Arial" panose="020B0604020202020204" pitchFamily="34" charset="0"/>
              </a:rPr>
              <a:t>eficazmente los recursos </a:t>
            </a:r>
            <a:r>
              <a:rPr lang="es-CO" altLang="es-CO" sz="1400" dirty="0" smtClean="0">
                <a:solidFill>
                  <a:prstClr val="black"/>
                </a:solidFill>
                <a:cs typeface="Arial" panose="020B0604020202020204" pitchFamily="34" charset="0"/>
              </a:rPr>
              <a:t>financieros aprobados </a:t>
            </a:r>
            <a:r>
              <a:rPr lang="es-CO" altLang="es-CO" sz="1400" dirty="0">
                <a:solidFill>
                  <a:prstClr val="black"/>
                </a:solidFill>
                <a:cs typeface="Arial" panose="020B0604020202020204" pitchFamily="34" charset="0"/>
              </a:rPr>
              <a:t>y </a:t>
            </a:r>
            <a:r>
              <a:rPr lang="es-CO" altLang="es-CO" sz="1400" dirty="0" smtClean="0">
                <a:solidFill>
                  <a:prstClr val="black"/>
                </a:solidFill>
                <a:cs typeface="Arial" panose="020B0604020202020204" pitchFamily="34" charset="0"/>
              </a:rPr>
              <a:t>suministrar de manera confiable </a:t>
            </a:r>
            <a:r>
              <a:rPr lang="es-CO" altLang="es-CO" sz="1400" dirty="0">
                <a:solidFill>
                  <a:prstClr val="black"/>
                </a:solidFill>
                <a:cs typeface="Arial" panose="020B0604020202020204" pitchFamily="34" charset="0"/>
              </a:rPr>
              <a:t>y oportuna, la información requerida para apoyar la toma de decisiones, que asegure el logro de la misión institucional.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CO" altLang="es-CO" sz="1400" b="1" dirty="0">
                <a:solidFill>
                  <a:srgbClr val="000000"/>
                </a:solidFill>
              </a:rPr>
              <a:t>Componente</a:t>
            </a:r>
            <a:r>
              <a:rPr lang="es-CO" altLang="es-CO" sz="1400" dirty="0">
                <a:solidFill>
                  <a:srgbClr val="000000"/>
                </a:solidFill>
              </a:rPr>
              <a:t>: Programación y Ejecución Presupuestal</a:t>
            </a:r>
            <a:endParaRPr lang="es-CO" altLang="es-CO" sz="1400" dirty="0"/>
          </a:p>
        </p:txBody>
      </p:sp>
      <p:sp>
        <p:nvSpPr>
          <p:cNvPr id="13" name="9 Rectángulo"/>
          <p:cNvSpPr/>
          <p:nvPr/>
        </p:nvSpPr>
        <p:spPr bwMode="auto">
          <a:xfrm>
            <a:off x="550084" y="168275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51343048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40963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40964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40965" name="6 Grupo"/>
          <p:cNvGrpSpPr>
            <a:grpSpLocks/>
          </p:cNvGrpSpPr>
          <p:nvPr/>
        </p:nvGrpSpPr>
        <p:grpSpPr bwMode="auto">
          <a:xfrm>
            <a:off x="400051" y="452558"/>
            <a:ext cx="4106635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5) Gestión Financiera </a:t>
              </a:r>
            </a:p>
          </p:txBody>
        </p:sp>
      </p:grpSp>
      <p:sp>
        <p:nvSpPr>
          <p:cNvPr id="40966" name="11 Rectángulo"/>
          <p:cNvSpPr>
            <a:spLocks noChangeArrowheads="1"/>
          </p:cNvSpPr>
          <p:nvPr/>
        </p:nvSpPr>
        <p:spPr bwMode="auto">
          <a:xfrm>
            <a:off x="400051" y="837899"/>
            <a:ext cx="1121754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CO" altLang="es-CO" sz="1200" b="1" dirty="0"/>
              <a:t>Proceso</a:t>
            </a:r>
            <a:r>
              <a:rPr lang="es-CO" altLang="es-CO" sz="1200" dirty="0"/>
              <a:t>: CONTROL FINANCIERO Y CONTABLE</a:t>
            </a:r>
          </a:p>
          <a:p>
            <a:pPr algn="just">
              <a:spcBef>
                <a:spcPct val="0"/>
              </a:spcBef>
              <a:buNone/>
            </a:pPr>
            <a:r>
              <a:rPr lang="es-CO" altLang="es-CO" sz="1200" b="1" dirty="0">
                <a:solidFill>
                  <a:prstClr val="black"/>
                </a:solidFill>
                <a:cs typeface="Arial" panose="020B0604020202020204" pitchFamily="34" charset="0"/>
              </a:rPr>
              <a:t>Objetivo del proceso: </a:t>
            </a:r>
            <a:r>
              <a:rPr lang="es-CO" altLang="es-CO" sz="1200" dirty="0">
                <a:solidFill>
                  <a:prstClr val="black"/>
                </a:solidFill>
                <a:cs typeface="Arial" panose="020B0604020202020204" pitchFamily="34" charset="0"/>
              </a:rPr>
              <a:t>Controlar eficazmente los recursos </a:t>
            </a:r>
            <a:r>
              <a:rPr lang="es-CO" altLang="es-CO" sz="1200" dirty="0" smtClean="0">
                <a:solidFill>
                  <a:prstClr val="black"/>
                </a:solidFill>
                <a:cs typeface="Arial" panose="020B0604020202020204" pitchFamily="34" charset="0"/>
              </a:rPr>
              <a:t>financieros aprobados </a:t>
            </a:r>
            <a:r>
              <a:rPr lang="es-CO" altLang="es-CO" sz="1200" dirty="0">
                <a:solidFill>
                  <a:prstClr val="black"/>
                </a:solidFill>
                <a:cs typeface="Arial" panose="020B0604020202020204" pitchFamily="34" charset="0"/>
              </a:rPr>
              <a:t>y </a:t>
            </a:r>
            <a:r>
              <a:rPr lang="es-CO" altLang="es-CO" sz="1200" dirty="0" smtClean="0">
                <a:solidFill>
                  <a:prstClr val="black"/>
                </a:solidFill>
                <a:cs typeface="Arial" panose="020B0604020202020204" pitchFamily="34" charset="0"/>
              </a:rPr>
              <a:t>suministrar de manera confiable </a:t>
            </a:r>
            <a:r>
              <a:rPr lang="es-CO" altLang="es-CO" sz="1200" dirty="0">
                <a:solidFill>
                  <a:prstClr val="black"/>
                </a:solidFill>
                <a:cs typeface="Arial" panose="020B0604020202020204" pitchFamily="34" charset="0"/>
              </a:rPr>
              <a:t>y oportuna, la información requerida para apoyar la toma de decisiones, que asegure el logro de la misión institucional.</a:t>
            </a:r>
            <a:endParaRPr lang="es-CO" altLang="es-CO" sz="1200" dirty="0"/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CO" altLang="es-CO" sz="1200" b="1" dirty="0">
                <a:solidFill>
                  <a:srgbClr val="000000"/>
                </a:solidFill>
              </a:rPr>
              <a:t>Componente</a:t>
            </a:r>
            <a:r>
              <a:rPr lang="es-CO" altLang="es-CO" sz="1200" dirty="0">
                <a:solidFill>
                  <a:srgbClr val="000000"/>
                </a:solidFill>
              </a:rPr>
              <a:t>: PAC</a:t>
            </a:r>
            <a:endParaRPr lang="es-CO" altLang="es-CO" sz="1200" dirty="0"/>
          </a:p>
        </p:txBody>
      </p:sp>
      <p:graphicFrame>
        <p:nvGraphicFramePr>
          <p:cNvPr id="11" name="Tab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4625571"/>
              </p:ext>
            </p:extLst>
          </p:nvPr>
        </p:nvGraphicFramePr>
        <p:xfrm>
          <a:off x="440568" y="1731552"/>
          <a:ext cx="11292298" cy="1277226"/>
        </p:xfrm>
        <a:graphic>
          <a:graphicData uri="http://schemas.openxmlformats.org/drawingml/2006/table">
            <a:tbl>
              <a:tblPr/>
              <a:tblGrid>
                <a:gridCol w="316165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4704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1007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0559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9966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55465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05597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16588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375556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16588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395235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603234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3723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034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0509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73673"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Reportar de alertas oportunas sobre la ejecución mensual del PAC a las Unidades Ejecutoras que no cumplan con la programación del PAC.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Reporte de alertas generado a las Unidades Ejecutoras por incumplimiento en la ejecución del PAC.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12,0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12,0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Financiera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3" name="11 Rectángulo"/>
          <p:cNvSpPr>
            <a:spLocks noChangeArrowheads="1"/>
          </p:cNvSpPr>
          <p:nvPr/>
        </p:nvSpPr>
        <p:spPr bwMode="auto">
          <a:xfrm>
            <a:off x="400051" y="3249211"/>
            <a:ext cx="1145473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CO" altLang="es-CO" sz="1200" b="1" dirty="0"/>
              <a:t>Proceso</a:t>
            </a:r>
            <a:r>
              <a:rPr lang="es-CO" altLang="es-CO" sz="1200" dirty="0"/>
              <a:t>: GESTIÓN CONTRATUAL </a:t>
            </a:r>
          </a:p>
          <a:p>
            <a:pPr algn="just">
              <a:spcBef>
                <a:spcPct val="0"/>
              </a:spcBef>
              <a:buNone/>
            </a:pPr>
            <a:r>
              <a:rPr lang="es-CO" altLang="es-CO" sz="1200" b="1" dirty="0"/>
              <a:t>Objetivo del proceso:</a:t>
            </a:r>
            <a:r>
              <a:rPr lang="es-CO" altLang="es-CO" sz="1200" dirty="0"/>
              <a:t> Gestión </a:t>
            </a:r>
            <a:r>
              <a:rPr lang="es-CO" altLang="es-CO" sz="1200" dirty="0" smtClean="0"/>
              <a:t>contractual llevar </a:t>
            </a:r>
            <a:r>
              <a:rPr lang="es-CO" altLang="es-CO" sz="1200" dirty="0"/>
              <a:t>a cabo la gestión contractual de las diferentes obras y servicios que requiera el instituto para el cumplimiento de su misión.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CO" altLang="es-CO" sz="1200" b="1" dirty="0">
                <a:solidFill>
                  <a:srgbClr val="000000"/>
                </a:solidFill>
              </a:rPr>
              <a:t>Componente</a:t>
            </a:r>
            <a:r>
              <a:rPr lang="es-CO" altLang="es-CO" sz="1200" dirty="0">
                <a:solidFill>
                  <a:srgbClr val="000000"/>
                </a:solidFill>
              </a:rPr>
              <a:t>: Plan Anual de Adquisiciones</a:t>
            </a:r>
            <a:endParaRPr lang="es-CO" altLang="es-CO" sz="1200" dirty="0"/>
          </a:p>
        </p:txBody>
      </p:sp>
      <p:graphicFrame>
        <p:nvGraphicFramePr>
          <p:cNvPr id="14" name="Tab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2400190"/>
              </p:ext>
            </p:extLst>
          </p:nvPr>
        </p:nvGraphicFramePr>
        <p:xfrm>
          <a:off x="440568" y="4020853"/>
          <a:ext cx="11246187" cy="1120149"/>
        </p:xfrm>
        <a:graphic>
          <a:graphicData uri="http://schemas.openxmlformats.org/drawingml/2006/table">
            <a:tbl>
              <a:tblPr/>
              <a:tblGrid>
                <a:gridCol w="306047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8793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8094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48941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48941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3768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89417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00056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479425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00056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79425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551927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META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DE ACTIVIDAD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INDICADOR CUANTIFICADO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FECHA DE CUMPLIMIENTO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RESPONSABLES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625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Segundo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Tercer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Cuarto trimestre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625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Cantidad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</a:p>
                  </a:txBody>
                  <a:tcPr marL="1584" marR="1584" marT="15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26036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Consolidar y Publicar el Plan Anual de Adquisiciones -PAA 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Plan Anual de Adquisiciones consolidado y publicado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Dirección de Contratación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9 Rectángulo"/>
          <p:cNvSpPr/>
          <p:nvPr/>
        </p:nvSpPr>
        <p:spPr bwMode="auto">
          <a:xfrm>
            <a:off x="400051" y="133470"/>
            <a:ext cx="6013450" cy="31908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Buen Gobierno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2202066851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6 Grupo"/>
          <p:cNvGrpSpPr>
            <a:grpSpLocks/>
          </p:cNvGrpSpPr>
          <p:nvPr/>
        </p:nvGrpSpPr>
        <p:grpSpPr bwMode="auto">
          <a:xfrm>
            <a:off x="400051" y="137689"/>
            <a:ext cx="6048375" cy="354013"/>
            <a:chOff x="432048" y="109661"/>
            <a:chExt cx="6048672" cy="354240"/>
          </a:xfrm>
          <a:solidFill>
            <a:srgbClr val="9966FF"/>
          </a:solidFill>
        </p:grpSpPr>
        <p:sp>
          <p:nvSpPr>
            <p:cNvPr id="4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  <a:grpFill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5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  <a:grpFill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Proyectos</a:t>
              </a:r>
            </a:p>
          </p:txBody>
        </p:sp>
      </p:grpSp>
      <p:sp>
        <p:nvSpPr>
          <p:cNvPr id="8" name="Rectángulo 7"/>
          <p:cNvSpPr/>
          <p:nvPr/>
        </p:nvSpPr>
        <p:spPr>
          <a:xfrm>
            <a:off x="417514" y="830048"/>
            <a:ext cx="11267667" cy="34778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>
              <a:spcAft>
                <a:spcPts val="800"/>
              </a:spcAft>
            </a:pPr>
            <a:r>
              <a:rPr lang="es-CO" kern="0" dirty="0" smtClean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Construcción </a:t>
            </a:r>
            <a:r>
              <a:rPr lang="es-CO" kern="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puentes de la red vial.</a:t>
            </a:r>
          </a:p>
          <a:p>
            <a:pPr algn="just">
              <a:spcAft>
                <a:spcPts val="800"/>
              </a:spcAft>
            </a:pPr>
            <a:r>
              <a:rPr lang="es-CO" kern="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Mejoramiento y mantenimiento carretera puente San Miguel-Espinal de la troncal del Magdalena. Putumayo-Cauca-Huila-Tolima.</a:t>
            </a:r>
          </a:p>
          <a:p>
            <a:pPr algn="just">
              <a:spcAft>
                <a:spcPts val="800"/>
              </a:spcAft>
            </a:pPr>
            <a:r>
              <a:rPr lang="es-CO" kern="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Mejoramiento y mantenimiento carretera club campestre-la Felisa. Troncal de eje cafetero. Quindío-Risaralda-Caldas.</a:t>
            </a:r>
            <a:endParaRPr lang="es-CO" sz="1600" kern="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800"/>
              </a:spcAft>
            </a:pPr>
            <a:r>
              <a:rPr lang="es-CO" kern="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 Mejoramiento y mantenimiento carretera puerto Boyacá-Chiquinquirá-Villa de Leyva-Tunja-Ramiriquí-Miraflores-Monterrey</a:t>
            </a:r>
            <a:r>
              <a:rPr lang="es-CO" kern="0" dirty="0" smtClean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     Boyacá-Casanare</a:t>
            </a:r>
            <a:r>
              <a:rPr lang="es-CO" kern="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just">
              <a:spcAft>
                <a:spcPts val="800"/>
              </a:spcAft>
            </a:pPr>
            <a:r>
              <a:rPr lang="es-CO" kern="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 Mejoramiento y mantenimiento de la carretera Los Curos-Málaga. Santander.</a:t>
            </a:r>
          </a:p>
          <a:p>
            <a:pPr algn="just">
              <a:spcAft>
                <a:spcPts val="800"/>
              </a:spcAft>
            </a:pPr>
            <a:r>
              <a:rPr lang="es-CO" kern="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6. Mejoramiento y mantenimiento carretera Bogotá-Tunja-Duitama-Soata-Málaga- Pamplona-Cúcuta-Puerto Santander de la troncal central del norte. Cundinamarca-Boyacá-Santander-Norte de Santander.</a:t>
            </a:r>
          </a:p>
          <a:p>
            <a:pPr algn="just">
              <a:spcAft>
                <a:spcPts val="800"/>
              </a:spcAft>
            </a:pPr>
            <a:r>
              <a:rPr lang="es-CO" kern="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7. Mejoramiento y mantenimiento carretera Villa Garzón-La Mina-San Juan de Arama-Villavicencio-Tame-Saravena-puente internacional rio Arauca. Troncal Villa Garzón-Saravena. Putumayo-Caquetá-Meta-Casanare</a:t>
            </a: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21926498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6 Grupo"/>
          <p:cNvGrpSpPr>
            <a:grpSpLocks/>
          </p:cNvGrpSpPr>
          <p:nvPr/>
        </p:nvGrpSpPr>
        <p:grpSpPr bwMode="auto">
          <a:xfrm>
            <a:off x="400051" y="137689"/>
            <a:ext cx="6048375" cy="354013"/>
            <a:chOff x="432048" y="109661"/>
            <a:chExt cx="6048672" cy="354240"/>
          </a:xfrm>
          <a:solidFill>
            <a:srgbClr val="9966FF"/>
          </a:solidFill>
        </p:grpSpPr>
        <p:sp>
          <p:nvSpPr>
            <p:cNvPr id="4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  <a:grpFill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5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  <a:grpFill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Proyectos</a:t>
              </a:r>
            </a:p>
          </p:txBody>
        </p:sp>
      </p:grpSp>
      <p:sp>
        <p:nvSpPr>
          <p:cNvPr id="2" name="Rectángulo 1"/>
          <p:cNvSpPr/>
          <p:nvPr/>
        </p:nvSpPr>
        <p:spPr>
          <a:xfrm>
            <a:off x="417513" y="818707"/>
            <a:ext cx="11267667" cy="3967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8. Mejoramiento y mantenimiento tribuga-Medellín-Puerto Berrio-cruce ruta 45-Barrancabermeja-Bucaramanga-Pamplona-Arauca. Chocó-Antioquia-Santander-Norte de Santander y Arauca.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9. Mejoramiento y mantenimiento de la transversal del carare. Puerto Araujo - Cimitarra - Landázuri-Velez-Barbosa-Tunja. Santander-Boyacá.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10. Mejoramiento y mantenimiento carretera Duitama-Sogamoso-Aguazul. Accesos a Yopal. Boyacá - Casanare.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11. Mejoramiento y mantenimiento circunvalares de San Andrés y Providencia. San Andrés.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12. Mejoramiento y mantenimiento carretera Popayán-Inzá-La Plata-laberinto. Cauca-Huila.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13. Mejoramiento y mantenimiento carretera Las Animas-Santa Cecilia-Pueblo Rico-Fresno-Bogotá. Transversal las animas-Bogotá. Chocó-Risaralda-Caldas -Tolima-Cundinamarca.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14. Mejoramiento y mantenimiento carretera Puerto Rey-Montería-Cerete-La Ye-El Viajano–Guayepo-Majagual de la transversal puerto Rey-Montería-Tibú. Córdoba-Sucre.</a:t>
            </a:r>
            <a:endParaRPr lang="es-CO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0238787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6 Grupo"/>
          <p:cNvGrpSpPr>
            <a:grpSpLocks/>
          </p:cNvGrpSpPr>
          <p:nvPr/>
        </p:nvGrpSpPr>
        <p:grpSpPr bwMode="auto">
          <a:xfrm>
            <a:off x="400051" y="137689"/>
            <a:ext cx="6048375" cy="354013"/>
            <a:chOff x="432048" y="109661"/>
            <a:chExt cx="6048672" cy="354240"/>
          </a:xfrm>
          <a:solidFill>
            <a:srgbClr val="9966FF"/>
          </a:solidFill>
        </p:grpSpPr>
        <p:sp>
          <p:nvSpPr>
            <p:cNvPr id="4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  <a:grpFill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5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  <a:grpFill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Proyectos</a:t>
              </a:r>
            </a:p>
          </p:txBody>
        </p:sp>
      </p:grpSp>
      <p:sp>
        <p:nvSpPr>
          <p:cNvPr id="6" name="Rectángulo 5"/>
          <p:cNvSpPr/>
          <p:nvPr/>
        </p:nvSpPr>
        <p:spPr>
          <a:xfrm>
            <a:off x="400051" y="632938"/>
            <a:ext cx="11285130" cy="4572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15. Mejoramiento y mantenimiento vías alternas a la troncal de occidente. Nariño-Antioquia-Cauca-Valle del Cauca-Risaralda.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16. Mejoramiento y mantenimiento carretera Granada-San José del Guaviare de la transversal Buga-Puerto Inírida. Meta-Guaviare.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17. Mejoramiento y mantenimiento de la carretera Tame - Corocoro - Arauca. Arauca.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18. Construcción obras anexas y túnel del segundo centenario. Departamentos de Tolima y Quindío.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19. Mejoramiento y mantenimiento de la carretera Cartago-Alcalá-Montenegro-Armenia, departamentos del Valle del Cauca y Quindío.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20. Construcción corredor vial para la equidad, sector Buga - Buenaventura. Valle del Cauca.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21. Conservación de vías a través de microempresas y administradores viales.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22. Mejoramiento y mantenimiento carretera Rumichaca - Palmira - Cerrito - Medellín- Sincelejo - Barranquilla. Troncal de occidente. Nariño -Cauca -Valle -Risaralda -Caldas-Antioquia -Córdoba -Sucre -Bolívar –Atlántico.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23. Mejoramiento y mantenimiento carretera Plato - Salamina - Palermo. Paralela rio Magdalena.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24. Mejoramiento y mantenimiento vías alternas a la transversal del caribe. Córdoba-Bolívar.</a:t>
            </a:r>
            <a:endParaRPr lang="es-CO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3236478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6 Grupo"/>
          <p:cNvGrpSpPr>
            <a:grpSpLocks/>
          </p:cNvGrpSpPr>
          <p:nvPr/>
        </p:nvGrpSpPr>
        <p:grpSpPr bwMode="auto">
          <a:xfrm>
            <a:off x="400051" y="137689"/>
            <a:ext cx="6048375" cy="354013"/>
            <a:chOff x="432048" y="109661"/>
            <a:chExt cx="6048672" cy="354240"/>
          </a:xfrm>
          <a:solidFill>
            <a:srgbClr val="9966FF"/>
          </a:solidFill>
        </p:grpSpPr>
        <p:sp>
          <p:nvSpPr>
            <p:cNvPr id="4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  <a:grpFill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5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  <a:grpFill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Proyectos</a:t>
              </a:r>
            </a:p>
          </p:txBody>
        </p:sp>
      </p:grpSp>
      <p:sp>
        <p:nvSpPr>
          <p:cNvPr id="2" name="Rectángulo 1"/>
          <p:cNvSpPr/>
          <p:nvPr/>
        </p:nvSpPr>
        <p:spPr>
          <a:xfrm>
            <a:off x="400051" y="669400"/>
            <a:ext cx="11263865" cy="4469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25. Mejoramiento y mantenimiento carretera Chaparral-Ortega-Guamo de la alterna Buga Puerto Inírida. Tolima.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26. Mejoramiento y mantenimiento carretera Villavicencio-Puerto López-Puerto Gaitán-El Porvenir-Puerto Carreño de la transversal Buenaventura - Villavicencio-Puerto Carreño. Meta-Vichada.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27. Mejoramiento y mantenimiento carretera puerta de Hierro-Magangue-la bodega-Mompox-banco-Arjona-Cuatro vientos-Codazzi. Banco-Tamalameque-El burro. Transversal depresión momposina. Sucre-Bolívar-Magdalena.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28. Mejoramiento de la gestión ambiental en los proyectos del instituto Nacional de vías.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29. Mejoramiento y mantenimiento carretera Cali-Loboguerrero. Accesos a Cali.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30. Mejoramiento y mantenimiento carretera Altamira-Florencia. Huila-Caquetá.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31. Mejoramiento y mantenimiento carretera Popayán-Patico-La Plata. Circuito ecoturístico. Huila-Cauca.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32. Mejoramiento y mantenimiento transversal San Gil-Mogotes-La Rosita. Santander – Boyacá.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33. Mejoramiento y mantenimiento carretera Santafé de Bogotá-Chiquinquirá- Bucaramanga-San Alberto de la troncal central. Cundinamarca-Boyacá- Santander-Norte de Santander.</a:t>
            </a:r>
            <a:endParaRPr lang="es-CO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094635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6 Grupo"/>
          <p:cNvGrpSpPr>
            <a:grpSpLocks/>
          </p:cNvGrpSpPr>
          <p:nvPr/>
        </p:nvGrpSpPr>
        <p:grpSpPr bwMode="auto">
          <a:xfrm>
            <a:off x="400051" y="137689"/>
            <a:ext cx="6048375" cy="354013"/>
            <a:chOff x="432048" y="109661"/>
            <a:chExt cx="6048672" cy="354240"/>
          </a:xfrm>
          <a:solidFill>
            <a:srgbClr val="9966FF"/>
          </a:solidFill>
        </p:grpSpPr>
        <p:sp>
          <p:nvSpPr>
            <p:cNvPr id="4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  <a:grpFill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5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  <a:grpFill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Proyectos</a:t>
              </a:r>
            </a:p>
          </p:txBody>
        </p:sp>
      </p:grpSp>
      <p:sp>
        <p:nvSpPr>
          <p:cNvPr id="6" name="Rectángulo 5"/>
          <p:cNvSpPr/>
          <p:nvPr/>
        </p:nvSpPr>
        <p:spPr>
          <a:xfrm>
            <a:off x="400051" y="741131"/>
            <a:ext cx="11267667" cy="4173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34. Mejoramiento y mantenimiento carretera Turbo-Cartagena de la transversal del caribe. Antioquia-Córdoba-Sucre-Bolívar-Atlántico.</a:t>
            </a:r>
            <a:endParaRPr lang="es-CO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35. Mejoramiento y mantenimiento carretera Buenaventura-Villavicencio de la transversal Buenaventura-Villavicencio. Valle-Quindío-Tolima-Cundinamarca-Meta.</a:t>
            </a:r>
            <a:endParaRPr lang="es-CO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36. Mejoramiento y mantenimiento carretera Tumaco-Mocoa de la transversal Tumaco Mocoa. Nariño-Putumayo.</a:t>
            </a:r>
            <a:endParaRPr lang="es-CO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37. Rehabilitación y conservación de puentes.</a:t>
            </a:r>
            <a:endParaRPr lang="es-CO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38. Mejoramiento y mantenimiento carretera Cúcuta-Sardinata-Ocaña-Aguaclara y accesos. Norte de Santander-Cesar.</a:t>
            </a:r>
            <a:endParaRPr lang="es-CO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39. Mejoramiento y mantenimiento carretera San Gil-Barichara-Guane. Santander</a:t>
            </a:r>
            <a:endParaRPr lang="es-CO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40. Mejoramiento y mantenimiento carretera patico-Paletara-Isnos-Pitalito-San Agustín. Huila-cauca.</a:t>
            </a:r>
            <a:endParaRPr lang="es-CO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41. Mejoramiento y mantenimiento carretera Neiva-Platanillal-Balsillas-San Vicente. Huila-Caquetá.</a:t>
            </a:r>
            <a:endParaRPr lang="es-CO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42. Construcción reconstrucción, adquisición y adecuación de casetas de peaje</a:t>
            </a:r>
            <a:endParaRPr lang="es-CO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1105378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6 Grupo"/>
          <p:cNvGrpSpPr>
            <a:grpSpLocks/>
          </p:cNvGrpSpPr>
          <p:nvPr/>
        </p:nvGrpSpPr>
        <p:grpSpPr bwMode="auto">
          <a:xfrm>
            <a:off x="400051" y="137689"/>
            <a:ext cx="6048375" cy="354013"/>
            <a:chOff x="432048" y="109661"/>
            <a:chExt cx="6048672" cy="354240"/>
          </a:xfrm>
          <a:solidFill>
            <a:srgbClr val="9966FF"/>
          </a:solidFill>
        </p:grpSpPr>
        <p:sp>
          <p:nvSpPr>
            <p:cNvPr id="4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  <a:grpFill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5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  <a:grpFill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Proyectos</a:t>
              </a:r>
            </a:p>
          </p:txBody>
        </p:sp>
      </p:grpSp>
      <p:sp>
        <p:nvSpPr>
          <p:cNvPr id="2" name="Rectángulo 1"/>
          <p:cNvSpPr/>
          <p:nvPr/>
        </p:nvSpPr>
        <p:spPr>
          <a:xfrm>
            <a:off x="417514" y="689918"/>
            <a:ext cx="11278300" cy="4539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43. Construcción obras de emergencia para la red vial nacional.</a:t>
            </a:r>
            <a:endParaRPr lang="es-CO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44. Construcción de la variante San Francisco - Mocoa. Departamento de Putumayo - previo concepto DNP.</a:t>
            </a:r>
            <a:endParaRPr lang="es-CO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45. Mejoramiento y mantenimiento de la vía Belén Socha Sacama la cabuya Boyacá Casanare - previo concepto DNP.</a:t>
            </a:r>
            <a:endParaRPr lang="es-CO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46. Mejoramiento y mantenimiento de la carretera Zulia- San Cayetano-cornejo en el departamento de Norte de Santander.</a:t>
            </a:r>
            <a:endParaRPr lang="es-CO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47. Mejoramiento y mantenimiento de la carretera Hobo - Yaguara en el departamento del Huila.</a:t>
            </a:r>
            <a:endParaRPr lang="es-CO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48. Mejoramiento y mantenimiento de la carretera la Virginia-Apia, de la conexión troncal de occidente-transversal las Animas-bogotá, en el departamento de Risaralda - previo concepto DNP.</a:t>
            </a:r>
            <a:endParaRPr lang="es-CO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49. Mejoramiento y mantenimiento de la carretera Cúcuta-Dos Ríos-San Faustino- La China, en departamento de Norte de Santander.</a:t>
            </a:r>
            <a:endParaRPr lang="es-CO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50. Mejoramiento y mantenimiento de la carretera la Unión-Sonsón en el departamento de Antioquia.</a:t>
            </a:r>
            <a:endParaRPr lang="es-CO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51. Mejoramiento y mantenimiento de la transversal Rosas - Condagua, departamentos de Cauca y Putumayo.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s-CO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0895879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6 Grupo"/>
          <p:cNvGrpSpPr>
            <a:grpSpLocks/>
          </p:cNvGrpSpPr>
          <p:nvPr/>
        </p:nvGrpSpPr>
        <p:grpSpPr bwMode="auto">
          <a:xfrm>
            <a:off x="400051" y="137689"/>
            <a:ext cx="6048375" cy="354013"/>
            <a:chOff x="432048" y="109661"/>
            <a:chExt cx="6048672" cy="354240"/>
          </a:xfrm>
          <a:solidFill>
            <a:srgbClr val="9966FF"/>
          </a:solidFill>
        </p:grpSpPr>
        <p:sp>
          <p:nvSpPr>
            <p:cNvPr id="4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  <a:grpFill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5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  <a:grpFill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eaLnBrk="1" hangingPunct="1">
                <a:defRPr/>
              </a:pPr>
              <a:r>
                <a:rPr lang="es-CO" sz="1600" b="1" dirty="0"/>
                <a:t>Proyectos</a:t>
              </a:r>
            </a:p>
          </p:txBody>
        </p:sp>
      </p:grpSp>
      <p:sp>
        <p:nvSpPr>
          <p:cNvPr id="6" name="Rectángulo 5"/>
          <p:cNvSpPr/>
          <p:nvPr/>
        </p:nvSpPr>
        <p:spPr>
          <a:xfrm>
            <a:off x="417514" y="509165"/>
            <a:ext cx="11267667" cy="50872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52. Mejoramiento y mantenimiento de las vías transferidas por la emergencia del rio Páez en los departamentos de Cauca y Huila - previo concepto DNP.</a:t>
            </a:r>
          </a:p>
          <a:p>
            <a:pPr lvl="0" algn="just"/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53. Mejoramiento y mantenimiento de la variante Calarcá-Circasia, sector Calarcá - la cabaña en el departamento del Quindío - previo concepto DNP.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54. Mejoramiento de la carretera Ocaña-la ondina-llano grande-convención departamento de Norte de Santander.</a:t>
            </a:r>
            <a:endParaRPr lang="es-CO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55. Mejoramiento y mantenimiento de la carretera Leticia - Tarapacá Amazonas.</a:t>
            </a:r>
            <a:endParaRPr lang="es-CO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56. Mejoramiento y mantenimiento de la carretera Yacopí- La Palma- Caparrapí - Dindal en el departamento de Cundinamarca.</a:t>
            </a:r>
            <a:endParaRPr lang="es-CO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57. Adquisición y dotación de señales para las obras de seguridad vial. </a:t>
            </a:r>
            <a:endParaRPr lang="es-CO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58. Construcción de obras para la seguridad vial. </a:t>
            </a:r>
            <a:endParaRPr lang="es-CO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59. Mejoramiento y mantenimiento de la vía alterna al puerto de Santa Marta. Magdalena.</a:t>
            </a:r>
            <a:endParaRPr lang="es-CO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60. Mejoramiento y mantenimiento de corredores arteriales complementarios de competitividad. </a:t>
            </a:r>
            <a:endParaRPr lang="es-CO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61. Mejoramiento y mantenimiento de vías para la conectividad regional. </a:t>
            </a:r>
            <a:endParaRPr lang="es-CO" dirty="0" smtClean="0"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62. Mejoramiento administración y mejoramiento del Sistema de Gestión de Calidad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63. Adquisición, instalación, implantación y mantenimiento de equipos y programas para el desarrollo de sistemas</a:t>
            </a:r>
            <a:r>
              <a:rPr lang="es-CO" sz="1600" dirty="0" smtClean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CO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2529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3315" name="AutoShape 4" descr="data:image/jpeg;base64,/9j/4AAQSkZJRgABAQAAAQABAAD/2wCEAAkGBxQSEhQSExQWFRQUFhkYFxYXFhQXFBQUFhYYGBcWFxgYHiggGBslGxQVITEhJSorLi4uFx8zODMsNygtLisBCgoKDg0OGxAQGiwkICYvLC4sMC0sLCwsNCwsLCwsLCwsLCwsLCwsLCwsLCwtLCwsLCwsLCwsLCwsLCwsLCwsLP/AABEIAOAA4AMBEQACEQEDEQH/xAAbAAEAAgMBAQAAAAAAAAAAAAAABQYDBAcCAf/EADsQAAIBAgQEAwYFAwMEAwAAAAECAAMRBAUSIQYxQVETYXEiMoGRobEHFCNCUmLB0XLh8DOisvFzgpL/xAAaAQEAAgMBAAAAAAAAAAAAAAAABAUCAwYB/8QAMxEAAgICAAQEBAYCAwADAAAAAAECAwQRBRIhMRNBUXEiYYGRobHB0eHwIzIzQvEUFST/2gAMAwEAAhEDEQA/AO4wBAEAQBAEAQBAEAQBAEA8s4HMzVZdXX/vJI9SbMbYpR1kKfFsaPnv2Rkq5M8fnk7zWuM479ft/Jl4Mz2mJU8iJJr4hj2dpffp+Zi65LujNJiafVGAnoEAQBAEAQBAEAQBAEAQBAEAQBAEAQBAEAQDy7gc5pvvrpjzTej1JvsaVbGdpzeVxmyfSrovxN8KfU0qmIlPKcpPcmSI1mFqs8NqgYy89MlE8a56mZaM1LGsvIyVTlW1P4Ja/I1ypjLuiSwuaq2zbH6S8xuLxl0tWvmuxEsxpR6x6kgDeXUZKS2ntEU+z0CAIAgCAIAgCAIAgCAIAgCAIAgCAIB4q1NIvI+Vkxx63OX0PYx29ETicVecZkZNl8+abJ1dWjSetNGiQoGBq090Z8p5Nae8p7o+eJGj3Q1xoHzVPdA+Fp6gbeBzM0zY7r2/xJ2Jm2UPp29DRbRGfuWLD1w41KbidTj5EL480CsnBwemZZvMRAEAQBAEAQBAEAQBAEAQBAEAQBAInMsTvacfxPJd1zS7LoibRX02Q9avK9RJqjo0quKmxQPdmu2LmfhnnMeRip74Y5jIteYuB7szLVmDR7s9h55oAtAMbNMkDayzMjSbyPMSZi5EqJ80fqaLa1NaLfSqBgCNwdxOtrsjZFSj2ZVtNPTPczPBAEAQBAEAQBAEAQBAEAQBAEA8VmsCZHy7PDplP0R7FbeirY6vuZxKRbwjpELicTN8IHrZHVcTN8YGDka7YibFAx5j6tYz3wzzmM9OuZrlWZKRtUq80ygZpm0lWa3Ey2ZNcw0e7PLNPUgYXabEYss3CuO1A0z03Hp1EvOFXdXU/dfqQsqH/YsMuyGIAgCAIAgCAIAgCAIAgCAIAgGvmBtTaVvFXrGf0/M20rc0UrH1Jy8F1LVkFiaslwRqbNB6k3pGDLFw3w2cRd3YrTBtt7zHsL8vWTcfGdr9EjVOxQ9y6YTIMPTFlpKfNvbPza8soYlMf+u/fqR3dN+YxeQ0Kg3pgHuvsn6RPDpku2vY8Vsl5lazThd6d2pHWvb9w+HWVWRw+cOseq/ElV3p9H0Iek/QyqlEkpm0rTU0ZBmhI9MDtM0Ym9w/idFdPM2Px2krGnyWxl8zVauaLRf51ZWCAIAgCAIAgCAIAgCAIAgCAIBr5gt6bekgcTg540te5tpepooePPOctAtJEJiBJcTWzQYbzamYHUuDKZGES4tqufhf/aXmCmqtvzIVz+InJMNQgCAV3iTJ1YGqosw963Ud/WU/EsVKPix+v7kvHte+VlZC2lCyceWMIGBzM0Yn3CvZ1PYiZoxZ09TcTroPcUyqZ9mQEAQBAEAQBAEAQBAEAQBAEA+GeNb6MFQ4iyKoCXojUp5qOa/DqPSUWRw1wlutbX4k6vITWpdyq1MFWJt4T37aG/xIyol6Mzc0TGR8G1HYNXGhBvp/c3l5SdRgyk9z6I0zuS7HQKdMKAoFgBYAcgByEuElFaREb31PDYlAwQsocgkLcaio5m3beYuyKfLvqZKEmubXQyKwPLeZJp9jxprufZ6eGLFLdGHkftNGTHmpkvkzKD1JModZLEicbsuDVqTNHhrOZsRixQ94TMxOpUuQ9BOsr/0Xsirfc9TM8EAQBAEAQBAEAQBAEAQBAEAQBAEAQDSzjMVw9F6z8kF/U9B85oyLfCrc/Py9/I20VeLNR/ujlT4yoz1K1cMtR+QYWK0iAVsOgN7/AC7TlsmNnPqffu/r/eh02N4fJuPZdEbfCGeOmLp0wSUqtpZem42b1Em8Ocq7El2fcicQUbINvujqxM6GUlHq3o581sRilsQCCbHYSDk51KhJKW3p9jbCuW09FOxA3v8A85zlN9S2I+tNsTFmo5m1GBly2nqqIvdgPrNsY7ejFvS2dQE6tLS0VZ9noEAQBAEAQBAEAQBAEAQBAKdmnGJWoaSKN76XP9Pvbfb0lDkcVn8SqXZ63/Bc0cMi1FzffyIrC8c1KdQCqQ9Mn2tgGUdxb7TDF4hcn/ke19P00bcnh9Ovg6M6IjAgEbg7j0M6BPZQvoep6BAKTxVm1E4ulRr1FSjQHiuDc+JUFtCBRu1rg29ZW3WxlfqT6R6/V/sixprlGhuK6y6fT+WamfUqOZhK2HZlKnS1RkYKyC/IG2pgbcttzfpImffQ9T8/0M8d2U7gzzlOTUcMwemGaoOVRzci+x0gWUc+xPnKh5k0/h6G5xc/9iUqYh25kn4zRO6UntvYVcV2R5psR8rTFSZ60jXxAnq7nrIvEGb4mtmk7TckYMk+HqyU6q1Kp0qCBf8AqN7f5+Ek48oQsjKfbZi652Jxh3OjAzpisPsAQBAEAQBAEAQBAEAQBAPhgHH89yvENVcUqbOcNY1NNi1n1AaQN22HITl6MOfxxa7HR25cUoNeZE5XllbGVBTpo3OzsQQtPvqPQjtzm+nGlJ6SNV2RGK22dzw9IIioOSqFHoBb+06CK0tFE3t7Mk9PBAIvF5Xhw5rtRpmqf3lVLXAsNz5CQcyyvHrdulvy9zdCU5aht6IlwLBQAqjYKAAAOwA5CcfObm9ssoR0jHpmBmJ6DyXEaBo4utNsUGROIqyTFGtmrzNu/wBT2m5IwI/NcfqcUaftBTbbfXUOxt37Dvv3mbhsl0agts7JlVJko0lf3lRQ3qFAM6WmLjXFPvoo7ZKU216m1NhgIAgCAIAgCAIAgCAIAgCAc14kz58Fi8X4YGuqlMKx5JZb6rdT7UpJ2yqvtUfPX5IuIVRsprcvLf5nr8K833q0Ha5Y+ItyPaYk67dSTsfgZIwLerg2aM2voppHSJZlcIAgEVnNXcDsL/Oczxq3dka/Rb+5MxY+ZBVa4Epktk81amMmarGzXqY6Zqs85jA+OvM1UeORqVcTNsazByMVGg9RrIpYnkBN8K23pIwciPzbF+GGRDZxcM38ehVftq+Xeep/ESoUdOaRa/w0GHqBiMOiV6Wm7jUdQcbMocnQdjsO/nLnDcJ/9dNEHMU46+LaZ0CWBAEAQBAEAQBAEAQBAEAQBAEAgc/4Zo4gVamn9Z6RQNc2BG6m3K9wBftIl+LCalJL4tfl2JVGTKDjFv4U/wAzmfBuTJia9Sg7NTYUy9N1JDJUR1Fx32Y7faV+JCNr0/Qn5U3Wtr1LVj+J8ZgV8HEU0qPb9KvchaijmWUfuG1xtz+JkXZNtC5Wk35Mj1Y9Vz5k9LzRL8GZ8tddL4nxK7e0aZQU9AA3VAB7QHe5+E34tymtOW39jTlUuD2o6X3LTJhEK7nlT2jOP4k+bJn/AHyRZYq+ArGNrzRCJvkyNaqZKjBGtyJnKeH3rgsHQAc/eJv8pLx8R3b15Gmy1R7kvS4LX91Un0AH3k2PDF5y/A0vIfob+H4Uw681Lf6mP9rTfHAqXfbMHfJkl4SUKbFVChVJNhbkLySoQqi3FaMFzTkkzl/AuUpisXUaqodKS6ip901HPs3HUbMbHtKnAqVktyXz+5bZ1rgtRLbwgNeLx9cD2GqLTXsfDBXb4aT8RJ2M1Oyya7b19iFkrkrhF99b+5bZNIYgCAIAgCAIAgCAIAgFczjigUmK011kcyTtfsLc5S5PF1CbhUt6832+ha4vDHZHmm9I0cs45Vqgp1lCajYOD7IJ5ageQ85njcT53qxa+aGRw3kW4PfyLjLcqhAOTDGJhM3aob+EKjK5A2XxAefo2/op7SkqnGu+T8ttf36lxbF2UpeekzpuPy+liU01UWoh3F+nYqRuPUS4nCM1qS2iqjOUHuL0aOT8L4bCualJCGItcu7WB5gXPlNdeNXW9xXUzsyLLFqT6E1N5pKvxCfbP/OgnIZ6/wD1T9/0RaY3/GVXFHea4GbNEzejA6FwYv6F+7n7CXfDV/jb+ZCyP9kT0sTQIBE8VYkU8JXY8tBG3O7eyPq0j5T1TL2/M34y3bH3/Ip3BVcYXA16zEa6lVlQdSyrYfUsZX1XRoxnZ69ifbTK7IUPTuWjghaYwiBGDHc1O4qNuQb9rgegEl4Dh4EeV79fci5yn4zclr09ifk0hmrjswp0VJdgLAnSN2Nv4rzM1W3wqW5M210zseoogl44w17OKtO/Iuns39QTIUeJ1Pumvs/ybJcuG2rs0/uvzSLFhsQtRQ6EMrC4I5ESwhOM4qUX0ZBnBwk4yXUyzIxEAQBAEAQDHiCdDadzpNvW20ws3yPl76Moa5lvscgxbMbkkhvpf0nFwWujOxfboV/EViW029rt39JOhDp0IM59ep3vL1YUqYb3gihv9WkX+s6eCaitnOT05PRkxFXQjMeSqT8heJy5YuXoIR5pKPqVDhDKUxGAqeKL/mnqMx67NpUjzGm4kHDpUsfUvPuTMq1q/cfI2eAcW/h1cJV3fCPov/Kmb6PsR6ATbiTfK4S7x6GvKiuZTj2l1LVJZFEArnFOHI/UHLr5Gc9xTGkrPFXZ9/cnYti5eUpmIaV8USGayIWIVQSSbADmTN8U30Rg2dPyLAmjRVD73NvU9PhynRYtTqrSfcgWS5pbJCSDWIBCcZ4LxsHVUG1gH8v02DkH1CmRsuPNTL7/AGJGLLltj9vuUkYQvlVKohvoq1GcfxDM259PZ+BlTdW5YkZLrp9S1psUcqUX5roTn4a5fak1fU92Zl03GggFTfle4Ooc+pkzhtKUfE7N9PsROI2ty8PyXX7lyrKSrBTpJBANr2NtjbraWTTa6Fcmk+pyGtrR3Wo2uoGIqOTcswJB37DkJx+RzeI0+51mPy8iaMVZhY33B5g8iPOao72bpa0dF4EVBg6YQEAFrgm9jqN7eU6nh7ToX1OXzk1cywyaRBAEAQBAEAQDn3E/C1YO1WlZkJLEE2YXN+vPnOfyuHyrcrE+nV/P+S8xuIRlFQktPt8iM4JwdE4z9excf9L+PiA7+RIAuL/cTLhrg5csvoOIKajzR7eZ0itmKLWSgSfEqBiABeyqNy3YdJcu2KsVfn3KdVScHPy7GjxfmIoYWqTzZGRR3LAiR8+5Qqa85dF9Tdh1Odqa8ur+h64QVRgsNp5eEp+JFz9SZvx/+KOvQ1X78SW/UguGMypDH45GYBqlRdF9g2jUCAe+/KQ8a+HizTfd/kSsimfhQaXZF1lkQBAIvN8T+wfHz8pznGMyXN4MH0Xf9iZjVb+JlIzXCbkqAPnKyq1+bJsoIj8NUemwZTpIPMSUp+aZqa9TpeRZh49JX/dyYf1D/l50WJf41e337Mr7YcktEhJRrEAqXFmS4mp4j0636ek3pkutgF3AtcN15gSry8OyyTmpvXp5Fni5dcIqDh19fM0/wuwNVKb1SR4NYKUUEkhlurki23ID4CbMCElFy8mas6aclHzRebSwIIgHJuMWpjF1TTN7n2uwf91j13+t5zOYoO6XI/8A3zOjw3ONMeb+ryNDA5fXxJApUmIP7rEIPMsdpjVizm/hX7fcytyoRXVnWMiy0YaglK9yo3Pdibk/MzoqKlVBROfutds3IkJuNQgCAIAgCAIBjr0gylTyII+cwsgpwcX5mUJcsk0cgzektOqyG9Oop9BrW1mVul7Ag+k5Xw7K3p90dOrK7I79T02bY6q4rolQsB4RekpNzYXBsDboe15NXjWSdsd7fToQ34MI+FLWl1JrE5JjqmFphw1RySArlddNTaxqEnfqe42nt2Fk2cjb3rf0PKcvHrc9dP1L5lOCFCjTog38NFW/cgbn4mXlcOSKj6FNOXPJy9Sr5/wSKjNUoEBmJJRthc7kqwBt6EfKVeTwznlzVvXyfYssbiPJHlsW/mu5Zskw706FJKpDVFQBiCSLjzPP1lnTFxgoye2iutlGU3KPZm7NhrK3nLWqEfGcdxKDWTPf96Fpjf8AGiExVSRYo3shq5kqJqZdOBkPgsehfb4AXl9wyLUJP5kLJfVFklmRhAKvxfxEKINFPfYbn+II6eZHylTxHNdf+KHd936L9y0wMLxP8s+y7fP+B+HNJlwYuCAajlL/AMDbl5XDSRw5SVC2aM9p3PRaJOIRrZjihSpPUPJFJ+Q2+s13WeHBzfkbKoc81H1OO4TDVMS7hBqIBd7kABepJM5uuidm3H3OhnfGvSfsdD/DqoThADyR2C+mzfdjLnhsm6Fv5lRxCKV3QtEnkEQBAEAQBAEAQBAKb+JOSirQ8dR7dL3rczTPP5Hf0vK/Pq3HxF5d/b+Cdg26lyPz7e5i/CvMC9CpQPOi1x/pqXNvmG+c9wLNxcfQ8zYakpepd5PIQgCAIAgEZneW+Kt12ccuxHaV2fg+OuaP+y/E30XcnR9ij46hVQ2ZGHwNvgeso3jSg9SWib4ifZnrLMhrV23UonVmBG3kOslUYc7H0XT1NU7kjoWCwq0kWmvJRb/c+cv6q1XFRiQZScntmebDwQDTxWV0arBqlKm7DkWRWPzImuVUJPckm/YzjbOK0m0baiwsOQmwwPsAqP4lYsphlQHepUAI6lVBP30yu4lLVaj6sn8Ojuxy9EVjh+uyYdsPQps+JxF/Ea3uJuqqOwtvc2ALGV9VzcHVTHcn3foifZSlNW3PSXZfM6Jw9l35fD06W11F2I5F2N2t5XJl3j1eFWoFNfb4tjkSM3GoQBAEAQBAEAQBANfH0g1J1bkyMD6EGa7oqVck/RmyptTTXqjk2SLXw1NsdR3SnWKVU/kmlTc+V3I8jYymxXONauX1LbJ5JWOp/Q6xl+NWtSSqnuuoYX52I6+cu4TUoqSKecXGTiyAzjijSStIA2/cevoJRZPGHzctK+r/AELbF4ZzLmsf0IfD8dVEYeKgZL76dmA7jofSeUcVt38a2vl0Ztv4ZXr4Hpl7wuIWoiuh1KwBBHUGX0JKUVJdmUcouL0+5lmR4IAgCAIAgAmAV7H8V00JCKalut7L8D1lPdxmqMuWtc3z7ItKeFWTW5PX5jL+LqLmz/pH+o3U+Qbv62m2jildnSS0/wADC/httfWPVGY8S0TRqVVventoOzFj7o9CevrM1xGp0ysXl5P8DD/6+1Wxrfn5/mUDNcfVxBLMSzKlRgABZQqljbsuwlJGyzJnuzr0ZdOFeND/ABrXYvfAqp+SosoALD2yBuzgkEk9TtOgwlFUrlRQZjk7XzMn5LIwgCAIAgCAIAgCAIBrZm1qNU9qbH/tM05D1VJ/J/kbaFu2K+a/M5/gKmjJax6u7j1JcL9hKyL5cLXr0/EsZLmzPb9iw5dmNKngadJaqGoMOo0hgTq0C4sOt7zZdkVxxXCMlzcv6GmGPZK/mcXrf6lOxVawM5mMTpF0RE4qxNtV/S20kw2l2NM9Puyz8H8VigEwtRf09Vle+662/cOouefSW+Fm8uq5Lp6+5VZmHzbnF9fT2OkS7KYQBAEAQBAIviWsVw7kdbD4EgH6SBxObhjS159PuTMCCnfFM58zTkTqUiJzTdWA6iSae5ru7GXC1TVLgEAim1TSGvYKocg7dgfnN8KW4tem/wADRO5KSft+Jasoq08NgVxJpeI9csjm9rKSw03sbL7PLqTLOuUMXGVijtvuVtkZ5WS4OWkuqMn4Y40aKuGJ3ptqQHnobY/UA/8A2m/htqcXD6r2NPEKmpKX0ZeJZlaIAgCAIAgCAIAgCAVnjTMCFXC0t6uIIUDspO5Plz+AMrM6xzax4d339v5/LZPwq1Hd0u0e3v8AwYc/4XZ8HSwuHKjwyCdRID7G5JAO5JvNl+I5VxhDyMaMpRslOfmQmWfh5WBBqVkSxB9gFjcebWH0MjR4Y2/jl9iRLiKS1GJD5xT0uwQkaWIAawcWPPt/6lQ64cz16tde5bKyTit+i7diLxa1A36iqLeYuOvLl8jMuSMXyrezznk0pPWjZyvLUqhqlbEU6NMXAJKs7t2FMHVbzkumiLW5y0vx+xEtvknqEdv8PubWC4krYR9NHEePSHRlqBSOwFQXX4G0zjkTpeoz2v769jGePG1blHT/AL6HVsrxnjUqdXSU1qG0tzW/SXlc+eKlrRS2R5JOJtTMwEAQBANfMMKKtNqZ2DC1+x6H5zVfUra3B+ZsptdU1NeRy3N8NVw7Faikdm/a3mp6zlLMSdUuWSOory4WR3FkSFNRgOQPU8v95nGHKtsxlNyekWbLvyWHTEeGKrVatN11Oq7altYWOwvbzkxZeNGEkttta6kSWJkynFvSSe+hO8FUkr4A0XFwGdGHq2oEeftD5SwwlG3G5JfNEDMcqsjmj8jS4f4Vr4fHeISGpAN7YIuwK2Cled+XltNePhTquT8kZ35kLamvNl6lqVggCAIAgCAIAgCAIBzbjjCv+a1glWGlqbDnsANj6gzmc6c6cpy9dNHRYMI24yj6b2WvhHPTiqbBwBVpWD25G99LDtex28jLrDyvHhvzXcqMzG8Cel2fYnpMIhR+PcItECuuzVG0kdL89XkdpQ8TxIKanHo5Pr+5dcOypcrhLsu37FUzjLKlJUNVLB1DKehvvbyPlIMsayl9V37E+OTC5dH2MnB2U0sTiNFQHTpJsDpuR0uN7c5LxKI2TSmRMq6VcNwOn4HJMPR/6dFFI66QW/8A0d5eQorh/rFFNO6yf+0mSE2moQBAEAQBAKR+JFcaaadbMfnYD+8ouLS3ZCC+bLnhUdQnN/JGnwNw1qY16tmQAqo5hrixJ8rH/lptwsVS+KXYwzMpx+GPclsVwMjNdarov8bBreQJ/veZPhFW9xbR4uLW600mT2S5UmFpClTva9ySbszHmT8pY00xqjyxK+22VsuaRvzaahAEAQBAEAQBAEAQBANbHYCnWGmogYDlfmPQjcTVZTXatTimbK7p1vcG0eMtyulhwRSQIGNza5JPmTuZ7XVCtagtCy2dj3N7NybDWauPy+nXULVQOoYMAb+8OR2mudUJ65lvRnCyUN8r0esbhhUpsjDYgjly22Ii2CnBxYrm4TUkcz4Sqacwpi99WofDQx/tKTBnuyLX96Fzmx1XJf3udUl+UYgCAIBX+Kc/bC6AqA6gSSwOn0BB58zK7PzZ47SjHe/Xt/6WGFhxvTcnrXp3KoM3xeMfTS1XuPduqKt+ZboOfcyqjPKyp6Un9OiRZOvFxoba379SdxVbH4dCzsjIo3b2Dt8QCTJVj4hRFtyTS/vyI1awbpaUWm/f+SoZ1i6uKJrFSyoApYKdC+p5Dn9ZD5rbZO2a+XTsS+WupKqD+fzOlcN1EbC0TT93QPmNmv56rzocZxdUXH0KHITVstknN5pEAQBAEAQBAEAQBAEAQBAEAQBAEA+MbC88b0thLfQ5BhcQRiKWJAsPzOm/cal1f9r2nM0ScZwkvP8Ar/M6K6KlCcX5f39DsE6c50QBAEA+MoPPeAAIBTOJy2JxdPBatKW1Nb0LE+thYesp8pSvyVTvSXUtcZxox3drqyy1stQYdqCKFTw2UD1B38zfe8spVR8NwS6aK+NkvEU332QH4a174Z0P7Kht6Mqn76pD4XPdTXoyXxGOrU/VFulkV4gCAIAgCAIAgCAIAgCAIAgCAIAgEfn+K8LD1H/pIHqdv7yJnW+FRJr2+5JxK/Euiv70ONo58Jv6SGHrdv8AE51rlkmjoE+ZNHcaLXUHuAfmJ1i7HLvue56eCAIAgFd4rzmpQ0LS03YEksL7C1h95VcRzZ48oxh5lnw/DhepOfkQeS4zx8ySqV0k0jcdiFVT8L/eaMO7xsp2fL9EbsqrwcVQ+f6l8qcj6GXb7FOu5T/w3Fqdf/5B/wCA/wAyq4S91y9yz4qv8i9i5S2KsQBAEAQBAEAQBAEAQBAEAQBAEAQDRzrL/wAxRelfTqGx52PTaR8mhX1uDN2Pc6bFMoGAyBVxVLCBtelvErNawOjfSB0W5VfiZTwpU8pVrqo9/f8AukW07nHGdj6OXb2/vU6bOgKMQBAEAQCH4jyf8wgKm1RL6b8iDzU/IbyBn4SyY9P9l2/YnYOZ/wDHl1/1ff8AcqvDuV4lMcjvSZVUMGY202Km242O9uUgcPxbardyjom52TVbV8LL/WPsn0P2l5J6TKWPVo4wmJek4qIbMhDD6fQ2sZyNE3HU13R1d0VLcX2Z2im1wDyuOXadentHJvoep6BAEAQBAEAQBAEAQBAEAQBAEAQDBjsR4dN356VJt3tNN9vhVyn6I2VV+JNQ9WcswnENXD16tRFV3qWBLX23JNrEcyfpOdxMmVKcum33OgycWNuo+SLPwtxbWxFcUalNLMrEFNQ06f5Ak7dPUiWmHnTus5JJfQrsvChVDmi39S5y0KwQBAEAQBAMWKpa0ZL21KRftcWvMLIc8HH1RnCXLJS9GU7KOCGWqKld1ZVNwiXIYjlqJAsPKVeNw1wac2unoWWTxFTTUF3LtLcqhAEAQBAEAQBAEAQBAEAQBAEAQBAPFakGUqwuCLEdwZjKKlFxkujPYycWmu6KpiOBKZYlarqD0IVreQO31lW+E176SZZx4rYl1itkzkeQ0sKpCXLN7ztbUfLbYDyEnY+NChaiQr8idz3IlZINAgCAIAgCAIAgCAIAgCAIAgCAIB/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sp>
        <p:nvSpPr>
          <p:cNvPr id="13316" name="AutoShape 6" descr="data:image/jpeg;base64,/9j/4AAQSkZJRgABAQAAAQABAAD/2wCEAAkGBxQSEhQUExQWFRUWGBcYFxgYFxkcFxwcHBgXGBwbFxsYHyggGh8lHRcXITEiJSkrLi8uHh8zODMuNygtLisBCgoKDg0OGxAQGywmHyQsLCwtLCwsLCwsLCwsLCwsLCwsLCwsLCwsLCwsLCwsLCwsLCwsLCwsLCwsLCwsLCwsLP/AABEIAKoBKAMBIgACEQEDEQH/xAAcAAEAAgMBAQEAAAAAAAAAAAAABgcDBAUIAgH/xABJEAABAwICBgcEBwYDBgcAAAABAAIDBBEFIQYSMUFRYQcTInGBkaEUMkJSIzNicpKxwUOCosLR4QgVUxY0k7Lw8SQ1RGNzs9P/xAAaAQEAAwEBAQAAAAAAAAAAAAAAAQIDBAUG/8QALREAAgIBAwMCBAYDAAAAAAAAAAECEQMSITEEQVETMgVhkbEiQlJxgeEjYtH/2gAMAwEAAhEDEQA/ALxREQBERAEREAREQBERAEREAREQBEWKeoYwXe5rRxcQB6oDKi5R0lo729rp78Ouj/qulDM14DmuDmnYQQQe4hAfaIiAIsVXUsiY6SRzWMYCXOcQGgDaSTsVP45p1VYvO6iwk9XCAetqjcG32SBdgOwfEeQBQFuU9fE9742SMc+O3WMa5pcy+zXAN23sdq2V5Yw32zAMRjlnY61yHapuyaM+8GuORIyNjmCBey9H6K6SwYhA2enddpyc05PY7e143EeR2i4KA7CIiAIiIAiIgCIiAIiIAiIgCIiAIiIAiIgCIiAIiIAiIgCIiAKFdKOnQwqnaWtD55SRE0+6LW1nvtnYXGQ2kjmVNVSP+I2iJfQSW7P0zDyP0bh59ryUpWyUrdFXYppxiFS8vkq5rncx7mMHINZYWWmMMml7T335ucXH9VsGJvAeSUtQIHX2sO1p3c2rTLhlCNrc9LB0uKM16/t+XYxf7Pn5x5FdHRvHKvCZmyxPOpca7ASY3jK4c3Ze2w7Quy2dlgRYg7LLWrXCRjmWFiLf09Vwwyzk/bse91PwHpvSbxS3rbvZ6dwvEY6iJk0Lg+ORoc0jgePAjYRuK4Ol+ntHhzT10gdL8MMdnSnhcfCObrBUf0a6D1VWx0jap9NTiQscI3u13uaG37IIaMiBrHyKt3R3QajorGGEGTfLJ25SeOsfd/dAW7kkfH6WQWsoMUx+QOqb0VCCC2I31iAduqbF7vtOAaNw42Po9gMFFCIadmq3aTtc4/M87yurqlfmqVVuxTNHGMJhqonQzsD43bjtB4tO1pHEKlK/Da3RyqFRTOMlM8gXPuuH+nOBscM7OG3aN4V82WCtpWSsdHI0PY8Wc1wuCOaJ0QY9CNNabFIteE6sjbdZE732H+ZvBwy7jkpKvNel2hVXhM/tdA6TqW3cHsN3xcWyD4mcyCLZHnPNAumeCoDYq7Vp5tgk/Yv7z+zPflzGxaAthF8seCAQQQcwRsI5L6QBERAEREAREQBERAEREAREQBFDukjSaqw6EVEFOyeIZS3c4OZc5Oy2t3Hgbccq1Z/iAm30Uf8AxXD+VAX2iqGo6VsRjyfgsw53kse4iIj1WBvTNWE/+US/jk//ABQFyoqppOlKvlNmYLP3l7mjzdEAt2bSXGp22hoIKUn455xJ5NYAQe8HuUWiaLIJXCxPTOgpzaWrga4bW9YC78LblVnXaA4nXf79iZLTtjja4s7g0FjfEgrJRdC1E23WS1D+ObGj0aT6qNaJ0sl8nS3hINvax4RTEeYZZbtL0jYXJ7tbCPvO1P8AnAUbi6JMLAzge7mZpP0ICzv6KsKdl7NbullHn2lGtDSyxY5A4BzSCCLgg3BHEEbVWn+IOAOwxrthjqI3Dxa9v81/Ba79F63CiZMJlMkN7uopjdp3nqXHYfLvOxQ/T3TwYsaKiMEkB9pZ7QyTIh1xGGg5G1nvJuAdismRTNTRDQgzRtmqnOa1wuyNuRIOxz3bRfaAPPcujV6K00btUwMPAkEkjmSc1OwFpYtTa7Lj3m5ju3hcmTLOW9nWt+SssUw4QOAYLRu90Z5OG0Z8RmPFailmKUnWxub8W1v3hs89ncVE7+C1wz1R3PpvhOfVj9N9vsWJ0O4kGunpTkXnr2czYMkHkIzb73BWgvONBXPgljmi+sicHN4HaC08nNLmnvXoHBcUjqoI54jdkguOIOwtdwIIII5K0keL8U6b0c7a4lv/ANN1ERUPNCWREB8lgVe6Y9FFNV60kFqaY5nVH0Tj9pg2Hm3yKsRFKbRDijzwypxnAHWu8Qg7D9JTO7vkvfdqlTbAOnqJ1hV0z2He+Eh7e/VdYgeLlaD2AgggEHaDmD3jeoXj/Rdh9Tdwi6h5+KE6o8W5t9FdT8lXE7+F9I+GVFtSsiaTukJjN+FpLeiktPVMkF2Pa8cWuBHmF53xjoXmYT1FQx/ASNLT+JusD5BRqfQLE6ckthfl8ULwb92qdb0V1JMrTPWaLyUzSLGKTbNWx23SdYRlykuF29H+ljF3SxQiZkrpHsY3rImbXODR7gadpUkHppERAEREAREQBUZ0idJWKYfWzU4EIjvrROMZJMbthvrWNswctoKvJ7rAk7BmqC6XOkDDcQpxFDG+aZpvHMR1Yj2a1tbtOBGRbYDYb3AQEUq9KMXxaORhkfLGLa7GCNjTfMAhti7Zsz2KFTwOY4te0tcMiHAgjvB2LvaD497HUXd9U/sychfJ3gfQlWVpZo1HWxazdUSgXjfx4Ncd7T6Kkp6XT4NY49UbXJZWgGKe14ZSzXu7qw1x360f0bvMtJ8V2Lqq/wDD3izmiqoJOy+N3WtadoBsyQW3WcGfiKtiojseRVJLcrF9jERdYXCyzL8cLqpcwov0hfigH2xyyLAskbtykGZrtxUZ0w0IhrdWXKOpjIdFMBcgtOs0PHxtuNhzG4hSNfbH2Up0Q0V3QYg8SGnqmCGpaL6oN45Gj9pA4+83iNrdhXSUh0hwGKsi1H3BB1o5Gm0kbtz43bjy2HYVC6aplhl9lq7CbMxSAWjnaPiZ8rwPej3bRcLOUO6Lxl2ZoYpS6j8vddmP1ChmO02pJcbH9od/xD1B8VZ1bTiRpbv2g81C8boS9jmgWe03b94Xy8RceN9yzxvRI9Do+p9DIpdu/wCxFQpZ0baSex1HUyH/AMPUOFr7I5TkDya/IHnqniohHIHAEZcjtB3g8wcl9OaCLEXB23Xa1Z9H1fTw6vDSfzTPSqKmdFOkeSjDYqsOmpxYNlGcsY2Wff32jjtHPYrYwjGYKpnWU8rJW8WnMcnDa08iAsnFo+Oy4p4paJqmbyIigzCIiAIiID4liDhYrmSsLTYrrLRxAi44qrQObiFY2GKSV5s2NrnnuaLqhOjCph/zeCWpkjija6SQueQ1gdqvLRd2Q7RHkpR0m6WGqcKCjvJdw61zc9Yg3DG/ZBzJ2ZcitfR3orZJqiplfrHMti1QGj7zgbnwWkKgtyulyex6KpapkrQ6N7XtOxzXBw8CMlmVC13RW6nBlw+tmhe0E9pxF7Z/WRapH4SofhvSzisNh7T1jQNkrGO83W1z5rVST4KOLXJ6qRYaOTWYw6wcS0XI2E2zIssykgIiIDWxKrjiie+Z7Y42g6znGwA714mIUr6QdJa2qqZI6yTOKR7OqbcRMLSWnVbv39o3PNaD8DAj1tYklpIta1+H/XEKVFvgtGDlwdzCtEGVlCyWE6s7dYOF+y8gmwN/dNrbMl1OjvSBzHexT3DmkiPW2gjbGfW3lwWv0S4lZ0tOfitIzvGTvTVPgV1OkHRwvHtcAtNFYuttc1uYcPtN9R3Bc8nvpkbxVRU4/wAnRxN3sFfT4kzJgcIqoDex/Y1yN9gR4hivMgOHI7CPzCpzDZ2V9E15sWzMLJAPhdaz28jftDkWlS7onxl0tK6mlN56N3UP4uYPqn9xblffqlIttU+xTKt9S7knc2xsV+Ldniv3rTUEJ2fLhdYnCyzIQhJgRfTm2XyoBlY5fSwLM111IPtrrLQ0hwOKthMcoNrhzXNNnsePdfG74XBbq+musgaK3oqyWGb2Sst1wBMUgFmTsHxN4PHxM3bRks2KUOv2m+8NvP8AupbpTo9HXwGN92uB1o5G+/G8bHsPHiN4UDwTF5GzOoqwBtXGMjsZMzdJH3jaO/gQKThe6LQnXJB9JKIwvMzR9G8/Sj5XfP3HYefetEK1sSwpkoNwLkEG4u1wOVnBVri2jstE4uDHSU99gzdH3fMPXjxVseTanye18P8AiHo/48nt8+P6+xprXgoHNkEkEj4JB8TCR+RC6NL1cg1mHWHI/mNyyyPbG0uNmgbSqT6pcJOz6TJ0eDqMerJTjzf9m9Q9KWIUZ1alrKmPc4jUce57RbzaSrd0N0mjxGn6+Nj2N1iwh4F9YAE2IycO0M+9Vv0d6Ff5i8VNW0+zMzjiNwHHaC/jfI24W4q6Y6BrGhsYa1oFg0AAAcABkFqrcVfJ8J1PpRzSWJvT2sxIobpL0lUVHIYbvnmGRZCA6x4F17A8hcjguDL0iV0v1FFHC3c6eQk/gZYjxRquTJb8FoLHUTtjBc9zWNG0uIA8zkqnqMWxCX6ytcwfLBGyP+Jwc71XLmwSKQ60vWTO4yyPef4jb0VHOK7l1jkyc450qYfT9lkhqX7mwjWH4z2fIlQHFsZxLFSWBvskDtoz13D7RyJHLsjvXXw/A2M9yNkY4hoB/qu/Q4efgBPE/wB1Hq+EXWH9TOPo7o5DRttGLvPvPPvHlyHIKa4XSajbn3j6DgvmloGxjXeRcZ3OTR5/muDimncQcYqNpq5+Ef1Tecknugd3oiTe7JbS2RsdIGM+z0rmR5z1AMULB7xc4WLhyaDe+y9uKrvEujSGDD5Kl80nWxsLrdnqy7IWGV7XuNqmuAYBJJKamqf1k7hYuGTI2/6cIOwcTtOd99450x6TM6v2CHMgh0+rmGhpu1htvvYnhYcVpB70jOaVWyqsPrZo3fQSSMcSLdW5zSTutqnMr2RgXWezQdcCJeqj6wE3IfqjWud+d815X6KWxnFqLrbavWb9mtqu1P49VetlucwREQFD/wCIHQ7Ve3EYm9l9mVFtzsmseeRFmnmG8VX+jNR1rDCfeGbOZG7xGX4V6yrKVkrHxyND2PaWuaRcEEWIK8r6f6LSYPXANuYnEvgfxaD7pPzNuAfA71aEtLs0xz0Ss4sUzqOqZK0e67WHMbHN8iQrvpp2yMa9hu14DmnkRcKrsbo21MLZ2bH5n7L94PIm67XRfjBLH0snvR3cy/yk9pvgTfx5LLqcfdHRH8E67M6+CxCgrjAcqWuP0fCOcbAM8g65A43aPhXWmnOH1sdZmI8oasDYY3Easv7jrG+3VK+saw1tRC6JxtfNrhta8ZtcLbwf6Lcw+f26kvK0ddHrQ1LLZFwFnZcHAhw5OWCl+b6iUPy9nwWk11xlmFhnhvmNqhfRri5AfQSuvJTgGJx2yQHJh5lnuHuad6na0Zy7pnNK/FvSwg9603sI2qpdOz5Xw5nBfaISYSEabLMQvhzEB9govli+kB9NdZRrT/RFuIQgxnq6mLtwSjIh23VJGeqSB3Gx3WMkX6x1lKdENFUaI6SOnLqepb1VZDdsjDlrWyLmj8wO8ZHKUNdb+hFweRB2rmdK2hTpwK+ju2rgGsdXbI1vDi9o2cRdueQXM0J0rZXRZ2bMwfSN3Hdrt5H0OXC9MkO6LQl2Z0qzQajqiXxD2effqEgHnYfrfuUYqOjKpfVxCRxdALcCCb/FqgDVtbaATs33U6BUT6SdL6lrYqKncRNNcve02eGZi191yDd3AHiog7Zq8k4wcE3pfYl2JacUOFtbAHGWRuQghGvJf7VsmnO9ib8AVEsa0irq8EPd7HTn9jC68rhwll3dzQMjYriaPaOR0rL+9IRm8j0bwH5rrKJZa2iVx4lLdmpQYZFALRRtZxIGZ7ycyttYaqrjiGtI8MHPaeTQM3HkFjirJZPq2mBnzPAMzu5p7MY77nkFlTluzotLZG1VSRwt1p5GxN3ax7R7htK14dKqUWMLJ5uccLj6v1QjsPhj+kl1Gk/tJTd57i+7j3BfrsXiHuRVEx5RlrfOTV/VXil4Ktvybg0nePq6B7jxmljYB+63WJX27FsUmyaaambuLGOkcP8AiWb6LlnGKo/VUcbOBklBPkwfqsE0uIyCxngi/wDjjLj/ABq914KVflnTdot17r1dRUVR+Rzy2PwYzZ5refimHUDdWSWJlv2MNnPvt7QjvY99u9RGXR6SUWnrKiQHa0HVafC5C3sJ0Npgb9UHAbS8l3ocvRNce7sKMuyowYt0iVdbeHDYHxs2F9vpLd47EW/O5PAhZNHNCzFBUCch007CwkG+qCL7TtOtYk8gpjFE1gDWtDWjYAAAO4DJczSDHo6VvaOtI7KOIZvcd2Q2Dmp1t7RQ9NLeTKLa5zHXF2uaciDYgg7iNhBXorou6VmVYZTVjhHU5Na85Mm4cmv5bCdm2wgGjejjWRuNQxr5JTdwIBDQc9Ufrb9FFNMcGjp3gxEFrr3be5Yf6Hmu542lZzywyUdR6+RUx0LdJL5nNoKtxc+x6iU7XWF+red5sCQ47bWOdrlmZFzqNdIGijMSpHwmwkHahf8AK8bPA7DyPcpKiA8n6J1Rgmko6lpbrOLC13wyA2IPf+dkxqlfRVDJ49rCHD7TdhB8CQe9T/p/0PsW4jC23usqLcdjJPyaT91RjB6wV9MWut10eRvvyyPc4ZHmtoVJaWdOKWqOh/wTvDa5k8TJWG7Xi45cQeYNwe5fDJ/Zals+yKXViqOWdo5T91x1T9l1/hUI0FxA005pX3EchJiv8LxtZ4/mBxVgTxNe1zXAOa4FpB2EHIhedOPpzpm28o13MeldFJA+Oqph9NAS9g+duySI8nD1srF0ax2Kupo6iE3ZIL23tO9ruYNwoNo7UGWJ9NK680FgHHa+M/Vyd9gWu+008Qovh+NnA68l4PsNU76QD9lJsLmj1I3j7oV4/pOfLG1qReq+XNuvmCZr2hzSHNcAWkG4IIuCDvBWRWMTVfS8PJYHMI2hdFfhCiiykzmot59ODyWB9MdxUFtSMCKNaQ6dUdI8xOeZZ/8ARhHWSX4Otkzb8RBUYqdNK6b6uOKkZ9r6ab9GN/iR7cllvwWYiqUYjWg3FfP4tgI8AYrLeh0jrWj/AHgP+/FH/IGquuPkv6cvBZ8b7KmulbROShnGKUI1RrXnaBk1x+O29jtjhuOe/KQx6WVo3U7u+ORvr1h/JfNZpzVBjmSYdFOxwLXBlRtaciC2SPMEbrnarxkjGaox6L4+ytgEjOy4ZSMvm13DmDtB/uuBT04lrKmodnZ/Ux8mxgB1u9+t5KvMOxx9BWOkiifGwk3gkcb6hzDXEgE23Otu71YOiNT1lKx+97pHO+8ZHk+pVZw0213IlkdHQqTmuFLirpHGOlaHkGz5D9Uzy993IL9rWPrJXRtJZTsOrI4ZOkcNrGnc0HInebju71LTMiaGsaGtAyAWelJ2+TT1dMUkcqgwTUd1jyZZd8j9o5MGxg7l0Pd35r6kmvs2LEspStnRiUuWfhGd9/Hf5r9X5K9rBd72sb8z3Bo8ztXMqNLKKLLrHTO+WNpI8CbA+BUqEpcIu5RXJ1Wi+xbDKJ53W71HjpVVSAimoS0bnSnVHfbs/mVza7Eas39oro4B8sIufMWI81vHpZsr6nhE4NNHGNaV7QPtENb5lc6q0ypGHVY4zO3NhaXHwOz1Vc1FZRtNyJal/wA0rzbyG3zWxQ4lWTgtoqZ1r2tBE4+ZYPzK1j00VyzN5vmvuS+txqqlFgGUbD8chDpiPssGTfFceKspaYl4vLKfelkPaPicx4BfVF0Y4zUm74+qB3yyNb5tZd/mFKcJ6AibGqrBzbCy/k95/lXRFwh7UZ+suav9yB4jpeXXAcbcGC3mTmuK1s9a4RwQvkNwbMaXO4Z2GQ2r0Zg3RFhdPYmEzuG+Zxd5tFmfwqa0dHHC0MijZG0bGsaGt8hkkskmUnmlLZlE9H/Q5VCeGpqninET2SNYCHSkscHC9uyzMDeTyCK/UVDIIiIDXxCiZPE+KVodHI0sc07wRYryhjWHS4NiL4znqHsk7JInZg+I8nDkvW6rPpy0Q9spPaYheamBdltdFte3mR7w7nDehKdblYY9TNnjbURHJ1jcbWuGx3Ig5FTDRfF/aoA52UjDqSjg4b+4ixHfyVe6A4m0B9PJbVcbt8bAg8jYLp0k5oKsOcfon2ZIfsk9l/e05HkSr54epDUuTuUrip/UmuJvdC5lVGC58N9Zo2yRG3WM5nIOHNo4lb+l2Ex19JrMILZGhzHjYDa7H/oeRIX1dcjRrERRVRoZcqecl9KTsa4ntw34Em47+a4Y7r5oidJ32ZxOi3pEfh8nsNcSIQ4ta47YXXzB/wDbJ8tuxego5A4AggggEEG4IOwgjaF5w6YNGOrcKpgyNmyfk138p/dUf0Y6Sa+gi6mGUGO92tkaHhvJl82g8Nnqt1+JWcco6XR6xWOedrGlziGtGZJIAHeTsXmw9J+NVNhE7V4mOFnq5wIHosL8ErKw61fVSOG3ULy7yB7DfAFVdR5ZMYSlwi29JOlyipzqQF1ZNsDIc235ybLfdDlB8SxrEsQv7RN7LAb/AEEGTiOEj7k7NovbkFgo8PgpW3aGxi2b3EXPe4rVl0ga7s08b53cWi0fi85eSzeRv2L+TeOKMfcdDD8OigbqxMDBvttPedpXxXYrDD9ZI0H5drvBozXN9gqp/rpRCz5Ife/eef0W7SYXT0zS4Na22Ze49rvLnLJpd3b+Rsm62VIxNxWWT6mmeR88pEbe+2bj5LZgpqw5mWnZyax77eLnD8l8sxLrPqWOePnPZj8CRd3gCF0IYnkZ2vyyHqpuuyM5q1vIwtpasf8AqIj305/SRJa6WEa00Ye0bXw3JHEujcLgdxctxsbh/wB1sN9VKnfKOOcUuHZzKyigrYRrWexwux494c2naDxHmFHNGa9tDJLRzuDQ1+sx5IDdUtvnrWtsGWeZPBcnSTHnQVMrKSTUYba4AaW9ZnrFtwbbr233UWnlc9xc9xc47S43J8SuhQ2p8BQbLop8RgdkyWI8A17fSxWStmDW3cQ0DMkmwtzJVGuXUwrrZLMLnmJuZaXHU7rbNqj0NWyZfGqn5JpWaXN2QRulPze6zzOZ9FyajEquXbKIm8Ixn+I5+q1qmsZGMz4Db5LuYHoRidfYxQezxH9pN2cuIBGsfBviuhYcWP5nVOUV7nfyOIaOlZ2pnSSu+07VB8c3HyCO0qbENWmhZHzDcz3uOZ8QrZwPoKp22dWTyTu3tZ2GdxObj5hWDgmiFDSW9npYmEfFqgv/ABuu71VnPwqMHl/SqPOFHgmL4h9XBMWm1iR1cee8OksD4KYYH0DzvIdWVLYxvbEC95HNzrBp8HK+0VG2+TJyb5Ido90ZYbRgFlO2V4t9JNaR1xvAcNVp5tAUvYwAAAAAbAMgvpFBAREQBERAEREAREQBfhC/UQHljpQ0XOFYgTGLQSkyQ8ACe3H+6TbuLV0aeVtbT6pzkaLtv8Q2Z/kedldnSTomMSonxCwmZ24HHc8A5E8HC7T3g7gvMeB1z6eXUcCxzXEWdkWuBsWuB2cCFrjlTpm+CdOnwyyNCcb12+zSn6WIdm+17BkD3jYe5dHS3BvaqdzG5SN7cR2EPGwX3X2f9lCtIIC4MrKclr2m5ttDt48fXxUv0T0mZWx7mzNHbZ/M3i0+mzv5c+J45akdH+jOvobiDcTw8Nms6WO8UzXD4hsLgR8TbX534LQrMBijPYgjaW3B1WNB/Jc+pp6iirDV0kYlZK0ioiLwwE7nAnffO9j8XzLqzaW9ZnJQzsdxZJC783C6xmr4ZWLrZo0rIUlx0HbSTnmRDf8A+1YHYq4+7RP/AH5Y2jxs5x9Fi4M0U0fLqCInWLGuPFw1j4F11mle1jS5xDWjaTk0eJyWrLUVb76op6ccQDK8fiDW+hXBrKmkY/XqKh1TINgcdcA/ZYzsN7ir6L72Vcq4X1Or/mb5cqZlx/qyXEf7o95/hYc1khwhpIfM4zPGYLrag+4wdkep5rhz6YPdlBTm250hsPIf1XPmrqyX3p9QcIxb1GfqtY9PN8KiNV+X9iemVrM3EAczYeq0qjSenbtnj/dOt/y3VfzQQtN5Xl7vtOJPkM1gdikbPq4/GwH91oukS5kUm1dyosBumEG7rHcxG7+i5Gkmmd4zHTtka52TnObqlo+zzPHco/1Ne8XbTTWOYIheR+S/RT4gNtLN4wP/AECusWNeTGSxt/0cJlM87GO8itmLCZHbQG95/QLdnxOWPKSEsP2g5voQvqmqamfKCB793YY95v4BbVAlLH3bPyLCWMGs917eA/uslJ11VK2no4y57smhoz7+DRxJ2KTaPdFGJ1pDp2mmjPxTe9+7EO1f72r3q9tC9CqXDI9WBt3u+sldYyP7zubwaMvHNQ5+CHkraKo4vR/0Y09AxkkrWz1e10jhdrDwiB2W+baeWxT5EVDIIiIAiIgCIiAIiIAiIgCIiAIiIAiIgCoXp80K6t/+Ywt7DyG1AG5+QbJbg7IHnb5ir6WvX0bJo3xStD45GlrmnYQRYoDyronjYzjkza4WcDvGzW7xvWtjuHyUU4lhcW56zXD/AKsRxGzzX1p7opLhdY6LMsPbhk+Zl/8AmGwj9CF2dFsaiqGdROGkj3dbYRvAutotTWlnTCSyLS+exJNEdLo6xvVvsye2bfhfxLP1G0c1sV8jISdd7Wgb3ED81XWK6PiOa8EzQy+sDrHWYeHZ9CsPV0rDrSvfO/7TrDybdx/EFyy6S34Lqc0qaJdU6WU7TqsLpXfLG0n1Nh5XWCXEq2QXbFHTM+aZ3a8Bx5WKjh0oDBaCNsY+w0N8zm4+a0BX1NQ/VjDnvOwMaXPP5lWjgxR53IlkXd/Q6uIU7n/XVLpRw92PwB/oFpe0wRe6ATyF/UqR4J0SYpVWdIwQNPxTusbcmC7vMBWLgHQVSR2NVLJUH5W/Rx+hLj+ILXUl7UZPKl7UUoMUkkcGQxlzjsABc49zWqUYN0Y4tWWLmdQw75nan8DQXeYC9F4NgNNSN1aaCOIb9RoBP3jtPiV0lDm2UlklLllQ4F0D0zLGqnkmPysAjZ3Ha4+BCsLA9EKGjt7PSxRkZa+rrSfjddx813EVSgREQBERAEREAREQBERAEREAREQBERAEREAREQBERAEREAREQEa0/wBEI8TpXQvs2QdqKS2bH/q07COHMBeXf9lKz2mSlbTyPnjNnsY0m3BxIyDSLEO2G4XsdflkB5douifF5veh1BxllYB5Bxd6KT4V0BTOsamqjZxETHPP4natvIq/EQFc4N0LYbBYyNkqHDP6V/Z/DHqgjkbqdYbhUFO3UghjibwjY1o/hGa3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76388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dirty="0"/>
          </a:p>
        </p:txBody>
      </p:sp>
      <p:grpSp>
        <p:nvGrpSpPr>
          <p:cNvPr id="13317" name="6 Grupo"/>
          <p:cNvGrpSpPr>
            <a:grpSpLocks/>
          </p:cNvGrpSpPr>
          <p:nvPr/>
        </p:nvGrpSpPr>
        <p:grpSpPr bwMode="auto">
          <a:xfrm>
            <a:off x="372342" y="377823"/>
            <a:ext cx="4112572" cy="354013"/>
            <a:chOff x="432048" y="109661"/>
            <a:chExt cx="6048672" cy="354240"/>
          </a:xfrm>
        </p:grpSpPr>
        <p:sp>
          <p:nvSpPr>
            <p:cNvPr id="9" name="8 Rectángulo redondeado"/>
            <p:cNvSpPr/>
            <p:nvPr/>
          </p:nvSpPr>
          <p:spPr>
            <a:xfrm>
              <a:off x="432048" y="109661"/>
              <a:ext cx="6048672" cy="35424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9512" y="127135"/>
              <a:ext cx="6013745" cy="3192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lIns="228625" tIns="0" rIns="228625" bIns="0" spcCol="1270" anchor="ctr"/>
            <a:lstStyle/>
            <a:p>
              <a:pPr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CO" sz="1600" b="1" dirty="0"/>
                <a:t>1) Gestión Misional y de Gobierno</a:t>
              </a:r>
            </a:p>
          </p:txBody>
        </p:sp>
      </p:grpSp>
      <p:sp>
        <p:nvSpPr>
          <p:cNvPr id="4221" name="11 Rectángulo"/>
          <p:cNvSpPr>
            <a:spLocks noChangeArrowheads="1"/>
          </p:cNvSpPr>
          <p:nvPr/>
        </p:nvSpPr>
        <p:spPr bwMode="auto">
          <a:xfrm>
            <a:off x="372342" y="731836"/>
            <a:ext cx="1146894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es-CO" sz="1400" b="1" dirty="0" smtClean="0">
                <a:cs typeface="Arial" charset="0"/>
              </a:rPr>
              <a:t>Proceso</a:t>
            </a:r>
            <a:r>
              <a:rPr lang="es-CO" sz="1400" b="1" dirty="0">
                <a:cs typeface="Arial" charset="0"/>
              </a:rPr>
              <a:t>: </a:t>
            </a:r>
            <a:r>
              <a:rPr lang="es-CO" sz="1400" dirty="0">
                <a:cs typeface="Arial" charset="0"/>
              </a:rPr>
              <a:t>GESTIÓN DEL RIESGO VIAL</a:t>
            </a:r>
          </a:p>
          <a:p>
            <a:pPr algn="just" eaLnBrk="1" hangingPunct="1">
              <a:defRPr/>
            </a:pPr>
            <a:r>
              <a:rPr lang="es-CO" sz="1400" b="1" dirty="0">
                <a:cs typeface="Arial" charset="0"/>
              </a:rPr>
              <a:t>Objetivo del proceso: </a:t>
            </a:r>
            <a:r>
              <a:rPr lang="es-CO" sz="1400" dirty="0">
                <a:cs typeface="Arial" charset="0"/>
              </a:rPr>
              <a:t>Liderar la gestión del riesgo vial y la adaptación al cambio climático para proyectos de infraestructura vial no concesionada, con el fin de mitigar y minimizar las atenciones a emergencias en las vías</a:t>
            </a:r>
          </a:p>
          <a:p>
            <a:pPr algn="just">
              <a:defRPr/>
            </a:pPr>
            <a:r>
              <a:rPr lang="es-CO" sz="1400" b="1" dirty="0">
                <a:solidFill>
                  <a:srgbClr val="000000"/>
                </a:solidFill>
                <a:cs typeface="Arial" charset="0"/>
              </a:rPr>
              <a:t>Operación: </a:t>
            </a:r>
            <a:r>
              <a:rPr lang="es-CO" sz="1400" dirty="0">
                <a:solidFill>
                  <a:srgbClr val="000000"/>
                </a:solidFill>
                <a:cs typeface="Arial" charset="0"/>
              </a:rPr>
              <a:t>Gestión del riesgo por la variabilidad climática (vulnerabilidad, prevención y atención emergencia)</a:t>
            </a:r>
          </a:p>
        </p:txBody>
      </p:sp>
      <p:graphicFrame>
        <p:nvGraphicFramePr>
          <p:cNvPr id="12" name="1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8894940"/>
              </p:ext>
            </p:extLst>
          </p:nvPr>
        </p:nvGraphicFramePr>
        <p:xfrm>
          <a:off x="389805" y="1762842"/>
          <a:ext cx="11468945" cy="3865073"/>
        </p:xfrm>
        <a:graphic>
          <a:graphicData uri="http://schemas.openxmlformats.org/drawingml/2006/table">
            <a:tbl>
              <a:tblPr/>
              <a:tblGrid>
                <a:gridCol w="254203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0520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215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5288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50013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40956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618735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411890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500133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377097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516406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368813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1744555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</a:tblGrid>
              <a:tr h="185624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META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INDICADOR DE GESTIÓN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INDICADOR DE ACTIVIDAD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INDICADOR CUANTIFICADO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FECHA DE CUMPLIMIENTO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RESPONSABLES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2542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Primer trimestre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Segundo Trimestre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Tercer trimestre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Cuarto trimestre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3162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Cantidad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Cantidad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Cantidad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Cantidad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08937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Atender 32 sitios críticos en la red vial nacional </a:t>
                      </a:r>
                      <a:r>
                        <a:rPr lang="es-CO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primaria</a:t>
                      </a:r>
                      <a:endParaRPr lang="es-CO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Sitios críticos en la red vial nacional primaria atendidos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32,0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7,0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18,0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56%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32,0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red Nacional de Carreteras</a:t>
                      </a:r>
                      <a:b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de Prevención y Atención a Emergencias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36821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Atender 23 sitios críticos en la red vial secundaria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Sitios críticos en la red vial secundaria atendidos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15,00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22,00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96%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Grupo Grandes Proyectos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Red Terciaria y Férrea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36821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Atender 10 sitios críticos en la Red Terciaria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Sitios críticos en la red vial terciaria atendidos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4,0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40%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Red Terciaria y Férrea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75587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Atender el 100% de emergencias que se presenten en la red vial nacional </a:t>
                      </a:r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primaria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Emergencias en la red vial nacional primaria atendidas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de Prevención y Atención de Emergencias</a:t>
                      </a:r>
                      <a:b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Coordinación de Emergencias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652076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Realizar seguimiento a 4 estudios en zona de influencia de sitios críticos, para la gestión del riesgo (Análisis de Vulnerabilidad)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Estudios con seguimiento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Subdirección de Prevención y Atención de Emergencias</a:t>
                      </a:r>
                      <a:b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Coordinación de Prevención</a:t>
                      </a:r>
                      <a:b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Coordinación de Vulnerabilidad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5" name="9 Rectángulo"/>
          <p:cNvSpPr/>
          <p:nvPr/>
        </p:nvSpPr>
        <p:spPr bwMode="auto">
          <a:xfrm>
            <a:off x="389804" y="47181"/>
            <a:ext cx="6013450" cy="319088"/>
          </a:xfrm>
          <a:prstGeom prst="rect">
            <a:avLst/>
          </a:prstGeom>
          <a:solidFill>
            <a:srgbClr val="00EE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28625" tIns="0" rIns="228625" bIns="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 smtClean="0"/>
              <a:t>Crecimiento Verde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3125152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6475</TotalTime>
  <Words>19309</Words>
  <Application>Microsoft Office PowerPoint</Application>
  <PresentationFormat>Panorámica</PresentationFormat>
  <Paragraphs>5105</Paragraphs>
  <Slides>89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89</vt:i4>
      </vt:variant>
    </vt:vector>
  </HeadingPairs>
  <TitlesOfParts>
    <vt:vector size="98" baseType="lpstr">
      <vt:lpstr>Arial</vt:lpstr>
      <vt:lpstr>Arial Narrow</vt:lpstr>
      <vt:lpstr>Calibri</vt:lpstr>
      <vt:lpstr>Calibri Light</vt:lpstr>
      <vt:lpstr>Times New Roman</vt:lpstr>
      <vt:lpstr>Verdana</vt:lpstr>
      <vt:lpstr>Tema de Office</vt:lpstr>
      <vt:lpstr>1_Tema de Office</vt:lpstr>
      <vt:lpstr>2_Tema de Office</vt:lpstr>
      <vt:lpstr>PLAN DE ACCIÓN ANUAL 2017 V.3  INSTITUTO NACIONAL DE VÍAS Aprobado mediante acta del Comité Institucional de Desarrollo Administrativo N° 43 del 09 de agosto de 2017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Instituto Nacional de Vias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Laura Marcela Pinilla Moreno</dc:creator>
  <cp:lastModifiedBy>Adriana Varela Montenegro</cp:lastModifiedBy>
  <cp:revision>592</cp:revision>
  <cp:lastPrinted>2016-01-25T21:07:38Z</cp:lastPrinted>
  <dcterms:created xsi:type="dcterms:W3CDTF">2016-01-23T15:02:26Z</dcterms:created>
  <dcterms:modified xsi:type="dcterms:W3CDTF">2017-09-01T20:11:21Z</dcterms:modified>
</cp:coreProperties>
</file>