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63" r:id="rId4"/>
    <p:sldId id="261" r:id="rId5"/>
    <p:sldId id="267" r:id="rId6"/>
    <p:sldId id="264" r:id="rId7"/>
    <p:sldId id="274" r:id="rId8"/>
    <p:sldId id="265" r:id="rId9"/>
    <p:sldId id="272" r:id="rId10"/>
    <p:sldId id="269" r:id="rId11"/>
    <p:sldId id="273" r:id="rId12"/>
    <p:sldId id="275" r:id="rId13"/>
    <p:sldId id="271" r:id="rId14"/>
  </p:sldIdLst>
  <p:sldSz cx="9144000" cy="6858000" type="screen4x3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6CC"/>
    <a:srgbClr val="018E6B"/>
    <a:srgbClr val="EF930A"/>
    <a:srgbClr val="E2ECFD"/>
    <a:srgbClr val="6996FD"/>
    <a:srgbClr val="069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7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CECF7-9022-4223-AB74-51A15F484F92}" type="doc">
      <dgm:prSet loTypeId="urn:microsoft.com/office/officeart/2005/8/layout/radial1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364ADCD0-1C78-4835-88B2-FE86AEC20316}">
      <dgm:prSet phldrT="[Texto]" custT="1"/>
      <dgm:spPr/>
      <dgm:t>
        <a:bodyPr/>
        <a:lstStyle/>
        <a:p>
          <a:r>
            <a:rPr lang="es-CO" sz="1400" dirty="0">
              <a:solidFill>
                <a:schemeClr val="tx1"/>
              </a:solidFill>
            </a:rPr>
            <a:t>MIPG</a:t>
          </a:r>
        </a:p>
        <a:p>
          <a:r>
            <a:rPr lang="es-CO" sz="1100" b="1" dirty="0">
              <a:solidFill>
                <a:schemeClr val="tx1"/>
              </a:solidFill>
            </a:rPr>
            <a:t>PLANEACION INSTITUCIONAL </a:t>
          </a:r>
        </a:p>
        <a:p>
          <a:br>
            <a:rPr lang="es-MX" altLang="es-CO" sz="1100" dirty="0">
              <a:solidFill>
                <a:schemeClr val="tx1"/>
              </a:solidFill>
              <a:latin typeface="Arial Narrow" pitchFamily="34" charset="0"/>
            </a:rPr>
          </a:br>
          <a:r>
            <a:rPr lang="es-MX" altLang="es-CO" sz="1100" dirty="0">
              <a:solidFill>
                <a:schemeClr val="tx1"/>
              </a:solidFill>
              <a:latin typeface="Arial Narrow" pitchFamily="34" charset="0"/>
            </a:rPr>
            <a:t>BIENESTAR ORGANIZACIONAL </a:t>
          </a:r>
        </a:p>
        <a:p>
          <a:r>
            <a:rPr lang="es-MX" altLang="es-CO" sz="1100" b="1" dirty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ETALHU-PR-3  </a:t>
          </a:r>
          <a:endParaRPr lang="es-CO" sz="1100" b="1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C0C0C0"/>
              </a:outerShdw>
            </a:effectLst>
          </a:endParaRPr>
        </a:p>
      </dgm:t>
    </dgm:pt>
    <dgm:pt modelId="{2E983DD2-9CED-406A-A5B7-2BC5738B4D0C}" type="parTrans" cxnId="{774F7665-1173-46AD-AF95-F0A399EB22BA}">
      <dgm:prSet/>
      <dgm:spPr/>
      <dgm:t>
        <a:bodyPr/>
        <a:lstStyle/>
        <a:p>
          <a:endParaRPr lang="es-CO"/>
        </a:p>
      </dgm:t>
    </dgm:pt>
    <dgm:pt modelId="{5F4A5E05-0529-40CD-8E8A-BE1EC93BF68D}" type="sibTrans" cxnId="{774F7665-1173-46AD-AF95-F0A399EB22BA}">
      <dgm:prSet/>
      <dgm:spPr/>
      <dgm:t>
        <a:bodyPr/>
        <a:lstStyle/>
        <a:p>
          <a:endParaRPr lang="es-CO"/>
        </a:p>
      </dgm:t>
    </dgm:pt>
    <dgm:pt modelId="{3E20BD3F-CA3B-4C4E-AF54-1AFAFD3EA2B9}">
      <dgm:prSet phldrT="[Texto]"/>
      <dgm:spPr/>
      <dgm:t>
        <a:bodyPr/>
        <a:lstStyle/>
        <a:p>
          <a:r>
            <a:rPr lang="es-CO" dirty="0"/>
            <a:t>Ruta de la felicidad </a:t>
          </a:r>
        </a:p>
      </dgm:t>
    </dgm:pt>
    <dgm:pt modelId="{89BDE92B-165F-4F3C-A340-5A5223D846CE}" type="parTrans" cxnId="{01686F8F-FD7C-49C2-8F07-E0C346627FDE}">
      <dgm:prSet/>
      <dgm:spPr/>
      <dgm:t>
        <a:bodyPr/>
        <a:lstStyle/>
        <a:p>
          <a:endParaRPr lang="es-CO"/>
        </a:p>
      </dgm:t>
    </dgm:pt>
    <dgm:pt modelId="{836DB37A-51A7-4E06-8E84-C8F38FCB8D89}" type="sibTrans" cxnId="{01686F8F-FD7C-49C2-8F07-E0C346627FDE}">
      <dgm:prSet/>
      <dgm:spPr/>
      <dgm:t>
        <a:bodyPr/>
        <a:lstStyle/>
        <a:p>
          <a:endParaRPr lang="es-CO"/>
        </a:p>
      </dgm:t>
    </dgm:pt>
    <dgm:pt modelId="{A21D9B43-6727-456F-9D08-56220792EF3F}">
      <dgm:prSet phldrT="[Texto]"/>
      <dgm:spPr/>
      <dgm:t>
        <a:bodyPr/>
        <a:lstStyle/>
        <a:p>
          <a:r>
            <a:rPr lang="es-CO" dirty="0"/>
            <a:t>Ruta del crecimiento</a:t>
          </a:r>
        </a:p>
      </dgm:t>
    </dgm:pt>
    <dgm:pt modelId="{CABC5B87-C8AD-44C0-AA20-2065493FF080}" type="parTrans" cxnId="{8A2A1D0D-4834-472E-9D8A-A958F0CE848F}">
      <dgm:prSet/>
      <dgm:spPr/>
      <dgm:t>
        <a:bodyPr/>
        <a:lstStyle/>
        <a:p>
          <a:endParaRPr lang="es-CO"/>
        </a:p>
      </dgm:t>
    </dgm:pt>
    <dgm:pt modelId="{702EBAD6-169A-49BC-97BA-9D1F57A882A2}" type="sibTrans" cxnId="{8A2A1D0D-4834-472E-9D8A-A958F0CE848F}">
      <dgm:prSet/>
      <dgm:spPr/>
      <dgm:t>
        <a:bodyPr/>
        <a:lstStyle/>
        <a:p>
          <a:endParaRPr lang="es-CO"/>
        </a:p>
      </dgm:t>
    </dgm:pt>
    <dgm:pt modelId="{DD26691D-95C7-4A4C-A4E5-ACCD24773833}">
      <dgm:prSet phldrT="[Texto]" custScaleX="96467" custScaleY="88022"/>
      <dgm:spPr/>
      <dgm:t>
        <a:bodyPr/>
        <a:lstStyle/>
        <a:p>
          <a:endParaRPr lang="es-CO"/>
        </a:p>
      </dgm:t>
    </dgm:pt>
    <dgm:pt modelId="{848C0FDA-4B52-4D48-B6AA-D2EDE52181E9}" type="parTrans" cxnId="{1FDB0434-617F-4BAD-8B27-EB31C8290EFA}">
      <dgm:prSet/>
      <dgm:spPr/>
      <dgm:t>
        <a:bodyPr/>
        <a:lstStyle/>
        <a:p>
          <a:endParaRPr lang="es-CO"/>
        </a:p>
      </dgm:t>
    </dgm:pt>
    <dgm:pt modelId="{62545268-D11E-478A-A7A0-ACB5FFB9BBC5}" type="sibTrans" cxnId="{1FDB0434-617F-4BAD-8B27-EB31C8290EFA}">
      <dgm:prSet/>
      <dgm:spPr/>
      <dgm:t>
        <a:bodyPr/>
        <a:lstStyle/>
        <a:p>
          <a:endParaRPr lang="es-CO"/>
        </a:p>
      </dgm:t>
    </dgm:pt>
    <dgm:pt modelId="{2961F403-E3A0-4BA0-8D26-C59E56371138}" type="pres">
      <dgm:prSet presAssocID="{C5DCECF7-9022-4223-AB74-51A15F484F9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8E2E79C-721A-41C0-AD6E-2C6F5FBDBC63}" type="pres">
      <dgm:prSet presAssocID="{364ADCD0-1C78-4835-88B2-FE86AEC20316}" presName="centerShape" presStyleLbl="node0" presStyleIdx="0" presStyleCnt="1" custScaleX="250562" custLinFactNeighborX="16795" custLinFactNeighborY="-46701"/>
      <dgm:spPr/>
    </dgm:pt>
    <dgm:pt modelId="{B848C073-3200-4CF4-A712-BBFCFEEC4C0E}" type="pres">
      <dgm:prSet presAssocID="{89BDE92B-165F-4F3C-A340-5A5223D846CE}" presName="Name9" presStyleLbl="parChTrans1D2" presStyleIdx="0" presStyleCnt="2"/>
      <dgm:spPr/>
    </dgm:pt>
    <dgm:pt modelId="{5DDECFB7-5C32-4E74-9D68-D6D840A5E814}" type="pres">
      <dgm:prSet presAssocID="{89BDE92B-165F-4F3C-A340-5A5223D846CE}" presName="connTx" presStyleLbl="parChTrans1D2" presStyleIdx="0" presStyleCnt="2"/>
      <dgm:spPr/>
    </dgm:pt>
    <dgm:pt modelId="{AF4A030F-62E1-495F-B034-80385FD83DD0}" type="pres">
      <dgm:prSet presAssocID="{3E20BD3F-CA3B-4C4E-AF54-1AFAFD3EA2B9}" presName="node" presStyleLbl="node1" presStyleIdx="0" presStyleCnt="2" custScaleX="106859" custScaleY="82036" custRadScaleRad="32135" custRadScaleInc="136250">
        <dgm:presLayoutVars>
          <dgm:bulletEnabled val="1"/>
        </dgm:presLayoutVars>
      </dgm:prSet>
      <dgm:spPr/>
    </dgm:pt>
    <dgm:pt modelId="{47AAA627-91A2-4927-A52E-C9DD89CD4D63}" type="pres">
      <dgm:prSet presAssocID="{CABC5B87-C8AD-44C0-AA20-2065493FF080}" presName="Name9" presStyleLbl="parChTrans1D2" presStyleIdx="1" presStyleCnt="2"/>
      <dgm:spPr/>
    </dgm:pt>
    <dgm:pt modelId="{AA531075-55E7-4A13-9AE7-F2B04B189C37}" type="pres">
      <dgm:prSet presAssocID="{CABC5B87-C8AD-44C0-AA20-2065493FF080}" presName="connTx" presStyleLbl="parChTrans1D2" presStyleIdx="1" presStyleCnt="2"/>
      <dgm:spPr/>
    </dgm:pt>
    <dgm:pt modelId="{5340D631-0ADD-4742-880D-B9B1CCBE678A}" type="pres">
      <dgm:prSet presAssocID="{A21D9B43-6727-456F-9D08-56220792EF3F}" presName="node" presStyleLbl="node1" presStyleIdx="1" presStyleCnt="2" custScaleX="79839" custScaleY="75493" custRadScaleRad="90751" custRadScaleInc="91716">
        <dgm:presLayoutVars>
          <dgm:bulletEnabled val="1"/>
        </dgm:presLayoutVars>
      </dgm:prSet>
      <dgm:spPr/>
    </dgm:pt>
  </dgm:ptLst>
  <dgm:cxnLst>
    <dgm:cxn modelId="{8A2A1D0D-4834-472E-9D8A-A958F0CE848F}" srcId="{364ADCD0-1C78-4835-88B2-FE86AEC20316}" destId="{A21D9B43-6727-456F-9D08-56220792EF3F}" srcOrd="1" destOrd="0" parTransId="{CABC5B87-C8AD-44C0-AA20-2065493FF080}" sibTransId="{702EBAD6-169A-49BC-97BA-9D1F57A882A2}"/>
    <dgm:cxn modelId="{6C906616-E6F2-433A-81E5-34A41E5E58BD}" type="presOf" srcId="{89BDE92B-165F-4F3C-A340-5A5223D846CE}" destId="{5DDECFB7-5C32-4E74-9D68-D6D840A5E814}" srcOrd="1" destOrd="0" presId="urn:microsoft.com/office/officeart/2005/8/layout/radial1"/>
    <dgm:cxn modelId="{1FDB0434-617F-4BAD-8B27-EB31C8290EFA}" srcId="{C5DCECF7-9022-4223-AB74-51A15F484F92}" destId="{DD26691D-95C7-4A4C-A4E5-ACCD24773833}" srcOrd="1" destOrd="0" parTransId="{848C0FDA-4B52-4D48-B6AA-D2EDE52181E9}" sibTransId="{62545268-D11E-478A-A7A0-ACB5FFB9BBC5}"/>
    <dgm:cxn modelId="{774F7665-1173-46AD-AF95-F0A399EB22BA}" srcId="{C5DCECF7-9022-4223-AB74-51A15F484F92}" destId="{364ADCD0-1C78-4835-88B2-FE86AEC20316}" srcOrd="0" destOrd="0" parTransId="{2E983DD2-9CED-406A-A5B7-2BC5738B4D0C}" sibTransId="{5F4A5E05-0529-40CD-8E8A-BE1EC93BF68D}"/>
    <dgm:cxn modelId="{E50E377E-5683-4F35-8886-237E7F3A363F}" type="presOf" srcId="{A21D9B43-6727-456F-9D08-56220792EF3F}" destId="{5340D631-0ADD-4742-880D-B9B1CCBE678A}" srcOrd="0" destOrd="0" presId="urn:microsoft.com/office/officeart/2005/8/layout/radial1"/>
    <dgm:cxn modelId="{01686F8F-FD7C-49C2-8F07-E0C346627FDE}" srcId="{364ADCD0-1C78-4835-88B2-FE86AEC20316}" destId="{3E20BD3F-CA3B-4C4E-AF54-1AFAFD3EA2B9}" srcOrd="0" destOrd="0" parTransId="{89BDE92B-165F-4F3C-A340-5A5223D846CE}" sibTransId="{836DB37A-51A7-4E06-8E84-C8F38FCB8D89}"/>
    <dgm:cxn modelId="{F6038D93-F5A2-4E30-9E63-06C0EF273A87}" type="presOf" srcId="{CABC5B87-C8AD-44C0-AA20-2065493FF080}" destId="{AA531075-55E7-4A13-9AE7-F2B04B189C37}" srcOrd="1" destOrd="0" presId="urn:microsoft.com/office/officeart/2005/8/layout/radial1"/>
    <dgm:cxn modelId="{C08073AD-D8A4-41ED-ADB3-35548DE26C1C}" type="presOf" srcId="{C5DCECF7-9022-4223-AB74-51A15F484F92}" destId="{2961F403-E3A0-4BA0-8D26-C59E56371138}" srcOrd="0" destOrd="0" presId="urn:microsoft.com/office/officeart/2005/8/layout/radial1"/>
    <dgm:cxn modelId="{70519DC1-8635-4658-B5D9-EBEA96DFD44C}" type="presOf" srcId="{89BDE92B-165F-4F3C-A340-5A5223D846CE}" destId="{B848C073-3200-4CF4-A712-BBFCFEEC4C0E}" srcOrd="0" destOrd="0" presId="urn:microsoft.com/office/officeart/2005/8/layout/radial1"/>
    <dgm:cxn modelId="{75AF95E8-013A-4B61-B558-FF5D84845319}" type="presOf" srcId="{3E20BD3F-CA3B-4C4E-AF54-1AFAFD3EA2B9}" destId="{AF4A030F-62E1-495F-B034-80385FD83DD0}" srcOrd="0" destOrd="0" presId="urn:microsoft.com/office/officeart/2005/8/layout/radial1"/>
    <dgm:cxn modelId="{CBF8F4F2-5277-4295-9016-ABB8E79DAC73}" type="presOf" srcId="{364ADCD0-1C78-4835-88B2-FE86AEC20316}" destId="{98E2E79C-721A-41C0-AD6E-2C6F5FBDBC63}" srcOrd="0" destOrd="0" presId="urn:microsoft.com/office/officeart/2005/8/layout/radial1"/>
    <dgm:cxn modelId="{FA00B3F3-31D3-49B0-B62A-EB2B27500D4C}" type="presOf" srcId="{CABC5B87-C8AD-44C0-AA20-2065493FF080}" destId="{47AAA627-91A2-4927-A52E-C9DD89CD4D63}" srcOrd="0" destOrd="0" presId="urn:microsoft.com/office/officeart/2005/8/layout/radial1"/>
    <dgm:cxn modelId="{E7EDA35F-5D8C-4717-96CA-EB63E4D9AC50}" type="presParOf" srcId="{2961F403-E3A0-4BA0-8D26-C59E56371138}" destId="{98E2E79C-721A-41C0-AD6E-2C6F5FBDBC63}" srcOrd="0" destOrd="0" presId="urn:microsoft.com/office/officeart/2005/8/layout/radial1"/>
    <dgm:cxn modelId="{27AA6802-CC01-467D-8C25-D1DD7921FDA6}" type="presParOf" srcId="{2961F403-E3A0-4BA0-8D26-C59E56371138}" destId="{B848C073-3200-4CF4-A712-BBFCFEEC4C0E}" srcOrd="1" destOrd="0" presId="urn:microsoft.com/office/officeart/2005/8/layout/radial1"/>
    <dgm:cxn modelId="{B5A1C6DA-8DA4-49BD-8F2F-810113D98C78}" type="presParOf" srcId="{B848C073-3200-4CF4-A712-BBFCFEEC4C0E}" destId="{5DDECFB7-5C32-4E74-9D68-D6D840A5E814}" srcOrd="0" destOrd="0" presId="urn:microsoft.com/office/officeart/2005/8/layout/radial1"/>
    <dgm:cxn modelId="{C25A3E22-AA4B-4A62-8F67-C56C7142C5A8}" type="presParOf" srcId="{2961F403-E3A0-4BA0-8D26-C59E56371138}" destId="{AF4A030F-62E1-495F-B034-80385FD83DD0}" srcOrd="2" destOrd="0" presId="urn:microsoft.com/office/officeart/2005/8/layout/radial1"/>
    <dgm:cxn modelId="{A767542F-44C4-419D-A93B-B75E00C3051B}" type="presParOf" srcId="{2961F403-E3A0-4BA0-8D26-C59E56371138}" destId="{47AAA627-91A2-4927-A52E-C9DD89CD4D63}" srcOrd="3" destOrd="0" presId="urn:microsoft.com/office/officeart/2005/8/layout/radial1"/>
    <dgm:cxn modelId="{5F2BA294-2B25-44F2-A896-63465FE4E507}" type="presParOf" srcId="{47AAA627-91A2-4927-A52E-C9DD89CD4D63}" destId="{AA531075-55E7-4A13-9AE7-F2B04B189C37}" srcOrd="0" destOrd="0" presId="urn:microsoft.com/office/officeart/2005/8/layout/radial1"/>
    <dgm:cxn modelId="{08465E88-3E92-4A80-B543-EC69B1F8C891}" type="presParOf" srcId="{2961F403-E3A0-4BA0-8D26-C59E56371138}" destId="{5340D631-0ADD-4742-880D-B9B1CCBE678A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1EEFD3-ED53-4D7A-A907-7FA1E7A41259}" type="doc">
      <dgm:prSet loTypeId="urn:microsoft.com/office/officeart/2005/8/layout/equation2" loCatId="process" qsTypeId="urn:microsoft.com/office/officeart/2005/8/quickstyle/3d1" qsCatId="3D" csTypeId="urn:microsoft.com/office/officeart/2005/8/colors/accent2_5" csCatId="accent2" phldr="1"/>
      <dgm:spPr/>
    </dgm:pt>
    <dgm:pt modelId="{442897EE-4464-49DA-938E-147BB805CD45}">
      <dgm:prSet phldrT="[Texto]"/>
      <dgm:spPr/>
      <dgm:t>
        <a:bodyPr/>
        <a:lstStyle/>
        <a:p>
          <a:r>
            <a:rPr lang="es-CO" dirty="0"/>
            <a:t>Programa de Bienestar</a:t>
          </a:r>
        </a:p>
      </dgm:t>
    </dgm:pt>
    <dgm:pt modelId="{615A6DB0-7D50-4610-8F0B-098BCE8B3DA2}" type="parTrans" cxnId="{7728881F-DF24-45DD-A1B5-CD45302B4ABF}">
      <dgm:prSet/>
      <dgm:spPr/>
      <dgm:t>
        <a:bodyPr/>
        <a:lstStyle/>
        <a:p>
          <a:endParaRPr lang="es-CO"/>
        </a:p>
      </dgm:t>
    </dgm:pt>
    <dgm:pt modelId="{F5BD987C-E88D-477B-A790-2E97994B072B}" type="sibTrans" cxnId="{7728881F-DF24-45DD-A1B5-CD45302B4ABF}">
      <dgm:prSet/>
      <dgm:spPr/>
      <dgm:t>
        <a:bodyPr/>
        <a:lstStyle/>
        <a:p>
          <a:endParaRPr lang="es-CO"/>
        </a:p>
      </dgm:t>
    </dgm:pt>
    <dgm:pt modelId="{94526615-88E2-47E7-A920-543B50A6475E}">
      <dgm:prSet phldrT="[Texto]"/>
      <dgm:spPr/>
      <dgm:t>
        <a:bodyPr/>
        <a:lstStyle/>
        <a:p>
          <a:r>
            <a:rPr lang="es-CO" dirty="0"/>
            <a:t>Programa de Incentivos</a:t>
          </a:r>
        </a:p>
      </dgm:t>
    </dgm:pt>
    <dgm:pt modelId="{03F40D8A-A1C0-453F-ACAD-A4FB54EAEC23}" type="parTrans" cxnId="{85CBCEF5-5435-4C3E-8535-EEEDDD4F0C42}">
      <dgm:prSet/>
      <dgm:spPr/>
      <dgm:t>
        <a:bodyPr/>
        <a:lstStyle/>
        <a:p>
          <a:endParaRPr lang="es-CO"/>
        </a:p>
      </dgm:t>
    </dgm:pt>
    <dgm:pt modelId="{A4247666-C3C7-4DDA-A458-657C7FC706D7}" type="sibTrans" cxnId="{85CBCEF5-5435-4C3E-8535-EEEDDD4F0C42}">
      <dgm:prSet/>
      <dgm:spPr/>
      <dgm:t>
        <a:bodyPr/>
        <a:lstStyle/>
        <a:p>
          <a:endParaRPr lang="es-CO"/>
        </a:p>
      </dgm:t>
    </dgm:pt>
    <dgm:pt modelId="{AFEA930D-81C4-4213-82A0-C276970C5123}" type="pres">
      <dgm:prSet presAssocID="{7A1EEFD3-ED53-4D7A-A907-7FA1E7A41259}" presName="Name0" presStyleCnt="0">
        <dgm:presLayoutVars>
          <dgm:dir/>
          <dgm:resizeHandles val="exact"/>
        </dgm:presLayoutVars>
      </dgm:prSet>
      <dgm:spPr/>
    </dgm:pt>
    <dgm:pt modelId="{9E67A4A2-4B87-4FD0-8386-AE62F6EC7DB8}" type="pres">
      <dgm:prSet presAssocID="{7A1EEFD3-ED53-4D7A-A907-7FA1E7A41259}" presName="vNodes" presStyleCnt="0"/>
      <dgm:spPr/>
    </dgm:pt>
    <dgm:pt modelId="{28166F8C-E5D7-4C93-9F41-A9089CD81A56}" type="pres">
      <dgm:prSet presAssocID="{442897EE-4464-49DA-938E-147BB805CD45}" presName="node" presStyleLbl="node1" presStyleIdx="0" presStyleCnt="2" custScaleX="75279" custScaleY="57662" custLinFactY="-118557" custLinFactNeighborX="54374" custLinFactNeighborY="-200000">
        <dgm:presLayoutVars>
          <dgm:bulletEnabled val="1"/>
        </dgm:presLayoutVars>
      </dgm:prSet>
      <dgm:spPr/>
    </dgm:pt>
    <dgm:pt modelId="{5A3CC7D3-12BB-46A2-AB0E-B4B218D41ABB}" type="pres">
      <dgm:prSet presAssocID="{7A1EEFD3-ED53-4D7A-A907-7FA1E7A41259}" presName="sibTransLast" presStyleLbl="sibTrans2D1" presStyleIdx="0" presStyleCnt="1"/>
      <dgm:spPr/>
    </dgm:pt>
    <dgm:pt modelId="{1D8EDF85-79AE-451D-A4A6-FB3EE71F1BB2}" type="pres">
      <dgm:prSet presAssocID="{7A1EEFD3-ED53-4D7A-A907-7FA1E7A41259}" presName="connectorText" presStyleLbl="sibTrans2D1" presStyleIdx="0" presStyleCnt="1"/>
      <dgm:spPr/>
    </dgm:pt>
    <dgm:pt modelId="{B9689EAD-9B62-458A-BAEB-381E292F0308}" type="pres">
      <dgm:prSet presAssocID="{7A1EEFD3-ED53-4D7A-A907-7FA1E7A41259}" presName="lastNode" presStyleLbl="node1" presStyleIdx="1" presStyleCnt="2" custScaleX="68398" custScaleY="67953" custLinFactNeighborX="-16767" custLinFactNeighborY="22143">
        <dgm:presLayoutVars>
          <dgm:bulletEnabled val="1"/>
        </dgm:presLayoutVars>
      </dgm:prSet>
      <dgm:spPr/>
    </dgm:pt>
  </dgm:ptLst>
  <dgm:cxnLst>
    <dgm:cxn modelId="{F998C80C-A913-4BC4-9F06-82D256A38AE9}" type="presOf" srcId="{F5BD987C-E88D-477B-A790-2E97994B072B}" destId="{5A3CC7D3-12BB-46A2-AB0E-B4B218D41ABB}" srcOrd="0" destOrd="0" presId="urn:microsoft.com/office/officeart/2005/8/layout/equation2"/>
    <dgm:cxn modelId="{7728881F-DF24-45DD-A1B5-CD45302B4ABF}" srcId="{7A1EEFD3-ED53-4D7A-A907-7FA1E7A41259}" destId="{442897EE-4464-49DA-938E-147BB805CD45}" srcOrd="0" destOrd="0" parTransId="{615A6DB0-7D50-4610-8F0B-098BCE8B3DA2}" sibTransId="{F5BD987C-E88D-477B-A790-2E97994B072B}"/>
    <dgm:cxn modelId="{04B17E5D-1F08-4208-B157-DCC019377681}" type="presOf" srcId="{F5BD987C-E88D-477B-A790-2E97994B072B}" destId="{1D8EDF85-79AE-451D-A4A6-FB3EE71F1BB2}" srcOrd="1" destOrd="0" presId="urn:microsoft.com/office/officeart/2005/8/layout/equation2"/>
    <dgm:cxn modelId="{54BF0A6F-328A-433D-9A9E-D0BBCA508953}" type="presOf" srcId="{442897EE-4464-49DA-938E-147BB805CD45}" destId="{28166F8C-E5D7-4C93-9F41-A9089CD81A56}" srcOrd="0" destOrd="0" presId="urn:microsoft.com/office/officeart/2005/8/layout/equation2"/>
    <dgm:cxn modelId="{0903A1D0-A231-4780-A90C-252B458B33B9}" type="presOf" srcId="{7A1EEFD3-ED53-4D7A-A907-7FA1E7A41259}" destId="{AFEA930D-81C4-4213-82A0-C276970C5123}" srcOrd="0" destOrd="0" presId="urn:microsoft.com/office/officeart/2005/8/layout/equation2"/>
    <dgm:cxn modelId="{85CBCEF5-5435-4C3E-8535-EEEDDD4F0C42}" srcId="{7A1EEFD3-ED53-4D7A-A907-7FA1E7A41259}" destId="{94526615-88E2-47E7-A920-543B50A6475E}" srcOrd="1" destOrd="0" parTransId="{03F40D8A-A1C0-453F-ACAD-A4FB54EAEC23}" sibTransId="{A4247666-C3C7-4DDA-A458-657C7FC706D7}"/>
    <dgm:cxn modelId="{33B300F9-5EB2-45D5-B41A-5034C1A06435}" type="presOf" srcId="{94526615-88E2-47E7-A920-543B50A6475E}" destId="{B9689EAD-9B62-458A-BAEB-381E292F0308}" srcOrd="0" destOrd="0" presId="urn:microsoft.com/office/officeart/2005/8/layout/equation2"/>
    <dgm:cxn modelId="{14DD7C18-2C32-470F-AC68-7B7E0C8E9CBF}" type="presParOf" srcId="{AFEA930D-81C4-4213-82A0-C276970C5123}" destId="{9E67A4A2-4B87-4FD0-8386-AE62F6EC7DB8}" srcOrd="0" destOrd="0" presId="urn:microsoft.com/office/officeart/2005/8/layout/equation2"/>
    <dgm:cxn modelId="{7B2D5F23-174F-4100-83CB-F5BAA1DD2B23}" type="presParOf" srcId="{9E67A4A2-4B87-4FD0-8386-AE62F6EC7DB8}" destId="{28166F8C-E5D7-4C93-9F41-A9089CD81A56}" srcOrd="0" destOrd="0" presId="urn:microsoft.com/office/officeart/2005/8/layout/equation2"/>
    <dgm:cxn modelId="{D195BB27-C5EA-42AD-9164-63388DE2F5E7}" type="presParOf" srcId="{AFEA930D-81C4-4213-82A0-C276970C5123}" destId="{5A3CC7D3-12BB-46A2-AB0E-B4B218D41ABB}" srcOrd="1" destOrd="0" presId="urn:microsoft.com/office/officeart/2005/8/layout/equation2"/>
    <dgm:cxn modelId="{5D9011D8-CB34-409B-933F-EA7B63674636}" type="presParOf" srcId="{5A3CC7D3-12BB-46A2-AB0E-B4B218D41ABB}" destId="{1D8EDF85-79AE-451D-A4A6-FB3EE71F1BB2}" srcOrd="0" destOrd="0" presId="urn:microsoft.com/office/officeart/2005/8/layout/equation2"/>
    <dgm:cxn modelId="{0C9BE214-64C5-4E9D-B2F9-78D3F0EC3ADD}" type="presParOf" srcId="{AFEA930D-81C4-4213-82A0-C276970C5123}" destId="{B9689EAD-9B62-458A-BAEB-381E292F030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316F34-F740-4742-B91C-EDA9484415DA}" type="doc">
      <dgm:prSet loTypeId="urn:microsoft.com/office/officeart/2005/8/layout/hProcess7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D160ACA3-7928-46FD-86C6-7A5421838E3C}">
      <dgm:prSet phldrT="[Texto]"/>
      <dgm:spPr/>
      <dgm:t>
        <a:bodyPr/>
        <a:lstStyle/>
        <a:p>
          <a:endParaRPr lang="es-CO" dirty="0"/>
        </a:p>
      </dgm:t>
    </dgm:pt>
    <dgm:pt modelId="{ACED7704-3398-4F58-A79A-80CC7FCF0A18}" type="parTrans" cxnId="{9F3B0DD6-5E1B-4FC6-85D7-C5C28CF70B0A}">
      <dgm:prSet/>
      <dgm:spPr/>
      <dgm:t>
        <a:bodyPr/>
        <a:lstStyle/>
        <a:p>
          <a:endParaRPr lang="es-CO"/>
        </a:p>
      </dgm:t>
    </dgm:pt>
    <dgm:pt modelId="{2F0F7658-0FFF-40ED-92B3-98C13BB91E5A}" type="sibTrans" cxnId="{9F3B0DD6-5E1B-4FC6-85D7-C5C28CF70B0A}">
      <dgm:prSet/>
      <dgm:spPr/>
      <dgm:t>
        <a:bodyPr/>
        <a:lstStyle/>
        <a:p>
          <a:endParaRPr lang="es-CO"/>
        </a:p>
      </dgm:t>
    </dgm:pt>
    <dgm:pt modelId="{B244883F-1683-406C-901B-1D1F47958FB6}">
      <dgm:prSet phldrT="[Texto]" custT="1"/>
      <dgm:spPr/>
      <dgm:t>
        <a:bodyPr/>
        <a:lstStyle/>
        <a:p>
          <a:r>
            <a:rPr lang="es-MX" altLang="es-CO" sz="1800" u="sng" dirty="0">
              <a:latin typeface="Arial Narrow" pitchFamily="34" charset="0"/>
            </a:rPr>
            <a:t>OBJETIVO:</a:t>
          </a:r>
        </a:p>
        <a:p>
          <a:r>
            <a:rPr lang="es-MX" altLang="es-CO" sz="1800" dirty="0">
              <a:latin typeface="Arial Narrow" pitchFamily="34" charset="0"/>
            </a:rPr>
            <a:t>Definir las actividades necesarias para propiciar condiciones laborales que contribuyan al desarrollo  del potencial personal y profesional  de los empleados y el mejoramiento de  la calidad de vida de sus familias.</a:t>
          </a:r>
          <a:endParaRPr lang="es-CO" sz="1800" dirty="0"/>
        </a:p>
      </dgm:t>
    </dgm:pt>
    <dgm:pt modelId="{F8885C32-CA14-4B3C-9184-A28F5F368C20}" type="parTrans" cxnId="{C564288D-8439-4617-A1A4-276EECB2F042}">
      <dgm:prSet/>
      <dgm:spPr/>
      <dgm:t>
        <a:bodyPr/>
        <a:lstStyle/>
        <a:p>
          <a:endParaRPr lang="es-CO"/>
        </a:p>
      </dgm:t>
    </dgm:pt>
    <dgm:pt modelId="{5A663DA2-B79B-492C-980B-E15A86A0BE3F}" type="sibTrans" cxnId="{C564288D-8439-4617-A1A4-276EECB2F042}">
      <dgm:prSet/>
      <dgm:spPr/>
      <dgm:t>
        <a:bodyPr/>
        <a:lstStyle/>
        <a:p>
          <a:endParaRPr lang="es-CO"/>
        </a:p>
      </dgm:t>
    </dgm:pt>
    <dgm:pt modelId="{27C4A116-EBEE-423D-B841-A3D9F20CD567}" type="pres">
      <dgm:prSet presAssocID="{79316F34-F740-4742-B91C-EDA9484415DA}" presName="Name0" presStyleCnt="0">
        <dgm:presLayoutVars>
          <dgm:dir/>
          <dgm:animLvl val="lvl"/>
          <dgm:resizeHandles val="exact"/>
        </dgm:presLayoutVars>
      </dgm:prSet>
      <dgm:spPr/>
    </dgm:pt>
    <dgm:pt modelId="{1E12A98D-EE41-4441-8EEC-3974DF564039}" type="pres">
      <dgm:prSet presAssocID="{D160ACA3-7928-46FD-86C6-7A5421838E3C}" presName="compositeNode" presStyleCnt="0">
        <dgm:presLayoutVars>
          <dgm:bulletEnabled val="1"/>
        </dgm:presLayoutVars>
      </dgm:prSet>
      <dgm:spPr/>
    </dgm:pt>
    <dgm:pt modelId="{0D5D6779-897E-4DCE-B99D-EA6A6CDE4168}" type="pres">
      <dgm:prSet presAssocID="{D160ACA3-7928-46FD-86C6-7A5421838E3C}" presName="bgRect" presStyleLbl="node1" presStyleIdx="0" presStyleCnt="1" custScaleX="148601" custScaleY="55747"/>
      <dgm:spPr/>
    </dgm:pt>
    <dgm:pt modelId="{8B80CB7B-3F23-46B2-8540-E480C56811DD}" type="pres">
      <dgm:prSet presAssocID="{D160ACA3-7928-46FD-86C6-7A5421838E3C}" presName="parentNode" presStyleLbl="node1" presStyleIdx="0" presStyleCnt="1">
        <dgm:presLayoutVars>
          <dgm:chMax val="0"/>
          <dgm:bulletEnabled val="1"/>
        </dgm:presLayoutVars>
      </dgm:prSet>
      <dgm:spPr/>
    </dgm:pt>
    <dgm:pt modelId="{3C081104-06C5-4686-8C96-92FAC779D1EC}" type="pres">
      <dgm:prSet presAssocID="{D160ACA3-7928-46FD-86C6-7A5421838E3C}" presName="childNode" presStyleLbl="node1" presStyleIdx="0" presStyleCnt="1">
        <dgm:presLayoutVars>
          <dgm:bulletEnabled val="1"/>
        </dgm:presLayoutVars>
      </dgm:prSet>
      <dgm:spPr/>
    </dgm:pt>
  </dgm:ptLst>
  <dgm:cxnLst>
    <dgm:cxn modelId="{B5660D39-44F4-40F6-ABF3-5FD1ED1455BF}" type="presOf" srcId="{D160ACA3-7928-46FD-86C6-7A5421838E3C}" destId="{8B80CB7B-3F23-46B2-8540-E480C56811DD}" srcOrd="1" destOrd="0" presId="urn:microsoft.com/office/officeart/2005/8/layout/hProcess7"/>
    <dgm:cxn modelId="{6052294E-6A2A-4AB8-8B18-5228341B92F7}" type="presOf" srcId="{B244883F-1683-406C-901B-1D1F47958FB6}" destId="{3C081104-06C5-4686-8C96-92FAC779D1EC}" srcOrd="0" destOrd="0" presId="urn:microsoft.com/office/officeart/2005/8/layout/hProcess7"/>
    <dgm:cxn modelId="{C564288D-8439-4617-A1A4-276EECB2F042}" srcId="{D160ACA3-7928-46FD-86C6-7A5421838E3C}" destId="{B244883F-1683-406C-901B-1D1F47958FB6}" srcOrd="0" destOrd="0" parTransId="{F8885C32-CA14-4B3C-9184-A28F5F368C20}" sibTransId="{5A663DA2-B79B-492C-980B-E15A86A0BE3F}"/>
    <dgm:cxn modelId="{1770B8AE-3AC6-41D6-8085-C0BF0F649006}" type="presOf" srcId="{79316F34-F740-4742-B91C-EDA9484415DA}" destId="{27C4A116-EBEE-423D-B841-A3D9F20CD567}" srcOrd="0" destOrd="0" presId="urn:microsoft.com/office/officeart/2005/8/layout/hProcess7"/>
    <dgm:cxn modelId="{9F3B0DD6-5E1B-4FC6-85D7-C5C28CF70B0A}" srcId="{79316F34-F740-4742-B91C-EDA9484415DA}" destId="{D160ACA3-7928-46FD-86C6-7A5421838E3C}" srcOrd="0" destOrd="0" parTransId="{ACED7704-3398-4F58-A79A-80CC7FCF0A18}" sibTransId="{2F0F7658-0FFF-40ED-92B3-98C13BB91E5A}"/>
    <dgm:cxn modelId="{8A9D27E0-FE0D-4A77-86ED-CFA99EE0E685}" type="presOf" srcId="{D160ACA3-7928-46FD-86C6-7A5421838E3C}" destId="{0D5D6779-897E-4DCE-B99D-EA6A6CDE4168}" srcOrd="0" destOrd="0" presId="urn:microsoft.com/office/officeart/2005/8/layout/hProcess7"/>
    <dgm:cxn modelId="{16BE4463-7EDE-48E6-A01A-0295E15941AE}" type="presParOf" srcId="{27C4A116-EBEE-423D-B841-A3D9F20CD567}" destId="{1E12A98D-EE41-4441-8EEC-3974DF564039}" srcOrd="0" destOrd="0" presId="urn:microsoft.com/office/officeart/2005/8/layout/hProcess7"/>
    <dgm:cxn modelId="{4CE9D0A5-2260-4F3E-A4C2-19C0C85C570A}" type="presParOf" srcId="{1E12A98D-EE41-4441-8EEC-3974DF564039}" destId="{0D5D6779-897E-4DCE-B99D-EA6A6CDE4168}" srcOrd="0" destOrd="0" presId="urn:microsoft.com/office/officeart/2005/8/layout/hProcess7"/>
    <dgm:cxn modelId="{3B16F31B-DC8B-474C-AC13-D4CFE252471C}" type="presParOf" srcId="{1E12A98D-EE41-4441-8EEC-3974DF564039}" destId="{8B80CB7B-3F23-46B2-8540-E480C56811DD}" srcOrd="1" destOrd="0" presId="urn:microsoft.com/office/officeart/2005/8/layout/hProcess7"/>
    <dgm:cxn modelId="{1B19891C-6683-486A-98D4-47B1EDA8F039}" type="presParOf" srcId="{1E12A98D-EE41-4441-8EEC-3974DF564039}" destId="{3C081104-06C5-4686-8C96-92FAC779D1EC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94DAF2-0182-4CEE-978F-7D646E680093}" type="doc">
      <dgm:prSet loTypeId="urn:microsoft.com/office/officeart/2005/8/layout/pList2" loCatId="list" qsTypeId="urn:microsoft.com/office/officeart/2005/8/quickstyle/3d1" qsCatId="3D" csTypeId="urn:microsoft.com/office/officeart/2005/8/colors/colorful5" csCatId="colorful" phldr="1"/>
      <dgm:spPr/>
    </dgm:pt>
    <dgm:pt modelId="{68041747-F3A4-48F6-9151-2A973941BEC9}">
      <dgm:prSet phldrT="[Texto]"/>
      <dgm:spPr/>
      <dgm:t>
        <a:bodyPr/>
        <a:lstStyle/>
        <a:p>
          <a:r>
            <a:rPr lang="es-CO" b="1" dirty="0">
              <a:cs typeface="Arial" pitchFamily="34" charset="0"/>
            </a:rPr>
            <a:t>1. PROGRAMA CALIDAD DE VIDA LABORAL  </a:t>
          </a:r>
        </a:p>
        <a:p>
          <a:r>
            <a:rPr lang="es-ES" dirty="0">
              <a:cs typeface="Arial" pitchFamily="34" charset="0"/>
            </a:rPr>
            <a:t>Estos programas se ocupan de problemas y condiciones de la vida laboral de los empleados de manera que permitan la satisfacción de sus necesidades personales y profesionales </a:t>
          </a:r>
          <a:endParaRPr lang="es-CO" dirty="0"/>
        </a:p>
      </dgm:t>
    </dgm:pt>
    <dgm:pt modelId="{B50C2531-5999-47B9-BF1A-423C8C49BCF3}" type="parTrans" cxnId="{4A81A4F4-924A-45FC-A172-060552191783}">
      <dgm:prSet/>
      <dgm:spPr/>
      <dgm:t>
        <a:bodyPr/>
        <a:lstStyle/>
        <a:p>
          <a:endParaRPr lang="es-CO"/>
        </a:p>
      </dgm:t>
    </dgm:pt>
    <dgm:pt modelId="{15D13049-49A5-48D0-87FC-5606A15A1970}" type="sibTrans" cxnId="{4A81A4F4-924A-45FC-A172-060552191783}">
      <dgm:prSet/>
      <dgm:spPr/>
      <dgm:t>
        <a:bodyPr/>
        <a:lstStyle/>
        <a:p>
          <a:endParaRPr lang="es-CO"/>
        </a:p>
      </dgm:t>
    </dgm:pt>
    <dgm:pt modelId="{27C3E4E4-0188-44E9-BC62-E239DBA507E8}">
      <dgm:prSet phldrT="[Texto]"/>
      <dgm:spPr/>
      <dgm:t>
        <a:bodyPr/>
        <a:lstStyle/>
        <a:p>
          <a:r>
            <a:rPr lang="es-ES" b="1" dirty="0">
              <a:cs typeface="Arial" pitchFamily="34" charset="0"/>
            </a:rPr>
            <a:t>2.PROGRAMA DE PROTECCION Y SERVICIOS SOCIALES</a:t>
          </a:r>
        </a:p>
        <a:p>
          <a:r>
            <a:rPr lang="es-ES" dirty="0">
              <a:cs typeface="Arial" pitchFamily="34" charset="0"/>
            </a:rPr>
            <a:t>Estos integran acciones, proyectos, programas y estrategias que contribuyan simultáneamente a la satisfacción  de sus necesidades materiales y espirituales, recreativas, vocacionales y  de promoción social.  </a:t>
          </a:r>
          <a:endParaRPr lang="es-CO" dirty="0"/>
        </a:p>
      </dgm:t>
    </dgm:pt>
    <dgm:pt modelId="{EE30CBEF-6B76-4E9A-93D9-D27F0807B615}" type="parTrans" cxnId="{8DE231C6-6BAE-4773-89EE-4F6C6211DB6C}">
      <dgm:prSet/>
      <dgm:spPr/>
      <dgm:t>
        <a:bodyPr/>
        <a:lstStyle/>
        <a:p>
          <a:endParaRPr lang="es-CO"/>
        </a:p>
      </dgm:t>
    </dgm:pt>
    <dgm:pt modelId="{A96C2621-AF8B-46FB-A8AE-9E170374E9A7}" type="sibTrans" cxnId="{8DE231C6-6BAE-4773-89EE-4F6C6211DB6C}">
      <dgm:prSet/>
      <dgm:spPr/>
      <dgm:t>
        <a:bodyPr/>
        <a:lstStyle/>
        <a:p>
          <a:endParaRPr lang="es-CO"/>
        </a:p>
      </dgm:t>
    </dgm:pt>
    <dgm:pt modelId="{8B72BB15-AF02-4A3F-8997-4B60AB2FC748}" type="pres">
      <dgm:prSet presAssocID="{7094DAF2-0182-4CEE-978F-7D646E680093}" presName="Name0" presStyleCnt="0">
        <dgm:presLayoutVars>
          <dgm:dir/>
          <dgm:resizeHandles val="exact"/>
        </dgm:presLayoutVars>
      </dgm:prSet>
      <dgm:spPr/>
    </dgm:pt>
    <dgm:pt modelId="{533C88E3-DD3F-4249-A382-8C1FD5A978BB}" type="pres">
      <dgm:prSet presAssocID="{7094DAF2-0182-4CEE-978F-7D646E680093}" presName="bkgdShp" presStyleLbl="alignAccFollowNode1" presStyleIdx="0" presStyleCnt="1" custScaleY="51937"/>
      <dgm:spPr/>
    </dgm:pt>
    <dgm:pt modelId="{13EAAA98-5840-4165-8124-F75595962373}" type="pres">
      <dgm:prSet presAssocID="{7094DAF2-0182-4CEE-978F-7D646E680093}" presName="linComp" presStyleCnt="0"/>
      <dgm:spPr/>
    </dgm:pt>
    <dgm:pt modelId="{AA8A78BC-A089-417E-9C60-6F64E8DD4592}" type="pres">
      <dgm:prSet presAssocID="{68041747-F3A4-48F6-9151-2A973941BEC9}" presName="compNode" presStyleCnt="0"/>
      <dgm:spPr/>
    </dgm:pt>
    <dgm:pt modelId="{A57D83A3-2FE5-4F98-9796-4061C0B8753D}" type="pres">
      <dgm:prSet presAssocID="{68041747-F3A4-48F6-9151-2A973941BEC9}" presName="node" presStyleLbl="node1" presStyleIdx="0" presStyleCnt="2">
        <dgm:presLayoutVars>
          <dgm:bulletEnabled val="1"/>
        </dgm:presLayoutVars>
      </dgm:prSet>
      <dgm:spPr/>
    </dgm:pt>
    <dgm:pt modelId="{EFA6F333-2950-4F7B-8F60-54FB931CAEA0}" type="pres">
      <dgm:prSet presAssocID="{68041747-F3A4-48F6-9151-2A973941BEC9}" presName="invisiNode" presStyleLbl="node1" presStyleIdx="0" presStyleCnt="2"/>
      <dgm:spPr/>
    </dgm:pt>
    <dgm:pt modelId="{E87B8217-D095-47AD-A13B-53C761C51E45}" type="pres">
      <dgm:prSet presAssocID="{68041747-F3A4-48F6-9151-2A973941BEC9}" presName="imagNode" presStyleLbl="fgImgPlace1" presStyleIdx="0" presStyleCnt="2" custScaleX="74614" custScaleY="5724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9F121E9D-39AE-41FB-B9DC-58E6326DB852}" type="pres">
      <dgm:prSet presAssocID="{15D13049-49A5-48D0-87FC-5606A15A1970}" presName="sibTrans" presStyleLbl="sibTrans2D1" presStyleIdx="0" presStyleCnt="0"/>
      <dgm:spPr/>
    </dgm:pt>
    <dgm:pt modelId="{967BFAC9-12A4-4DD8-BD3D-B560509E8AD9}" type="pres">
      <dgm:prSet presAssocID="{27C3E4E4-0188-44E9-BC62-E239DBA507E8}" presName="compNode" presStyleCnt="0"/>
      <dgm:spPr/>
    </dgm:pt>
    <dgm:pt modelId="{2B4144AD-FA31-4CB8-87D0-C6FCAC3E8E42}" type="pres">
      <dgm:prSet presAssocID="{27C3E4E4-0188-44E9-BC62-E239DBA507E8}" presName="node" presStyleLbl="node1" presStyleIdx="1" presStyleCnt="2">
        <dgm:presLayoutVars>
          <dgm:bulletEnabled val="1"/>
        </dgm:presLayoutVars>
      </dgm:prSet>
      <dgm:spPr/>
    </dgm:pt>
    <dgm:pt modelId="{D9EE3BBF-9F61-4F20-A6E4-1807A51BB710}" type="pres">
      <dgm:prSet presAssocID="{27C3E4E4-0188-44E9-BC62-E239DBA507E8}" presName="invisiNode" presStyleLbl="node1" presStyleIdx="1" presStyleCnt="2"/>
      <dgm:spPr/>
    </dgm:pt>
    <dgm:pt modelId="{FE48B69B-B56D-4C9B-B0DF-DCE79F949F7C}" type="pres">
      <dgm:prSet presAssocID="{27C3E4E4-0188-44E9-BC62-E239DBA507E8}" presName="imagNode" presStyleLbl="fgImgPlace1" presStyleIdx="1" presStyleCnt="2" custScaleX="58219" custScaleY="65706" custLinFactNeighborX="-11789" custLinFactNeighborY="227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</dgm:ptLst>
  <dgm:cxnLst>
    <dgm:cxn modelId="{581C2114-3430-46C6-8889-76E6BBA63774}" type="presOf" srcId="{7094DAF2-0182-4CEE-978F-7D646E680093}" destId="{8B72BB15-AF02-4A3F-8997-4B60AB2FC748}" srcOrd="0" destOrd="0" presId="urn:microsoft.com/office/officeart/2005/8/layout/pList2"/>
    <dgm:cxn modelId="{8453EA39-F261-44D4-B011-A6B22F4F49F9}" type="presOf" srcId="{15D13049-49A5-48D0-87FC-5606A15A1970}" destId="{9F121E9D-39AE-41FB-B9DC-58E6326DB852}" srcOrd="0" destOrd="0" presId="urn:microsoft.com/office/officeart/2005/8/layout/pList2"/>
    <dgm:cxn modelId="{8DE231C6-6BAE-4773-89EE-4F6C6211DB6C}" srcId="{7094DAF2-0182-4CEE-978F-7D646E680093}" destId="{27C3E4E4-0188-44E9-BC62-E239DBA507E8}" srcOrd="1" destOrd="0" parTransId="{EE30CBEF-6B76-4E9A-93D9-D27F0807B615}" sibTransId="{A96C2621-AF8B-46FB-A8AE-9E170374E9A7}"/>
    <dgm:cxn modelId="{2469E8F0-1936-4604-BD28-E0A7B35B2037}" type="presOf" srcId="{27C3E4E4-0188-44E9-BC62-E239DBA507E8}" destId="{2B4144AD-FA31-4CB8-87D0-C6FCAC3E8E42}" srcOrd="0" destOrd="0" presId="urn:microsoft.com/office/officeart/2005/8/layout/pList2"/>
    <dgm:cxn modelId="{4A81A4F4-924A-45FC-A172-060552191783}" srcId="{7094DAF2-0182-4CEE-978F-7D646E680093}" destId="{68041747-F3A4-48F6-9151-2A973941BEC9}" srcOrd="0" destOrd="0" parTransId="{B50C2531-5999-47B9-BF1A-423C8C49BCF3}" sibTransId="{15D13049-49A5-48D0-87FC-5606A15A1970}"/>
    <dgm:cxn modelId="{3018BEF4-5690-43A9-9025-D8CE37E1CF02}" type="presOf" srcId="{68041747-F3A4-48F6-9151-2A973941BEC9}" destId="{A57D83A3-2FE5-4F98-9796-4061C0B8753D}" srcOrd="0" destOrd="0" presId="urn:microsoft.com/office/officeart/2005/8/layout/pList2"/>
    <dgm:cxn modelId="{654B34D1-36C7-42EA-AD5A-29C3F33CA025}" type="presParOf" srcId="{8B72BB15-AF02-4A3F-8997-4B60AB2FC748}" destId="{533C88E3-DD3F-4249-A382-8C1FD5A978BB}" srcOrd="0" destOrd="0" presId="urn:microsoft.com/office/officeart/2005/8/layout/pList2"/>
    <dgm:cxn modelId="{5BBE30D5-6248-487E-AADC-96D220AC9CE4}" type="presParOf" srcId="{8B72BB15-AF02-4A3F-8997-4B60AB2FC748}" destId="{13EAAA98-5840-4165-8124-F75595962373}" srcOrd="1" destOrd="0" presId="urn:microsoft.com/office/officeart/2005/8/layout/pList2"/>
    <dgm:cxn modelId="{530AB998-9488-4E18-A005-C35F7DC780F6}" type="presParOf" srcId="{13EAAA98-5840-4165-8124-F75595962373}" destId="{AA8A78BC-A089-417E-9C60-6F64E8DD4592}" srcOrd="0" destOrd="0" presId="urn:microsoft.com/office/officeart/2005/8/layout/pList2"/>
    <dgm:cxn modelId="{3F7F80FE-8B85-4A09-B2BD-45400D1C5BDB}" type="presParOf" srcId="{AA8A78BC-A089-417E-9C60-6F64E8DD4592}" destId="{A57D83A3-2FE5-4F98-9796-4061C0B8753D}" srcOrd="0" destOrd="0" presId="urn:microsoft.com/office/officeart/2005/8/layout/pList2"/>
    <dgm:cxn modelId="{CE78E912-5965-40AE-819B-46438E2D27E0}" type="presParOf" srcId="{AA8A78BC-A089-417E-9C60-6F64E8DD4592}" destId="{EFA6F333-2950-4F7B-8F60-54FB931CAEA0}" srcOrd="1" destOrd="0" presId="urn:microsoft.com/office/officeart/2005/8/layout/pList2"/>
    <dgm:cxn modelId="{256D771A-E6F8-4076-9FB3-7695168E78A2}" type="presParOf" srcId="{AA8A78BC-A089-417E-9C60-6F64E8DD4592}" destId="{E87B8217-D095-47AD-A13B-53C761C51E45}" srcOrd="2" destOrd="0" presId="urn:microsoft.com/office/officeart/2005/8/layout/pList2"/>
    <dgm:cxn modelId="{959E8496-1F0D-4E9E-BE79-4384A04A6738}" type="presParOf" srcId="{13EAAA98-5840-4165-8124-F75595962373}" destId="{9F121E9D-39AE-41FB-B9DC-58E6326DB852}" srcOrd="1" destOrd="0" presId="urn:microsoft.com/office/officeart/2005/8/layout/pList2"/>
    <dgm:cxn modelId="{4A8710CF-38E8-451E-A75C-266E05D72ED5}" type="presParOf" srcId="{13EAAA98-5840-4165-8124-F75595962373}" destId="{967BFAC9-12A4-4DD8-BD3D-B560509E8AD9}" srcOrd="2" destOrd="0" presId="urn:microsoft.com/office/officeart/2005/8/layout/pList2"/>
    <dgm:cxn modelId="{ED8BA806-3E72-4641-B1BF-D922B680FEEC}" type="presParOf" srcId="{967BFAC9-12A4-4DD8-BD3D-B560509E8AD9}" destId="{2B4144AD-FA31-4CB8-87D0-C6FCAC3E8E42}" srcOrd="0" destOrd="0" presId="urn:microsoft.com/office/officeart/2005/8/layout/pList2"/>
    <dgm:cxn modelId="{89BDE621-62C0-4C5F-9217-35E49D181B7D}" type="presParOf" srcId="{967BFAC9-12A4-4DD8-BD3D-B560509E8AD9}" destId="{D9EE3BBF-9F61-4F20-A6E4-1807A51BB710}" srcOrd="1" destOrd="0" presId="urn:microsoft.com/office/officeart/2005/8/layout/pList2"/>
    <dgm:cxn modelId="{7C34E674-D41C-4E62-B1E3-F27C2AC633E0}" type="presParOf" srcId="{967BFAC9-12A4-4DD8-BD3D-B560509E8AD9}" destId="{FE48B69B-B56D-4C9B-B0DF-DCE79F949F7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2E79C-721A-41C0-AD6E-2C6F5FBDBC63}">
      <dsp:nvSpPr>
        <dsp:cNvPr id="0" name=""/>
        <dsp:cNvSpPr/>
      </dsp:nvSpPr>
      <dsp:spPr>
        <a:xfrm>
          <a:off x="1692398" y="168619"/>
          <a:ext cx="3603683" cy="143824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</a:rPr>
            <a:t>MIPG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>
              <a:solidFill>
                <a:schemeClr val="tx1"/>
              </a:solidFill>
            </a:rPr>
            <a:t>PLANEACION INSTITUCIONAL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s-MX" altLang="es-CO" sz="1100" kern="1200" dirty="0">
              <a:solidFill>
                <a:schemeClr val="tx1"/>
              </a:solidFill>
              <a:latin typeface="Arial Narrow" pitchFamily="34" charset="0"/>
            </a:rPr>
          </a:br>
          <a:r>
            <a:rPr lang="es-MX" altLang="es-CO" sz="1100" kern="1200" dirty="0">
              <a:solidFill>
                <a:schemeClr val="tx1"/>
              </a:solidFill>
              <a:latin typeface="Arial Narrow" pitchFamily="34" charset="0"/>
            </a:rPr>
            <a:t>BIENESTAR ORGANIZACIONAL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altLang="es-CO" sz="1100" b="1" kern="1200" dirty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ETALHU-PR-3  </a:t>
          </a:r>
          <a:endParaRPr lang="es-CO" sz="1100" b="1" kern="12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C0C0C0"/>
              </a:outerShdw>
            </a:effectLst>
          </a:endParaRPr>
        </a:p>
      </dsp:txBody>
      <dsp:txXfrm>
        <a:off x="2220145" y="379244"/>
        <a:ext cx="2548189" cy="1016990"/>
      </dsp:txXfrm>
    </dsp:sp>
    <dsp:sp modelId="{B848C073-3200-4CF4-A712-BBFCFEEC4C0E}">
      <dsp:nvSpPr>
        <dsp:cNvPr id="0" name=""/>
        <dsp:cNvSpPr/>
      </dsp:nvSpPr>
      <dsp:spPr>
        <a:xfrm rot="5602358">
          <a:off x="3046601" y="1966165"/>
          <a:ext cx="765507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765507" y="2258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 rot="10800000">
        <a:off x="3410217" y="1969613"/>
        <a:ext cx="38275" cy="38275"/>
      </dsp:txXfrm>
    </dsp:sp>
    <dsp:sp modelId="{AF4A030F-62E1-495F-B034-80385FD83DD0}">
      <dsp:nvSpPr>
        <dsp:cNvPr id="0" name=""/>
        <dsp:cNvSpPr/>
      </dsp:nvSpPr>
      <dsp:spPr>
        <a:xfrm>
          <a:off x="2603662" y="2370239"/>
          <a:ext cx="1536888" cy="117987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Ruta de la felicidad </a:t>
          </a:r>
        </a:p>
      </dsp:txBody>
      <dsp:txXfrm>
        <a:off x="2828734" y="2543028"/>
        <a:ext cx="1086744" cy="834296"/>
      </dsp:txXfrm>
    </dsp:sp>
    <dsp:sp modelId="{47AAA627-91A2-4927-A52E-C9DD89CD4D63}">
      <dsp:nvSpPr>
        <dsp:cNvPr id="0" name=""/>
        <dsp:cNvSpPr/>
      </dsp:nvSpPr>
      <dsp:spPr>
        <a:xfrm rot="8375869">
          <a:off x="1432521" y="1993384"/>
          <a:ext cx="1472307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1472307" y="2258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 rot="10800000">
        <a:off x="2131867" y="1979163"/>
        <a:ext cx="73615" cy="73615"/>
      </dsp:txXfrm>
    </dsp:sp>
    <dsp:sp modelId="{5340D631-0ADD-4742-880D-B9B1CCBE678A}">
      <dsp:nvSpPr>
        <dsp:cNvPr id="0" name=""/>
        <dsp:cNvSpPr/>
      </dsp:nvSpPr>
      <dsp:spPr>
        <a:xfrm>
          <a:off x="607219" y="2313423"/>
          <a:ext cx="1148276" cy="1085770"/>
        </a:xfrm>
        <a:prstGeom prst="ellips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Ruta del crecimiento</a:t>
          </a:r>
        </a:p>
      </dsp:txBody>
      <dsp:txXfrm>
        <a:off x="775380" y="2472430"/>
        <a:ext cx="811954" cy="767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66F8C-E5D7-4C93-9F41-A9089CD81A56}">
      <dsp:nvSpPr>
        <dsp:cNvPr id="0" name=""/>
        <dsp:cNvSpPr/>
      </dsp:nvSpPr>
      <dsp:spPr>
        <a:xfrm>
          <a:off x="1260027" y="0"/>
          <a:ext cx="1742798" cy="1334943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Programa de Bienestar</a:t>
          </a:r>
        </a:p>
      </dsp:txBody>
      <dsp:txXfrm>
        <a:off x="1515254" y="195498"/>
        <a:ext cx="1232344" cy="943947"/>
      </dsp:txXfrm>
    </dsp:sp>
    <dsp:sp modelId="{5A3CC7D3-12BB-46A2-AB0E-B4B218D41ABB}">
      <dsp:nvSpPr>
        <dsp:cNvPr id="0" name=""/>
        <dsp:cNvSpPr/>
      </dsp:nvSpPr>
      <dsp:spPr>
        <a:xfrm rot="2481303">
          <a:off x="2767572" y="919820"/>
          <a:ext cx="279495" cy="86122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700" kern="1200"/>
        </a:p>
      </dsp:txBody>
      <dsp:txXfrm>
        <a:off x="2778027" y="1064365"/>
        <a:ext cx="195647" cy="516734"/>
      </dsp:txXfrm>
    </dsp:sp>
    <dsp:sp modelId="{B9689EAD-9B62-458A-BAEB-381E292F0308}">
      <dsp:nvSpPr>
        <dsp:cNvPr id="0" name=""/>
        <dsp:cNvSpPr/>
      </dsp:nvSpPr>
      <dsp:spPr>
        <a:xfrm>
          <a:off x="2900168" y="1254457"/>
          <a:ext cx="1583494" cy="1573192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Programa de Incentivos</a:t>
          </a:r>
        </a:p>
      </dsp:txBody>
      <dsp:txXfrm>
        <a:off x="3132065" y="1484846"/>
        <a:ext cx="1119700" cy="11124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5D6779-897E-4DCE-B99D-EA6A6CDE4168}">
      <dsp:nvSpPr>
        <dsp:cNvPr id="0" name=""/>
        <dsp:cNvSpPr/>
      </dsp:nvSpPr>
      <dsp:spPr>
        <a:xfrm>
          <a:off x="405" y="1035845"/>
          <a:ext cx="5969557" cy="2609779"/>
        </a:xfrm>
        <a:prstGeom prst="roundRect">
          <a:avLst>
            <a:gd name="adj" fmla="val 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19456" rIns="284480" bIns="0" numCol="1" spcCol="1270" anchor="t" anchorCtr="0">
          <a:noAutofit/>
        </a:bodyPr>
        <a:lstStyle/>
        <a:p>
          <a:pPr marL="0" lvl="0" indent="0" algn="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400" kern="1200" dirty="0"/>
        </a:p>
      </dsp:txBody>
      <dsp:txXfrm rot="16200000">
        <a:off x="-472648" y="1508899"/>
        <a:ext cx="2140018" cy="1193911"/>
      </dsp:txXfrm>
    </dsp:sp>
    <dsp:sp modelId="{3C081104-06C5-4686-8C96-92FAC779D1EC}">
      <dsp:nvSpPr>
        <dsp:cNvPr id="0" name=""/>
        <dsp:cNvSpPr/>
      </dsp:nvSpPr>
      <dsp:spPr>
        <a:xfrm>
          <a:off x="1052769" y="1035845"/>
          <a:ext cx="4447320" cy="260977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altLang="es-CO" sz="1800" u="sng" kern="1200" dirty="0">
              <a:latin typeface="Arial Narrow" pitchFamily="34" charset="0"/>
            </a:rPr>
            <a:t>OBJETIVO: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altLang="es-CO" sz="1800" kern="1200" dirty="0">
              <a:latin typeface="Arial Narrow" pitchFamily="34" charset="0"/>
            </a:rPr>
            <a:t>Definir las actividades necesarias para propiciar condiciones laborales que contribuyan al desarrollo  del potencial personal y profesional  de los empleados y el mejoramiento de  la calidad de vida de sus familias.</a:t>
          </a:r>
          <a:endParaRPr lang="es-CO" sz="1800" kern="1200" dirty="0"/>
        </a:p>
      </dsp:txBody>
      <dsp:txXfrm>
        <a:off x="1052769" y="1035845"/>
        <a:ext cx="4447320" cy="26097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C88E3-DD3F-4249-A382-8C1FD5A978BB}">
      <dsp:nvSpPr>
        <dsp:cNvPr id="0" name=""/>
        <dsp:cNvSpPr/>
      </dsp:nvSpPr>
      <dsp:spPr>
        <a:xfrm>
          <a:off x="0" y="530674"/>
          <a:ext cx="6250607" cy="1146895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87B8217-D095-47AD-A13B-53C761C51E45}">
      <dsp:nvSpPr>
        <dsp:cNvPr id="0" name=""/>
        <dsp:cNvSpPr/>
      </dsp:nvSpPr>
      <dsp:spPr>
        <a:xfrm>
          <a:off x="543285" y="640607"/>
          <a:ext cx="2087108" cy="9270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57D83A3-2FE5-4F98-9796-4061C0B8753D}">
      <dsp:nvSpPr>
        <dsp:cNvPr id="0" name=""/>
        <dsp:cNvSpPr/>
      </dsp:nvSpPr>
      <dsp:spPr>
        <a:xfrm rot="10800000">
          <a:off x="188235" y="2208244"/>
          <a:ext cx="2797207" cy="269896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dirty="0">
              <a:cs typeface="Arial" pitchFamily="34" charset="0"/>
            </a:rPr>
            <a:t>1. PROGRAMA CALIDAD DE VIDA LABORAL 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cs typeface="Arial" pitchFamily="34" charset="0"/>
            </a:rPr>
            <a:t>Estos programas se ocupan de problemas y condiciones de la vida laboral de los empleados de manera que permitan la satisfacción de sus necesidades personales y profesionales </a:t>
          </a:r>
          <a:endParaRPr lang="es-CO" sz="1400" kern="1200" dirty="0"/>
        </a:p>
      </dsp:txBody>
      <dsp:txXfrm rot="10800000">
        <a:off x="271237" y="2208244"/>
        <a:ext cx="2631203" cy="2615962"/>
      </dsp:txXfrm>
    </dsp:sp>
    <dsp:sp modelId="{FE48B69B-B56D-4C9B-B0DF-DCE79F949F7C}">
      <dsp:nvSpPr>
        <dsp:cNvPr id="0" name=""/>
        <dsp:cNvSpPr/>
      </dsp:nvSpPr>
      <dsp:spPr>
        <a:xfrm>
          <a:off x="3519751" y="608964"/>
          <a:ext cx="1628506" cy="10640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B4144AD-FA31-4CB8-87D0-C6FCAC3E8E42}">
      <dsp:nvSpPr>
        <dsp:cNvPr id="0" name=""/>
        <dsp:cNvSpPr/>
      </dsp:nvSpPr>
      <dsp:spPr>
        <a:xfrm rot="10800000">
          <a:off x="3265163" y="2208244"/>
          <a:ext cx="2797207" cy="269896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cs typeface="Arial" pitchFamily="34" charset="0"/>
            </a:rPr>
            <a:t>2.PROGRAMA DE PROTECCION Y SERVICIOS SOCIALES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cs typeface="Arial" pitchFamily="34" charset="0"/>
            </a:rPr>
            <a:t>Estos integran acciones, proyectos, programas y estrategias que contribuyan simultáneamente a la satisfacción  de sus necesidades materiales y espirituales, recreativas, vocacionales y  de promoción social.  </a:t>
          </a:r>
          <a:endParaRPr lang="es-CO" sz="1400" kern="1200" dirty="0"/>
        </a:p>
      </dsp:txBody>
      <dsp:txXfrm rot="10800000">
        <a:off x="3348165" y="2208244"/>
        <a:ext cx="2631203" cy="2615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1045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492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105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180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4835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3467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639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2319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1462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641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670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582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3.jpe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ATH%20-%20BIENESTAR%20HIPERV%202.doc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1439699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INSTITUCIONALES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416676" y="15114"/>
            <a:ext cx="7727324" cy="6887817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299" y="6062755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 flipH="1">
            <a:off x="1643270" y="6691744"/>
            <a:ext cx="3954413" cy="166256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23" y="151205"/>
            <a:ext cx="2463565" cy="647206"/>
          </a:xfrm>
          <a:prstGeom prst="rect">
            <a:avLst/>
          </a:prstGeom>
        </p:spPr>
      </p:pic>
      <p:sp>
        <p:nvSpPr>
          <p:cNvPr id="16" name="Elipse 15">
            <a:extLst>
              <a:ext uri="{FF2B5EF4-FFF2-40B4-BE49-F238E27FC236}">
                <a16:creationId xmlns:a16="http://schemas.microsoft.com/office/drawing/2014/main" id="{233B5439-A1FB-4AF9-8A54-FE6B56C063AA}"/>
              </a:ext>
            </a:extLst>
          </p:cNvPr>
          <p:cNvSpPr/>
          <p:nvPr/>
        </p:nvSpPr>
        <p:spPr>
          <a:xfrm>
            <a:off x="3368172" y="4316626"/>
            <a:ext cx="1984333" cy="2006942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9000" r="-39000"/>
            </a:stretch>
          </a:blipFill>
        </p:spPr>
        <p:style>
          <a:lnRef idx="2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189934340"/>
              </p:ext>
            </p:extLst>
          </p:nvPr>
        </p:nvGraphicFramePr>
        <p:xfrm>
          <a:off x="1416676" y="29817"/>
          <a:ext cx="5731098" cy="5224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cxnSp>
        <p:nvCxnSpPr>
          <p:cNvPr id="25" name="Conector recto 24"/>
          <p:cNvCxnSpPr>
            <a:cxnSpLocks/>
          </p:cNvCxnSpPr>
          <p:nvPr/>
        </p:nvCxnSpPr>
        <p:spPr>
          <a:xfrm>
            <a:off x="5992721" y="1367821"/>
            <a:ext cx="687689" cy="1141111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8" name="Diagrama 17"/>
          <p:cNvGraphicFramePr/>
          <p:nvPr>
            <p:extLst>
              <p:ext uri="{D42A27DB-BD31-4B8C-83A1-F6EECF244321}">
                <p14:modId xmlns:p14="http://schemas.microsoft.com/office/powerpoint/2010/main" val="3460972910"/>
              </p:ext>
            </p:extLst>
          </p:nvPr>
        </p:nvGraphicFramePr>
        <p:xfrm>
          <a:off x="4572000" y="2381835"/>
          <a:ext cx="4717774" cy="3056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22910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30354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7" name="CuadroTexto 6"/>
          <p:cNvSpPr txBox="1"/>
          <p:nvPr/>
        </p:nvSpPr>
        <p:spPr>
          <a:xfrm>
            <a:off x="3002280" y="935474"/>
            <a:ext cx="57394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s-ES" sz="1400" b="1" u="sng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  <a:p>
            <a:pPr algn="just"/>
            <a:endParaRPr lang="es-CO" sz="2000" dirty="0">
              <a:solidFill>
                <a:schemeClr val="accent1">
                  <a:lumMod val="50000"/>
                </a:schemeClr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2733" y="1801664"/>
            <a:ext cx="24801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72" y="151205"/>
            <a:ext cx="3407289" cy="647206"/>
          </a:xfrm>
          <a:prstGeom prst="rect">
            <a:avLst/>
          </a:prstGeom>
        </p:spPr>
      </p:pic>
      <p:sp>
        <p:nvSpPr>
          <p:cNvPr id="10" name="6 CuadroTexto">
            <a:extLst>
              <a:ext uri="{FF2B5EF4-FFF2-40B4-BE49-F238E27FC236}">
                <a16:creationId xmlns:a16="http://schemas.microsoft.com/office/drawing/2014/main" id="{1A59CF56-0E82-41F4-BEAF-A1E0B4AD33E9}"/>
              </a:ext>
            </a:extLst>
          </p:cNvPr>
          <p:cNvSpPr txBox="1"/>
          <p:nvPr/>
        </p:nvSpPr>
        <p:spPr>
          <a:xfrm>
            <a:off x="2728642" y="798411"/>
            <a:ext cx="5708787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100" b="1" u="sng" dirty="0">
              <a:solidFill>
                <a:srgbClr val="002060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endParaRPr lang="es-CO" sz="1100" b="1" u="sng" dirty="0">
              <a:solidFill>
                <a:srgbClr val="002060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endParaRPr lang="es-CO" sz="1100" b="1" u="sng" dirty="0">
              <a:solidFill>
                <a:srgbClr val="002060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100" b="1" u="sng" dirty="0">
                <a:solidFill>
                  <a:srgbClr val="002060"/>
                </a:solidFill>
                <a:latin typeface="Candara" panose="020E0502030303020204" pitchFamily="34" charset="0"/>
                <a:cs typeface="Arial" pitchFamily="34" charset="0"/>
              </a:rPr>
              <a:t>RECONOCIMIENTO ESPECIAL PROFESIONES Y OFICIOS </a:t>
            </a:r>
            <a:br>
              <a:rPr lang="es-CO" sz="1100" u="sng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Día del periodista</a:t>
            </a:r>
            <a:br>
              <a:rPr lang="es-CO" sz="1100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Día de la mujer</a:t>
            </a:r>
            <a:br>
              <a:rPr lang="es-CO" sz="1100" i="1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Secretaria</a:t>
            </a:r>
            <a:br>
              <a:rPr lang="es-CO" sz="1100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Geólogo</a:t>
            </a:r>
            <a:br>
              <a:rPr lang="es-CO" sz="1100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Abogado</a:t>
            </a:r>
            <a:br>
              <a:rPr lang="es-CO" sz="1100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Economista</a:t>
            </a:r>
            <a:br>
              <a:rPr lang="es-CO" sz="1100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Día del servidor público </a:t>
            </a:r>
          </a:p>
          <a:p>
            <a:pPr>
              <a:defRPr/>
            </a:pP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Conductor </a:t>
            </a:r>
          </a:p>
          <a:p>
            <a:pPr>
              <a:defRPr/>
            </a:pP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Día del Ingeniero </a:t>
            </a:r>
          </a:p>
          <a:p>
            <a:pPr>
              <a:defRPr/>
            </a:pP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Contador</a:t>
            </a:r>
            <a:br>
              <a:rPr lang="es-CO" sz="1100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Archivista</a:t>
            </a:r>
            <a:br>
              <a:rPr lang="es-CO" sz="1100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Trabajador social</a:t>
            </a:r>
          </a:p>
          <a:p>
            <a:pPr>
              <a:defRPr/>
            </a:pP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Administrador</a:t>
            </a:r>
            <a:br>
              <a:rPr lang="es-CO" sz="1100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Arquitecto</a:t>
            </a:r>
            <a:br>
              <a:rPr lang="es-CO" sz="1100" dirty="0">
                <a:latin typeface="Candara" panose="020E0502030303020204" pitchFamily="34" charset="0"/>
                <a:cs typeface="Arial" pitchFamily="34" charset="0"/>
              </a:rPr>
            </a:br>
            <a:r>
              <a:rPr lang="es-CO" sz="1100" dirty="0">
                <a:latin typeface="Candara" panose="020E0502030303020204" pitchFamily="34" charset="0"/>
                <a:cs typeface="Arial" pitchFamily="34" charset="0"/>
              </a:rPr>
              <a:t>Psicólogo</a:t>
            </a:r>
          </a:p>
          <a:p>
            <a:pPr>
              <a:defRPr/>
            </a:pPr>
            <a:endParaRPr lang="es-CO" sz="1100" dirty="0">
              <a:solidFill>
                <a:srgbClr val="003399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100" b="1" u="sng" dirty="0">
                <a:solidFill>
                  <a:srgbClr val="003399"/>
                </a:solidFill>
                <a:latin typeface="Candara" panose="020E0502030303020204" pitchFamily="34" charset="0"/>
                <a:cs typeface="Arial" pitchFamily="34" charset="0"/>
              </a:rPr>
              <a:t>CURSOS LIBRES</a:t>
            </a:r>
          </a:p>
          <a:p>
            <a:pPr>
              <a:defRPr/>
            </a:pPr>
            <a:r>
              <a:rPr lang="es-CO" sz="1100" dirty="0">
                <a:solidFill>
                  <a:srgbClr val="003399"/>
                </a:solidFill>
                <a:latin typeface="Candara" panose="020E0502030303020204" pitchFamily="34" charset="0"/>
                <a:cs typeface="Arial" pitchFamily="34" charset="0"/>
              </a:rPr>
              <a:t>Realizar un curso según preferencias y habilidades</a:t>
            </a:r>
          </a:p>
          <a:p>
            <a:pPr>
              <a:defRPr/>
            </a:pPr>
            <a:br>
              <a:rPr lang="es-CO" sz="1100" dirty="0">
                <a:solidFill>
                  <a:srgbClr val="003399"/>
                </a:solidFill>
                <a:latin typeface="Candara" panose="020E0502030303020204" pitchFamily="34" charset="0"/>
                <a:cs typeface="Arial" pitchFamily="34" charset="0"/>
              </a:rPr>
            </a:br>
            <a:r>
              <a:rPr lang="es-ES" sz="1100" b="1" u="sng" dirty="0">
                <a:solidFill>
                  <a:srgbClr val="003399"/>
                </a:solidFill>
                <a:latin typeface="Candara" panose="020E0502030303020204" pitchFamily="34" charset="0"/>
                <a:cs typeface="Arial" pitchFamily="34" charset="0"/>
              </a:rPr>
              <a:t>REALIZAR BALANCES DE GESTION DE FIN DE AÑO </a:t>
            </a:r>
            <a:endParaRPr lang="es-ES" sz="1100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100" dirty="0">
                <a:latin typeface="Candara" panose="020E0502030303020204" pitchFamily="34" charset="0"/>
                <a:cs typeface="Arial" pitchFamily="34" charset="0"/>
              </a:rPr>
              <a:t>Realizar reuniones de cierre en planta central y territoriales</a:t>
            </a:r>
          </a:p>
          <a:p>
            <a:pPr>
              <a:defRPr/>
            </a:pPr>
            <a:endParaRPr lang="es-CO" sz="1100" b="1" dirty="0">
              <a:solidFill>
                <a:srgbClr val="002060"/>
              </a:solidFill>
              <a:latin typeface="Candara" panose="020E0502030303020204" pitchFamily="34" charset="0"/>
              <a:cs typeface="Arial" pitchFamily="34" charset="0"/>
              <a:hlinkClick r:id="" action="ppaction://hlinkfile"/>
            </a:endParaRPr>
          </a:p>
          <a:p>
            <a:pPr>
              <a:defRPr/>
            </a:pPr>
            <a:r>
              <a:rPr lang="es-CO" sz="1100" b="1" dirty="0">
                <a:solidFill>
                  <a:srgbClr val="002060"/>
                </a:solidFill>
                <a:latin typeface="Candara" panose="020E0502030303020204" pitchFamily="34" charset="0"/>
                <a:cs typeface="Arial" pitchFamily="34" charset="0"/>
                <a:hlinkClick r:id="" action="ppaction://hlinkfile"/>
              </a:rPr>
              <a:t>PRESTAR EL SERVICIO DE TRANSPORTE (Divulgación rutas y recorridos)</a:t>
            </a:r>
            <a:endParaRPr lang="es-CO" sz="1100" b="1" dirty="0">
              <a:solidFill>
                <a:srgbClr val="002060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100" dirty="0">
                <a:latin typeface="Candara" panose="020E0502030303020204" pitchFamily="34" charset="0"/>
                <a:cs typeface="Arial" pitchFamily="34" charset="0"/>
              </a:rPr>
              <a:t>Prestar el servicio de transporte para trasladar a los funcionarios a sus casas</a:t>
            </a:r>
          </a:p>
          <a:p>
            <a:pPr>
              <a:defRPr/>
            </a:pPr>
            <a:endParaRPr lang="es-ES" sz="1400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endParaRPr lang="es-ES" sz="1400" b="1" u="sng" dirty="0">
              <a:solidFill>
                <a:srgbClr val="003399"/>
              </a:solidFill>
              <a:latin typeface="Candara" panose="020E0502030303020204" pitchFamily="34" charset="0"/>
              <a:cs typeface="Arial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A925FD1-6D1F-4DDA-AAC8-A756A0108E31}"/>
              </a:ext>
            </a:extLst>
          </p:cNvPr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431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0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es-CO" sz="1400" b="1" dirty="0">
              <a:solidFill>
                <a:srgbClr val="7030A0"/>
              </a:solidFill>
              <a:cs typeface="Arial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592887" y="1201567"/>
            <a:ext cx="655111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lvl="0">
              <a:defRPr sz="1400" b="1" u="sng">
                <a:solidFill>
                  <a:srgbClr val="F79646">
                    <a:lumMod val="75000"/>
                  </a:srgbClr>
                </a:solidFill>
                <a:latin typeface="Candara" panose="020E0502030303020204" pitchFamily="34" charset="0"/>
                <a:cs typeface="Arial" pitchFamily="34" charset="0"/>
              </a:defRPr>
            </a:lvl1pPr>
          </a:lstStyle>
          <a:p>
            <a:endParaRPr lang="es-ES" dirty="0"/>
          </a:p>
          <a:p>
            <a:r>
              <a:rPr lang="es-CO" dirty="0">
                <a:solidFill>
                  <a:schemeClr val="tx1"/>
                </a:solidFill>
              </a:rPr>
              <a:t>OTROS PROGRAMAS Y BENEFICIOS </a:t>
            </a:r>
          </a:p>
          <a:p>
            <a:endParaRPr lang="es-CO" dirty="0"/>
          </a:p>
          <a:p>
            <a:r>
              <a:rPr lang="es-CO" dirty="0">
                <a:solidFill>
                  <a:schemeClr val="tx1"/>
                </a:solidFill>
              </a:rPr>
              <a:t>1.HORARIO FLEXIBLE:  </a:t>
            </a:r>
          </a:p>
          <a:p>
            <a:r>
              <a:rPr lang="es-CO" u="none" dirty="0">
                <a:solidFill>
                  <a:schemeClr val="tx1"/>
                </a:solidFill>
              </a:rPr>
              <a:t>Resolución No 6172 del 3 de septiembre de 2015</a:t>
            </a:r>
          </a:p>
          <a:p>
            <a:endParaRPr lang="es-CO" dirty="0">
              <a:solidFill>
                <a:schemeClr val="tx1"/>
              </a:solidFill>
            </a:endParaRPr>
          </a:p>
          <a:p>
            <a:r>
              <a:rPr lang="es-CO" dirty="0">
                <a:solidFill>
                  <a:schemeClr val="tx1"/>
                </a:solidFill>
              </a:rPr>
              <a:t>2.PROMOCION Y USO DE LA BICICLETA</a:t>
            </a:r>
            <a:r>
              <a:rPr lang="es-CO" u="none" dirty="0">
                <a:solidFill>
                  <a:schemeClr val="tx1"/>
                </a:solidFill>
              </a:rPr>
              <a:t>: </a:t>
            </a:r>
          </a:p>
          <a:p>
            <a:r>
              <a:rPr lang="es-CO" u="none" dirty="0">
                <a:solidFill>
                  <a:schemeClr val="tx1"/>
                </a:solidFill>
              </a:rPr>
              <a:t>Resolución No 08571 DEL 3  de noviembre de 2017 </a:t>
            </a:r>
          </a:p>
          <a:p>
            <a:endParaRPr lang="es-CO" dirty="0">
              <a:solidFill>
                <a:schemeClr val="tx1"/>
              </a:solidFill>
            </a:endParaRPr>
          </a:p>
          <a:p>
            <a:endParaRPr lang="es-CO" dirty="0">
              <a:solidFill>
                <a:schemeClr val="tx1"/>
              </a:solidFill>
            </a:endParaRPr>
          </a:p>
          <a:p>
            <a:r>
              <a:rPr lang="es-CO" dirty="0">
                <a:solidFill>
                  <a:schemeClr val="tx1"/>
                </a:solidFill>
              </a:rPr>
              <a:t>3.PROMOCIONY USO SALA DE LACTANCIA: Piso 4 </a:t>
            </a:r>
          </a:p>
          <a:p>
            <a:endParaRPr lang="es-ES" dirty="0">
              <a:solidFill>
                <a:schemeClr val="tx1"/>
              </a:solidFill>
            </a:endParaRPr>
          </a:p>
          <a:p>
            <a:endParaRPr lang="es-ES" dirty="0">
              <a:solidFill>
                <a:schemeClr val="tx1"/>
              </a:solidFill>
            </a:endParaRPr>
          </a:p>
          <a:p>
            <a:r>
              <a:rPr lang="es-ES" dirty="0">
                <a:solidFill>
                  <a:schemeClr val="tx1"/>
                </a:solidFill>
              </a:rPr>
              <a:t>4.PROTECCION POLIZA DE VIDA PARA LOS SERVIDORES PUBLICOS </a:t>
            </a:r>
          </a:p>
          <a:p>
            <a:r>
              <a:rPr lang="es-ES" altLang="es-CO" dirty="0"/>
              <a:t> </a:t>
            </a:r>
            <a:endParaRPr lang="es-CO" altLang="es-CO" dirty="0"/>
          </a:p>
          <a:p>
            <a:endParaRPr lang="es-ES" dirty="0"/>
          </a:p>
          <a:p>
            <a:endParaRPr lang="es-CO" dirty="0"/>
          </a:p>
        </p:txBody>
      </p:sp>
      <p:sp>
        <p:nvSpPr>
          <p:cNvPr id="8" name="CuadroTexto 7"/>
          <p:cNvSpPr txBox="1"/>
          <p:nvPr/>
        </p:nvSpPr>
        <p:spPr>
          <a:xfrm>
            <a:off x="112733" y="1801664"/>
            <a:ext cx="24801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20" y="164085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2F542A5-AFD6-462C-B1A6-7C848F32249A}"/>
              </a:ext>
            </a:extLst>
          </p:cNvPr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204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-202212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es-CO" sz="1400" b="1" dirty="0">
              <a:solidFill>
                <a:srgbClr val="7030A0"/>
              </a:solidFill>
              <a:cs typeface="Arial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728642" y="1546860"/>
            <a:ext cx="601308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s-ES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endParaRPr lang="es-CO" b="1" u="sng" dirty="0">
              <a:solidFill>
                <a:srgbClr val="0033CC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b="1" u="sng" dirty="0">
                <a:latin typeface="Candara" panose="020E0502030303020204" pitchFamily="34" charset="0"/>
                <a:cs typeface="Arial" pitchFamily="34" charset="0"/>
              </a:rPr>
              <a:t>COMITES DE  APOYO </a:t>
            </a:r>
          </a:p>
          <a:p>
            <a:pPr>
              <a:defRPr/>
            </a:pPr>
            <a:endParaRPr lang="es-CO" b="1" dirty="0">
              <a:solidFill>
                <a:srgbClr val="002060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b="1" dirty="0">
                <a:solidFill>
                  <a:srgbClr val="0033CC"/>
                </a:solidFill>
                <a:latin typeface="Candara" panose="020E0502030303020204" pitchFamily="34" charset="0"/>
                <a:cs typeface="Arial" pitchFamily="34" charset="0"/>
              </a:rPr>
              <a:t>FORTALECIMIENTO  COMITÉ DE ETICA Y VALORES</a:t>
            </a:r>
          </a:p>
          <a:p>
            <a:pPr>
              <a:defRPr/>
            </a:pPr>
            <a:r>
              <a:rPr lang="es-CO" b="1" dirty="0">
                <a:solidFill>
                  <a:srgbClr val="0033CC"/>
                </a:solidFill>
                <a:latin typeface="Candara" panose="020E0502030303020204" pitchFamily="34" charset="0"/>
                <a:cs typeface="Arial" pitchFamily="34" charset="0"/>
              </a:rPr>
              <a:t>COMITÉ DE CONVIVENCIA LABORAL</a:t>
            </a:r>
          </a:p>
          <a:p>
            <a:pPr>
              <a:defRPr/>
            </a:pPr>
            <a:r>
              <a:rPr lang="es-CO" b="1" dirty="0">
                <a:solidFill>
                  <a:srgbClr val="0033CC"/>
                </a:solidFill>
                <a:latin typeface="Candara" panose="020E0502030303020204" pitchFamily="34" charset="0"/>
                <a:cs typeface="Arial" pitchFamily="34" charset="0"/>
              </a:rPr>
              <a:t>COMISION DE PERSONAL</a:t>
            </a:r>
          </a:p>
          <a:p>
            <a:pPr>
              <a:defRPr/>
            </a:pPr>
            <a:r>
              <a:rPr lang="es-ES" b="1" dirty="0">
                <a:solidFill>
                  <a:srgbClr val="0033CC"/>
                </a:solidFill>
                <a:latin typeface="Candara" panose="020E0502030303020204" pitchFamily="34" charset="0"/>
                <a:cs typeface="Arial" pitchFamily="34" charset="0"/>
              </a:rPr>
              <a:t>PROGRAMA SECTORIAL EQUIDAD DE GENERO</a:t>
            </a:r>
          </a:p>
          <a:p>
            <a:pPr lvl="0">
              <a:defRPr/>
            </a:pPr>
            <a:endParaRPr lang="es-ES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 lvl="0">
              <a:defRPr/>
            </a:pPr>
            <a:endParaRPr lang="es-ES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 lvl="0">
              <a:defRPr/>
            </a:pPr>
            <a:endParaRPr lang="es-ES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 lvl="0">
              <a:defRPr/>
            </a:pPr>
            <a:endParaRPr lang="es-ES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 lvl="0">
              <a:defRPr/>
            </a:pPr>
            <a:endParaRPr lang="es-ES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 lvl="0">
              <a:defRPr/>
            </a:pPr>
            <a:endParaRPr lang="es-ES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 algn="just"/>
            <a:endParaRPr lang="es-CO" sz="2800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-68891" y="1928412"/>
            <a:ext cx="24801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13" y="640603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51FA38F-564F-422E-B10A-30BDBC37703F}"/>
              </a:ext>
            </a:extLst>
          </p:cNvPr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960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600508" y="22860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7" name="CuadroTexto 6"/>
          <p:cNvSpPr txBox="1"/>
          <p:nvPr/>
        </p:nvSpPr>
        <p:spPr>
          <a:xfrm>
            <a:off x="2753396" y="1067766"/>
            <a:ext cx="580802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s-CO" sz="12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ndara" panose="020E0502030303020204" pitchFamily="34" charset="0"/>
            </a:endParaRPr>
          </a:p>
          <a:p>
            <a:pPr lvl="0">
              <a:defRPr/>
            </a:pPr>
            <a:r>
              <a:rPr lang="es-CO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anose="020E0502030303020204" pitchFamily="34" charset="0"/>
              </a:rPr>
              <a:t>GESTION ESTRATEGICA DEL TALENTO HUMANO</a:t>
            </a:r>
          </a:p>
          <a:p>
            <a:pPr lvl="0">
              <a:defRPr/>
            </a:pPr>
            <a:endParaRPr lang="es-CO" sz="1200" b="1" u="sng" dirty="0">
              <a:solidFill>
                <a:srgbClr val="70AD47">
                  <a:lumMod val="75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ndara" panose="020E0502030303020204" pitchFamily="34" charset="0"/>
              <a:cs typeface="Arial" pitchFamily="34" charset="0"/>
            </a:endParaRPr>
          </a:p>
          <a:p>
            <a:pPr lvl="0">
              <a:defRPr/>
            </a:pPr>
            <a:r>
              <a:rPr lang="es-CO" sz="1200" b="1" u="sng" dirty="0">
                <a:solidFill>
                  <a:srgbClr val="70AD47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anose="020E0502030303020204" pitchFamily="34" charset="0"/>
                <a:cs typeface="Arial" pitchFamily="34" charset="0"/>
              </a:rPr>
              <a:t>ESTRATEGIAS TRANSVERSALES</a:t>
            </a:r>
          </a:p>
          <a:p>
            <a:pPr>
              <a:defRPr/>
            </a:pPr>
            <a:r>
              <a:rPr lang="es-MX" sz="1200" dirty="0">
                <a:latin typeface="Candara" panose="020E0502030303020204" pitchFamily="34" charset="0"/>
              </a:rPr>
              <a:t>*Encaminada a elevar los niveles de bienestar del Servidor Público por medio de la generación de diferentes alianzas mixtas y privadas, con el fin de otorgar bienes y servicios con una atención especial para todos los servidores públicos, sin importar su forma de vinculación con el Estado en seis líneas principales de acción: </a:t>
            </a: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Educación, Turismo, Seguros y recreación, vivienda, seguros, cultura y medio ambiente:   </a:t>
            </a:r>
            <a:endParaRPr lang="es-ES" sz="1200" b="1" dirty="0">
              <a:solidFill>
                <a:srgbClr val="002060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i="1" u="sng" dirty="0">
                <a:latin typeface="Candara" panose="020E0502030303020204" pitchFamily="34" charset="0"/>
                <a:cs typeface="Arial" pitchFamily="34" charset="0"/>
              </a:rPr>
              <a:t>Vigentes: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Divulgación servicios caja de compensación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Administradora de Riesgos Laborales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Divulgación servicios  Fondo del Ahorro</a:t>
            </a:r>
            <a:endParaRPr lang="es-CO" sz="1200" b="1" dirty="0">
              <a:solidFill>
                <a:srgbClr val="70AD47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 lvl="0">
              <a:defRPr/>
            </a:pPr>
            <a:r>
              <a:rPr lang="es-CO" sz="1200" dirty="0">
                <a:latin typeface="Candara" panose="020E0502030303020204" pitchFamily="34" charset="0"/>
                <a:cs typeface="Arial" pitchFamily="34" charset="0"/>
              </a:rPr>
              <a:t>SENA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Programa servimos 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Ministerio de Transporte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IDIGER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COOMINOBRAS</a:t>
            </a:r>
          </a:p>
          <a:p>
            <a:pPr>
              <a:defRPr/>
            </a:pPr>
            <a:endParaRPr lang="es-ES" sz="1200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i="1" u="sng" dirty="0">
                <a:latin typeface="Candara" panose="020E0502030303020204" pitchFamily="34" charset="0"/>
                <a:cs typeface="Arial" pitchFamily="34" charset="0"/>
              </a:rPr>
              <a:t>En implementación</a:t>
            </a:r>
          </a:p>
          <a:p>
            <a:pPr lvl="0">
              <a:defRPr/>
            </a:pPr>
            <a:r>
              <a:rPr lang="es-CO" sz="1200" dirty="0">
                <a:latin typeface="Candara" panose="020E0502030303020204" pitchFamily="34" charset="0"/>
              </a:rPr>
              <a:t>FUNDACION GILBERTO ALZATE (Cultura)</a:t>
            </a:r>
          </a:p>
          <a:p>
            <a:pPr lvl="0">
              <a:defRPr/>
            </a:pPr>
            <a:r>
              <a:rPr lang="es-CO" sz="1200" dirty="0">
                <a:latin typeface="Candara" panose="020E0502030303020204" pitchFamily="34" charset="0"/>
              </a:rPr>
              <a:t>SECRETARIA DISTRITAL DE AMBIENTE(Caminatas ecológicas)</a:t>
            </a:r>
          </a:p>
          <a:p>
            <a:pPr lvl="0">
              <a:defRPr/>
            </a:pPr>
            <a:endParaRPr lang="es-ES" sz="1600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 algn="just"/>
            <a:endParaRPr lang="es-CO" sz="2400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2733" y="1801664"/>
            <a:ext cx="24801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41" y="138327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5800AB1-CB6D-4BBD-869C-5D15F765DFFC}"/>
              </a:ext>
            </a:extLst>
          </p:cNvPr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77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7620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7" name="CuadroTexto 6"/>
          <p:cNvSpPr txBox="1"/>
          <p:nvPr/>
        </p:nvSpPr>
        <p:spPr>
          <a:xfrm>
            <a:off x="3597144" y="498764"/>
            <a:ext cx="47306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endParaRPr lang="es-CO" sz="14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ctr">
              <a:defRPr/>
            </a:pPr>
            <a:endParaRPr lang="es-CO" sz="14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/>
            <a:endParaRPr lang="es-CO" sz="2000" dirty="0">
              <a:solidFill>
                <a:schemeClr val="accent1">
                  <a:lumMod val="50000"/>
                </a:schemeClr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000" dirty="0">
                <a:solidFill>
                  <a:schemeClr val="accent1">
                    <a:lumMod val="50000"/>
                  </a:schemeClr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GESTION DEL TALENTO HUMANO</a:t>
            </a:r>
          </a:p>
          <a:p>
            <a:pPr algn="ctr"/>
            <a:r>
              <a:rPr lang="es-CO" sz="1600" b="1" dirty="0">
                <a:solidFill>
                  <a:schemeClr val="accent2">
                    <a:lumMod val="75000"/>
                  </a:schemeClr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PROCEDIMIENTO BIENESTAR </a:t>
            </a:r>
          </a:p>
          <a:p>
            <a:pPr algn="just"/>
            <a:endParaRPr lang="es-CO" sz="2000" dirty="0">
              <a:solidFill>
                <a:schemeClr val="accent1">
                  <a:lumMod val="50000"/>
                </a:schemeClr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just"/>
            <a:endParaRPr lang="es-CO" sz="2000" dirty="0">
              <a:solidFill>
                <a:schemeClr val="accent1">
                  <a:lumMod val="50000"/>
                </a:schemeClr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just"/>
            <a:endParaRPr lang="es-CO" sz="2000" dirty="0">
              <a:solidFill>
                <a:schemeClr val="accent1">
                  <a:lumMod val="50000"/>
                </a:schemeClr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49" y="167541"/>
            <a:ext cx="3407289" cy="647206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041086830"/>
              </p:ext>
            </p:extLst>
          </p:nvPr>
        </p:nvGraphicFramePr>
        <p:xfrm>
          <a:off x="2614411" y="1287886"/>
          <a:ext cx="5970369" cy="4681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58337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8" name="CuadroTexto 7"/>
          <p:cNvSpPr txBox="1"/>
          <p:nvPr/>
        </p:nvSpPr>
        <p:spPr>
          <a:xfrm>
            <a:off x="112733" y="1801664"/>
            <a:ext cx="24801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062" y="254237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150A3D1-7A1E-4330-8D2F-AF4781092F34}"/>
              </a:ext>
            </a:extLst>
          </p:cNvPr>
          <p:cNvSpPr txBox="1"/>
          <p:nvPr/>
        </p:nvSpPr>
        <p:spPr>
          <a:xfrm>
            <a:off x="112733" y="1801664"/>
            <a:ext cx="2480153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image001">
            <a:extLst>
              <a:ext uri="{FF2B5EF4-FFF2-40B4-BE49-F238E27FC236}">
                <a16:creationId xmlns:a16="http://schemas.microsoft.com/office/drawing/2014/main" id="{1B6AC77F-F537-4549-9150-9F3AFFCAE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998" y="1852025"/>
            <a:ext cx="5660211" cy="395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FAF86477-32D2-4DBC-986E-C5E324BD76B8}"/>
              </a:ext>
            </a:extLst>
          </p:cNvPr>
          <p:cNvGrpSpPr/>
          <p:nvPr/>
        </p:nvGrpSpPr>
        <p:grpSpPr>
          <a:xfrm>
            <a:off x="3740728" y="254238"/>
            <a:ext cx="4345290" cy="1408308"/>
            <a:chOff x="1656229" y="11026"/>
            <a:chExt cx="1113790" cy="1113790"/>
          </a:xfrm>
          <a:scene3d>
            <a:camera prst="orthographicFront"/>
            <a:lightRig rig="flat" dir="t"/>
          </a:scene3d>
        </p:grpSpPr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246F629F-199F-4E9A-801E-B2DEBB95AFD1}"/>
                </a:ext>
              </a:extLst>
            </p:cNvPr>
            <p:cNvSpPr/>
            <p:nvPr/>
          </p:nvSpPr>
          <p:spPr>
            <a:xfrm>
              <a:off x="1656229" y="11026"/>
              <a:ext cx="1113790" cy="1113790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s-CO" b="1" dirty="0"/>
                <a:t>        Dirección General</a:t>
              </a:r>
            </a:p>
            <a:p>
              <a:endParaRPr lang="es-CO" b="1" dirty="0"/>
            </a:p>
            <a:p>
              <a:endParaRPr lang="es-CO" b="1" dirty="0"/>
            </a:p>
            <a:p>
              <a:endParaRPr lang="es-CO" dirty="0"/>
            </a:p>
          </p:txBody>
        </p:sp>
        <p:sp>
          <p:nvSpPr>
            <p:cNvPr id="15" name="Elipse 4">
              <a:extLst>
                <a:ext uri="{FF2B5EF4-FFF2-40B4-BE49-F238E27FC236}">
                  <a16:creationId xmlns:a16="http://schemas.microsoft.com/office/drawing/2014/main" id="{6627D100-F8E4-4111-912E-A34AAE1E690A}"/>
                </a:ext>
              </a:extLst>
            </p:cNvPr>
            <p:cNvSpPr/>
            <p:nvPr/>
          </p:nvSpPr>
          <p:spPr>
            <a:xfrm>
              <a:off x="1793084" y="174137"/>
              <a:ext cx="831658" cy="78756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b="1" kern="1200" dirty="0"/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600" b="1" kern="1200" dirty="0">
                  <a:solidFill>
                    <a:schemeClr val="tx1"/>
                  </a:solidFill>
                </a:rPr>
                <a:t>Plan Estratégico Talento</a:t>
              </a:r>
              <a:r>
                <a:rPr lang="es-CO" sz="1600" b="1" dirty="0">
                  <a:solidFill>
                    <a:schemeClr val="tx1"/>
                  </a:solidFill>
                </a:rPr>
                <a:t> </a:t>
              </a:r>
              <a:r>
                <a:rPr lang="es-CO" sz="1600" b="1" kern="1200" dirty="0">
                  <a:solidFill>
                    <a:schemeClr val="tx1"/>
                  </a:solidFill>
                </a:rPr>
                <a:t>Humano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3374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25757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srgbClr val="002060"/>
                </a:solidFill>
                <a:latin typeface="Candara" panose="020E0502030303020204" pitchFamily="34" charset="0"/>
                <a:cs typeface="Arial" pitchFamily="34" charset="0"/>
              </a:rPr>
              <a:t>. FORTALECIENDO EL TALENTO HUMANO Y  EL CLIMA LABORAL</a:t>
            </a:r>
            <a:endParaRPr lang="es-CO" sz="1350" dirty="0"/>
          </a:p>
        </p:txBody>
      </p:sp>
      <p:sp>
        <p:nvSpPr>
          <p:cNvPr id="8" name="CuadroTexto 7"/>
          <p:cNvSpPr txBox="1"/>
          <p:nvPr/>
        </p:nvSpPr>
        <p:spPr>
          <a:xfrm>
            <a:off x="-23023" y="1928412"/>
            <a:ext cx="248015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557" y="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717502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13" y="640603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5437AE4-C8CE-4591-8A75-552336D42A49}"/>
              </a:ext>
            </a:extLst>
          </p:cNvPr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INCETIVOS INSTUCIONALES 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4709787" y="143583"/>
            <a:ext cx="2968150" cy="1658082"/>
            <a:chOff x="1656229" y="11026"/>
            <a:chExt cx="1113790" cy="1113790"/>
          </a:xfrm>
          <a:scene3d>
            <a:camera prst="orthographicFront"/>
            <a:lightRig rig="flat" dir="t"/>
          </a:scene3d>
        </p:grpSpPr>
        <p:sp>
          <p:nvSpPr>
            <p:cNvPr id="14" name="Elipse 13"/>
            <p:cNvSpPr/>
            <p:nvPr/>
          </p:nvSpPr>
          <p:spPr>
            <a:xfrm>
              <a:off x="1656229" y="11026"/>
              <a:ext cx="1113790" cy="1113790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Elipse 4"/>
            <p:cNvSpPr/>
            <p:nvPr/>
          </p:nvSpPr>
          <p:spPr>
            <a:xfrm>
              <a:off x="1792539" y="204375"/>
              <a:ext cx="814369" cy="7573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b="1" kern="1200" dirty="0"/>
                <a:t>Decreto 1083 de 2015</a:t>
              </a:r>
            </a:p>
          </p:txBody>
        </p:sp>
      </p:grp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682445770"/>
              </p:ext>
            </p:extLst>
          </p:nvPr>
        </p:nvGraphicFramePr>
        <p:xfrm>
          <a:off x="2592886" y="1416318"/>
          <a:ext cx="6250607" cy="4907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04010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8389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7" name="CuadroTexto 6"/>
          <p:cNvSpPr txBox="1"/>
          <p:nvPr/>
        </p:nvSpPr>
        <p:spPr>
          <a:xfrm>
            <a:off x="2728643" y="2032839"/>
            <a:ext cx="591659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ES" sz="1200" b="1" u="sng" dirty="0">
              <a:latin typeface="Candara" panose="020E0502030303020204" pitchFamily="34" charset="0"/>
              <a:cs typeface="Arial" pitchFamily="34" charset="0"/>
            </a:endParaRPr>
          </a:p>
          <a:p>
            <a:pPr lvl="0">
              <a:defRPr/>
            </a:pPr>
            <a:r>
              <a:rPr lang="es-CO" sz="1200" b="1" dirty="0">
                <a:solidFill>
                  <a:srgbClr val="70AD47">
                    <a:lumMod val="75000"/>
                  </a:srgbClr>
                </a:solidFill>
                <a:latin typeface="Candara" panose="020E0502030303020204" pitchFamily="34" charset="0"/>
                <a:cs typeface="Arial" pitchFamily="34" charset="0"/>
              </a:rPr>
              <a:t>	</a:t>
            </a:r>
          </a:p>
          <a:p>
            <a:pPr>
              <a:defRPr/>
            </a:pPr>
            <a:endParaRPr lang="es-CO" sz="1200" b="1" u="sng" dirty="0">
              <a:solidFill>
                <a:srgbClr val="70AD47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200" b="1" dirty="0">
                <a:latin typeface="Candara" panose="020E0502030303020204" pitchFamily="34" charset="0"/>
                <a:cs typeface="Arial" pitchFamily="34" charset="0"/>
              </a:rPr>
              <a:t>1. PROGRAMA CALIDAD DE VIDA LABORAL  </a:t>
            </a:r>
            <a:r>
              <a:rPr lang="es-CO" sz="1200" dirty="0">
                <a:latin typeface="Candara" panose="020E0502030303020204" pitchFamily="34" charset="0"/>
                <a:cs typeface="Arial" pitchFamily="34" charset="0"/>
              </a:rPr>
              <a:t>Decreto  1083  de 2015 (1227/ 2005):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Estos programas se ocupan de problemas y condiciones de la vida laboral de los empleados de manera que permitan la satisfacción de sus necesidades personales y profesionales como: </a:t>
            </a:r>
          </a:p>
          <a:p>
            <a:pPr>
              <a:defRPr/>
            </a:pPr>
            <a:endParaRPr lang="es-CO" sz="1200" b="1" u="sng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u="sng" dirty="0">
                <a:solidFill>
                  <a:srgbClr val="002060"/>
                </a:solidFill>
                <a:latin typeface="Candara" panose="020E0502030303020204" pitchFamily="34" charset="0"/>
                <a:cs typeface="Arial" pitchFamily="34" charset="0"/>
              </a:rPr>
              <a:t>CLIMA LABORAL  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Realizar la medición de Clima Laboral a todos los funcionarios y contratistas </a:t>
            </a:r>
          </a:p>
          <a:p>
            <a:pPr>
              <a:defRPr/>
            </a:pPr>
            <a:endParaRPr lang="es-ES" sz="1200" b="1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u="sng" dirty="0">
                <a:solidFill>
                  <a:srgbClr val="002060"/>
                </a:solidFill>
                <a:latin typeface="Candara" panose="020E0502030303020204" pitchFamily="34" charset="0"/>
                <a:cs typeface="Arial" pitchFamily="34" charset="0"/>
              </a:rPr>
              <a:t>FORTALECIMIENTO DE LA CULTURA DE LA INTEGRIDAD Y LOS VALORES INSTITUCIONALES</a:t>
            </a:r>
            <a:endParaRPr lang="es-ES" sz="1200" u="sng" dirty="0">
              <a:solidFill>
                <a:srgbClr val="002060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Fortalecimiento de la Cultura de Integridad (MIPG) 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Afianzar nuestros valores nuevo código de integridad, carteleras, intranet, metodología caja de herramientas </a:t>
            </a:r>
          </a:p>
          <a:p>
            <a:pPr>
              <a:defRPr/>
            </a:pPr>
            <a:endParaRPr lang="es-ES" sz="1200" b="1" u="sng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endParaRPr lang="es-ES" sz="1200" b="1" u="sng" dirty="0">
              <a:latin typeface="Candara" panose="020E0502030303020204" pitchFamily="34" charset="0"/>
              <a:cs typeface="Arial" pitchFamily="34" charset="0"/>
            </a:endParaRPr>
          </a:p>
          <a:p>
            <a:pPr algn="just"/>
            <a:endParaRPr lang="es-CO" sz="2000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2733" y="1801664"/>
            <a:ext cx="24801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578" y="202721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0C74EE2-649C-4B6C-BAE7-A599379B57FE}"/>
              </a:ext>
            </a:extLst>
          </p:cNvPr>
          <p:cNvSpPr txBox="1"/>
          <p:nvPr/>
        </p:nvSpPr>
        <p:spPr>
          <a:xfrm>
            <a:off x="112733" y="1801664"/>
            <a:ext cx="24801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INSTUTICIONALES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4928329" y="377851"/>
            <a:ext cx="1837358" cy="1481177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000" b="-5000"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tint val="50000"/>
              <a:hueOff val="-3694485"/>
              <a:satOff val="-6499"/>
              <a:lumOff val="-836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116757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7557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7" name="CuadroTexto 6"/>
          <p:cNvSpPr txBox="1"/>
          <p:nvPr/>
        </p:nvSpPr>
        <p:spPr>
          <a:xfrm>
            <a:off x="2728642" y="824170"/>
            <a:ext cx="601308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s-ES" sz="1600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endParaRPr lang="es-CO" altLang="es-CO" sz="1600" b="1" u="sng" dirty="0">
              <a:solidFill>
                <a:srgbClr val="0070C0"/>
              </a:solidFill>
              <a:latin typeface="Candara" panose="020E0502030303020204" pitchFamily="34" charset="0"/>
              <a:hlinkClick r:id="rId2" action="ppaction://hlinkfile"/>
            </a:endParaRPr>
          </a:p>
          <a:p>
            <a:pPr>
              <a:spcBef>
                <a:spcPct val="0"/>
              </a:spcBef>
            </a:pPr>
            <a:r>
              <a:rPr lang="es-CO" altLang="es-CO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  <a:hlinkClick r:id="rId2" action="ppaction://hlinkfile"/>
              </a:rPr>
              <a:t>Plan Anual de Incentivos: </a:t>
            </a:r>
            <a:endParaRPr lang="es-CO" altLang="es-CO" sz="1600" b="1" dirty="0">
              <a:solidFill>
                <a:srgbClr val="0070C0"/>
              </a:solidFill>
              <a:latin typeface="Candara" panose="020E0502030303020204" pitchFamily="34" charset="0"/>
            </a:endParaRPr>
          </a:p>
          <a:p>
            <a:pPr>
              <a:spcBef>
                <a:spcPct val="0"/>
              </a:spcBef>
            </a:pPr>
            <a:endParaRPr lang="es-CO" altLang="es-CO" sz="1600" u="sng" dirty="0">
              <a:solidFill>
                <a:srgbClr val="3266CC"/>
              </a:solidFill>
              <a:latin typeface="Candara" panose="020E0502030303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CO" sz="1600" b="1" dirty="0">
                <a:latin typeface="Candara" panose="020E0502030303020204" pitchFamily="34" charset="0"/>
              </a:rPr>
              <a:t>-MEJORES FUNCIONARIOS: </a:t>
            </a:r>
            <a:endParaRPr lang="es-CO" altLang="es-CO" sz="1600" dirty="0">
              <a:latin typeface="Candara" panose="020E0502030303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CO" sz="1600" b="1" dirty="0">
                <a:latin typeface="Candara" panose="020E0502030303020204" pitchFamily="34" charset="0"/>
              </a:rPr>
              <a:t> </a:t>
            </a:r>
            <a:r>
              <a:rPr lang="es-CO" altLang="es-CO" sz="1600" dirty="0">
                <a:latin typeface="Candara" panose="020E0502030303020204" pitchFamily="34" charset="0"/>
              </a:rPr>
              <a:t>Según lo establecido Decreto 1083 de 2015, cada año se seleccionan los mejores funcionarios de cada nivel jerárquico</a:t>
            </a:r>
          </a:p>
          <a:p>
            <a:pPr>
              <a:spcBef>
                <a:spcPct val="0"/>
              </a:spcBef>
            </a:pPr>
            <a:endParaRPr lang="es-CO" altLang="es-CO" sz="1600" dirty="0">
              <a:latin typeface="Candara" panose="020E0502030303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CO" sz="1600" b="1" dirty="0">
                <a:latin typeface="Candara" panose="020E0502030303020204" pitchFamily="34" charset="0"/>
              </a:rPr>
              <a:t> -MEJORES EQUIPOS DE TRABAJO: </a:t>
            </a:r>
            <a:endParaRPr lang="es-CO" altLang="es-CO" sz="1600" dirty="0">
              <a:latin typeface="Candara" panose="020E0502030303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CO" sz="1600" b="1" dirty="0">
                <a:latin typeface="Candara" panose="020E0502030303020204" pitchFamily="34" charset="0"/>
              </a:rPr>
              <a:t> </a:t>
            </a:r>
            <a:r>
              <a:rPr lang="es-CO" altLang="es-CO" sz="1600" dirty="0">
                <a:latin typeface="Candara" panose="020E0502030303020204" pitchFamily="34" charset="0"/>
              </a:rPr>
              <a:t>Se  premian  los mejores equipos de trabajo que hayan realizado proyectos especiales en la entidad y que cumplan las condiciones establecidas en la convocatoria.   </a:t>
            </a:r>
          </a:p>
          <a:p>
            <a:pPr>
              <a:spcBef>
                <a:spcPct val="0"/>
              </a:spcBef>
            </a:pPr>
            <a:r>
              <a:rPr lang="es-CO" altLang="es-CO" sz="1600" dirty="0">
                <a:latin typeface="Candara" panose="020E0502030303020204" pitchFamily="34" charset="0"/>
              </a:rPr>
              <a:t> </a:t>
            </a:r>
          </a:p>
          <a:p>
            <a:pPr>
              <a:spcBef>
                <a:spcPct val="0"/>
              </a:spcBef>
            </a:pPr>
            <a:r>
              <a:rPr lang="es-CO" altLang="es-CO" sz="1600" b="1" dirty="0">
                <a:latin typeface="Candara" panose="020E0502030303020204" pitchFamily="34" charset="0"/>
              </a:rPr>
              <a:t>-INCENTIVO DE FIN  DE AÑO:</a:t>
            </a:r>
          </a:p>
          <a:p>
            <a:pPr>
              <a:spcBef>
                <a:spcPct val="0"/>
              </a:spcBef>
            </a:pPr>
            <a:r>
              <a:rPr lang="es-CO" altLang="es-CO" sz="1600" dirty="0">
                <a:latin typeface="Candara" panose="020E0502030303020204" pitchFamily="34" charset="0"/>
              </a:rPr>
              <a:t>Se  otorgarán incentivos a los funcionarios de carrera administrativa y Libre Nombramiento y Remoción según disponibilidad presupuestal</a:t>
            </a:r>
            <a:endParaRPr lang="es-CO" altLang="es-CO" sz="1600" u="sng" dirty="0">
              <a:latin typeface="Candara" panose="020E0502030303020204" pitchFamily="34" charset="0"/>
            </a:endParaRPr>
          </a:p>
          <a:p>
            <a:pPr lvl="0">
              <a:defRPr/>
            </a:pPr>
            <a:r>
              <a:rPr lang="es-ES" sz="1600" b="1" dirty="0">
                <a:solidFill>
                  <a:prstClr val="black"/>
                </a:solidFill>
                <a:latin typeface="Candara" panose="020E0502030303020204" pitchFamily="34" charset="0"/>
                <a:cs typeface="Arial" pitchFamily="34" charset="0"/>
              </a:rPr>
              <a:t> </a:t>
            </a:r>
          </a:p>
          <a:p>
            <a:pPr algn="just"/>
            <a:endParaRPr lang="es-CO" sz="2400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2734" y="1794044"/>
            <a:ext cx="248015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62" y="176964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6CE31DD-CF51-44CF-8204-2C4F6811047D}"/>
              </a:ext>
            </a:extLst>
          </p:cNvPr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INCETIVOS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721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-83129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7" name="CuadroTexto 6"/>
          <p:cNvSpPr txBox="1"/>
          <p:nvPr/>
        </p:nvSpPr>
        <p:spPr>
          <a:xfrm>
            <a:off x="2811244" y="984697"/>
            <a:ext cx="589184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s-CO" altLang="es-CO" sz="1400" b="1" u="sng" dirty="0">
                <a:latin typeface="Candara" panose="020E0502030303020204" pitchFamily="34" charset="0"/>
              </a:rPr>
              <a:t>ESTIMULOS APOYO EDUCATIVO PARA FUNCIONARIOS Y SUS HIJOS</a:t>
            </a:r>
          </a:p>
          <a:p>
            <a:pPr>
              <a:spcBef>
                <a:spcPct val="0"/>
              </a:spcBef>
            </a:pPr>
            <a:endParaRPr lang="es-CO" altLang="es-CO" sz="1400" b="1" u="sng" dirty="0">
              <a:latin typeface="Candara" panose="020E0502030303020204" pitchFamily="34" charset="0"/>
            </a:endParaRPr>
          </a:p>
          <a:p>
            <a:pPr>
              <a:spcBef>
                <a:spcPct val="0"/>
              </a:spcBef>
            </a:pPr>
            <a:r>
              <a:rPr lang="es-ES" altLang="es-CO" sz="1400" b="1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EDUCACION FORMAL:</a:t>
            </a:r>
          </a:p>
          <a:p>
            <a:pPr>
              <a:spcBef>
                <a:spcPct val="0"/>
              </a:spcBef>
            </a:pPr>
            <a:r>
              <a:rPr lang="es-ES" altLang="es-CO" sz="1400" dirty="0">
                <a:latin typeface="Candara" panose="020E0502030303020204" pitchFamily="34" charset="0"/>
              </a:rPr>
              <a:t>Para los funcionarios y sus hijos: se otorgaran apoyos educativos  para educación formal a los funcionarios y sus hijos </a:t>
            </a:r>
          </a:p>
          <a:p>
            <a:pPr>
              <a:spcBef>
                <a:spcPct val="0"/>
              </a:spcBef>
            </a:pPr>
            <a:endParaRPr lang="es-ES" altLang="es-CO" sz="1400" dirty="0">
              <a:latin typeface="Candara" panose="020E0502030303020204" pitchFamily="34" charset="0"/>
            </a:endParaRPr>
          </a:p>
          <a:p>
            <a:pPr>
              <a:spcBef>
                <a:spcPct val="0"/>
              </a:spcBef>
            </a:pPr>
            <a:r>
              <a:rPr lang="es-ES" altLang="es-CO" sz="1400" b="1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EDUCACION NO FORMAL</a:t>
            </a:r>
            <a:r>
              <a:rPr lang="es-ES" altLang="es-CO" sz="1400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: </a:t>
            </a:r>
            <a:r>
              <a:rPr lang="es-ES" altLang="es-CO" sz="1400" dirty="0">
                <a:latin typeface="Candara" panose="020E0502030303020204" pitchFamily="34" charset="0"/>
              </a:rPr>
              <a:t>Se otorgaran apoyos educativos  para educación no formal a los hijos de  los funcionarios según criterios establecidos en la resolución No  </a:t>
            </a:r>
          </a:p>
          <a:p>
            <a:endParaRPr lang="es-CO" sz="1400" b="1" u="sng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400" b="1" u="sng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 pitchFamily="34" charset="0"/>
              </a:rPr>
              <a:t>DESVINCULACION LABORAL  (</a:t>
            </a:r>
            <a:r>
              <a:rPr lang="es-CO" sz="1400" b="1" u="sng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 pitchFamily="34" charset="0"/>
              </a:rPr>
              <a:t> PREARACION PARA RETIRO )</a:t>
            </a:r>
          </a:p>
          <a:p>
            <a:r>
              <a:rPr lang="es-CO" sz="1400" dirty="0">
                <a:latin typeface="Candara" panose="020E0502030303020204" pitchFamily="34" charset="0"/>
                <a:cs typeface="Arial" pitchFamily="34" charset="0"/>
              </a:rPr>
              <a:t>*Capacitación y preparación para el retiro </a:t>
            </a:r>
          </a:p>
          <a:p>
            <a:r>
              <a:rPr lang="es-CO" sz="1400" dirty="0">
                <a:latin typeface="Candara" panose="020E0502030303020204" pitchFamily="34" charset="0"/>
                <a:cs typeface="Arial" pitchFamily="34" charset="0"/>
              </a:rPr>
              <a:t>*Inscripciones a entidades que ofrecen servicio de apoyo a pensionados como: Cajas de Compensación, Colpensiones, Cooperativas </a:t>
            </a:r>
          </a:p>
          <a:p>
            <a:r>
              <a:rPr lang="es-CO" sz="1400" dirty="0">
                <a:latin typeface="Candara" panose="020E0502030303020204" pitchFamily="34" charset="0"/>
                <a:cs typeface="Arial" pitchFamily="34" charset="0"/>
              </a:rPr>
              <a:t>entre otras  </a:t>
            </a:r>
          </a:p>
          <a:p>
            <a:pPr algn="just"/>
            <a:r>
              <a:rPr lang="es-CO" sz="2000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*</a:t>
            </a:r>
            <a:r>
              <a:rPr lang="es-CO" sz="1400" dirty="0">
                <a:latin typeface="Candara" panose="020E0502030303020204" pitchFamily="34" charset="0"/>
                <a:cs typeface="Arial" pitchFamily="34" charset="0"/>
              </a:rPr>
              <a:t>Plan de retiro: </a:t>
            </a:r>
          </a:p>
          <a:p>
            <a:pPr algn="just"/>
            <a:r>
              <a:rPr lang="es-CO" sz="1400" dirty="0">
                <a:latin typeface="Candara" panose="020E0502030303020204" pitchFamily="34" charset="0"/>
                <a:cs typeface="Arial" pitchFamily="34" charset="0"/>
              </a:rPr>
              <a:t>Asesoría y revisión base de datos y verificación de requisitos, alianzas estratégicas COLPENSIONES, FONDOS PRIVADOS</a:t>
            </a:r>
            <a:endParaRPr lang="es-CO" sz="2000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just"/>
            <a:endParaRPr lang="es-CO" sz="2000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just"/>
            <a:endParaRPr lang="es-CO" sz="2000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88" y="111958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D3DBD0D-934D-4C6C-A344-C05A8C0FD2DB}"/>
              </a:ext>
            </a:extLst>
          </p:cNvPr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136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7557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7" name="CuadroTexto 6"/>
          <p:cNvSpPr txBox="1"/>
          <p:nvPr/>
        </p:nvSpPr>
        <p:spPr>
          <a:xfrm>
            <a:off x="2741520" y="1182281"/>
            <a:ext cx="630262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endParaRPr lang="es-CO" sz="16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ndara" panose="020E0502030303020204" pitchFamily="34" charset="0"/>
            </a:endParaRPr>
          </a:p>
          <a:p>
            <a:pPr lvl="0">
              <a:defRPr/>
            </a:pPr>
            <a:endParaRPr lang="es-ES" sz="1600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  <a:cs typeface="Arial" pitchFamily="34" charset="0"/>
              </a:rPr>
              <a:t>2. PROGRAMA DE PROTECCION Y SERVICIOS SOCIALES</a:t>
            </a:r>
            <a:r>
              <a:rPr lang="es-ES" sz="1200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  <a:cs typeface="Arial" pitchFamily="34" charset="0"/>
              </a:rPr>
              <a:t>: 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Estos integran acciones, proyectos, programas y estrategias que contribuyan simultáneamente a la satisfacción  de sus necesidades materiales y espirituales, recreativas, vocacionales y  de promoción social. </a:t>
            </a:r>
          </a:p>
          <a:p>
            <a:pPr>
              <a:defRPr/>
            </a:pPr>
            <a:endParaRPr lang="es-ES" sz="1200" b="1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200" b="1" dirty="0">
                <a:solidFill>
                  <a:srgbClr val="002060"/>
                </a:solidFill>
                <a:latin typeface="Candara" panose="020E0502030303020204" pitchFamily="34" charset="0"/>
                <a:cs typeface="Arial" pitchFamily="34" charset="0"/>
              </a:rPr>
              <a:t>ACTIVIDADES RECREATIVAS PARA HIJOS DE FUNCIONARIOS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Día del niño: abril-Octubre</a:t>
            </a:r>
            <a:endParaRPr lang="es-ES" sz="1200" b="1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Realizar actividades recreativas para los hijos en junio y diciembre </a:t>
            </a:r>
          </a:p>
          <a:p>
            <a:pPr>
              <a:defRPr/>
            </a:pPr>
            <a:endParaRPr lang="es-ES" sz="1200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200" b="1" dirty="0">
                <a:solidFill>
                  <a:srgbClr val="002060"/>
                </a:solidFill>
                <a:latin typeface="Candara" panose="020E0502030303020204" pitchFamily="34" charset="0"/>
                <a:cs typeface="Arial" pitchFamily="34" charset="0"/>
              </a:rPr>
              <a:t>PROGRAMA DE SEGURIDAD SOCIAL INTEGRAL   </a:t>
            </a:r>
            <a:r>
              <a:rPr lang="es-MX" sz="1200" dirty="0">
                <a:latin typeface="Candara" panose="020E0502030303020204" pitchFamily="34" charset="0"/>
              </a:rPr>
              <a:t>busca enaltecer la labor del Servidor Público por medio de la generación de diferentes alianzas mixtas y privadas, con el fin de otorgar bienes y servicios con una atención especial para todos los servidores públicos, sin importar su forma de vinculación con el Estado</a:t>
            </a:r>
            <a:endParaRPr lang="es-ES" sz="1200" b="1" dirty="0">
              <a:solidFill>
                <a:srgbClr val="002060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Divulgación servicios caja de compensación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Divulgación servicios  Fondo del Ahorro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Feria financiera</a:t>
            </a:r>
          </a:p>
          <a:p>
            <a:pPr>
              <a:defRPr/>
            </a:pPr>
            <a:endParaRPr lang="es-ES" sz="1200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200" b="1" dirty="0">
                <a:solidFill>
                  <a:srgbClr val="002060"/>
                </a:solidFill>
                <a:latin typeface="Candara" panose="020E0502030303020204" pitchFamily="34" charset="0"/>
                <a:cs typeface="Arial" pitchFamily="34" charset="0"/>
              </a:rPr>
              <a:t>COORDINACION SEDES RECREATIVAS CAMPAMENTOS SACHICA-CASA GALAN VILLAVICENCIO -CUCUTA </a:t>
            </a:r>
          </a:p>
          <a:p>
            <a:pPr>
              <a:defRPr/>
            </a:pPr>
            <a:r>
              <a:rPr lang="es-CO" sz="1200" dirty="0">
                <a:latin typeface="Candara" panose="020E0502030303020204" pitchFamily="34" charset="0"/>
                <a:cs typeface="Arial" pitchFamily="34" charset="0"/>
              </a:rPr>
              <a:t>Facilitarles a los funcionarios y sus familias sitos de recreación y turismo.</a:t>
            </a:r>
            <a:endParaRPr lang="es-CO" sz="1200" b="1" dirty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endParaRPr lang="es-ES" sz="1200" b="1" dirty="0">
              <a:latin typeface="Candara" panose="020E0502030303020204" pitchFamily="34" charset="0"/>
              <a:cs typeface="Arial" pitchFamily="34" charset="0"/>
            </a:endParaRPr>
          </a:p>
          <a:p>
            <a:pPr algn="just"/>
            <a:endParaRPr lang="es-CO" sz="2400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2733" y="1801664"/>
            <a:ext cx="24801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13" y="640603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6C2F0EC-9459-45C9-83DF-7CF8EA3D73FE}"/>
              </a:ext>
            </a:extLst>
          </p:cNvPr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4966966" y="105966"/>
            <a:ext cx="1837358" cy="1443002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000" r="-9000"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tint val="50000"/>
              <a:hueOff val="-7388970"/>
              <a:satOff val="-12997"/>
              <a:lumOff val="-167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652514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23023" y="0"/>
            <a:ext cx="2615912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2592888" y="15114"/>
            <a:ext cx="6551112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7" name="CuadroTexto 6"/>
          <p:cNvSpPr txBox="1"/>
          <p:nvPr/>
        </p:nvSpPr>
        <p:spPr>
          <a:xfrm>
            <a:off x="2767280" y="642347"/>
            <a:ext cx="57646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s-ES" sz="1600" b="1" u="sng" dirty="0">
              <a:solidFill>
                <a:srgbClr val="F79646">
                  <a:lumMod val="75000"/>
                </a:srgbClr>
              </a:solidFill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200" b="1" u="sng" dirty="0">
                <a:solidFill>
                  <a:srgbClr val="002060"/>
                </a:solidFill>
                <a:latin typeface="Candara" panose="020E0502030303020204" pitchFamily="34" charset="0"/>
                <a:cs typeface="Arial" pitchFamily="34" charset="0"/>
              </a:rPr>
              <a:t>DEPORTES Y RECREACION</a:t>
            </a:r>
            <a:r>
              <a:rPr lang="es-CO" sz="1200" b="1" u="sng" dirty="0">
                <a:solidFill>
                  <a:srgbClr val="003399"/>
                </a:solidFill>
                <a:latin typeface="Candara" panose="020E0502030303020204" pitchFamily="34" charset="0"/>
                <a:cs typeface="Arial" pitchFamily="34" charset="0"/>
              </a:rPr>
              <a:t>:</a:t>
            </a:r>
          </a:p>
          <a:p>
            <a:pPr>
              <a:defRPr/>
            </a:pPr>
            <a:r>
              <a:rPr lang="es-CO" sz="1200" dirty="0">
                <a:latin typeface="Candara" panose="020E0502030303020204" pitchFamily="34" charset="0"/>
                <a:cs typeface="Arial" pitchFamily="34" charset="0"/>
              </a:rPr>
              <a:t>Practicas de Disciplinas Deportivas: Fortalecer las destrezas deportivas de los funcionarios incluyen </a:t>
            </a:r>
            <a:r>
              <a:rPr lang="es-CO" sz="1200" dirty="0">
                <a:latin typeface="Candara" panose="020E0502030303020204" pitchFamily="34" charset="0"/>
              </a:rPr>
              <a:t>Cancha, Instructores y uniformes. Inscripción a Torneos</a:t>
            </a:r>
          </a:p>
          <a:p>
            <a:pPr>
              <a:defRPr/>
            </a:pPr>
            <a:endParaRPr lang="es-ES" sz="1200" b="1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u="sng" dirty="0">
                <a:latin typeface="Candara" panose="020E0502030303020204" pitchFamily="34" charset="0"/>
                <a:cs typeface="Arial" pitchFamily="34" charset="0"/>
              </a:rPr>
              <a:t>PLANTA CENTRAL:</a:t>
            </a:r>
          </a:p>
          <a:p>
            <a:pPr>
              <a:defRPr/>
            </a:pPr>
            <a:r>
              <a:rPr lang="es-ES" sz="1200" b="1" dirty="0">
                <a:latin typeface="Candara" panose="020E0502030303020204" pitchFamily="34" charset="0"/>
                <a:cs typeface="Arial" pitchFamily="34" charset="0"/>
              </a:rPr>
              <a:t>GIMNASIO Y NATACION</a:t>
            </a:r>
          </a:p>
          <a:p>
            <a:pPr>
              <a:defRPr/>
            </a:pPr>
            <a:r>
              <a:rPr lang="es-ES" sz="1200" b="1" dirty="0">
                <a:latin typeface="Candara" panose="020E0502030303020204" pitchFamily="34" charset="0"/>
                <a:cs typeface="Arial" pitchFamily="34" charset="0"/>
              </a:rPr>
              <a:t>DISCIPLINAS DEPORTIVAS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*Futbol: Femenino y Masculino</a:t>
            </a:r>
            <a:r>
              <a:rPr lang="es-CO" sz="1200" dirty="0">
                <a:latin typeface="Candara" panose="020E0502030303020204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es-CO" sz="1200" dirty="0">
                <a:latin typeface="Candara" panose="020E0502030303020204" pitchFamily="34" charset="0"/>
                <a:cs typeface="Arial" pitchFamily="34" charset="0"/>
              </a:rPr>
              <a:t>*Yoga          </a:t>
            </a:r>
            <a:r>
              <a:rPr lang="es-CO" sz="1200" dirty="0">
                <a:latin typeface="Candara" panose="020E0502030303020204" pitchFamily="34" charset="0"/>
              </a:rPr>
              <a:t>			</a:t>
            </a:r>
            <a:r>
              <a:rPr lang="es-CO" sz="1200" dirty="0">
                <a:latin typeface="Candara" panose="020E0502030303020204" pitchFamily="34" charset="0"/>
                <a:cs typeface="Arial" pitchFamily="34" charset="0"/>
              </a:rPr>
              <a:t>	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</a:rPr>
              <a:t>*Baloncesto 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</a:rPr>
              <a:t>*Voleibol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</a:rPr>
              <a:t>*Bolos</a:t>
            </a:r>
          </a:p>
          <a:p>
            <a:pPr>
              <a:defRPr/>
            </a:pPr>
            <a:endParaRPr lang="es-ES" sz="1200" dirty="0">
              <a:latin typeface="Candara" panose="020E0502030303020204" pitchFamily="34" charset="0"/>
            </a:endParaRPr>
          </a:p>
          <a:p>
            <a:pPr>
              <a:defRPr/>
            </a:pPr>
            <a:r>
              <a:rPr lang="es-ES" sz="1200" b="1" dirty="0">
                <a:latin typeface="Candara" panose="020E0502030303020204" pitchFamily="34" charset="0"/>
                <a:cs typeface="Arial" pitchFamily="34" charset="0"/>
              </a:rPr>
              <a:t>TORNEOS INTERNOS INVIAS </a:t>
            </a:r>
          </a:p>
          <a:p>
            <a:pPr>
              <a:defRPr/>
            </a:pPr>
            <a:endParaRPr lang="es-ES" sz="1200" b="1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dirty="0">
                <a:latin typeface="Candara" panose="020E0502030303020204" pitchFamily="34" charset="0"/>
                <a:cs typeface="Arial" pitchFamily="34" charset="0"/>
              </a:rPr>
              <a:t>TORNEOS EXTERNOS</a:t>
            </a:r>
          </a:p>
          <a:p>
            <a:pPr>
              <a:defRPr/>
            </a:pPr>
            <a:r>
              <a:rPr lang="es-ES" sz="1200" b="1" dirty="0">
                <a:latin typeface="Candara" panose="020E0502030303020204" pitchFamily="34" charset="0"/>
                <a:cs typeface="Arial" pitchFamily="34" charset="0"/>
              </a:rPr>
              <a:t>COMPENSAR:  </a:t>
            </a: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Febrero: Futbol 11, Bolos 2 equipos   </a:t>
            </a:r>
          </a:p>
          <a:p>
            <a:pPr>
              <a:defRPr/>
            </a:pPr>
            <a:r>
              <a:rPr lang="es-ES" sz="1200" b="1" dirty="0">
                <a:latin typeface="Candara" panose="020E0502030303020204" pitchFamily="34" charset="0"/>
                <a:cs typeface="Arial" pitchFamily="34" charset="0"/>
              </a:rPr>
              <a:t>DAFP</a:t>
            </a: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:  Febrero  Futbol 11, Futbol sala Femenino, Voleibol</a:t>
            </a:r>
            <a:endParaRPr lang="es-ES" sz="1200" b="1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endParaRPr lang="es-ES" sz="1200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u="sng" dirty="0">
                <a:latin typeface="Candara" panose="020E0502030303020204" pitchFamily="34" charset="0"/>
                <a:cs typeface="Arial" pitchFamily="34" charset="0"/>
              </a:rPr>
              <a:t>DIRECCIONES TERRITORIALES</a:t>
            </a:r>
            <a:r>
              <a:rPr lang="es-ES" sz="1200" b="1" dirty="0">
                <a:latin typeface="Candara" panose="020E0502030303020204" pitchFamily="34" charset="0"/>
                <a:cs typeface="Arial" pitchFamily="34" charset="0"/>
              </a:rPr>
              <a:t>: CAJAS  DE COMPENSACION 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RUMBA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GIMNASIO </a:t>
            </a:r>
          </a:p>
          <a:p>
            <a:pPr>
              <a:defRPr/>
            </a:pPr>
            <a:r>
              <a:rPr lang="es-ES" sz="1200" dirty="0">
                <a:latin typeface="Candara" panose="020E0502030303020204" pitchFamily="34" charset="0"/>
                <a:cs typeface="Arial" pitchFamily="34" charset="0"/>
              </a:rPr>
              <a:t>NATACION</a:t>
            </a:r>
          </a:p>
          <a:p>
            <a:pPr>
              <a:defRPr/>
            </a:pPr>
            <a:endParaRPr lang="es-ES" sz="1200" dirty="0">
              <a:latin typeface="Candara" panose="020E0502030303020204" pitchFamily="34" charset="0"/>
              <a:cs typeface="Arial" pitchFamily="34" charset="0"/>
            </a:endParaRPr>
          </a:p>
          <a:p>
            <a:pPr>
              <a:defRPr/>
            </a:pPr>
            <a:endParaRPr lang="es-ES" sz="1200" dirty="0">
              <a:latin typeface="Candara" panose="020E0502030303020204" pitchFamily="34" charset="0"/>
              <a:cs typeface="Arial" pitchFamily="34" charset="0"/>
            </a:endParaRPr>
          </a:p>
          <a:p>
            <a:pPr algn="just"/>
            <a:endParaRPr lang="es-CO" sz="2400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2733" y="1801664"/>
            <a:ext cx="24801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  <a:p>
            <a:pPr algn="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5969990"/>
            <a:ext cx="1499261" cy="64984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09787" y="6691744"/>
            <a:ext cx="4434214" cy="16625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A7C3372C-14F1-445C-99E1-7B0C815F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41" y="164084"/>
            <a:ext cx="3407289" cy="6472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D0AC944-BD73-4A46-BB4B-0E8390A36865}"/>
              </a:ext>
            </a:extLst>
          </p:cNvPr>
          <p:cNvSpPr txBox="1"/>
          <p:nvPr/>
        </p:nvSpPr>
        <p:spPr>
          <a:xfrm>
            <a:off x="112733" y="1801664"/>
            <a:ext cx="248015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>
                <a:solidFill>
                  <a:schemeClr val="bg1"/>
                </a:solidFill>
                <a:latin typeface="HelveticaNeueLT Std Med Cn" panose="020B0606030502030204" pitchFamily="34" charset="0"/>
                <a:cs typeface="Arial" panose="020B0604020202020204" pitchFamily="34" charset="0"/>
              </a:rPr>
              <a:t>PLAN DE INCENTIVOS INSTITUCIONALES</a:t>
            </a:r>
          </a:p>
          <a:p>
            <a:pPr algn="ctr"/>
            <a:endParaRPr lang="es-CO" sz="2500" b="1" dirty="0">
              <a:solidFill>
                <a:schemeClr val="bg1"/>
              </a:solidFill>
              <a:latin typeface="HelveticaNeueLT Std Med Cn" panose="020B06060305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4818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4069</TotalTime>
  <Words>714</Words>
  <Application>Microsoft Office PowerPoint</Application>
  <PresentationFormat>Presentación en pantalla (4:3)</PresentationFormat>
  <Paragraphs>182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Arial</vt:lpstr>
      <vt:lpstr>Arial Narrow</vt:lpstr>
      <vt:lpstr>Calibri</vt:lpstr>
      <vt:lpstr>Calibri Light</vt:lpstr>
      <vt:lpstr>Candara</vt:lpstr>
      <vt:lpstr>HelveticaNeueLT Std Med Cn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Cesar Agusto Florez Galvis</cp:lastModifiedBy>
  <cp:revision>304</cp:revision>
  <cp:lastPrinted>2019-03-18T15:18:09Z</cp:lastPrinted>
  <dcterms:created xsi:type="dcterms:W3CDTF">2018-12-06T15:24:51Z</dcterms:created>
  <dcterms:modified xsi:type="dcterms:W3CDTF">2020-01-31T21:02:57Z</dcterms:modified>
</cp:coreProperties>
</file>