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77" r:id="rId4"/>
    <p:sldId id="276" r:id="rId5"/>
    <p:sldId id="308" r:id="rId6"/>
    <p:sldId id="316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7" r:id="rId15"/>
    <p:sldId id="318" r:id="rId16"/>
    <p:sldId id="306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A3D8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09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553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968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2370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470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6193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725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2388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96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1495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92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B41424-0C45-4D22-B8F0-1AD1674DC789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13E1923-CAE3-4ACC-9DD5-8F29D4748F41}" type="slidenum">
              <a:rPr lang="es-CO" smtClean="0"/>
              <a:t>‹Nº›</a:t>
            </a:fld>
            <a:endParaRPr lang="es-CO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10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5705332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5512150"/>
            <a:ext cx="4687910" cy="811369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62194" y="1475234"/>
            <a:ext cx="4475529" cy="2901694"/>
          </a:xfrm>
        </p:spPr>
        <p:txBody>
          <a:bodyPr anchor="b">
            <a:normAutofit/>
          </a:bodyPr>
          <a:lstStyle/>
          <a:p>
            <a:r>
              <a:rPr lang="es-ES" sz="3700" dirty="0">
                <a:solidFill>
                  <a:schemeClr val="tx1"/>
                </a:solidFill>
              </a:rPr>
              <a:t>PLAN DE TRABAJO DEL</a:t>
            </a:r>
            <a:br>
              <a:rPr lang="es-ES" sz="3700" dirty="0">
                <a:solidFill>
                  <a:schemeClr val="tx1"/>
                </a:solidFill>
              </a:rPr>
            </a:br>
            <a:r>
              <a:rPr lang="es-ES" sz="3700" dirty="0"/>
              <a:t>SG-SST</a:t>
            </a:r>
            <a:r>
              <a:rPr lang="es-ES" sz="3700" dirty="0">
                <a:solidFill>
                  <a:schemeClr val="tx1"/>
                </a:solidFill>
              </a:rPr>
              <a:t> - 2022</a:t>
            </a:r>
          </a:p>
        </p:txBody>
      </p:sp>
      <p:sp>
        <p:nvSpPr>
          <p:cNvPr id="7" name="Subtítulo 2"/>
          <p:cNvSpPr>
            <a:spLocks noGrp="1"/>
          </p:cNvSpPr>
          <p:nvPr>
            <p:ph type="subTitle" idx="1"/>
          </p:nvPr>
        </p:nvSpPr>
        <p:spPr>
          <a:xfrm>
            <a:off x="7844415" y="4466908"/>
            <a:ext cx="3205640" cy="77418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1000" dirty="0"/>
              <a:t>INSTITUTO NACIONAL DE VIAS</a:t>
            </a:r>
          </a:p>
          <a:p>
            <a:pPr algn="ctr">
              <a:lnSpc>
                <a:spcPct val="100000"/>
              </a:lnSpc>
            </a:pPr>
            <a:r>
              <a:rPr lang="es-ES" sz="1000" dirty="0"/>
              <a:t>GRUPO DE GESTIÓN DE TALENTO HUMANO</a:t>
            </a:r>
          </a:p>
          <a:p>
            <a:pPr algn="ctr">
              <a:lnSpc>
                <a:spcPct val="100000"/>
              </a:lnSpc>
            </a:pPr>
            <a:r>
              <a:rPr lang="es-ES" sz="1000" dirty="0"/>
              <a:t>SONIA AVILA / ASTRID MESA</a:t>
            </a:r>
          </a:p>
        </p:txBody>
      </p:sp>
      <p:pic>
        <p:nvPicPr>
          <p:cNvPr id="8" name="Picture 2" descr="Seguridad y Salud en el Trabajo en el marco del COVID-19 - YouTube">
            <a:extLst>
              <a:ext uri="{FF2B5EF4-FFF2-40B4-BE49-F238E27FC236}">
                <a16:creationId xmlns:a16="http://schemas.microsoft.com/office/drawing/2014/main" id="{560AF84F-0267-47D6-A4A3-CC87CAC167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47"/>
          <a:stretch/>
        </p:blipFill>
        <p:spPr bwMode="auto">
          <a:xfrm>
            <a:off x="1" y="0"/>
            <a:ext cx="4523892" cy="524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228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6" name="1 Rectángulo">
            <a:extLst>
              <a:ext uri="{FF2B5EF4-FFF2-40B4-BE49-F238E27FC236}">
                <a16:creationId xmlns:a16="http://schemas.microsoft.com/office/drawing/2014/main" id="{377FD11F-B404-4253-89E4-9EFF5054DF45}"/>
              </a:ext>
            </a:extLst>
          </p:cNvPr>
          <p:cNvSpPr/>
          <p:nvPr/>
        </p:nvSpPr>
        <p:spPr>
          <a:xfrm>
            <a:off x="2462380" y="1690780"/>
            <a:ext cx="961462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laca 7">
            <a:extLst>
              <a:ext uri="{FF2B5EF4-FFF2-40B4-BE49-F238E27FC236}">
                <a16:creationId xmlns:a16="http://schemas.microsoft.com/office/drawing/2014/main" id="{8C3E9928-50EF-402F-B174-13CF627240A8}"/>
              </a:ext>
            </a:extLst>
          </p:cNvPr>
          <p:cNvSpPr/>
          <p:nvPr/>
        </p:nvSpPr>
        <p:spPr>
          <a:xfrm>
            <a:off x="114999" y="1930998"/>
            <a:ext cx="1386630" cy="4151019"/>
          </a:xfrm>
          <a:prstGeom prst="plaqu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GESTION DE LA SALUD</a:t>
            </a:r>
            <a:endParaRPr lang="es-CO" sz="1100" b="1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0A42993-521F-4516-9306-76CC54D2EE3E}"/>
              </a:ext>
            </a:extLst>
          </p:cNvPr>
          <p:cNvSpPr/>
          <p:nvPr/>
        </p:nvSpPr>
        <p:spPr>
          <a:xfrm>
            <a:off x="3291280" y="173958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600" b="1" dirty="0"/>
              <a:t>PROGRAMAS DE VIGILANCIA EPIDEMIOLOGICA 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A63ACC5-DA86-461F-9F7F-59FF379BFEF0}"/>
              </a:ext>
            </a:extLst>
          </p:cNvPr>
          <p:cNvSpPr/>
          <p:nvPr/>
        </p:nvSpPr>
        <p:spPr>
          <a:xfrm>
            <a:off x="1822360" y="2126938"/>
            <a:ext cx="838060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RIESGO BIOLOGICO  COVID -19</a:t>
            </a:r>
          </a:p>
          <a:p>
            <a:pPr>
              <a:defRPr/>
            </a:pPr>
            <a:endParaRPr lang="es-CO" sz="14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dirty="0">
                <a:latin typeface="Arial" pitchFamily="34" charset="0"/>
                <a:cs typeface="Arial" pitchFamily="34" charset="0"/>
              </a:rPr>
              <a:t>Seguimiento casos Covid-19 (sospechoso-probable-confirmado)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Identificar casos sintomáticos respiratorios , adherencia a protocolos de bioseguridad  y  reporte diario de asistencia de personal en modalidad presencial en planta central Bogotá.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Identificación población vulnerable Covid-19 (EMO y Censo)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dirty="0">
                <a:latin typeface="Arial" pitchFamily="34" charset="0"/>
                <a:cs typeface="Arial" pitchFamily="34" charset="0"/>
              </a:rPr>
              <a:t>Notificación a entidades reguladoras de casos Covid-19 (sospechoso-probable-confirmados)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Identificación  y seguimiento al reporte diario de condiciones de salud de la población trabajadora</a:t>
            </a:r>
            <a:endParaRPr lang="es-CO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683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C0A42993-521F-4516-9306-76CC54D2EE3E}"/>
              </a:ext>
            </a:extLst>
          </p:cNvPr>
          <p:cNvSpPr/>
          <p:nvPr/>
        </p:nvSpPr>
        <p:spPr>
          <a:xfrm>
            <a:off x="3291280" y="173958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600" b="1" dirty="0"/>
              <a:t>GESTION Y CONTROL DEL RIESGO </a:t>
            </a:r>
          </a:p>
        </p:txBody>
      </p:sp>
      <p:sp>
        <p:nvSpPr>
          <p:cNvPr id="9" name="Placa 8">
            <a:extLst>
              <a:ext uri="{FF2B5EF4-FFF2-40B4-BE49-F238E27FC236}">
                <a16:creationId xmlns:a16="http://schemas.microsoft.com/office/drawing/2014/main" id="{424EBDB2-48F1-4D39-8308-3B4FD6006DEC}"/>
              </a:ext>
            </a:extLst>
          </p:cNvPr>
          <p:cNvSpPr/>
          <p:nvPr/>
        </p:nvSpPr>
        <p:spPr>
          <a:xfrm>
            <a:off x="201335" y="1844668"/>
            <a:ext cx="1386630" cy="4278383"/>
          </a:xfrm>
          <a:prstGeom prst="plaqu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5400" dir="2700000" algn="br" rotWithShape="0">
              <a:srgbClr val="000000">
                <a:alpha val="60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GESTIÓN DE RIESGOS</a:t>
            </a:r>
            <a:endParaRPr lang="es-CO" sz="1100" b="1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2D5433C-3067-446F-B32A-162B3BC967F1}"/>
              </a:ext>
            </a:extLst>
          </p:cNvPr>
          <p:cNvSpPr/>
          <p:nvPr/>
        </p:nvSpPr>
        <p:spPr>
          <a:xfrm>
            <a:off x="1996579" y="2215953"/>
            <a:ext cx="8556771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PREPARACION Y RESPUESTA ANTE EMERGENCIAS:</a:t>
            </a:r>
          </a:p>
          <a:p>
            <a:pPr>
              <a:defRPr/>
            </a:pPr>
            <a:endParaRPr lang="es-CO" sz="14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dirty="0">
                <a:latin typeface="Arial" pitchFamily="34" charset="0"/>
                <a:cs typeface="Arial" pitchFamily="34" charset="0"/>
              </a:rPr>
              <a:t> Actualización Planes de Emergencias planta central y Direcciones Territoriales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dirty="0">
                <a:latin typeface="Arial" pitchFamily="34" charset="0"/>
                <a:cs typeface="Arial" pitchFamily="34" charset="0"/>
              </a:rPr>
              <a:t>Continuar la socialización e implementación del Plan de Emergencias</a:t>
            </a:r>
            <a:r>
              <a:rPr lang="es-CO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CO" dirty="0">
                <a:latin typeface="Arial" pitchFamily="34" charset="0"/>
                <a:cs typeface="Arial" pitchFamily="34" charset="0"/>
              </a:rPr>
              <a:t>y Contingencias Planta Central y direcciones territoriales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dirty="0">
                <a:latin typeface="Arial" pitchFamily="34" charset="0"/>
                <a:cs typeface="Arial" pitchFamily="34" charset="0"/>
              </a:rPr>
              <a:t>Convocatoria Brigada de Emergencias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inspecciones locativas para identificar condiciones inseguras que puedan conllevar emergencias. ( plan de inspecciones )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Simulacro de evacuación o autoprotección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Compra y suministro  de elementos de emergencias  ( dotación brigadistas, botiquines , camillas , entre otros )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Capacitación a la Brigada de Emergencias según cronograma de capacitaciones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CO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403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C0A42993-521F-4516-9306-76CC54D2EE3E}"/>
              </a:ext>
            </a:extLst>
          </p:cNvPr>
          <p:cNvSpPr/>
          <p:nvPr/>
        </p:nvSpPr>
        <p:spPr>
          <a:xfrm>
            <a:off x="3291280" y="173958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600" b="1" dirty="0"/>
              <a:t>GESTION Y CONTROL DEL RIESGO </a:t>
            </a:r>
          </a:p>
        </p:txBody>
      </p:sp>
      <p:sp>
        <p:nvSpPr>
          <p:cNvPr id="9" name="Placa 8">
            <a:extLst>
              <a:ext uri="{FF2B5EF4-FFF2-40B4-BE49-F238E27FC236}">
                <a16:creationId xmlns:a16="http://schemas.microsoft.com/office/drawing/2014/main" id="{424EBDB2-48F1-4D39-8308-3B4FD6006DEC}"/>
              </a:ext>
            </a:extLst>
          </p:cNvPr>
          <p:cNvSpPr/>
          <p:nvPr/>
        </p:nvSpPr>
        <p:spPr>
          <a:xfrm>
            <a:off x="201335" y="1844668"/>
            <a:ext cx="1386630" cy="4278383"/>
          </a:xfrm>
          <a:prstGeom prst="plaqu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5400" dir="2700000" algn="br" rotWithShape="0">
              <a:srgbClr val="000000">
                <a:alpha val="60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GESTIÓN DE RIESGOS</a:t>
            </a:r>
            <a:endParaRPr lang="es-CO" sz="1100" b="1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2D5433C-3067-446F-B32A-162B3BC967F1}"/>
              </a:ext>
            </a:extLst>
          </p:cNvPr>
          <p:cNvSpPr/>
          <p:nvPr/>
        </p:nvSpPr>
        <p:spPr>
          <a:xfrm>
            <a:off x="1988190" y="2121956"/>
            <a:ext cx="8556771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COMITÉ PARITARIO DE SEGURIDAD Y SALUD  EN EL TRABAJO  (COPASST)</a:t>
            </a:r>
          </a:p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Actualización Copasst o vigía  conforme vencimiento  en las direcciones territoriales 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dirty="0">
                <a:latin typeface="Arial" pitchFamily="34" charset="0"/>
                <a:cs typeface="Arial" pitchFamily="34" charset="0"/>
              </a:rPr>
              <a:t>Reuniones mensuales del Copasst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Capacitación al Copasst y vigías del sgsst</a:t>
            </a:r>
            <a:r>
              <a:rPr lang="es-CO" dirty="0">
                <a:latin typeface="Arial" pitchFamily="34" charset="0"/>
                <a:cs typeface="Arial" pitchFamily="34" charset="0"/>
              </a:rPr>
              <a:t> según cronograma de capacitaciones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dirty="0">
                <a:latin typeface="Arial" pitchFamily="34" charset="0"/>
                <a:cs typeface="Arial" pitchFamily="34" charset="0"/>
              </a:rPr>
              <a:t>Inspecciones planeadas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CO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COMITÉ DE CONVIVENCIA LABORAL </a:t>
            </a:r>
          </a:p>
          <a:p>
            <a:pPr>
              <a:defRPr/>
            </a:pPr>
            <a:endParaRPr lang="es-CO" sz="14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Formación y entrenamiento al comité de convivencia laboral / riesgo psicosocial según cronograma de capacitaciones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Elaboración de informe trimestral y anual  del comité de convivencia laboral .</a:t>
            </a:r>
            <a:endParaRPr lang="es-CO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163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C0A42993-521F-4516-9306-76CC54D2EE3E}"/>
              </a:ext>
            </a:extLst>
          </p:cNvPr>
          <p:cNvSpPr/>
          <p:nvPr/>
        </p:nvSpPr>
        <p:spPr>
          <a:xfrm>
            <a:off x="3291280" y="173958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600" b="1" dirty="0"/>
              <a:t>GESTION Y CONTROL DEL RIESGO </a:t>
            </a:r>
          </a:p>
        </p:txBody>
      </p:sp>
      <p:sp>
        <p:nvSpPr>
          <p:cNvPr id="9" name="Placa 8">
            <a:extLst>
              <a:ext uri="{FF2B5EF4-FFF2-40B4-BE49-F238E27FC236}">
                <a16:creationId xmlns:a16="http://schemas.microsoft.com/office/drawing/2014/main" id="{424EBDB2-48F1-4D39-8308-3B4FD6006DEC}"/>
              </a:ext>
            </a:extLst>
          </p:cNvPr>
          <p:cNvSpPr/>
          <p:nvPr/>
        </p:nvSpPr>
        <p:spPr>
          <a:xfrm>
            <a:off x="201335" y="1844668"/>
            <a:ext cx="1386630" cy="4278383"/>
          </a:xfrm>
          <a:prstGeom prst="plaqu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5400" dir="2700000" algn="br" rotWithShape="0">
              <a:srgbClr val="000000">
                <a:alpha val="60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GESTIÓN DE RIESGOS</a:t>
            </a:r>
            <a:endParaRPr lang="es-CO" sz="1100" b="1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2D5433C-3067-446F-B32A-162B3BC967F1}"/>
              </a:ext>
            </a:extLst>
          </p:cNvPr>
          <p:cNvSpPr/>
          <p:nvPr/>
        </p:nvSpPr>
        <p:spPr>
          <a:xfrm>
            <a:off x="1988190" y="2121956"/>
            <a:ext cx="8556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B863A0A-49B6-4252-B353-3A25A4935EB0}"/>
              </a:ext>
            </a:extLst>
          </p:cNvPr>
          <p:cNvSpPr/>
          <p:nvPr/>
        </p:nvSpPr>
        <p:spPr>
          <a:xfrm>
            <a:off x="1988190" y="2121956"/>
            <a:ext cx="8556771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ELEMENTOS DE PROTECCION PERSONAL : </a:t>
            </a:r>
          </a:p>
          <a:p>
            <a:pPr>
              <a:defRPr/>
            </a:pP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s-MX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solicitud y entrega de elementos de protección personal  -EPP- incluyendo covid-19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solicitud a los contratistas y subcontratistas de soportes que acrediten la  entrega de elementos de protección personal  -EPP- incluyendo covid-19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Capacitación uso y mantenimiento de EPP´S -incluyendo covid-19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MX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MX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ACCIDENTES DE TRABAJO : </a:t>
            </a:r>
          </a:p>
          <a:p>
            <a:pPr>
              <a:defRPr/>
            </a:pPr>
            <a:endParaRPr lang="es-MX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Reporte , Investigación  y Seguimiento de los  Accidentes de Trabajo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Actualización de  registro estadístico con análisis y conclusiones de los Accidentes de Trabajo</a:t>
            </a:r>
          </a:p>
          <a:p>
            <a:pPr>
              <a:defRPr/>
            </a:pP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TRABAJOS DE ALTO RIESGO –ALTURAS </a:t>
            </a:r>
          </a:p>
          <a:p>
            <a:pPr>
              <a:defRPr/>
            </a:pP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Solicitud y verificación de vigencia de los exámenes y cursos de alturas del personal expuesto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Divulgación del manual trabajo en alturas contratistas e interventores y  grandes contratistas </a:t>
            </a:r>
            <a:r>
              <a:rPr lang="es-E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endParaRPr lang="es-E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116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C0A42993-521F-4516-9306-76CC54D2EE3E}"/>
              </a:ext>
            </a:extLst>
          </p:cNvPr>
          <p:cNvSpPr/>
          <p:nvPr/>
        </p:nvSpPr>
        <p:spPr>
          <a:xfrm>
            <a:off x="3291280" y="173958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600" b="1" dirty="0"/>
              <a:t>GESTION Y CONTROL DEL RIESGO </a:t>
            </a:r>
          </a:p>
        </p:txBody>
      </p:sp>
      <p:sp>
        <p:nvSpPr>
          <p:cNvPr id="9" name="Placa 8">
            <a:extLst>
              <a:ext uri="{FF2B5EF4-FFF2-40B4-BE49-F238E27FC236}">
                <a16:creationId xmlns:a16="http://schemas.microsoft.com/office/drawing/2014/main" id="{424EBDB2-48F1-4D39-8308-3B4FD6006DEC}"/>
              </a:ext>
            </a:extLst>
          </p:cNvPr>
          <p:cNvSpPr/>
          <p:nvPr/>
        </p:nvSpPr>
        <p:spPr>
          <a:xfrm>
            <a:off x="201335" y="1844668"/>
            <a:ext cx="1386630" cy="4278383"/>
          </a:xfrm>
          <a:prstGeom prst="plaqu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5400" dir="2700000" algn="br" rotWithShape="0">
              <a:srgbClr val="000000">
                <a:alpha val="60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GESTIÓN DE RIESGOS</a:t>
            </a:r>
            <a:endParaRPr lang="es-CO" sz="1100" b="1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2D5433C-3067-446F-B32A-162B3BC967F1}"/>
              </a:ext>
            </a:extLst>
          </p:cNvPr>
          <p:cNvSpPr/>
          <p:nvPr/>
        </p:nvSpPr>
        <p:spPr>
          <a:xfrm>
            <a:off x="1988190" y="2121956"/>
            <a:ext cx="855677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es-E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SEGURIDAD VIAL :</a:t>
            </a:r>
          </a:p>
          <a:p>
            <a:pPr>
              <a:defRPr/>
            </a:pP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Actualización y divulgación plan de seguridad vial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Capacitación  a conductores según plan de capacitaciones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verificación la vigencia de licencia de conducción y solicitud resultado de aptitud medico ocupacional para conducción de los contratistas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MX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CONTRATISTAS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MX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Validación de afiliación  de contratistas al sistema general de seguridad social integral</a:t>
            </a:r>
          </a:p>
          <a:p>
            <a:pPr>
              <a:defRPr/>
            </a:pP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719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9" name="Placa 8">
            <a:extLst>
              <a:ext uri="{FF2B5EF4-FFF2-40B4-BE49-F238E27FC236}">
                <a16:creationId xmlns:a16="http://schemas.microsoft.com/office/drawing/2014/main" id="{424EBDB2-48F1-4D39-8308-3B4FD6006DEC}"/>
              </a:ext>
            </a:extLst>
          </p:cNvPr>
          <p:cNvSpPr/>
          <p:nvPr/>
        </p:nvSpPr>
        <p:spPr>
          <a:xfrm>
            <a:off x="201335" y="1844668"/>
            <a:ext cx="1386630" cy="4278383"/>
          </a:xfrm>
          <a:prstGeom prst="plaqu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5400" dir="2700000" algn="br" rotWithShape="0">
              <a:srgbClr val="000000">
                <a:alpha val="60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GESTIÓN DE RIESGOS</a:t>
            </a:r>
            <a:endParaRPr lang="es-CO" sz="1100" b="1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2D5433C-3067-446F-B32A-162B3BC967F1}"/>
              </a:ext>
            </a:extLst>
          </p:cNvPr>
          <p:cNvSpPr/>
          <p:nvPr/>
        </p:nvSpPr>
        <p:spPr>
          <a:xfrm>
            <a:off x="1988190" y="2121956"/>
            <a:ext cx="85567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C6B4DBB-7F3E-4B58-9437-3E78B1E9C2AA}"/>
              </a:ext>
            </a:extLst>
          </p:cNvPr>
          <p:cNvSpPr/>
          <p:nvPr/>
        </p:nvSpPr>
        <p:spPr>
          <a:xfrm>
            <a:off x="3291280" y="173958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1600" b="1" dirty="0"/>
              <a:t>VERIFICACION DEL SGSST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639DFAB-15BE-4006-B841-64DFEF75D322}"/>
              </a:ext>
            </a:extLst>
          </p:cNvPr>
          <p:cNvSpPr/>
          <p:nvPr/>
        </p:nvSpPr>
        <p:spPr>
          <a:xfrm>
            <a:off x="1988190" y="2121956"/>
            <a:ext cx="85567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Planeación y ejecución  de Auditoria al SGSST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Revisión por la Alta Dirección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Rendición de Cuentas del desempeño del SGSST  para la Alta Dirección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301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5705332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5512150"/>
            <a:ext cx="4687910" cy="811369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8123416" y="1475234"/>
            <a:ext cx="3214307" cy="2901694"/>
          </a:xfrm>
        </p:spPr>
        <p:txBody>
          <a:bodyPr anchor="b">
            <a:normAutofit/>
          </a:bodyPr>
          <a:lstStyle/>
          <a:p>
            <a:r>
              <a:rPr lang="es-ES" sz="3700" dirty="0">
                <a:solidFill>
                  <a:schemeClr val="tx1"/>
                </a:solidFill>
              </a:rPr>
              <a:t>     GRACIAS</a:t>
            </a:r>
          </a:p>
        </p:txBody>
      </p:sp>
      <p:sp>
        <p:nvSpPr>
          <p:cNvPr id="7" name="Subtítulo 2"/>
          <p:cNvSpPr>
            <a:spLocks noGrp="1"/>
          </p:cNvSpPr>
          <p:nvPr>
            <p:ph type="subTitle" idx="1"/>
          </p:nvPr>
        </p:nvSpPr>
        <p:spPr>
          <a:xfrm>
            <a:off x="7844415" y="4466908"/>
            <a:ext cx="3205640" cy="77418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1000" dirty="0"/>
              <a:t>INSTITUTO NACIONAL DE VIAS</a:t>
            </a:r>
          </a:p>
          <a:p>
            <a:pPr algn="ctr">
              <a:lnSpc>
                <a:spcPct val="100000"/>
              </a:lnSpc>
            </a:pPr>
            <a:r>
              <a:rPr lang="es-ES" sz="1000" dirty="0"/>
              <a:t>GRUPO DE GESTIÓN DE TALENTO HUMANO</a:t>
            </a:r>
          </a:p>
        </p:txBody>
      </p:sp>
      <p:pic>
        <p:nvPicPr>
          <p:cNvPr id="8" name="Picture 2" descr="Seguridad y Salud en el Trabajo en el marco del COVID-19 - YouTube">
            <a:extLst>
              <a:ext uri="{FF2B5EF4-FFF2-40B4-BE49-F238E27FC236}">
                <a16:creationId xmlns:a16="http://schemas.microsoft.com/office/drawing/2014/main" id="{FCA5DA5F-1373-4F33-8E32-E7C43C1958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47"/>
          <a:stretch/>
        </p:blipFill>
        <p:spPr bwMode="auto">
          <a:xfrm>
            <a:off x="0" y="0"/>
            <a:ext cx="4523892" cy="524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810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250323" y="283335"/>
            <a:ext cx="10515600" cy="1325563"/>
          </a:xfrm>
        </p:spPr>
        <p:txBody>
          <a:bodyPr/>
          <a:lstStyle/>
          <a:p>
            <a:r>
              <a:rPr lang="es-ES" dirty="0"/>
              <a:t>SEGURIDAD Y SALUD EN EL TRABAJO</a:t>
            </a:r>
            <a:endParaRPr lang="es-CO" dirty="0"/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874282" y="1836890"/>
            <a:ext cx="10515600" cy="9046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CO" sz="1800" dirty="0">
                <a:solidFill>
                  <a:schemeClr val="bg2">
                    <a:lumMod val="10000"/>
                  </a:schemeClr>
                </a:solidFill>
              </a:rPr>
              <a:t>Implementar un Sistema de Gestión de Seguridad y Salud en el Trabajo –SST- sostenible y eficaz, enfocado a anticipar, reconocer, evaluar y controlar los riesgos que puedan afectar la seguridad y la salud en el trabajo, a través de la aplicación de las medidas de promoción de la salud, prevención de lesiones, el mejoramiento continuo, la modificación de comportamientos, el control eficaz de los peligros y riesgos en el lugar de trabajo</a:t>
            </a:r>
            <a:endParaRPr lang="es-E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5705332"/>
            <a:ext cx="3644721" cy="61818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5512150"/>
            <a:ext cx="4687910" cy="811369"/>
          </a:xfrm>
          <a:prstGeom prst="rect">
            <a:avLst/>
          </a:prstGeom>
        </p:spPr>
      </p:pic>
      <p:pic>
        <p:nvPicPr>
          <p:cNvPr id="2050" name="Picture 2" descr="Descarga gratuita de Seguridad, Auditoría, De Seguridad Y Salud Ocupacional Imágen de Png">
            <a:extLst>
              <a:ext uri="{FF2B5EF4-FFF2-40B4-BE49-F238E27FC236}">
                <a16:creationId xmlns:a16="http://schemas.microsoft.com/office/drawing/2014/main" id="{283FB8A1-9B8C-4334-A8C9-C72EE8D7B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371" y="3068552"/>
            <a:ext cx="4687910" cy="302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020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2" name="Placa 1"/>
          <p:cNvSpPr/>
          <p:nvPr/>
        </p:nvSpPr>
        <p:spPr>
          <a:xfrm>
            <a:off x="2933700" y="3600450"/>
            <a:ext cx="3181350" cy="2400300"/>
          </a:xfrm>
          <a:prstGeom prst="plaqu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GESTION DE SALUD</a:t>
            </a:r>
            <a:endParaRPr lang="es-CO" sz="2400" b="1" dirty="0"/>
          </a:p>
        </p:txBody>
      </p:sp>
      <p:sp>
        <p:nvSpPr>
          <p:cNvPr id="6" name="Placa 5"/>
          <p:cNvSpPr/>
          <p:nvPr/>
        </p:nvSpPr>
        <p:spPr>
          <a:xfrm>
            <a:off x="5810250" y="2305050"/>
            <a:ext cx="3314700" cy="2724150"/>
          </a:xfrm>
          <a:prstGeom prst="plaqu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5400" dir="2700000" algn="br" rotWithShape="0">
              <a:srgbClr val="000000">
                <a:alpha val="60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GESTION DE RIESGO</a:t>
            </a:r>
            <a:endParaRPr lang="es-CO" sz="24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-190500" y="1843746"/>
            <a:ext cx="5188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COMPONENTES DEL SG-SST</a:t>
            </a:r>
            <a:endParaRPr lang="es-CO" sz="2800" b="1" dirty="0"/>
          </a:p>
        </p:txBody>
      </p:sp>
    </p:spTree>
    <p:extLst>
      <p:ext uri="{BB962C8B-B14F-4D97-AF65-F5344CB8AC3E}">
        <p14:creationId xmlns:p14="http://schemas.microsoft.com/office/powerpoint/2010/main" val="527252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966C438-FE87-43D8-953F-7A5FCDB88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3840" y="1937759"/>
            <a:ext cx="4939128" cy="3934536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E68ED1A-C5D3-45B6-BDCF-C2CCA7AB5DFF}"/>
              </a:ext>
            </a:extLst>
          </p:cNvPr>
          <p:cNvSpPr/>
          <p:nvPr/>
        </p:nvSpPr>
        <p:spPr>
          <a:xfrm>
            <a:off x="1459535" y="2740944"/>
            <a:ext cx="3341792" cy="191590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s-CO" sz="2000" b="1" dirty="0"/>
              <a:t>MAPA DE COMPONENTES DEL SGSST</a:t>
            </a:r>
          </a:p>
          <a:p>
            <a:pPr algn="r"/>
            <a:endParaRPr lang="es-ES" sz="2000" b="1" dirty="0"/>
          </a:p>
          <a:p>
            <a:pPr algn="r"/>
            <a:endParaRPr lang="es-ES" sz="2000" b="1" dirty="0"/>
          </a:p>
          <a:p>
            <a:pPr algn="r"/>
            <a:endParaRPr lang="es-ES" sz="2000" b="1" dirty="0"/>
          </a:p>
          <a:p>
            <a:pPr algn="ctr"/>
            <a:r>
              <a:rPr lang="es-ES" sz="2000" b="1" dirty="0"/>
              <a:t>DECRETO 1072 DE 2015</a:t>
            </a:r>
            <a:endParaRPr lang="es-CO" sz="2000" b="1" dirty="0"/>
          </a:p>
        </p:txBody>
      </p:sp>
    </p:spTree>
    <p:extLst>
      <p:ext uri="{BB962C8B-B14F-4D97-AF65-F5344CB8AC3E}">
        <p14:creationId xmlns:p14="http://schemas.microsoft.com/office/powerpoint/2010/main" val="2360569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2D16FFF0-7067-4966-8040-C8D899CD0C2B}"/>
              </a:ext>
            </a:extLst>
          </p:cNvPr>
          <p:cNvSpPr/>
          <p:nvPr/>
        </p:nvSpPr>
        <p:spPr>
          <a:xfrm>
            <a:off x="1043031" y="1887069"/>
            <a:ext cx="6096000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ES" sz="1600" b="1" dirty="0">
                <a:latin typeface="Arial" pitchFamily="34" charset="0"/>
                <a:cs typeface="Arial" pitchFamily="34" charset="0"/>
              </a:rPr>
              <a:t>PLANIFICACION DEL SGSST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Evaluación Inicial del SG-SST año 2022, a partir de lo establecido en el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Dec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. 1072 de 2015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Autoevaluación  de estándares mínimos SST (Res 0312 del 2019 )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Autoevaluación  de estándares mínimos SST para el Ministerio de trabajo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Divulgación procedimientos y aplicación de los mismos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Asignación del responsable del SGSST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Asignación de recursos del SGSST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Elaboración del Plan de capacitaciones del SGSST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Difusión  Política y objetivos del SGSST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Difusión Reglamento de Higiene y seguridad Industrial  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Elaboración y actualización de curso de 50 horas</a:t>
            </a:r>
          </a:p>
          <a:p>
            <a:pPr algn="just"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			     </a:t>
            </a:r>
          </a:p>
        </p:txBody>
      </p:sp>
    </p:spTree>
    <p:extLst>
      <p:ext uri="{BB962C8B-B14F-4D97-AF65-F5344CB8AC3E}">
        <p14:creationId xmlns:p14="http://schemas.microsoft.com/office/powerpoint/2010/main" val="3885549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2D16FFF0-7067-4966-8040-C8D899CD0C2B}"/>
              </a:ext>
            </a:extLst>
          </p:cNvPr>
          <p:cNvSpPr/>
          <p:nvPr/>
        </p:nvSpPr>
        <p:spPr>
          <a:xfrm>
            <a:off x="1043031" y="1887069"/>
            <a:ext cx="67587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 dirty="0">
                <a:latin typeface="Arial" pitchFamily="34" charset="0"/>
                <a:cs typeface="Arial" pitchFamily="34" charset="0"/>
              </a:rPr>
              <a:t>PLANIFICACION DEL SGSST</a:t>
            </a:r>
          </a:p>
          <a:p>
            <a:pPr>
              <a:defRPr/>
            </a:pPr>
            <a:endParaRPr lang="es-ES" sz="16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Actualización del Manual Descriptor del SGSST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Actualización de la Matriz de requisitos legales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Actualización de las Matrices riesgos y peligros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Inducción y reinducción  funcionarios y contratistas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Revisión y actualización de documentación básica  del sgsst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Actualización de Indicadores del SGSST			     </a:t>
            </a:r>
          </a:p>
        </p:txBody>
      </p:sp>
    </p:spTree>
    <p:extLst>
      <p:ext uri="{BB962C8B-B14F-4D97-AF65-F5344CB8AC3E}">
        <p14:creationId xmlns:p14="http://schemas.microsoft.com/office/powerpoint/2010/main" val="1766066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6" name="1 Rectángulo">
            <a:extLst>
              <a:ext uri="{FF2B5EF4-FFF2-40B4-BE49-F238E27FC236}">
                <a16:creationId xmlns:a16="http://schemas.microsoft.com/office/drawing/2014/main" id="{377FD11F-B404-4253-89E4-9EFF5054DF45}"/>
              </a:ext>
            </a:extLst>
          </p:cNvPr>
          <p:cNvSpPr/>
          <p:nvPr/>
        </p:nvSpPr>
        <p:spPr>
          <a:xfrm>
            <a:off x="2289357" y="1714416"/>
            <a:ext cx="9614621" cy="42165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es-CO" sz="1200" b="1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Elaboración de informe condiciones de trabajo y salud(perfil sociodemográfico)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CO" sz="1200" dirty="0">
                <a:latin typeface="Arial" pitchFamily="34" charset="0"/>
                <a:cs typeface="Arial" pitchFamily="34" charset="0"/>
              </a:rPr>
              <a:t>Exámenes ocupacionales  de ingreso, retiro (Planta y direcciones Territoriales)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CO" sz="1200" dirty="0">
                <a:latin typeface="Arial" pitchFamily="34" charset="0"/>
                <a:cs typeface="Arial" pitchFamily="34" charset="0"/>
              </a:rPr>
              <a:t>Chequeos Ejecutivos 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CO" sz="1200" dirty="0">
                <a:latin typeface="Arial" pitchFamily="34" charset="0"/>
                <a:cs typeface="Arial" pitchFamily="34" charset="0"/>
              </a:rPr>
              <a:t>Exámenes médicos ocupacionales específicos (Trabajo en alturas)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CO" sz="1200" dirty="0">
                <a:latin typeface="Arial" pitchFamily="34" charset="0"/>
                <a:cs typeface="Arial" pitchFamily="34" charset="0"/>
              </a:rPr>
              <a:t>Atención Primeros Auxilios </a:t>
            </a:r>
            <a:endParaRPr lang="es-ES_tradnl" altLang="es-CO" sz="1200" b="1" dirty="0"/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CO" sz="1200" dirty="0">
                <a:latin typeface="Arial" pitchFamily="34" charset="0"/>
                <a:cs typeface="Arial" pitchFamily="34" charset="0"/>
              </a:rPr>
              <a:t>Seguimiento y actualización de todos los documentos del SG-SST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CO" sz="1200" dirty="0">
                <a:latin typeface="Arial" pitchFamily="34" charset="0"/>
                <a:cs typeface="Arial" pitchFamily="34" charset="0"/>
              </a:rPr>
              <a:t>Semana de la Salud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Ejecución de las actividades y capacitaciones contempladas en los programas de promoción y prevención </a:t>
            </a:r>
          </a:p>
          <a:p>
            <a:pPr>
              <a:defRPr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     * Conservación Visual</a:t>
            </a:r>
          </a:p>
          <a:p>
            <a:pPr>
              <a:defRPr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     * Estilos de vida Saludable</a:t>
            </a:r>
          </a:p>
          <a:p>
            <a:pPr>
              <a:defRPr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     * Salud Publica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Capacitaciones de los SVE y programas de promoción y prevención Invias  (Según Cronograma de Capacitaciones)</a:t>
            </a:r>
          </a:p>
          <a:p>
            <a:pPr>
              <a:defRPr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     * Riesgo Cardiovascular</a:t>
            </a:r>
          </a:p>
          <a:p>
            <a:pPr>
              <a:defRPr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     * Riesgo Biológico Covid-19</a:t>
            </a:r>
          </a:p>
          <a:p>
            <a:pPr>
              <a:defRPr/>
            </a:pPr>
            <a:endParaRPr lang="es-MX" sz="12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s-MX" sz="1200" dirty="0">
                <a:latin typeface="Arial" pitchFamily="34" charset="0"/>
                <a:cs typeface="Arial" pitchFamily="34" charset="0"/>
              </a:rPr>
              <a:t>Seguimiento de indicadores de los SVE (Sistemas de Vigilancia Epidemiológicos )</a:t>
            </a:r>
          </a:p>
          <a:p>
            <a:pPr>
              <a:defRPr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dirty="0">
                <a:latin typeface="Arial" pitchFamily="34" charset="0"/>
                <a:cs typeface="Arial" pitchFamily="34" charset="0"/>
              </a:rPr>
              <a:t>ENFERMEDAD LABORAL –EL-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*Seguimiento a funcionarios con Enfermedad Laboral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*Actualización y seguimiento de  base de datos</a:t>
            </a:r>
            <a:endParaRPr lang="es-ES" sz="1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laca 7">
            <a:extLst>
              <a:ext uri="{FF2B5EF4-FFF2-40B4-BE49-F238E27FC236}">
                <a16:creationId xmlns:a16="http://schemas.microsoft.com/office/drawing/2014/main" id="{8C3E9928-50EF-402F-B174-13CF627240A8}"/>
              </a:ext>
            </a:extLst>
          </p:cNvPr>
          <p:cNvSpPr/>
          <p:nvPr/>
        </p:nvSpPr>
        <p:spPr>
          <a:xfrm>
            <a:off x="114999" y="1930998"/>
            <a:ext cx="1386630" cy="4151019"/>
          </a:xfrm>
          <a:prstGeom prst="plaqu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GESTION DE LA SALUD</a:t>
            </a:r>
            <a:endParaRPr lang="es-CO" sz="1100" b="1" dirty="0"/>
          </a:p>
        </p:txBody>
      </p:sp>
    </p:spTree>
    <p:extLst>
      <p:ext uri="{BB962C8B-B14F-4D97-AF65-F5344CB8AC3E}">
        <p14:creationId xmlns:p14="http://schemas.microsoft.com/office/powerpoint/2010/main" val="1550204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6" name="1 Rectángulo">
            <a:extLst>
              <a:ext uri="{FF2B5EF4-FFF2-40B4-BE49-F238E27FC236}">
                <a16:creationId xmlns:a16="http://schemas.microsoft.com/office/drawing/2014/main" id="{377FD11F-B404-4253-89E4-9EFF5054DF45}"/>
              </a:ext>
            </a:extLst>
          </p:cNvPr>
          <p:cNvSpPr/>
          <p:nvPr/>
        </p:nvSpPr>
        <p:spPr>
          <a:xfrm>
            <a:off x="2462380" y="1690780"/>
            <a:ext cx="961462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laca 7">
            <a:extLst>
              <a:ext uri="{FF2B5EF4-FFF2-40B4-BE49-F238E27FC236}">
                <a16:creationId xmlns:a16="http://schemas.microsoft.com/office/drawing/2014/main" id="{8C3E9928-50EF-402F-B174-13CF627240A8}"/>
              </a:ext>
            </a:extLst>
          </p:cNvPr>
          <p:cNvSpPr/>
          <p:nvPr/>
        </p:nvSpPr>
        <p:spPr>
          <a:xfrm>
            <a:off x="114999" y="1930998"/>
            <a:ext cx="1386630" cy="4151019"/>
          </a:xfrm>
          <a:prstGeom prst="plaqu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GESTION DE LA SALUD</a:t>
            </a:r>
            <a:endParaRPr lang="es-CO" sz="1100" b="1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0A42993-521F-4516-9306-76CC54D2EE3E}"/>
              </a:ext>
            </a:extLst>
          </p:cNvPr>
          <p:cNvSpPr/>
          <p:nvPr/>
        </p:nvSpPr>
        <p:spPr>
          <a:xfrm>
            <a:off x="3291280" y="173958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600" b="1" dirty="0"/>
              <a:t>PROGRAMAS DE VIGILANCIA EPIDEMIOLOGICA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349E62E-7C26-4D05-B50B-4BCE346E4EA4}"/>
              </a:ext>
            </a:extLst>
          </p:cNvPr>
          <p:cNvSpPr/>
          <p:nvPr/>
        </p:nvSpPr>
        <p:spPr>
          <a:xfrm>
            <a:off x="1822360" y="2206014"/>
            <a:ext cx="8380602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400" b="1" dirty="0"/>
              <a:t>DESORDENES MUSCULOESQUELÉTICOS (DME) :</a:t>
            </a:r>
          </a:p>
          <a:p>
            <a:endParaRPr lang="es-CO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Aplicación de la  encuesta de sintomatología músculo esquelética SIDME funcionarios nuevos.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Actualización de bases de información de SVE-DME 2022 e Identificación de trabajadores no registrados</a:t>
            </a: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Seguimiento a los ajustes en las estaciones de trabajo en casa , críticas registradas en el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Seguimiento virtual a trabajadores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Seguimiento funcionarios con sintomatología  medio planta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Asesoría terapéutica personalizada  personal con sintomatología alta y media </a:t>
            </a:r>
            <a:endParaRPr lang="es-CO" dirty="0"/>
          </a:p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14993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331" t="39994" r="65775" b="50987"/>
          <a:stretch/>
        </p:blipFill>
        <p:spPr>
          <a:xfrm>
            <a:off x="0" y="1094700"/>
            <a:ext cx="3644721" cy="61818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366" t="58221" r="17183" b="29943"/>
          <a:stretch/>
        </p:blipFill>
        <p:spPr>
          <a:xfrm>
            <a:off x="7504090" y="901518"/>
            <a:ext cx="4687910" cy="811369"/>
          </a:xfrm>
          <a:prstGeom prst="rect">
            <a:avLst/>
          </a:prstGeom>
        </p:spPr>
      </p:pic>
      <p:sp>
        <p:nvSpPr>
          <p:cNvPr id="6" name="1 Rectángulo">
            <a:extLst>
              <a:ext uri="{FF2B5EF4-FFF2-40B4-BE49-F238E27FC236}">
                <a16:creationId xmlns:a16="http://schemas.microsoft.com/office/drawing/2014/main" id="{377FD11F-B404-4253-89E4-9EFF5054DF45}"/>
              </a:ext>
            </a:extLst>
          </p:cNvPr>
          <p:cNvSpPr/>
          <p:nvPr/>
        </p:nvSpPr>
        <p:spPr>
          <a:xfrm>
            <a:off x="2462380" y="1690780"/>
            <a:ext cx="961462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laca 7">
            <a:extLst>
              <a:ext uri="{FF2B5EF4-FFF2-40B4-BE49-F238E27FC236}">
                <a16:creationId xmlns:a16="http://schemas.microsoft.com/office/drawing/2014/main" id="{8C3E9928-50EF-402F-B174-13CF627240A8}"/>
              </a:ext>
            </a:extLst>
          </p:cNvPr>
          <p:cNvSpPr/>
          <p:nvPr/>
        </p:nvSpPr>
        <p:spPr>
          <a:xfrm>
            <a:off x="114999" y="1930998"/>
            <a:ext cx="1386630" cy="4151019"/>
          </a:xfrm>
          <a:prstGeom prst="plaqu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GESTION DE LA SALUD</a:t>
            </a:r>
            <a:endParaRPr lang="es-CO" sz="1100" b="1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0A42993-521F-4516-9306-76CC54D2EE3E}"/>
              </a:ext>
            </a:extLst>
          </p:cNvPr>
          <p:cNvSpPr/>
          <p:nvPr/>
        </p:nvSpPr>
        <p:spPr>
          <a:xfrm>
            <a:off x="3291280" y="173958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600" b="1" dirty="0"/>
              <a:t>PROGRAMAS DE VIGILANCIA EPIDEMIOLOGICA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349E62E-7C26-4D05-B50B-4BCE346E4EA4}"/>
              </a:ext>
            </a:extLst>
          </p:cNvPr>
          <p:cNvSpPr/>
          <p:nvPr/>
        </p:nvSpPr>
        <p:spPr>
          <a:xfrm>
            <a:off x="1822360" y="2126938"/>
            <a:ext cx="838060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RIESGO PSICOSOCIAL:</a:t>
            </a:r>
          </a:p>
          <a:p>
            <a:pPr>
              <a:defRPr/>
            </a:pPr>
            <a:endParaRPr lang="es-CO" sz="14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Intervención en riesgo psicosocial para equipos de trabajo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programa salud mental  riesgo psicosocial  para funcionarios y contratistas  población vulnerable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Intervenciones clima laboral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Seguimiento casos programa de vigilancia epidemiológica riesgo psicosocial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Asesorías individuales y atención psicológica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Ejecución plan de capacitaciones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dirty="0"/>
          </a:p>
          <a:p>
            <a:pPr>
              <a:defRPr/>
            </a:pPr>
            <a:r>
              <a:rPr lang="es-CO" sz="1400" b="1" dirty="0">
                <a:latin typeface="Arial" panose="020B0604020202020204" pitchFamily="34" charset="0"/>
                <a:cs typeface="Arial" pitchFamily="34" charset="0"/>
              </a:rPr>
              <a:t>RIESGO CARDIOVASCULAR: </a:t>
            </a:r>
          </a:p>
          <a:p>
            <a:pPr>
              <a:defRPr/>
            </a:pPr>
            <a:endParaRPr lang="es-CO" b="1" dirty="0">
              <a:latin typeface="Arial" panose="020B0604020202020204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Seguimiento Trabajadores Incluidos al SVE-RCV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dirty="0">
                <a:latin typeface="Arial" pitchFamily="34" charset="0"/>
                <a:cs typeface="Arial" pitchFamily="34" charset="0"/>
              </a:rPr>
              <a:t>Tamizaje RCV (medidas antropométricas, Signos Vitales, Antecedentes Cardiovasculares)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4886607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2601</TotalTime>
  <Words>1024</Words>
  <Application>Microsoft Office PowerPoint</Application>
  <PresentationFormat>Panorámica</PresentationFormat>
  <Paragraphs>154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Retrospección</vt:lpstr>
      <vt:lpstr>PLAN DE TRABAJO DEL SG-SST - 2022</vt:lpstr>
      <vt:lpstr>SEGURIDAD Y SALUD EN EL TRABAJO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DE ACTIVIDADES DE BIENESTAR, CAPACITACIÓN Y SG-SST</dc:title>
  <dc:creator>Lilia Astrid Mesa Quintero</dc:creator>
  <cp:lastModifiedBy>Sonia Enith Avila Castellanos</cp:lastModifiedBy>
  <cp:revision>91</cp:revision>
  <dcterms:created xsi:type="dcterms:W3CDTF">2020-12-16T21:53:24Z</dcterms:created>
  <dcterms:modified xsi:type="dcterms:W3CDTF">2022-01-31T16:31:01Z</dcterms:modified>
</cp:coreProperties>
</file>