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68" r:id="rId2"/>
    <p:sldId id="269" r:id="rId3"/>
    <p:sldId id="266" r:id="rId4"/>
    <p:sldId id="272" r:id="rId5"/>
    <p:sldId id="291" r:id="rId6"/>
    <p:sldId id="271" r:id="rId7"/>
    <p:sldId id="294" r:id="rId8"/>
    <p:sldId id="295" r:id="rId9"/>
    <p:sldId id="273" r:id="rId10"/>
    <p:sldId id="278" r:id="rId11"/>
    <p:sldId id="288" r:id="rId12"/>
    <p:sldId id="282" r:id="rId13"/>
    <p:sldId id="296" r:id="rId14"/>
    <p:sldId id="283" r:id="rId15"/>
    <p:sldId id="292" r:id="rId16"/>
    <p:sldId id="304" r:id="rId17"/>
    <p:sldId id="303" r:id="rId18"/>
    <p:sldId id="305" r:id="rId19"/>
    <p:sldId id="284" r:id="rId20"/>
    <p:sldId id="306" r:id="rId21"/>
    <p:sldId id="297" r:id="rId22"/>
    <p:sldId id="308" r:id="rId23"/>
    <p:sldId id="307" r:id="rId24"/>
    <p:sldId id="285" r:id="rId25"/>
    <p:sldId id="293" r:id="rId26"/>
    <p:sldId id="309" r:id="rId2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0" autoAdjust="0"/>
    <p:restoredTop sz="94434" autoAdjust="0"/>
  </p:normalViewPr>
  <p:slideViewPr>
    <p:cSldViewPr snapToGrid="0">
      <p:cViewPr varScale="1">
        <p:scale>
          <a:sx n="114" d="100"/>
          <a:sy n="114" d="100"/>
        </p:scale>
        <p:origin x="642" y="120"/>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D7FD379-073D-4B49-B4A4-88D0CF8B7F35}" type="datetimeFigureOut">
              <a:rPr lang="es-CO" smtClean="0"/>
              <a:t>28/01/2019</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1501CD-4FB5-4E3F-98FD-F987C6827D25}" type="slidenum">
              <a:rPr lang="es-CO" smtClean="0"/>
              <a:t>‹Nº›</a:t>
            </a:fld>
            <a:endParaRPr lang="es-CO"/>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CC2481-55EF-4C60-B43E-88572E25434B}" type="datetimeFigureOut">
              <a:rPr lang="es-CO" smtClean="0"/>
              <a:t>28/01/2019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E88359-1FD6-4BC2-B9EE-F64E300A3838}" type="slidenum">
              <a:rPr lang="es-CO" smtClean="0"/>
              <a:t>‹Nº›</a:t>
            </a:fld>
            <a:endParaRPr lang="es-CO"/>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28/01/2019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28/01/2019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28/01/2019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28/01/2019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28/01/2019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28/01/2019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28/01/2019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28/01/2019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28/01/2019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28/01/2019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28/01/2019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28/01/2019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p:cNvSpPr/>
          <p:nvPr/>
        </p:nvSpPr>
        <p:spPr>
          <a:xfrm>
            <a:off x="6683834" y="0"/>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 name="Imagen 14">
            <a:extLst>
              <a:ext uri="{FF2B5EF4-FFF2-40B4-BE49-F238E27FC236}">
                <a16:creationId xmlns:a16="http://schemas.microsoft.com/office/drawing/2014/main"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2134" y="863987"/>
            <a:ext cx="4119126" cy="856529"/>
          </a:xfrm>
          <a:prstGeom prst="rect">
            <a:avLst/>
          </a:prstGeom>
        </p:spPr>
      </p:pic>
      <p:sp>
        <p:nvSpPr>
          <p:cNvPr id="16" name="CuadroTexto 15">
            <a:extLst>
              <a:ext uri="{FF2B5EF4-FFF2-40B4-BE49-F238E27FC236}">
                <a16:creationId xmlns:a16="http://schemas.microsoft.com/office/drawing/2014/main" id="{BAE9B529-9B30-4793-AD85-732C25F0B447}"/>
              </a:ext>
            </a:extLst>
          </p:cNvPr>
          <p:cNvSpPr txBox="1"/>
          <p:nvPr/>
        </p:nvSpPr>
        <p:spPr>
          <a:xfrm>
            <a:off x="6689292" y="2120768"/>
            <a:ext cx="5172484" cy="3416320"/>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a:t>
            </a:r>
          </a:p>
          <a:p>
            <a:pPr algn="ctr"/>
            <a:endParaRPr lang="es-ES" sz="2800" b="1" dirty="0">
              <a:latin typeface="Arial" panose="020B0604020202020204" pitchFamily="34" charset="0"/>
              <a:cs typeface="Arial" panose="020B0604020202020204" pitchFamily="34" charset="0"/>
            </a:endParaRPr>
          </a:p>
          <a:p>
            <a:pPr algn="ctr"/>
            <a:r>
              <a:rPr lang="es-ES" sz="2800" b="1" dirty="0">
                <a:latin typeface="Arial" panose="020B0604020202020204" pitchFamily="34" charset="0"/>
                <a:cs typeface="Arial" panose="020B0604020202020204" pitchFamily="34" charset="0"/>
              </a:rPr>
              <a:t>Documento en discusión</a:t>
            </a:r>
            <a:endParaRPr lang="es-CO" sz="2800" b="1" dirty="0">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729721832"/>
              </p:ext>
            </p:extLst>
          </p:nvPr>
        </p:nvGraphicFramePr>
        <p:xfrm>
          <a:off x="152032" y="764926"/>
          <a:ext cx="8706173" cy="4442413"/>
        </p:xfrm>
        <a:graphic>
          <a:graphicData uri="http://schemas.openxmlformats.org/drawingml/2006/table">
            <a:tbl>
              <a:tblPr bandCol="1"/>
              <a:tblGrid>
                <a:gridCol w="424072">
                  <a:extLst>
                    <a:ext uri="{9D8B030D-6E8A-4147-A177-3AD203B41FA5}">
                      <a16:colId xmlns:a16="http://schemas.microsoft.com/office/drawing/2014/main" val="20000"/>
                    </a:ext>
                  </a:extLst>
                </a:gridCol>
                <a:gridCol w="415791">
                  <a:extLst>
                    <a:ext uri="{9D8B030D-6E8A-4147-A177-3AD203B41FA5}">
                      <a16:colId xmlns:a16="http://schemas.microsoft.com/office/drawing/2014/main" val="20001"/>
                    </a:ext>
                  </a:extLst>
                </a:gridCol>
                <a:gridCol w="1168708">
                  <a:extLst>
                    <a:ext uri="{9D8B030D-6E8A-4147-A177-3AD203B41FA5}">
                      <a16:colId xmlns:a16="http://schemas.microsoft.com/office/drawing/2014/main" val="20002"/>
                    </a:ext>
                  </a:extLst>
                </a:gridCol>
                <a:gridCol w="1326036">
                  <a:extLst>
                    <a:ext uri="{9D8B030D-6E8A-4147-A177-3AD203B41FA5}">
                      <a16:colId xmlns:a16="http://schemas.microsoft.com/office/drawing/2014/main" val="20003"/>
                    </a:ext>
                  </a:extLst>
                </a:gridCol>
                <a:gridCol w="1404698">
                  <a:extLst>
                    <a:ext uri="{9D8B030D-6E8A-4147-A177-3AD203B41FA5}">
                      <a16:colId xmlns:a16="http://schemas.microsoft.com/office/drawing/2014/main" val="20004"/>
                    </a:ext>
                  </a:extLst>
                </a:gridCol>
                <a:gridCol w="1348511">
                  <a:extLst>
                    <a:ext uri="{9D8B030D-6E8A-4147-A177-3AD203B41FA5}">
                      <a16:colId xmlns:a16="http://schemas.microsoft.com/office/drawing/2014/main" val="20005"/>
                    </a:ext>
                  </a:extLst>
                </a:gridCol>
                <a:gridCol w="1303560">
                  <a:extLst>
                    <a:ext uri="{9D8B030D-6E8A-4147-A177-3AD203B41FA5}">
                      <a16:colId xmlns:a16="http://schemas.microsoft.com/office/drawing/2014/main" val="20006"/>
                    </a:ext>
                  </a:extLst>
                </a:gridCol>
                <a:gridCol w="1314797">
                  <a:extLst>
                    <a:ext uri="{9D8B030D-6E8A-4147-A177-3AD203B41FA5}">
                      <a16:colId xmlns:a16="http://schemas.microsoft.com/office/drawing/2014/main"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20</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a:effectLst/>
                          <a:latin typeface="Arial" panose="020B0604020202020204" pitchFamily="34" charset="0"/>
                        </a:rPr>
                        <a:t>Calificación: 25</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a:effectLst/>
                          <a:latin typeface="Arial" panose="020B0604020202020204" pitchFamily="34" charset="0"/>
                        </a:rPr>
                        <a:t>Calificación: 16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Extremo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3</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6</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Moderado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661098">
                <a:tc vMerge="1">
                  <a:txBody>
                    <a:bodyPr/>
                    <a:lstStyle/>
                    <a:p>
                      <a:endParaRPr lang="es-CO"/>
                    </a:p>
                  </a:txBody>
                  <a:tcPr/>
                </a:tc>
                <a:tc>
                  <a:txBody>
                    <a:bodyPr/>
                    <a:lstStyle/>
                    <a:p>
                      <a:pPr algn="ctr"/>
                      <a:r>
                        <a:rPr lang="es-CO" sz="1200" b="1">
                          <a:effectLst/>
                          <a:latin typeface="Arial" panose="020B0604020202020204" pitchFamily="34" charset="0"/>
                        </a:rPr>
                        <a:t>2</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IMPOSIBLE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4</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628454">
                <a:tc vMerge="1">
                  <a:txBody>
                    <a:bodyPr/>
                    <a:lstStyle/>
                    <a:p>
                      <a:endParaRPr lang="es-CO"/>
                    </a:p>
                  </a:txBody>
                  <a:tcPr/>
                </a:tc>
                <a:tc>
                  <a:txBody>
                    <a:bodyPr/>
                    <a:lstStyle/>
                    <a:p>
                      <a:pPr algn="ctr"/>
                      <a:r>
                        <a:rPr lang="es-CO" sz="1200" b="1">
                          <a:effectLst/>
                          <a:latin typeface="Arial" panose="020B0604020202020204" pitchFamily="34" charset="0"/>
                        </a:rPr>
                        <a:t>1</a:t>
                      </a:r>
                      <a:endParaRPr lang="es-CO" sz="1200" b="1">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a:effectLst/>
                          <a:latin typeface="Arial" panose="020B0604020202020204" pitchFamily="34" charset="0"/>
                        </a:rPr>
                        <a:t>Calificación: 1</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a:effectLst/>
                          <a:latin typeface="Arial" panose="020B0604020202020204" pitchFamily="34" charset="0"/>
                        </a:rPr>
                        <a:t>Calificación: 2</a:t>
                      </a:r>
                      <a:endParaRPr lang="es-CO" sz="1050">
                        <a:effectLst/>
                        <a:latin typeface="Times New Roman" panose="02020603050405020304" pitchFamily="18" charset="0"/>
                      </a:endParaRPr>
                    </a:p>
                    <a:p>
                      <a:pPr algn="l"/>
                      <a:r>
                        <a:rPr lang="es-CO" sz="800">
                          <a:effectLst/>
                          <a:latin typeface="Arial" panose="020B0604020202020204" pitchFamily="34" charset="0"/>
                        </a:rPr>
                        <a:t>Zona de Riesgo Bajo</a:t>
                      </a:r>
                      <a:endParaRPr lang="es-CO" sz="105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MENOR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MAYOR</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CATASTRÓFICO</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3</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4</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a:effectLst/>
                          <a:latin typeface="Arial" panose="020B0604020202020204" pitchFamily="34" charset="0"/>
                        </a:rPr>
                        <a:t>5</a:t>
                      </a:r>
                      <a:endParaRPr lang="es-CO" sz="120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7"/>
                  </a:ext>
                </a:extLst>
              </a:tr>
            </a:tbl>
          </a:graphicData>
        </a:graphic>
      </p:graphicFrame>
      <p:sp>
        <p:nvSpPr>
          <p:cNvPr id="4" name="Rectángulo 3">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4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a:solidFill>
                  <a:schemeClr val="tx1"/>
                </a:solidFill>
              </a:rPr>
              <a:t>R1</a:t>
            </a:r>
          </a:p>
          <a:p>
            <a:pPr algn="ctr">
              <a:defRPr/>
            </a:pPr>
            <a:r>
              <a:rPr lang="es-ES" sz="600" b="1" dirty="0">
                <a:solidFill>
                  <a:schemeClr val="tx1"/>
                </a:solidFill>
              </a:rPr>
              <a:t>Inherente </a:t>
            </a:r>
            <a:endParaRPr lang="es-CO" sz="600" b="1" dirty="0">
              <a:solidFill>
                <a:schemeClr val="tx1"/>
              </a:solidFill>
            </a:endParaRPr>
          </a:p>
        </p:txBody>
      </p:sp>
      <p:sp>
        <p:nvSpPr>
          <p:cNvPr id="13" name="Elipse 12"/>
          <p:cNvSpPr/>
          <p:nvPr/>
        </p:nvSpPr>
        <p:spPr>
          <a:xfrm>
            <a:off x="8358797" y="2846329"/>
            <a:ext cx="485624" cy="446665"/>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1000" b="1" dirty="0">
                <a:solidFill>
                  <a:schemeClr val="tx1"/>
                </a:solidFill>
              </a:rPr>
              <a:t>R2</a:t>
            </a:r>
          </a:p>
          <a:p>
            <a:pPr algn="ctr">
              <a:defRPr/>
            </a:pPr>
            <a:r>
              <a:rPr lang="es-ES" sz="600" b="1" dirty="0">
                <a:solidFill>
                  <a:schemeClr val="tx1"/>
                </a:solidFill>
              </a:rPr>
              <a:t>Inherente</a:t>
            </a:r>
            <a:r>
              <a:rPr lang="es-ES" sz="1000" b="1" dirty="0">
                <a:solidFill>
                  <a:schemeClr val="tx1"/>
                </a:solidFill>
              </a:rPr>
              <a:t> </a:t>
            </a:r>
            <a:endParaRPr lang="es-CO" sz="1000" dirty="0">
              <a:solidFill>
                <a:schemeClr val="tx1"/>
              </a:solidFill>
            </a:endParaRPr>
          </a:p>
        </p:txBody>
      </p:sp>
      <p:sp>
        <p:nvSpPr>
          <p:cNvPr id="2" name="CuadroTexto 1"/>
          <p:cNvSpPr txBox="1"/>
          <p:nvPr/>
        </p:nvSpPr>
        <p:spPr>
          <a:xfrm>
            <a:off x="9021170" y="859921"/>
            <a:ext cx="2892833" cy="4524315"/>
          </a:xfrm>
          <a:prstGeom prst="rect">
            <a:avLst/>
          </a:prstGeom>
          <a:noFill/>
        </p:spPr>
        <p:txBody>
          <a:bodyPr wrap="square" rtlCol="0">
            <a:spAutoFit/>
          </a:bodyPr>
          <a:lstStyle/>
          <a:p>
            <a:pPr algn="just" fontAlgn="ctr"/>
            <a:r>
              <a:rPr lang="es-ES" sz="1600" b="1" dirty="0"/>
              <a:t>R1. </a:t>
            </a:r>
            <a:r>
              <a:rPr lang="es-ES" sz="16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600" dirty="0"/>
          </a:p>
          <a:p>
            <a:pPr algn="just" fontAlgn="ctr"/>
            <a:r>
              <a:rPr lang="es-ES" sz="1600" b="1" dirty="0"/>
              <a:t>R2. </a:t>
            </a:r>
            <a:r>
              <a:rPr lang="es-ES" sz="1600" dirty="0"/>
              <a:t>Omisión o alteración intencional - dolosa que se aparta  de los procedimientos de control y vigilancia regulados por manuales, normas y especificaciones durante la ejecución de obras.</a:t>
            </a:r>
            <a:endParaRPr lang="es-CO" sz="1600" dirty="0"/>
          </a:p>
          <a:p>
            <a:endParaRPr lang="es-ES" sz="1600" dirty="0"/>
          </a:p>
        </p:txBody>
      </p: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176850101"/>
              </p:ext>
            </p:extLst>
          </p:nvPr>
        </p:nvGraphicFramePr>
        <p:xfrm>
          <a:off x="212559" y="767383"/>
          <a:ext cx="11626512" cy="5664904"/>
        </p:xfrm>
        <a:graphic>
          <a:graphicData uri="http://schemas.openxmlformats.org/drawingml/2006/table">
            <a:tbl>
              <a:tblPr/>
              <a:tblGrid>
                <a:gridCol w="232609">
                  <a:extLst>
                    <a:ext uri="{9D8B030D-6E8A-4147-A177-3AD203B41FA5}">
                      <a16:colId xmlns:a16="http://schemas.microsoft.com/office/drawing/2014/main" val="20000"/>
                    </a:ext>
                  </a:extLst>
                </a:gridCol>
                <a:gridCol w="998621">
                  <a:extLst>
                    <a:ext uri="{9D8B030D-6E8A-4147-A177-3AD203B41FA5}">
                      <a16:colId xmlns:a16="http://schemas.microsoft.com/office/drawing/2014/main" val="20001"/>
                    </a:ext>
                  </a:extLst>
                </a:gridCol>
                <a:gridCol w="180474">
                  <a:extLst>
                    <a:ext uri="{9D8B030D-6E8A-4147-A177-3AD203B41FA5}">
                      <a16:colId xmlns:a16="http://schemas.microsoft.com/office/drawing/2014/main" val="20002"/>
                    </a:ext>
                  </a:extLst>
                </a:gridCol>
                <a:gridCol w="1191126">
                  <a:extLst>
                    <a:ext uri="{9D8B030D-6E8A-4147-A177-3AD203B41FA5}">
                      <a16:colId xmlns:a16="http://schemas.microsoft.com/office/drawing/2014/main" val="20003"/>
                    </a:ext>
                  </a:extLst>
                </a:gridCol>
                <a:gridCol w="252663">
                  <a:extLst>
                    <a:ext uri="{9D8B030D-6E8A-4147-A177-3AD203B41FA5}">
                      <a16:colId xmlns:a16="http://schemas.microsoft.com/office/drawing/2014/main" val="20004"/>
                    </a:ext>
                  </a:extLst>
                </a:gridCol>
                <a:gridCol w="360948">
                  <a:extLst>
                    <a:ext uri="{9D8B030D-6E8A-4147-A177-3AD203B41FA5}">
                      <a16:colId xmlns:a16="http://schemas.microsoft.com/office/drawing/2014/main" val="20005"/>
                    </a:ext>
                  </a:extLst>
                </a:gridCol>
                <a:gridCol w="385010">
                  <a:extLst>
                    <a:ext uri="{9D8B030D-6E8A-4147-A177-3AD203B41FA5}">
                      <a16:colId xmlns:a16="http://schemas.microsoft.com/office/drawing/2014/main" val="20006"/>
                    </a:ext>
                  </a:extLst>
                </a:gridCol>
                <a:gridCol w="421105">
                  <a:extLst>
                    <a:ext uri="{9D8B030D-6E8A-4147-A177-3AD203B41FA5}">
                      <a16:colId xmlns:a16="http://schemas.microsoft.com/office/drawing/2014/main" val="20007"/>
                    </a:ext>
                  </a:extLst>
                </a:gridCol>
                <a:gridCol w="3043990">
                  <a:extLst>
                    <a:ext uri="{9D8B030D-6E8A-4147-A177-3AD203B41FA5}">
                      <a16:colId xmlns:a16="http://schemas.microsoft.com/office/drawing/2014/main" val="20008"/>
                    </a:ext>
                  </a:extLst>
                </a:gridCol>
                <a:gridCol w="1094874">
                  <a:extLst>
                    <a:ext uri="{9D8B030D-6E8A-4147-A177-3AD203B41FA5}">
                      <a16:colId xmlns:a16="http://schemas.microsoft.com/office/drawing/2014/main" val="20009"/>
                    </a:ext>
                  </a:extLst>
                </a:gridCol>
                <a:gridCol w="1143000">
                  <a:extLst>
                    <a:ext uri="{9D8B030D-6E8A-4147-A177-3AD203B41FA5}">
                      <a16:colId xmlns:a16="http://schemas.microsoft.com/office/drawing/2014/main" val="20010"/>
                    </a:ext>
                  </a:extLst>
                </a:gridCol>
                <a:gridCol w="914400">
                  <a:extLst>
                    <a:ext uri="{9D8B030D-6E8A-4147-A177-3AD203B41FA5}">
                      <a16:colId xmlns:a16="http://schemas.microsoft.com/office/drawing/2014/main" val="20011"/>
                    </a:ext>
                  </a:extLst>
                </a:gridCol>
                <a:gridCol w="1407692">
                  <a:extLst>
                    <a:ext uri="{9D8B030D-6E8A-4147-A177-3AD203B41FA5}">
                      <a16:colId xmlns:a16="http://schemas.microsoft.com/office/drawing/2014/main"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548072">
                <a:tc>
                  <a:txBody>
                    <a:bodyPr/>
                    <a:lstStyle/>
                    <a:p>
                      <a:pPr algn="l" fontAlgn="ctr"/>
                      <a:r>
                        <a:rPr lang="es-CO" sz="1100" b="0" i="0" u="none" strike="noStrike">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0001"/>
                  </a:ext>
                </a:extLst>
              </a:tr>
              <a:tr h="494788">
                <a:tc rowSpan="5">
                  <a:txBody>
                    <a:bodyPr/>
                    <a:lstStyle/>
                    <a:p>
                      <a:pPr algn="ctr" fontAlgn="ctr"/>
                      <a:r>
                        <a:rPr lang="es-CO" sz="500" b="1" i="0" u="none" strike="noStrike" dirty="0">
                          <a:solidFill>
                            <a:srgbClr val="000000"/>
                          </a:solidFill>
                          <a:effectLst/>
                          <a:latin typeface="Arial" panose="020B0604020202020204" pitchFamily="34" charset="0"/>
                        </a:rPr>
                        <a:t>R1</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ES" sz="800" b="0" i="0" u="none" strike="noStrike" dirty="0">
                          <a:solidFill>
                            <a:srgbClr val="000000"/>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CO" sz="800" b="0" i="0" u="none" strike="noStrike">
                          <a:solidFill>
                            <a:srgbClr val="000000"/>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CO" sz="800" b="0" i="0" u="none" strike="noStrike">
                          <a:solidFill>
                            <a:srgbClr val="000000"/>
                          </a:solidFill>
                          <a:effectLst/>
                          <a:latin typeface="Calibri" panose="020F0502020204030204" pitchFamily="34" charset="0"/>
                        </a:rPr>
                        <a:t>Rara Vez</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CO" sz="800" b="0" i="0" u="none" strike="noStrike" dirty="0">
                          <a:solidFill>
                            <a:srgbClr val="000000"/>
                          </a:solidFill>
                          <a:effectLst/>
                          <a:latin typeface="Calibri" panose="020F0502020204030204" pitchFamily="34" charset="0"/>
                        </a:rPr>
                        <a:t>Catastrófico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CO" sz="800" b="0" i="0" u="none" strike="noStrike">
                          <a:solidFill>
                            <a:srgbClr val="000000"/>
                          </a:solidFill>
                          <a:effectLst/>
                          <a:latin typeface="Calibri" panose="020F0502020204030204" pitchFamily="34" charset="0"/>
                        </a:rPr>
                        <a:t>Extremo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s-CO" sz="800" b="0" i="0" u="none" strike="noStrike" dirty="0">
                          <a:solidFill>
                            <a:srgbClr val="000000"/>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ES" sz="800" b="0" i="0" u="none" strike="noStrike" dirty="0">
                          <a:solidFill>
                            <a:srgbClr val="000000"/>
                          </a:solidFill>
                          <a:effectLst/>
                          <a:latin typeface="Calibri" panose="020F0502020204030204" pitchFamily="34" charset="0"/>
                        </a:rPr>
                        <a:t>Cuando sea necesario, el Director de Contratación o quien se designe debe crear equipos de trabajo para someter a estudio los casos que requieran un especial análisis de la normatividad.</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rgbClr val="000000"/>
                          </a:solidFill>
                          <a:effectLst/>
                          <a:latin typeface="Calibri" panose="020F0502020204030204" pitchFamily="34" charset="0"/>
                        </a:rPr>
                        <a:t>Concepto o acta.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a:solidFill>
                            <a:srgbClr val="000000"/>
                          </a:solidFill>
                          <a:effectLst/>
                          <a:latin typeface="Calibri" panose="020F0502020204030204" pitchFamily="34" charset="0"/>
                        </a:rPr>
                        <a:t>De acuerdo a la necesidad.</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EFICACIA:</a:t>
                      </a:r>
                      <a:br>
                        <a:rPr lang="es-CO" sz="800" b="0" i="0" u="none" strike="noStrike">
                          <a:solidFill>
                            <a:srgbClr val="000000"/>
                          </a:solidFill>
                          <a:effectLst/>
                          <a:latin typeface="Calibri" panose="020F0502020204030204" pitchFamily="34" charset="0"/>
                        </a:rPr>
                      </a:br>
                      <a:r>
                        <a:rPr lang="es-CO" sz="800" b="0" i="0" u="none" strike="noStrike">
                          <a:solidFill>
                            <a:srgbClr val="000000"/>
                          </a:solidFill>
                          <a:effectLst/>
                          <a:latin typeface="Calibri" panose="020F0502020204030204" pitchFamily="34" charset="0"/>
                        </a:rPr>
                        <a:t>Índice de cumplimiento actividades = Casos estudiados/ Casos detectados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rgbClr val="000000"/>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a:solidFill>
                            <a:srgbClr val="000000"/>
                          </a:solidFill>
                          <a:effectLst/>
                          <a:latin typeface="Calibri" panose="020F0502020204030204" pitchFamily="34" charset="0"/>
                        </a:rPr>
                        <a:t>El Director de Contratación o quien designe debe implementar la utilización de Pliegos Tipo, así como su revisión y ajuste anualmente o cuando fuere necesario, 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a:solidFill>
                            <a:srgbClr val="000000"/>
                          </a:solidFill>
                          <a:effectLst/>
                          <a:latin typeface="Calibri" panose="020F0502020204030204" pitchFamily="34" charset="0"/>
                        </a:rPr>
                        <a:t>De acuerdo a la necesidad.</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EFICACIA:</a:t>
                      </a:r>
                      <a:br>
                        <a:rPr lang="es-CO" sz="800" b="0" i="0" u="none" strike="noStrike">
                          <a:solidFill>
                            <a:srgbClr val="000000"/>
                          </a:solidFill>
                          <a:effectLst/>
                          <a:latin typeface="Calibri" panose="020F0502020204030204" pitchFamily="34" charset="0"/>
                        </a:rPr>
                      </a:br>
                      <a:r>
                        <a:rPr lang="es-CO" sz="800" b="0" i="0" u="none" strike="noStrike">
                          <a:solidFill>
                            <a:srgbClr val="000000"/>
                          </a:solidFill>
                          <a:effectLst/>
                          <a:latin typeface="Calibri" panose="020F0502020204030204" pitchFamily="34" charset="0"/>
                        </a:rPr>
                        <a:t>Índice de cumplimiento actividades =  N°de pliegos tipo  revisados y/o ajustados /   N°de 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a:solidFill>
                            <a:srgbClr val="000000"/>
                          </a:solidFill>
                          <a:effectLst/>
                          <a:latin typeface="Calibri" panose="020F0502020204030204" pitchFamily="34" charset="0"/>
                        </a:rPr>
                        <a:t>La Dirección de Contratación debe establecer 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a:solidFill>
                            <a:srgbClr val="000000"/>
                          </a:solidFill>
                          <a:effectLst/>
                          <a:latin typeface="Calibri" panose="020F0502020204030204" pitchFamily="34" charset="0"/>
                        </a:rPr>
                        <a:t>De acuerdo a la necesidad.</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a:solidFill>
                            <a:srgbClr val="000000"/>
                          </a:solidFill>
                          <a:effectLst/>
                          <a:latin typeface="Calibri" panose="020F0502020204030204" pitchFamily="34" charset="0"/>
                        </a:rPr>
                        <a:t>El Director de Contratación o quien se designe deberá promover 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Anual / cada proceso contractual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procesos con </a:t>
                      </a:r>
                      <a:r>
                        <a:rPr lang="es-CO" sz="800" b="0" i="0" u="none" strike="noStrike" dirty="0" err="1">
                          <a:solidFill>
                            <a:srgbClr val="000000"/>
                          </a:solidFill>
                          <a:effectLst/>
                          <a:latin typeface="Calibri" panose="020F0502020204030204" pitchFamily="34" charset="0"/>
                        </a:rPr>
                        <a:t>veederías</a:t>
                      </a:r>
                      <a:r>
                        <a:rPr lang="es-CO" sz="800" b="0" i="0" u="none" strike="noStrike" dirty="0">
                          <a:solidFill>
                            <a:srgbClr val="000000"/>
                          </a:solidFill>
                          <a:effectLst/>
                          <a:latin typeface="Calibri" panose="020F0502020204030204" pitchFamily="34" charset="0"/>
                        </a:rPr>
                        <a:t>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617865">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rtl="0" fontAlgn="ctr"/>
                      <a:r>
                        <a:rPr lang="es-ES" sz="800" b="0" i="0" u="none" strike="noStrike">
                          <a:solidFill>
                            <a:srgbClr val="000000"/>
                          </a:solidFill>
                          <a:effectLst/>
                          <a:latin typeface="Calibri" panose="020F0502020204030204" pitchFamily="34" charset="0"/>
                        </a:rPr>
                        <a:t>Pérdida de valores de las personas involucradas en el proceso (incumplimiento de deberes y obligaciones).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a:solidFill>
                            <a:srgbClr val="000000"/>
                          </a:solidFill>
                          <a:effectLst/>
                          <a:latin typeface="Calibri" panose="020F0502020204030204" pitchFamily="34" charset="0"/>
                        </a:rPr>
                        <a:t>El Coordinador del Grupo de Gestión del Talento Humano deberá programar anualmente eventos se socialización y sensibilización de los servidores públicos que intervienen en los procesos de contratación de la Entidad, el Director de Contratación o quien sea designado velará porque los eventos se realicen y los servidores públicos participen en ellos.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rgbClr val="000000"/>
                          </a:solidFill>
                          <a:effectLst/>
                          <a:latin typeface="Calibri" panose="020F0502020204030204" pitchFamily="34" charset="0"/>
                        </a:rPr>
                        <a:t>Evento, correo electrónico, memorando.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800" b="0" i="0" u="none" strike="noStrike">
                          <a:solidFill>
                            <a:srgbClr val="000000"/>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rgbClr val="000000"/>
                          </a:solidFill>
                          <a:effectLst/>
                          <a:latin typeface="Calibri" panose="020F0502020204030204" pitchFamily="34" charset="0"/>
                        </a:rPr>
                        <a:t>Anual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eventos realizados / </a:t>
                      </a:r>
                      <a:r>
                        <a:rPr lang="es-CO" sz="800" b="0" i="0" u="none" strike="noStrike" dirty="0" err="1">
                          <a:solidFill>
                            <a:srgbClr val="000000"/>
                          </a:solidFill>
                          <a:effectLst/>
                          <a:latin typeface="Calibri" panose="020F0502020204030204" pitchFamily="34" charset="0"/>
                        </a:rPr>
                        <a:t>N°</a:t>
                      </a:r>
                      <a:r>
                        <a:rPr lang="es-CO" sz="800" b="0" i="0" u="none" strike="noStrike" dirty="0">
                          <a:solidFill>
                            <a:srgbClr val="000000"/>
                          </a:solidFill>
                          <a:effectLst/>
                          <a:latin typeface="Calibri" panose="020F0502020204030204" pitchFamily="34" charset="0"/>
                        </a:rPr>
                        <a:t> de eventos programados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578520">
                <a:tc rowSpan="3">
                  <a:txBody>
                    <a:bodyPr/>
                    <a:lstStyle/>
                    <a:p>
                      <a:pPr algn="ctr" rtl="0" fontAlgn="ctr"/>
                      <a:r>
                        <a:rPr lang="es-CO" sz="500" b="1" i="0" u="none" strike="noStrike" dirty="0">
                          <a:solidFill>
                            <a:srgbClr val="000000"/>
                          </a:solidFill>
                          <a:effectLst/>
                          <a:latin typeface="Calibri" panose="020F0502020204030204" pitchFamily="34" charset="0"/>
                        </a:rPr>
                        <a:t> R2</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just" rtl="0" fontAlgn="ctr"/>
                      <a:r>
                        <a:rPr lang="es-ES" sz="800" b="0" i="0" u="none" strike="noStrike" dirty="0">
                          <a:solidFill>
                            <a:srgbClr val="000000"/>
                          </a:solidFill>
                          <a:effectLst/>
                          <a:latin typeface="Calibri" panose="020F0502020204030204" pitchFamily="34" charset="0"/>
                        </a:rPr>
                        <a:t>Omisión o alteración intencional - dolosa que se aparta  de 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es-CO" sz="800" b="0" i="0" u="none" strike="noStrike">
                          <a:solidFill>
                            <a:srgbClr val="000000"/>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CO" sz="800" b="0" i="0" u="none" strike="noStrike" noProof="0" dirty="0">
                          <a:solidFill>
                            <a:srgbClr val="000000"/>
                          </a:solidFill>
                          <a:effectLst/>
                          <a:latin typeface="Calibri" panose="020F0502020204030204" pitchFamily="34" charset="0"/>
                        </a:rPr>
                        <a:t>Incumplimiento Código de Integridad por parte de  contratistas 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CO" sz="800" b="0" i="0" u="none" strike="noStrike">
                          <a:solidFill>
                            <a:srgbClr val="000000"/>
                          </a:solidFill>
                          <a:effectLst/>
                          <a:latin typeface="Arial" panose="020B0604020202020204" pitchFamily="34" charset="0"/>
                        </a:rPr>
                        <a:t>Improbable</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CO" sz="800" b="0" i="0" u="none" strike="noStrike" dirty="0">
                          <a:solidFill>
                            <a:srgbClr val="000000"/>
                          </a:solidFill>
                          <a:effectLst/>
                          <a:latin typeface="Arial" panose="020B0604020202020204" pitchFamily="34" charset="0"/>
                        </a:rPr>
                        <a:t>Catastrófico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es-CO" sz="800" b="0" i="0" u="none" strike="noStrike">
                          <a:solidFill>
                            <a:srgbClr val="000000"/>
                          </a:solidFill>
                          <a:effectLst/>
                          <a:latin typeface="Arial" panose="020B0604020202020204" pitchFamily="34" charset="0"/>
                        </a:rPr>
                        <a:t>Extremo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es-CO" sz="800" b="0" i="0" u="none" strike="noStrike" dirty="0">
                          <a:solidFill>
                            <a:srgbClr val="000000"/>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s-ES" sz="800" b="0" i="0" u="none" strike="noStrike" dirty="0">
                          <a:solidFill>
                            <a:srgbClr val="000000"/>
                          </a:solidFill>
                          <a:effectLst/>
                          <a:latin typeface="Calibri" panose="020F0502020204030204" pitchFamily="34" charset="0"/>
                        </a:rPr>
                        <a:t>Inducción a interventores y contratistas con énfasis en el Código de Integridad con anterioridad al inicio de los proyectos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Actas de asistencia a inducción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Secretaría General con apoyo de 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Al inicio de los contratos de obra e interventoría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EFICACIA:</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Índice de cumplimiento actividades = Inducciones realizadas/total inducciones programadas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35975">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rgbClr val="000000"/>
                          </a:solidFill>
                          <a:effectLst/>
                          <a:latin typeface="Calibri" panose="020F0502020204030204" pitchFamily="34" charset="0"/>
                        </a:rPr>
                        <a:t>Procesos de supervisión confusos y vacíos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CO" sz="800" b="0" i="0" u="none" strike="noStrike" dirty="0">
                          <a:solidFill>
                            <a:srgbClr val="000000"/>
                          </a:solidFill>
                          <a:effectLst/>
                          <a:latin typeface="Calibri" panose="020F0502020204030204" pitchFamily="34" charset="0"/>
                        </a:rPr>
                        <a:t>Implementación de mejoras del manual de interventoría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err="1">
                          <a:solidFill>
                            <a:srgbClr val="000000"/>
                          </a:solidFill>
                          <a:effectLst/>
                          <a:latin typeface="Calibri" panose="020F0502020204030204" pitchFamily="34" charset="0"/>
                        </a:rPr>
                        <a:t>Preactas</a:t>
                      </a:r>
                      <a:endParaRPr lang="es-CO" sz="800" b="0" i="0" u="none" strike="noStrike" dirty="0">
                        <a:solidFill>
                          <a:srgbClr val="00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Anual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EFICACIA:</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Índice de cumplimiento actividades = No. De mejoras implementadas/Oportunidades de mejora detectadas</a:t>
                      </a:r>
                      <a:endParaRPr lang="es-CO" sz="800" b="0" i="0" u="none" strike="noStrike" dirty="0">
                        <a:solidFill>
                          <a:srgbClr val="FF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243587">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a:solidFill>
                            <a:srgbClr val="000000"/>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rgbClr val="000000"/>
                          </a:solidFill>
                          <a:effectLst/>
                          <a:latin typeface="Calibri" panose="020F0502020204030204" pitchFamily="34" charset="0"/>
                        </a:rPr>
                        <a:t>Creación e implementación de una </a:t>
                      </a:r>
                      <a:r>
                        <a:rPr lang="es-ES" sz="800" b="0" i="0" u="none" strike="noStrike" dirty="0" err="1">
                          <a:solidFill>
                            <a:srgbClr val="000000"/>
                          </a:solidFill>
                          <a:effectLst/>
                          <a:latin typeface="Calibri" panose="020F0502020204030204" pitchFamily="34" charset="0"/>
                        </a:rPr>
                        <a:t>preacta</a:t>
                      </a:r>
                      <a:r>
                        <a:rPr lang="es-ES" sz="800" b="0" i="0" u="none" strike="noStrike" dirty="0">
                          <a:solidFill>
                            <a:srgbClr val="000000"/>
                          </a:solidFill>
                          <a:effectLst/>
                          <a:latin typeface="Calibri" panose="020F0502020204030204" pitchFamily="34" charset="0"/>
                        </a:rPr>
                        <a:t> estandarizada que registre la cantidad y calidad de la obra ejecutada</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a:solidFill>
                            <a:srgbClr val="000000"/>
                          </a:solidFill>
                          <a:effectLst/>
                          <a:latin typeface="Calibri" panose="020F0502020204030204" pitchFamily="34" charset="0"/>
                        </a:rPr>
                        <a:t>Preactas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Primer trimestre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ES" sz="800" b="0" i="0" u="none" strike="noStrike" dirty="0">
                          <a:solidFill>
                            <a:srgbClr val="000000"/>
                          </a:solidFill>
                          <a:effectLst/>
                          <a:latin typeface="Calibri" panose="020F0502020204030204" pitchFamily="34" charset="0"/>
                        </a:rPr>
                        <a:t>EFICACIA:</a:t>
                      </a:r>
                      <a:br>
                        <a:rPr lang="es-ES" sz="800" b="0" i="0" u="none" strike="noStrike" dirty="0">
                          <a:solidFill>
                            <a:srgbClr val="000000"/>
                          </a:solidFill>
                          <a:effectLst/>
                          <a:latin typeface="Calibri" panose="020F0502020204030204" pitchFamily="34" charset="0"/>
                        </a:rPr>
                      </a:br>
                      <a:r>
                        <a:rPr lang="es-ES" sz="800" b="0" i="0" u="none" strike="noStrike" dirty="0">
                          <a:solidFill>
                            <a:srgbClr val="000000"/>
                          </a:solidFill>
                          <a:effectLst/>
                          <a:latin typeface="Calibri" panose="020F0502020204030204" pitchFamily="34" charset="0"/>
                        </a:rPr>
                        <a:t>Índice de cumplimiento actividades = </a:t>
                      </a:r>
                      <a:r>
                        <a:rPr lang="es-ES" sz="800" b="0" i="0" u="none" strike="noStrike" dirty="0" err="1">
                          <a:solidFill>
                            <a:srgbClr val="000000"/>
                          </a:solidFill>
                          <a:effectLst/>
                          <a:latin typeface="Calibri" panose="020F0502020204030204" pitchFamily="34" charset="0"/>
                        </a:rPr>
                        <a:t>Preacta</a:t>
                      </a:r>
                      <a:r>
                        <a:rPr lang="es-ES" sz="800" b="0" i="0" u="none" strike="noStrike" dirty="0">
                          <a:solidFill>
                            <a:srgbClr val="000000"/>
                          </a:solidFill>
                          <a:effectLst/>
                          <a:latin typeface="Calibri" panose="020F0502020204030204" pitchFamily="34" charset="0"/>
                        </a:rPr>
                        <a:t> implementada/</a:t>
                      </a:r>
                      <a:r>
                        <a:rPr lang="es-ES" sz="800" b="0" i="0" u="none" strike="noStrike" dirty="0" err="1">
                          <a:solidFill>
                            <a:srgbClr val="000000"/>
                          </a:solidFill>
                          <a:effectLst/>
                          <a:latin typeface="Calibri" panose="020F0502020204030204" pitchFamily="34" charset="0"/>
                        </a:rPr>
                        <a:t>Preacta</a:t>
                      </a:r>
                      <a:r>
                        <a:rPr lang="es-ES" sz="800" b="0" i="0" u="none" strike="noStrike" dirty="0">
                          <a:solidFill>
                            <a:srgbClr val="000000"/>
                          </a:solidFill>
                          <a:effectLst/>
                          <a:latin typeface="Calibri" panose="020F0502020204030204" pitchFamily="34" charset="0"/>
                        </a:rPr>
                        <a:t> creada</a:t>
                      </a:r>
                      <a:endParaRPr lang="es-CO" sz="800" b="0" i="0" u="none" strike="noStrike" dirty="0">
                        <a:solidFill>
                          <a:srgbClr val="FF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a16="http://schemas.microsoft.com/office/drawing/2014/main" val="20000"/>
                    </a:ext>
                  </a:extLst>
                </a:gridCol>
                <a:gridCol w="2075542">
                  <a:extLst>
                    <a:ext uri="{9D8B030D-6E8A-4147-A177-3AD203B41FA5}">
                      <a16:colId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puedan </a:t>
                      </a:r>
                      <a:r>
                        <a:rPr lang="es-MX" sz="1800" dirty="0"/>
                        <a:t> realizarse  a través de medios electrónicos </a:t>
                      </a:r>
                      <a:r>
                        <a:rPr lang="es-CO" sz="1800" dirty="0"/>
                        <a:t> / 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1047540785"/>
              </p:ext>
            </p:extLst>
          </p:nvPr>
        </p:nvGraphicFramePr>
        <p:xfrm>
          <a:off x="344161" y="1445099"/>
          <a:ext cx="11289200" cy="4386889"/>
        </p:xfrm>
        <a:graphic>
          <a:graphicData uri="http://schemas.openxmlformats.org/drawingml/2006/table">
            <a:tbl>
              <a:tblPr firstRow="1" bandRow="1">
                <a:tableStyleId>{21E4AEA4-8DFA-4A89-87EB-49C32662AFE0}</a:tableStyleId>
              </a:tblPr>
              <a:tblGrid>
                <a:gridCol w="2331084">
                  <a:extLst>
                    <a:ext uri="{9D8B030D-6E8A-4147-A177-3AD203B41FA5}">
                      <a16:colId xmlns:a16="http://schemas.microsoft.com/office/drawing/2014/main" val="20000"/>
                    </a:ext>
                  </a:extLst>
                </a:gridCol>
                <a:gridCol w="1278467">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897467">
                  <a:extLst>
                    <a:ext uri="{9D8B030D-6E8A-4147-A177-3AD203B41FA5}">
                      <a16:colId xmlns:a16="http://schemas.microsoft.com/office/drawing/2014/main" val="20003"/>
                    </a:ext>
                  </a:extLst>
                </a:gridCol>
                <a:gridCol w="1176866">
                  <a:extLst>
                    <a:ext uri="{9D8B030D-6E8A-4147-A177-3AD203B41FA5}">
                      <a16:colId xmlns:a16="http://schemas.microsoft.com/office/drawing/2014/main" val="20004"/>
                    </a:ext>
                  </a:extLst>
                </a:gridCol>
                <a:gridCol w="820272">
                  <a:extLst>
                    <a:ext uri="{9D8B030D-6E8A-4147-A177-3AD203B41FA5}">
                      <a16:colId xmlns:a16="http://schemas.microsoft.com/office/drawing/2014/main" val="20005"/>
                    </a:ext>
                  </a:extLst>
                </a:gridCol>
                <a:gridCol w="766624">
                  <a:extLst>
                    <a:ext uri="{9D8B030D-6E8A-4147-A177-3AD203B41FA5}">
                      <a16:colId xmlns:a16="http://schemas.microsoft.com/office/drawing/2014/main" val="20006"/>
                    </a:ext>
                  </a:extLst>
                </a:gridCol>
                <a:gridCol w="943428">
                  <a:extLst>
                    <a:ext uri="{9D8B030D-6E8A-4147-A177-3AD203B41FA5}">
                      <a16:colId xmlns:a16="http://schemas.microsoft.com/office/drawing/2014/main" val="20007"/>
                    </a:ext>
                  </a:extLst>
                </a:gridCol>
                <a:gridCol w="847876">
                  <a:extLst>
                    <a:ext uri="{9D8B030D-6E8A-4147-A177-3AD203B41FA5}">
                      <a16:colId xmlns:a16="http://schemas.microsoft.com/office/drawing/2014/main" val="20008"/>
                    </a:ext>
                  </a:extLst>
                </a:gridCol>
                <a:gridCol w="1388916">
                  <a:extLst>
                    <a:ext uri="{9D8B030D-6E8A-4147-A177-3AD203B41FA5}">
                      <a16:colId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a:effectLst/>
                        </a:rPr>
                        <a:t>ACCIONES DE RACIONALIZACIÓN A DESARROLLAR</a:t>
                      </a:r>
                      <a:endParaRPr lang="es-ES"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a:effectLst/>
                        </a:rPr>
                        <a:t>PLAN DE EJECUCIÓN</a:t>
                      </a:r>
                      <a:endParaRPr lang="es-CO" sz="1050" b="1" i="0" u="none" strike="noStrike">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a16="http://schemas.microsoft.com/office/drawing/2014/main" val="10000"/>
                  </a:ext>
                </a:extLst>
              </a:tr>
              <a:tr h="250593">
                <a:tc>
                  <a:txBody>
                    <a:bodyPr/>
                    <a:lstStyle/>
                    <a:p>
                      <a:pPr algn="ctr" fontAlgn="ctr"/>
                      <a:r>
                        <a:rPr lang="es-CO" sz="900" u="none" strike="noStrike">
                          <a:effectLst/>
                        </a:rPr>
                        <a:t>Nombre del Trámite en SUIT</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Situación actual</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Mejora por implementar</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Beneficio al ciudadano y/o entidad</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a:effectLst/>
                        </a:rPr>
                        <a:t>Tipo racionalización</a:t>
                      </a:r>
                      <a:br>
                        <a:rPr lang="es-ES" sz="900" u="none" strike="noStrike">
                          <a:effectLst/>
                        </a:rPr>
                      </a:br>
                      <a:r>
                        <a:rPr lang="es-ES" sz="900" u="none" strike="noStrike">
                          <a:effectLst/>
                        </a:rPr>
                        <a:t>(administrativa / tecnológica / normativa)</a:t>
                      </a:r>
                      <a:endParaRPr lang="es-ES"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Acciones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inicio</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racionalización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a:effectLst/>
                        </a:rPr>
                        <a:t>Fecha final Implementación</a:t>
                      </a:r>
                      <a:endParaRPr lang="es-CO" sz="900" b="1" i="0" u="none" strike="noStrike">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a16="http://schemas.microsoft.com/office/drawing/2014/main" val="10001"/>
                  </a:ext>
                </a:extLst>
              </a:tr>
              <a:tr h="380773">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err="1">
                          <a:effectLst/>
                        </a:rPr>
                        <a:t>electronico</a:t>
                      </a:r>
                      <a:r>
                        <a:rPr lang="es-ES" sz="900" u="none" strike="noStrike" dirty="0">
                          <a:effectLst/>
                        </a:rPr>
                        <a:t>.  Radicación 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a:t>
                      </a:r>
                      <a:r>
                        <a:rPr kumimoji="0" lang="es-CO" altLang="es-CO" sz="9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extradimensionada</a:t>
                      </a: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rgbClr val="000000"/>
                          </a:solidFill>
                          <a:effectLst/>
                          <a:latin typeface="SansSerif"/>
                        </a:rPr>
                        <a:t>Normatividad en revisión </a:t>
                      </a:r>
                    </a:p>
                  </a:txBody>
                  <a:tcPr marL="8089" marR="8089" marT="8089" marB="0" anchor="ctr"/>
                </a:tc>
                <a:tc rowSpan="5">
                  <a:txBody>
                    <a:bodyPr/>
                    <a:lstStyle/>
                    <a:p>
                      <a:pPr algn="l" fontAlgn="ctr"/>
                      <a:r>
                        <a:rPr lang="es-ES" sz="900" b="0" i="0" u="none" strike="noStrike" dirty="0">
                          <a:solidFill>
                            <a:srgbClr val="000000"/>
                          </a:solidFill>
                          <a:effectLst/>
                          <a:latin typeface="SansSerif"/>
                        </a:rPr>
                        <a:t>Revisión de la normatividad</a:t>
                      </a:r>
                      <a:r>
                        <a:rPr lang="es-ES" sz="900" b="0" i="0" u="none" strike="noStrike" baseline="0" dirty="0">
                          <a:solidFill>
                            <a:srgbClr val="000000"/>
                          </a:solidFill>
                          <a:effectLst/>
                          <a:latin typeface="SansSerif"/>
                        </a:rPr>
                        <a:t> y propuesta de actualización</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effectLst/>
                        </a:rPr>
                        <a:t>Ciudadano: Evitar desplazamiento al ciudadano</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CO" sz="900" b="0" i="0" u="none" strike="noStrike" dirty="0">
                          <a:solidFill>
                            <a:srgbClr val="000000"/>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a:solidFill>
                            <a:srgbClr val="000000"/>
                          </a:solidFill>
                          <a:effectLst/>
                          <a:latin typeface="SansSerif"/>
                        </a:rPr>
                        <a:t>Reducción de requisitos</a:t>
                      </a:r>
                    </a:p>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effectLst/>
                        </a:rPr>
                        <a:t>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6"/>
                  </a:ext>
                </a:extLst>
              </a:tr>
              <a:tr h="432530">
                <a:tc>
                  <a:txBody>
                    <a:bodyPr/>
                    <a:lstStyle/>
                    <a:p>
                      <a:pPr algn="l" fontAlgn="ctr"/>
                      <a:r>
                        <a:rPr lang="es-ES" sz="900" u="none" strike="noStrike" dirty="0">
                          <a:effectLst/>
                        </a:rPr>
                        <a:t>Permiso de circulación para carga </a:t>
                      </a:r>
                      <a:r>
                        <a:rPr lang="es-ES" sz="900" u="none" strike="noStrike" dirty="0" err="1">
                          <a:effectLst/>
                        </a:rPr>
                        <a:t>extrapesada</a:t>
                      </a:r>
                      <a:r>
                        <a:rPr lang="es-ES" sz="900" u="none" strike="noStrike" dirty="0">
                          <a:effectLst/>
                        </a:rPr>
                        <a:t> y/o </a:t>
                      </a:r>
                      <a:r>
                        <a:rPr lang="es-ES" sz="900" u="none" strike="noStrike" dirty="0" err="1">
                          <a:effectLst/>
                        </a:rPr>
                        <a:t>extradimensionada</a:t>
                      </a:r>
                      <a:r>
                        <a:rPr lang="es-ES" sz="900" u="none" strike="noStrike" dirty="0">
                          <a:effectLst/>
                        </a:rPr>
                        <a:t>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a16="http://schemas.microsoft.com/office/drawing/2014/main" val="20000"/>
                    </a:ext>
                  </a:extLst>
                </a:gridCol>
                <a:gridCol w="2075542">
                  <a:extLst>
                    <a:ext uri="{9D8B030D-6E8A-4147-A177-3AD203B41FA5}">
                      <a16:colId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257848288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a16="http://schemas.microsoft.com/office/drawing/2014/main" val="20000"/>
                    </a:ext>
                  </a:extLst>
                </a:gridCol>
                <a:gridCol w="3212432">
                  <a:extLst>
                    <a:ext uri="{9D8B030D-6E8A-4147-A177-3AD203B41FA5}">
                      <a16:colId xmlns:a16="http://schemas.microsoft.com/office/drawing/2014/main" val="20001"/>
                    </a:ext>
                  </a:extLst>
                </a:gridCol>
                <a:gridCol w="2723874">
                  <a:extLst>
                    <a:ext uri="{9D8B030D-6E8A-4147-A177-3AD203B41FA5}">
                      <a16:colId xmlns:a16="http://schemas.microsoft.com/office/drawing/2014/main" val="20002"/>
                    </a:ext>
                  </a:extLst>
                </a:gridCol>
                <a:gridCol w="1804449">
                  <a:extLst>
                    <a:ext uri="{9D8B030D-6E8A-4147-A177-3AD203B41FA5}">
                      <a16:colId xmlns:a16="http://schemas.microsoft.com/office/drawing/2014/main" val="20003"/>
                    </a:ext>
                  </a:extLst>
                </a:gridCol>
                <a:gridCol w="1804172">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1448681"/>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a16="http://schemas.microsoft.com/office/drawing/2014/main" val="20000"/>
                    </a:ext>
                  </a:extLst>
                </a:gridCol>
                <a:gridCol w="3864915">
                  <a:extLst>
                    <a:ext uri="{9D8B030D-6E8A-4147-A177-3AD203B41FA5}">
                      <a16:colId xmlns:a16="http://schemas.microsoft.com/office/drawing/2014/main" val="20001"/>
                    </a:ext>
                  </a:extLst>
                </a:gridCol>
                <a:gridCol w="1603955">
                  <a:extLst>
                    <a:ext uri="{9D8B030D-6E8A-4147-A177-3AD203B41FA5}">
                      <a16:colId xmlns:a16="http://schemas.microsoft.com/office/drawing/2014/main" val="20002"/>
                    </a:ext>
                  </a:extLst>
                </a:gridCol>
                <a:gridCol w="1804449">
                  <a:extLst>
                    <a:ext uri="{9D8B030D-6E8A-4147-A177-3AD203B41FA5}">
                      <a16:colId xmlns:a16="http://schemas.microsoft.com/office/drawing/2014/main" val="20003"/>
                    </a:ext>
                  </a:extLst>
                </a:gridCol>
                <a:gridCol w="1804172">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a:t>
                      </a:r>
                      <a:r>
                        <a:rPr lang="es-ES" sz="1400" u="none" strike="noStrike" kern="1200" baseline="0" dirty="0" err="1">
                          <a:solidFill>
                            <a:schemeClr val="dk1"/>
                          </a:solidFill>
                          <a:latin typeface="+mn-lt"/>
                          <a:ea typeface="+mn-ea"/>
                          <a:cs typeface="+mn-cs"/>
                        </a:rPr>
                        <a:t>Invías</a:t>
                      </a:r>
                      <a:endParaRPr lang="es-ES" sz="14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a:t>
                      </a:r>
                      <a:r>
                        <a:rPr lang="es-CO" sz="1400" u="none" strike="noStrike" kern="1200" baseline="0" dirty="0" err="1">
                          <a:solidFill>
                            <a:schemeClr val="dk1"/>
                          </a:solidFill>
                          <a:latin typeface="+mn-lt"/>
                          <a:ea typeface="+mn-ea"/>
                          <a:cs typeface="+mn-cs"/>
                        </a:rPr>
                        <a:t>Invías</a:t>
                      </a:r>
                      <a:r>
                        <a:rPr lang="es-CO" sz="1400" u="none" strike="noStrike" kern="1200" baseline="0" dirty="0">
                          <a:solidFill>
                            <a:schemeClr val="dk1"/>
                          </a:solidFill>
                          <a:latin typeface="+mn-lt"/>
                          <a:ea typeface="+mn-ea"/>
                          <a:cs typeface="+mn-cs"/>
                        </a:rPr>
                        <a:t>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3511302275"/>
              </p:ext>
            </p:extLst>
          </p:nvPr>
        </p:nvGraphicFramePr>
        <p:xfrm>
          <a:off x="285811" y="1243832"/>
          <a:ext cx="11577326" cy="4505849"/>
        </p:xfrm>
        <a:graphic>
          <a:graphicData uri="http://schemas.openxmlformats.org/drawingml/2006/table">
            <a:tbl>
              <a:tblPr firstRow="1" bandRow="1">
                <a:tableStyleId>{00A15C55-8517-42AA-B614-E9B94910E393}</a:tableStyleId>
              </a:tblPr>
              <a:tblGrid>
                <a:gridCol w="1663305">
                  <a:extLst>
                    <a:ext uri="{9D8B030D-6E8A-4147-A177-3AD203B41FA5}">
                      <a16:colId xmlns:a16="http://schemas.microsoft.com/office/drawing/2014/main" val="20000"/>
                    </a:ext>
                  </a:extLst>
                </a:gridCol>
                <a:gridCol w="4538856">
                  <a:extLst>
                    <a:ext uri="{9D8B030D-6E8A-4147-A177-3AD203B41FA5}">
                      <a16:colId xmlns:a16="http://schemas.microsoft.com/office/drawing/2014/main" val="20001"/>
                    </a:ext>
                  </a:extLst>
                </a:gridCol>
                <a:gridCol w="1984085">
                  <a:extLst>
                    <a:ext uri="{9D8B030D-6E8A-4147-A177-3AD203B41FA5}">
                      <a16:colId xmlns:a16="http://schemas.microsoft.com/office/drawing/2014/main" val="20002"/>
                    </a:ext>
                  </a:extLst>
                </a:gridCol>
                <a:gridCol w="2084353">
                  <a:extLst>
                    <a:ext uri="{9D8B030D-6E8A-4147-A177-3AD203B41FA5}">
                      <a16:colId xmlns:a16="http://schemas.microsoft.com/office/drawing/2014/main" val="20003"/>
                    </a:ext>
                  </a:extLst>
                </a:gridCol>
                <a:gridCol w="1306727">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5">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895140">
                <a:tc vMerge="1">
                  <a:txBody>
                    <a:bodyPr/>
                    <a:lstStyle/>
                    <a:p>
                      <a:endParaRPr lang="es-CO" dirty="0"/>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algn="ct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2380355992"/>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a16="http://schemas.microsoft.com/office/drawing/2014/main" val="20000"/>
                    </a:ext>
                  </a:extLst>
                </a:gridCol>
                <a:gridCol w="3682547">
                  <a:extLst>
                    <a:ext uri="{9D8B030D-6E8A-4147-A177-3AD203B41FA5}">
                      <a16:colId xmlns:a16="http://schemas.microsoft.com/office/drawing/2014/main" val="20001"/>
                    </a:ext>
                  </a:extLst>
                </a:gridCol>
                <a:gridCol w="2121412">
                  <a:extLst>
                    <a:ext uri="{9D8B030D-6E8A-4147-A177-3AD203B41FA5}">
                      <a16:colId xmlns:a16="http://schemas.microsoft.com/office/drawing/2014/main" val="20002"/>
                    </a:ext>
                  </a:extLst>
                </a:gridCol>
                <a:gridCol w="1804449">
                  <a:extLst>
                    <a:ext uri="{9D8B030D-6E8A-4147-A177-3AD203B41FA5}">
                      <a16:colId xmlns:a16="http://schemas.microsoft.com/office/drawing/2014/main" val="20003"/>
                    </a:ext>
                  </a:extLst>
                </a:gridCol>
                <a:gridCol w="1804172">
                  <a:extLst>
                    <a:ext uri="{9D8B030D-6E8A-4147-A177-3AD203B41FA5}">
                      <a16:colId xmlns:a16="http://schemas.microsoft.com/office/drawing/2014/main"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a16="http://schemas.microsoft.com/office/drawing/2014/main" val="20000"/>
                    </a:ext>
                  </a:extLst>
                </a:gridCol>
                <a:gridCol w="1952699">
                  <a:extLst>
                    <a:ext uri="{9D8B030D-6E8A-4147-A177-3AD203B41FA5}">
                      <a16:colId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a16="http://schemas.microsoft.com/office/drawing/2014/main"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servicios </a:t>
            </a:r>
            <a:r>
              <a:rPr lang="es-CO" b="1" dirty="0">
                <a:solidFill>
                  <a:schemeClr val="accent6"/>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60220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0" name="Grupo 29"/>
          <p:cNvGrpSpPr/>
          <p:nvPr/>
        </p:nvGrpSpPr>
        <p:grpSpPr>
          <a:xfrm>
            <a:off x="3941563" y="2242534"/>
            <a:ext cx="7865353" cy="737665"/>
            <a:chOff x="3790135" y="1084178"/>
            <a:chExt cx="11636883" cy="702465"/>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3" name="CuadroTexto 32"/>
            <p:cNvSpPr txBox="1"/>
            <p:nvPr/>
          </p:nvSpPr>
          <p:spPr>
            <a:xfrm>
              <a:off x="5086889" y="1158189"/>
              <a:ext cx="9895110" cy="62845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sz="1400" b="1" dirty="0">
                  <a:solidFill>
                    <a:schemeClr val="accent1">
                      <a:lumMod val="50000"/>
                    </a:schemeClr>
                  </a:solidFill>
                  <a:latin typeface="Arial" panose="020B0604020202020204" pitchFamily="34" charset="0"/>
                  <a:cs typeface="Arial" panose="020B0604020202020204" pitchFamily="34" charset="0"/>
                </a:rPr>
                <a:t>Gestión 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   Rendición 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452903"/>
            <a:chOff x="3790135" y="1084178"/>
            <a:chExt cx="11636883" cy="661925"/>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0" name="CuadroTexto 69"/>
            <p:cNvSpPr txBox="1"/>
            <p:nvPr/>
          </p:nvSpPr>
          <p:spPr>
            <a:xfrm>
              <a:off x="5086889" y="1158189"/>
              <a:ext cx="9895110" cy="587914"/>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sz="1400" b="1" dirty="0">
                  <a:solidFill>
                    <a:schemeClr val="accent1">
                      <a:lumMod val="50000"/>
                    </a:schemeClr>
                  </a:solidFill>
                  <a:latin typeface="Arial" panose="020B0604020202020204" pitchFamily="34" charset="0"/>
                  <a:cs typeface="Arial" panose="020B0604020202020204" pitchFamily="34" charset="0"/>
                </a:rPr>
                <a:t>Racionalización 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2" name="Grupo 71"/>
          <p:cNvGrpSpPr/>
          <p:nvPr/>
        </p:nvGrpSpPr>
        <p:grpSpPr>
          <a:xfrm>
            <a:off x="3941563" y="3595432"/>
            <a:ext cx="7865353" cy="586990"/>
            <a:chOff x="3790135" y="1084178"/>
            <a:chExt cx="11636883" cy="857896"/>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5" name="CuadroTexto 7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sz="1400" b="1" dirty="0">
                  <a:solidFill>
                    <a:schemeClr val="accent1">
                      <a:lumMod val="50000"/>
                    </a:schemeClr>
                  </a:solidFill>
                  <a:latin typeface="Arial" panose="020B0604020202020204" pitchFamily="34" charset="0"/>
                  <a:cs typeface="Arial" panose="020B0604020202020204" pitchFamily="34" charset="0"/>
                </a:rPr>
                <a:t>Rendición 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328453269"/>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a16="http://schemas.microsoft.com/office/drawing/2014/main" val="20000"/>
                    </a:ext>
                  </a:extLst>
                </a:gridCol>
                <a:gridCol w="3705726">
                  <a:extLst>
                    <a:ext uri="{9D8B030D-6E8A-4147-A177-3AD203B41FA5}">
                      <a16:colId xmlns:a16="http://schemas.microsoft.com/office/drawing/2014/main" val="20001"/>
                    </a:ext>
                  </a:extLst>
                </a:gridCol>
                <a:gridCol w="2093495">
                  <a:extLst>
                    <a:ext uri="{9D8B030D-6E8A-4147-A177-3AD203B41FA5}">
                      <a16:colId xmlns:a16="http://schemas.microsoft.com/office/drawing/2014/main" val="20002"/>
                    </a:ext>
                  </a:extLst>
                </a:gridCol>
                <a:gridCol w="2117558">
                  <a:extLst>
                    <a:ext uri="{9D8B030D-6E8A-4147-A177-3AD203B41FA5}">
                      <a16:colId xmlns:a16="http://schemas.microsoft.com/office/drawing/2014/main" val="20003"/>
                    </a:ext>
                  </a:extLst>
                </a:gridCol>
                <a:gridCol w="1447674">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4142701832"/>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a16="http://schemas.microsoft.com/office/drawing/2014/main" val="20000"/>
                    </a:ext>
                  </a:extLst>
                </a:gridCol>
                <a:gridCol w="3970421">
                  <a:extLst>
                    <a:ext uri="{9D8B030D-6E8A-4147-A177-3AD203B41FA5}">
                      <a16:colId xmlns:a16="http://schemas.microsoft.com/office/drawing/2014/main" val="20001"/>
                    </a:ext>
                  </a:extLst>
                </a:gridCol>
                <a:gridCol w="1845569">
                  <a:extLst>
                    <a:ext uri="{9D8B030D-6E8A-4147-A177-3AD203B41FA5}">
                      <a16:colId xmlns:a16="http://schemas.microsoft.com/office/drawing/2014/main" val="20002"/>
                    </a:ext>
                  </a:extLst>
                </a:gridCol>
                <a:gridCol w="1804449">
                  <a:extLst>
                    <a:ext uri="{9D8B030D-6E8A-4147-A177-3AD203B41FA5}">
                      <a16:colId xmlns:a16="http://schemas.microsoft.com/office/drawing/2014/main" val="20003"/>
                    </a:ext>
                  </a:extLst>
                </a:gridCol>
                <a:gridCol w="1804172">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a:t>
                      </a:r>
                      <a:r>
                        <a:rPr lang="es-ES" sz="1200" u="none" strike="noStrike" kern="1200" baseline="0" dirty="0" err="1">
                          <a:solidFill>
                            <a:schemeClr val="dk1"/>
                          </a:solidFill>
                          <a:latin typeface="+mn-lt"/>
                          <a:ea typeface="+mn-ea"/>
                          <a:cs typeface="+mn-cs"/>
                        </a:rPr>
                        <a:t>Invías</a:t>
                      </a:r>
                      <a:endParaRPr lang="es-ES" sz="1200" u="none" strike="noStrike" kern="1200" baseline="0" dirty="0">
                        <a:solidFill>
                          <a:schemeClr val="dk1"/>
                        </a:solidFill>
                        <a:latin typeface="+mn-lt"/>
                        <a:ea typeface="+mn-ea"/>
                        <a:cs typeface="+mn-cs"/>
                      </a:endParaRP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2971946102"/>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a16="http://schemas.microsoft.com/office/drawing/2014/main" val="20000"/>
                    </a:ext>
                  </a:extLst>
                </a:gridCol>
                <a:gridCol w="3374827">
                  <a:extLst>
                    <a:ext uri="{9D8B030D-6E8A-4147-A177-3AD203B41FA5}">
                      <a16:colId xmlns:a16="http://schemas.microsoft.com/office/drawing/2014/main" val="20001"/>
                    </a:ext>
                  </a:extLst>
                </a:gridCol>
                <a:gridCol w="2068208">
                  <a:extLst>
                    <a:ext uri="{9D8B030D-6E8A-4147-A177-3AD203B41FA5}">
                      <a16:colId xmlns:a16="http://schemas.microsoft.com/office/drawing/2014/main" val="20002"/>
                    </a:ext>
                  </a:extLst>
                </a:gridCol>
                <a:gridCol w="3413178">
                  <a:extLst>
                    <a:ext uri="{9D8B030D-6E8A-4147-A177-3AD203B41FA5}">
                      <a16:colId xmlns:a16="http://schemas.microsoft.com/office/drawing/2014/main" val="20003"/>
                    </a:ext>
                  </a:extLst>
                </a:gridCol>
                <a:gridCol w="1298312">
                  <a:extLst>
                    <a:ext uri="{9D8B030D-6E8A-4147-A177-3AD203B41FA5}">
                      <a16:colId xmlns:a16="http://schemas.microsoft.com/office/drawing/2014/main"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7">
                  <a:txBody>
                    <a:bodyPr/>
                    <a:lstStyle/>
                    <a:p>
                      <a:pPr marL="0" indent="0" algn="ctr" fontAlgn="ctr">
                        <a:buFont typeface="+mj-lt"/>
                        <a:buNone/>
                      </a:pPr>
                      <a:r>
                        <a:rPr lang="es-CO" sz="1800" u="none" strike="noStrike" kern="1200" baseline="0" dirty="0"/>
                        <a:t> 4.  Normativo 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y  2°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46819932"/>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a16="http://schemas.microsoft.com/office/drawing/2014/main" val="20000"/>
                    </a:ext>
                  </a:extLst>
                </a:gridCol>
                <a:gridCol w="2994870">
                  <a:extLst>
                    <a:ext uri="{9D8B030D-6E8A-4147-A177-3AD203B41FA5}">
                      <a16:colId xmlns:a16="http://schemas.microsoft.com/office/drawing/2014/main" val="20001"/>
                    </a:ext>
                  </a:extLst>
                </a:gridCol>
                <a:gridCol w="2750587">
                  <a:extLst>
                    <a:ext uri="{9D8B030D-6E8A-4147-A177-3AD203B41FA5}">
                      <a16:colId xmlns:a16="http://schemas.microsoft.com/office/drawing/2014/main" val="20002"/>
                    </a:ext>
                  </a:extLst>
                </a:gridCol>
                <a:gridCol w="1804449">
                  <a:extLst>
                    <a:ext uri="{9D8B030D-6E8A-4147-A177-3AD203B41FA5}">
                      <a16:colId xmlns:a16="http://schemas.microsoft.com/office/drawing/2014/main" val="20003"/>
                    </a:ext>
                  </a:extLst>
                </a:gridCol>
                <a:gridCol w="1804172">
                  <a:extLst>
                    <a:ext uri="{9D8B030D-6E8A-4147-A177-3AD203B41FA5}">
                      <a16:colId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a16="http://schemas.microsoft.com/office/drawing/2014/main"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y  4°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a16="http://schemas.microsoft.com/office/drawing/2014/main" val="20000"/>
                    </a:ext>
                  </a:extLst>
                </a:gridCol>
                <a:gridCol w="2075542">
                  <a:extLst>
                    <a:ext uri="{9D8B030D-6E8A-4147-A177-3AD203B41FA5}">
                      <a16:colId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a16="http://schemas.microsoft.com/office/drawing/2014/main"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a:solidFill>
                  <a:schemeClr val="bg1">
                    <a:lumMod val="75000"/>
                  </a:schemeClr>
                </a:solidFill>
                <a:effectLst>
                  <a:outerShdw blurRad="38100" dist="38100" dir="2700000" algn="tl">
                    <a:srgbClr val="000000">
                      <a:alpha val="43137"/>
                    </a:srgbClr>
                  </a:outerShdw>
                </a:effectLst>
              </a:rPr>
              <a:t>Consolidadnos una cultura de trasparencia 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2745584058"/>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a16="http://schemas.microsoft.com/office/drawing/2014/main" val="20000"/>
                    </a:ext>
                  </a:extLst>
                </a:gridCol>
                <a:gridCol w="3584261">
                  <a:extLst>
                    <a:ext uri="{9D8B030D-6E8A-4147-A177-3AD203B41FA5}">
                      <a16:colId xmlns:a16="http://schemas.microsoft.com/office/drawing/2014/main" val="20001"/>
                    </a:ext>
                  </a:extLst>
                </a:gridCol>
                <a:gridCol w="1357541">
                  <a:extLst>
                    <a:ext uri="{9D8B030D-6E8A-4147-A177-3AD203B41FA5}">
                      <a16:colId xmlns:a16="http://schemas.microsoft.com/office/drawing/2014/main" val="20002"/>
                    </a:ext>
                  </a:extLst>
                </a:gridCol>
                <a:gridCol w="1566393">
                  <a:extLst>
                    <a:ext uri="{9D8B030D-6E8A-4147-A177-3AD203B41FA5}">
                      <a16:colId xmlns:a16="http://schemas.microsoft.com/office/drawing/2014/main" val="20003"/>
                    </a:ext>
                  </a:extLst>
                </a:gridCol>
                <a:gridCol w="1670820">
                  <a:extLst>
                    <a:ext uri="{9D8B030D-6E8A-4147-A177-3AD203B41FA5}">
                      <a16:colId xmlns:a16="http://schemas.microsoft.com/office/drawing/2014/main" val="20004"/>
                    </a:ext>
                  </a:extLst>
                </a:gridCol>
                <a:gridCol w="1879385">
                  <a:extLst>
                    <a:ext uri="{9D8B030D-6E8A-4147-A177-3AD203B41FA5}">
                      <a16:colId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a16="http://schemas.microsoft.com/office/drawing/2014/main"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Elaborar, publicar y difundir un folleto informativo de las funciones del </a:t>
                      </a:r>
                      <a:r>
                        <a:rPr lang="es-ES" sz="1200" u="none" strike="noStrike" kern="1200" baseline="0" dirty="0" err="1">
                          <a:solidFill>
                            <a:schemeClr val="dk1"/>
                          </a:solidFill>
                          <a:latin typeface="+mn-lt"/>
                          <a:ea typeface="+mn-ea"/>
                          <a:cs typeface="+mn-cs"/>
                        </a:rPr>
                        <a:t>Invías</a:t>
                      </a:r>
                      <a:r>
                        <a:rPr lang="es-ES" sz="1200" u="none" strike="noStrike" kern="1200" baseline="0" dirty="0">
                          <a:solidFill>
                            <a:schemeClr val="dk1"/>
                          </a:solidFill>
                          <a:latin typeface="+mn-lt"/>
                          <a:ea typeface="+mn-ea"/>
                          <a:cs typeface="+mn-cs"/>
                        </a:rPr>
                        <a:t>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l"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437887162"/>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a16="http://schemas.microsoft.com/office/drawing/2014/main" val="20000"/>
                    </a:ext>
                  </a:extLst>
                </a:gridCol>
                <a:gridCol w="2621735">
                  <a:extLst>
                    <a:ext uri="{9D8B030D-6E8A-4147-A177-3AD203B41FA5}">
                      <a16:colId xmlns:a16="http://schemas.microsoft.com/office/drawing/2014/main" val="20001"/>
                    </a:ext>
                  </a:extLst>
                </a:gridCol>
                <a:gridCol w="1357541">
                  <a:extLst>
                    <a:ext uri="{9D8B030D-6E8A-4147-A177-3AD203B41FA5}">
                      <a16:colId xmlns:a16="http://schemas.microsoft.com/office/drawing/2014/main" val="20002"/>
                    </a:ext>
                  </a:extLst>
                </a:gridCol>
                <a:gridCol w="1566393">
                  <a:extLst>
                    <a:ext uri="{9D8B030D-6E8A-4147-A177-3AD203B41FA5}">
                      <a16:colId xmlns:a16="http://schemas.microsoft.com/office/drawing/2014/main" val="20003"/>
                    </a:ext>
                  </a:extLst>
                </a:gridCol>
                <a:gridCol w="1670820">
                  <a:extLst>
                    <a:ext uri="{9D8B030D-6E8A-4147-A177-3AD203B41FA5}">
                      <a16:colId xmlns:a16="http://schemas.microsoft.com/office/drawing/2014/main" val="20004"/>
                    </a:ext>
                  </a:extLst>
                </a:gridCol>
                <a:gridCol w="1879385">
                  <a:extLst>
                    <a:ext uri="{9D8B030D-6E8A-4147-A177-3AD203B41FA5}">
                      <a16:colId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a16="http://schemas.microsoft.com/office/drawing/2014/main"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3° trimestre</a:t>
                      </a:r>
                      <a:endParaRPr lang="es-CO" sz="1200" u="none" strike="noStrike" kern="1200" baseline="0" dirty="0">
                        <a:solidFill>
                          <a:schemeClr val="dk1"/>
                        </a:solidFill>
                        <a:latin typeface="+mn-lt"/>
                        <a:ea typeface="+mn-ea"/>
                        <a:cs typeface="+mn-cs"/>
                      </a:endParaRPr>
                    </a:p>
                  </a:txBody>
                  <a:tcPr marL="36000" marR="36000" marT="36007" marB="36007"/>
                </a:tc>
                <a:extLst>
                  <a:ext uri="{0D108BD9-81ED-4DB2-BD59-A6C34878D82A}">
                    <a16:rowId xmlns:a16="http://schemas.microsoft.com/office/drawing/2014/main"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a:t>INVIAS comprometido 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t>
            </a:r>
            <a:r>
              <a:rPr lang="es-CO" sz="2000" dirty="0" err="1"/>
              <a:t>antitrámites</a:t>
            </a:r>
            <a:r>
              <a:rPr lang="es-CO" sz="2000" dirty="0"/>
              <a:t>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que  asegura el cumplimiento de lo estipulado en el Decreto 124 de 2016 “Por el cual se sustituye el Título IV de la Parte 1 del Libro 2 del Decreto 1081 de 2015, relativo al “Plan Anticorrupción y de Atención al Ciudadano””, los lineamientos  del Modelo Integrado de Planeación y Gestión –MIPG y  la 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del  PAAC 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205980" y="1244688"/>
            <a:ext cx="11729346"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Con corte al 31 de diciembre participaron en la encuesta 21 ciudadanos, de los cuales:</a:t>
            </a:r>
            <a:endParaRPr lang="es-ES" altLang="es-CO" sz="1600" dirty="0">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tab pos="3224213" algn="l"/>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 33% considera que </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las “</a:t>
            </a:r>
            <a:r>
              <a:rPr kumimoji="0" lang="es-CO" altLang="es-CO"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Redes sociales (Facebook Live, Twitter, </a:t>
            </a:r>
            <a:r>
              <a:rPr kumimoji="0" lang="es-CO" altLang="es-CO"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Flick</a:t>
            </a:r>
            <a:r>
              <a:rPr kumimoji="0" lang="es-CO" altLang="es-CO"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 Google+)</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son el espacio más relevante para la rendición de cuentas</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seguido por los “</a:t>
            </a:r>
            <a:r>
              <a:rPr kumimoji="0" lang="es-CO" altLang="es-CO"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Informes de Gestión publicados en páginas web</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ocupando el tercer lugar con el mismo porcentaje de 14,3% las “</a:t>
            </a:r>
            <a:r>
              <a:rPr kumimoji="0" lang="es-CO" altLang="es-CO"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Cátedras – Foros</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los </a:t>
            </a:r>
            <a:r>
              <a:rPr kumimoji="0" lang="es-CO" altLang="es-CO"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 Chats temáticos ciudadanos”</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y la “</a:t>
            </a:r>
            <a:r>
              <a:rPr kumimoji="0" lang="es-CO" altLang="es-CO"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Audiencia Pública</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p>
          <a:p>
            <a:pPr marL="0" marR="0" lvl="0" indent="0" algn="just" defTabSz="914400" rtl="0" eaLnBrk="0" fontAlgn="base" latinLnBrk="0" hangingPunct="0">
              <a:lnSpc>
                <a:spcPct val="100000"/>
              </a:lnSpc>
              <a:spcBef>
                <a:spcPct val="0"/>
              </a:spcBef>
              <a:spcAft>
                <a:spcPct val="0"/>
              </a:spcAft>
              <a:buClrTx/>
              <a:buSzTx/>
              <a:buFontTx/>
              <a:buChar char="•"/>
              <a:tabLst>
                <a:tab pos="3224213" algn="l"/>
              </a:tabLst>
            </a:pPr>
            <a:endPar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 38.1% seleccionaron como </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tema a profundizar en el PAAC “</a:t>
            </a:r>
            <a:r>
              <a:rPr kumimoji="0" lang="es-CO" altLang="es-CO"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Racionalización de trámites</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igual porcentaje que indicó la prioridad de profundizar en el componente “</a:t>
            </a:r>
            <a:r>
              <a:rPr kumimoji="0" lang="es-CO" altLang="es-CO"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Rendición de Cuentas</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seguidos del 19% que resaltó la necesidad de seguir contemplando el “</a:t>
            </a:r>
            <a:r>
              <a:rPr kumimoji="0" lang="es-CO" altLang="es-CO"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Mapa de Riesgos de Corrupción</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endParaRPr kumimoji="0" lang="es-CO" altLang="es-CO" sz="1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Respecto los riesgos de corrupción </a:t>
            </a: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identificados en la entidad se recibieron 10 aportes, de los culés 2 se relacionaron con consultas previas - negociación con comunidades y los restantes se centraron en temas contractuales.</a:t>
            </a:r>
            <a:endParaRPr kumimoji="0" lang="es-CO" altLang="es-CO" sz="269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 38.1% de la ciudadanía seleccionó </a:t>
            </a:r>
            <a:r>
              <a:rPr kumimoji="0" lang="es-CO" altLang="es-CO"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 </a:t>
            </a:r>
            <a:r>
              <a:rPr kumimoji="0" lang="es-CO" altLang="es-CO" sz="1600" b="1"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trámite “</a:t>
            </a:r>
            <a:r>
              <a:rPr kumimoji="0" lang="es-CO" altLang="es-CO"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Permiso de uso de zona de vía</a:t>
            </a:r>
            <a:r>
              <a:rPr kumimoji="0" lang="es-CO" altLang="es-CO" sz="1600" b="1"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 como el más engorroso y complejo</a:t>
            </a: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 Es de señalar que en orden de puntuación los siguientes fueron: “</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Permiso de circulación para carga extrapesada y/o </a:t>
            </a:r>
            <a:r>
              <a:rPr kumimoji="0" lang="es-CO" altLang="es-CO" sz="1600" b="0" i="1" u="none" strike="noStrike" cap="none" normalizeH="0" baseline="0" dirty="0" err="1">
                <a:ln>
                  <a:noFill/>
                </a:ln>
                <a:solidFill>
                  <a:srgbClr val="000000"/>
                </a:solidFill>
                <a:effectLst/>
                <a:latin typeface="Calibri" panose="020F0502020204030204" pitchFamily="34" charset="0"/>
                <a:cs typeface="Calibri" panose="020F0502020204030204" pitchFamily="34" charset="0"/>
              </a:rPr>
              <a:t>extradimensionada</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 (permiso especial)</a:t>
            </a: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 “</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Permiso de cierre de vías</a:t>
            </a: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 “</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Permiso para movilización de carga </a:t>
            </a:r>
            <a:r>
              <a:rPr kumimoji="0" lang="es-CO" altLang="es-CO" sz="1600" b="0" i="1" u="none" strike="noStrike" cap="none" normalizeH="0" baseline="0" dirty="0" err="1">
                <a:ln>
                  <a:noFill/>
                </a:ln>
                <a:solidFill>
                  <a:srgbClr val="000000"/>
                </a:solidFill>
                <a:effectLst/>
                <a:latin typeface="Calibri" panose="020F0502020204030204" pitchFamily="34" charset="0"/>
                <a:cs typeface="Calibri" panose="020F0502020204030204" pitchFamily="34" charset="0"/>
              </a:rPr>
              <a:t>extradimensionada</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 por las vías nacionales (permiso ordinario)</a:t>
            </a: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 y “</a:t>
            </a:r>
            <a:r>
              <a:rPr kumimoji="0" lang="es-CO" altLang="es-CO" sz="1600" b="0" i="1" u="none" strike="noStrike" cap="none" normalizeH="0" baseline="0" dirty="0">
                <a:ln>
                  <a:noFill/>
                </a:ln>
                <a:solidFill>
                  <a:srgbClr val="000000"/>
                </a:solidFill>
                <a:effectLst/>
                <a:latin typeface="Calibri" panose="020F0502020204030204" pitchFamily="34" charset="0"/>
                <a:cs typeface="Calibri" panose="020F0502020204030204" pitchFamily="34" charset="0"/>
              </a:rPr>
              <a:t>Concepto técnico de ubicación de estaciones de servicios</a:t>
            </a:r>
            <a:r>
              <a:rPr kumimoji="0" lang="es-CO" altLang="es-CO" sz="1600" b="0" i="0" u="none" strike="noStrike" cap="none" normalizeH="0" baseline="0" dirty="0">
                <a:ln>
                  <a:noFill/>
                </a:ln>
                <a:solidFill>
                  <a:srgbClr val="000000"/>
                </a:solidFill>
                <a:effectLst/>
                <a:latin typeface="Calibri" panose="020F0502020204030204" pitchFamily="34" charset="0"/>
                <a:cs typeface="Calibri" panose="020F0502020204030204" pitchFamily="34" charset="0"/>
              </a:rPr>
              <a:t>”</a:t>
            </a:r>
            <a:endParaRPr kumimoji="0" lang="es-CO" altLang="es-CO" sz="2800" b="0" i="0" u="none" strike="noStrike" cap="none" normalizeH="0" baseline="0" dirty="0">
              <a:ln>
                <a:noFill/>
              </a:ln>
              <a:solidFill>
                <a:schemeClr val="tx1"/>
              </a:solidFill>
              <a:effectLst/>
              <a:latin typeface="Arial" panose="020B060402020202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Tree>
    <p:extLst>
      <p:ext uri="{BB962C8B-B14F-4D97-AF65-F5344CB8AC3E}">
        <p14:creationId xmlns:p14="http://schemas.microsoft.com/office/powerpoint/2010/main" val="1087572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externos  para 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a16="http://schemas.microsoft.com/office/drawing/2014/main" val="20000"/>
                    </a:ext>
                  </a:extLst>
                </a:gridCol>
                <a:gridCol w="2075542">
                  <a:extLst>
                    <a:ext uri="{9D8B030D-6E8A-4147-A177-3AD203B41FA5}">
                      <a16:colId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controlados /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a16="http://schemas.microsoft.com/office/drawing/2014/main"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142065678"/>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a16="http://schemas.microsoft.com/office/drawing/2014/main" val="20000"/>
                    </a:ext>
                  </a:extLst>
                </a:gridCol>
                <a:gridCol w="2834801">
                  <a:extLst>
                    <a:ext uri="{9D8B030D-6E8A-4147-A177-3AD203B41FA5}">
                      <a16:colId xmlns:a16="http://schemas.microsoft.com/office/drawing/2014/main" val="20001"/>
                    </a:ext>
                  </a:extLst>
                </a:gridCol>
                <a:gridCol w="2266950">
                  <a:extLst>
                    <a:ext uri="{9D8B030D-6E8A-4147-A177-3AD203B41FA5}">
                      <a16:colId xmlns:a16="http://schemas.microsoft.com/office/drawing/2014/main" val="20002"/>
                    </a:ext>
                  </a:extLst>
                </a:gridCol>
                <a:gridCol w="3051788">
                  <a:extLst>
                    <a:ext uri="{9D8B030D-6E8A-4147-A177-3AD203B41FA5}">
                      <a16:colId xmlns:a16="http://schemas.microsoft.com/office/drawing/2014/main" val="20003"/>
                    </a:ext>
                  </a:extLst>
                </a:gridCol>
                <a:gridCol w="1635992">
                  <a:extLst>
                    <a:ext uri="{9D8B030D-6E8A-4147-A177-3AD203B41FA5}">
                      <a16:colId xmlns:a16="http://schemas.microsoft.com/office/drawing/2014/main"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a16="http://schemas.microsoft.com/office/drawing/2014/main"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a16="http://schemas.microsoft.com/office/drawing/2014/main"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a16="http://schemas.microsoft.com/office/drawing/2014/main"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2020  (Publicación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2874006537"/>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a16="http://schemas.microsoft.com/office/drawing/2014/main" val="20000"/>
                    </a:ext>
                  </a:extLst>
                </a:gridCol>
                <a:gridCol w="3251922">
                  <a:extLst>
                    <a:ext uri="{9D8B030D-6E8A-4147-A177-3AD203B41FA5}">
                      <a16:colId xmlns:a16="http://schemas.microsoft.com/office/drawing/2014/main" val="20001"/>
                    </a:ext>
                  </a:extLst>
                </a:gridCol>
                <a:gridCol w="2138937">
                  <a:extLst>
                    <a:ext uri="{9D8B030D-6E8A-4147-A177-3AD203B41FA5}">
                      <a16:colId xmlns:a16="http://schemas.microsoft.com/office/drawing/2014/main" val="20002"/>
                    </a:ext>
                  </a:extLst>
                </a:gridCol>
                <a:gridCol w="2762680">
                  <a:extLst>
                    <a:ext uri="{9D8B030D-6E8A-4147-A177-3AD203B41FA5}">
                      <a16:colId xmlns:a16="http://schemas.microsoft.com/office/drawing/2014/main" val="20003"/>
                    </a:ext>
                  </a:extLst>
                </a:gridCol>
                <a:gridCol w="1381418">
                  <a:extLst>
                    <a:ext uri="{9D8B030D-6E8A-4147-A177-3AD203B41FA5}">
                      <a16:colId xmlns:a16="http://schemas.microsoft.com/office/drawing/2014/main"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a16="http://schemas.microsoft.com/office/drawing/2014/main"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a16="http://schemas.microsoft.com/office/drawing/2014/main"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Corrupción  y 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a16="http://schemas.microsoft.com/office/drawing/2014/main"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err="1"/>
              <a:t>Prediligenciando</a:t>
            </a:r>
            <a:r>
              <a:rPr lang="es-ES" dirty="0"/>
              <a:t>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6332</TotalTime>
  <Words>4923</Words>
  <Application>Microsoft Office PowerPoint</Application>
  <PresentationFormat>Panorámica</PresentationFormat>
  <Paragraphs>627</Paragraphs>
  <Slides>26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26</vt:i4>
      </vt:variant>
    </vt:vector>
  </HeadingPairs>
  <TitlesOfParts>
    <vt:vector size="34"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Estebana Tulia Regino Contreras</cp:lastModifiedBy>
  <cp:revision>162</cp:revision>
  <dcterms:created xsi:type="dcterms:W3CDTF">2018-08-30T21:00:02Z</dcterms:created>
  <dcterms:modified xsi:type="dcterms:W3CDTF">2019-01-28T23:59:47Z</dcterms:modified>
</cp:coreProperties>
</file>