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68" r:id="rId2"/>
    <p:sldId id="269" r:id="rId3"/>
    <p:sldId id="266" r:id="rId4"/>
    <p:sldId id="272" r:id="rId5"/>
    <p:sldId id="310" r:id="rId6"/>
    <p:sldId id="271" r:id="rId7"/>
    <p:sldId id="294" r:id="rId8"/>
    <p:sldId id="295" r:id="rId9"/>
    <p:sldId id="273" r:id="rId10"/>
    <p:sldId id="278" r:id="rId11"/>
    <p:sldId id="288" r:id="rId12"/>
    <p:sldId id="312" r:id="rId13"/>
    <p:sldId id="282" r:id="rId14"/>
    <p:sldId id="311" r:id="rId15"/>
    <p:sldId id="296" r:id="rId16"/>
    <p:sldId id="283" r:id="rId17"/>
    <p:sldId id="292" r:id="rId18"/>
    <p:sldId id="304" r:id="rId19"/>
    <p:sldId id="303" r:id="rId20"/>
    <p:sldId id="305" r:id="rId21"/>
    <p:sldId id="284" r:id="rId22"/>
    <p:sldId id="306" r:id="rId23"/>
    <p:sldId id="297" r:id="rId24"/>
    <p:sldId id="308" r:id="rId25"/>
    <p:sldId id="307" r:id="rId26"/>
    <p:sldId id="285" r:id="rId27"/>
    <p:sldId id="293" r:id="rId28"/>
    <p:sldId id="309" r:id="rId29"/>
  </p:sldIdLst>
  <p:sldSz cx="12192000" cy="6858000"/>
  <p:notesSz cx="7010400" cy="92964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8E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00" autoAdjust="0"/>
    <p:restoredTop sz="94434" autoAdjust="0"/>
  </p:normalViewPr>
  <p:slideViewPr>
    <p:cSldViewPr snapToGrid="0">
      <p:cViewPr varScale="1">
        <p:scale>
          <a:sx n="113" d="100"/>
          <a:sy n="113" d="100"/>
        </p:scale>
        <p:origin x="600" y="96"/>
      </p:cViewPr>
      <p:guideLst/>
    </p:cSldViewPr>
  </p:slideViewPr>
  <p:notesTextViewPr>
    <p:cViewPr>
      <p:scale>
        <a:sx n="1" d="1"/>
        <a:sy n="1" d="1"/>
      </p:scale>
      <p:origin x="0" y="0"/>
    </p:cViewPr>
  </p:notesTextViewPr>
  <p:notesViewPr>
    <p:cSldViewPr snapToGrid="0" showGuides="1">
      <p:cViewPr varScale="1">
        <p:scale>
          <a:sx n="54" d="100"/>
          <a:sy n="54" d="100"/>
        </p:scale>
        <p:origin x="1962"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CO" dirty="0"/>
          </a:p>
        </p:txBody>
      </p:sp>
      <p:sp>
        <p:nvSpPr>
          <p:cNvPr id="3" name="Marcador de fecha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2D7FD379-073D-4B49-B4A4-88D0CF8B7F35}" type="datetimeFigureOut">
              <a:rPr lang="es-CO" smtClean="0"/>
              <a:t>2/09/2019</a:t>
            </a:fld>
            <a:endParaRPr lang="es-CO" dirty="0"/>
          </a:p>
        </p:txBody>
      </p:sp>
      <p:sp>
        <p:nvSpPr>
          <p:cNvPr id="4" name="Marcador de pie de página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s-CO" dirty="0"/>
          </a:p>
        </p:txBody>
      </p:sp>
      <p:sp>
        <p:nvSpPr>
          <p:cNvPr id="5" name="Marcador de número de diapositiva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D71501CD-4FB5-4E3F-98FD-F987C6827D25}" type="slidenum">
              <a:rPr lang="es-CO" smtClean="0"/>
              <a:t>‹Nº›</a:t>
            </a:fld>
            <a:endParaRPr lang="es-CO" dirty="0"/>
          </a:p>
        </p:txBody>
      </p:sp>
    </p:spTree>
    <p:extLst>
      <p:ext uri="{BB962C8B-B14F-4D97-AF65-F5344CB8AC3E}">
        <p14:creationId xmlns:p14="http://schemas.microsoft.com/office/powerpoint/2010/main" val="15792417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CO" dirty="0"/>
          </a:p>
        </p:txBody>
      </p:sp>
      <p:sp>
        <p:nvSpPr>
          <p:cNvPr id="3" name="Marcador de fecha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ACC2481-55EF-4C60-B43E-88572E25434B}" type="datetimeFigureOut">
              <a:rPr lang="es-CO" smtClean="0"/>
              <a:t>2/09/2019</a:t>
            </a:fld>
            <a:endParaRPr lang="es-CO" dirty="0"/>
          </a:p>
        </p:txBody>
      </p:sp>
      <p:sp>
        <p:nvSpPr>
          <p:cNvPr id="4" name="Marcador de imagen de diapositiva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s-CO" dirty="0"/>
          </a:p>
        </p:txBody>
      </p:sp>
      <p:sp>
        <p:nvSpPr>
          <p:cNvPr id="5" name="Marcador de nota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s-CO" dirty="0"/>
          </a:p>
        </p:txBody>
      </p:sp>
      <p:sp>
        <p:nvSpPr>
          <p:cNvPr id="7" name="Marcador de número de diapositiva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EE88359-1FD6-4BC2-B9EE-F64E300A3838}" type="slidenum">
              <a:rPr lang="es-CO" smtClean="0"/>
              <a:t>‹Nº›</a:t>
            </a:fld>
            <a:endParaRPr lang="es-CO" dirty="0"/>
          </a:p>
        </p:txBody>
      </p:sp>
    </p:spTree>
    <p:extLst>
      <p:ext uri="{BB962C8B-B14F-4D97-AF65-F5344CB8AC3E}">
        <p14:creationId xmlns:p14="http://schemas.microsoft.com/office/powerpoint/2010/main" val="3286601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2/09/2019</a:t>
            </a:fld>
            <a:endParaRPr lang="es-CO" dirty="0"/>
          </a:p>
        </p:txBody>
      </p:sp>
      <p:sp>
        <p:nvSpPr>
          <p:cNvPr id="5" name="Marcador de pie de página 4"/>
          <p:cNvSpPr>
            <a:spLocks noGrp="1"/>
          </p:cNvSpPr>
          <p:nvPr>
            <p:ph type="ftr" sz="quarter" idx="11"/>
          </p:nvPr>
        </p:nvSpPr>
        <p:spPr/>
        <p:txBody>
          <a:bodyPr/>
          <a:lstStyle/>
          <a:p>
            <a:endParaRPr lang="es-CO" dirty="0"/>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1568150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2/09/2019</a:t>
            </a:fld>
            <a:endParaRPr lang="es-CO" dirty="0"/>
          </a:p>
        </p:txBody>
      </p:sp>
      <p:sp>
        <p:nvSpPr>
          <p:cNvPr id="5" name="Marcador de pie de página 4"/>
          <p:cNvSpPr>
            <a:spLocks noGrp="1"/>
          </p:cNvSpPr>
          <p:nvPr>
            <p:ph type="ftr" sz="quarter" idx="11"/>
          </p:nvPr>
        </p:nvSpPr>
        <p:spPr/>
        <p:txBody>
          <a:bodyPr/>
          <a:lstStyle/>
          <a:p>
            <a:endParaRPr lang="es-CO" dirty="0"/>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1238342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2/09/2019</a:t>
            </a:fld>
            <a:endParaRPr lang="es-CO" dirty="0"/>
          </a:p>
        </p:txBody>
      </p:sp>
      <p:sp>
        <p:nvSpPr>
          <p:cNvPr id="5" name="Marcador de pie de página 4"/>
          <p:cNvSpPr>
            <a:spLocks noGrp="1"/>
          </p:cNvSpPr>
          <p:nvPr>
            <p:ph type="ftr" sz="quarter" idx="11"/>
          </p:nvPr>
        </p:nvSpPr>
        <p:spPr/>
        <p:txBody>
          <a:bodyPr/>
          <a:lstStyle/>
          <a:p>
            <a:endParaRPr lang="es-CO" dirty="0"/>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365455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13D6062B-2426-4349-9C38-177F484917D2}" type="datetimeFigureOut">
              <a:rPr lang="es-CO" smtClean="0"/>
              <a:t>2/09/2019</a:t>
            </a:fld>
            <a:endParaRPr lang="es-CO" dirty="0"/>
          </a:p>
        </p:txBody>
      </p:sp>
      <p:sp>
        <p:nvSpPr>
          <p:cNvPr id="5" name="Marcador de pie de página 4"/>
          <p:cNvSpPr>
            <a:spLocks noGrp="1"/>
          </p:cNvSpPr>
          <p:nvPr>
            <p:ph type="ftr" sz="quarter" idx="11"/>
          </p:nvPr>
        </p:nvSpPr>
        <p:spPr/>
        <p:txBody>
          <a:bodyPr/>
          <a:lstStyle/>
          <a:p>
            <a:endParaRPr lang="es-CO" dirty="0"/>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712226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13D6062B-2426-4349-9C38-177F484917D2}" type="datetimeFigureOut">
              <a:rPr lang="es-CO" smtClean="0"/>
              <a:t>2/09/2019</a:t>
            </a:fld>
            <a:endParaRPr lang="es-CO" dirty="0"/>
          </a:p>
        </p:txBody>
      </p:sp>
      <p:sp>
        <p:nvSpPr>
          <p:cNvPr id="5" name="Marcador de pie de página 4"/>
          <p:cNvSpPr>
            <a:spLocks noGrp="1"/>
          </p:cNvSpPr>
          <p:nvPr>
            <p:ph type="ftr" sz="quarter" idx="11"/>
          </p:nvPr>
        </p:nvSpPr>
        <p:spPr/>
        <p:txBody>
          <a:bodyPr/>
          <a:lstStyle/>
          <a:p>
            <a:endParaRPr lang="es-CO" dirty="0"/>
          </a:p>
        </p:txBody>
      </p:sp>
      <p:sp>
        <p:nvSpPr>
          <p:cNvPr id="6" name="Marcador de número de diapositiva 5"/>
          <p:cNvSpPr>
            <a:spLocks noGrp="1"/>
          </p:cNvSpPr>
          <p:nvPr>
            <p:ph type="sldNum" sz="quarter" idx="12"/>
          </p:nvPr>
        </p:nvSpPr>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3564610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13D6062B-2426-4349-9C38-177F484917D2}" type="datetimeFigureOut">
              <a:rPr lang="es-CO" smtClean="0"/>
              <a:t>2/09/2019</a:t>
            </a:fld>
            <a:endParaRPr lang="es-CO" dirty="0"/>
          </a:p>
        </p:txBody>
      </p:sp>
      <p:sp>
        <p:nvSpPr>
          <p:cNvPr id="6" name="Marcador de pie de página 5"/>
          <p:cNvSpPr>
            <a:spLocks noGrp="1"/>
          </p:cNvSpPr>
          <p:nvPr>
            <p:ph type="ftr" sz="quarter" idx="11"/>
          </p:nvPr>
        </p:nvSpPr>
        <p:spPr/>
        <p:txBody>
          <a:bodyPr/>
          <a:lstStyle/>
          <a:p>
            <a:endParaRPr lang="es-CO" dirty="0"/>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405267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13D6062B-2426-4349-9C38-177F484917D2}" type="datetimeFigureOut">
              <a:rPr lang="es-CO" smtClean="0"/>
              <a:t>2/09/2019</a:t>
            </a:fld>
            <a:endParaRPr lang="es-CO" dirty="0"/>
          </a:p>
        </p:txBody>
      </p:sp>
      <p:sp>
        <p:nvSpPr>
          <p:cNvPr id="8" name="Marcador de pie de página 7"/>
          <p:cNvSpPr>
            <a:spLocks noGrp="1"/>
          </p:cNvSpPr>
          <p:nvPr>
            <p:ph type="ftr" sz="quarter" idx="11"/>
          </p:nvPr>
        </p:nvSpPr>
        <p:spPr/>
        <p:txBody>
          <a:bodyPr/>
          <a:lstStyle/>
          <a:p>
            <a:endParaRPr lang="es-CO" dirty="0"/>
          </a:p>
        </p:txBody>
      </p:sp>
      <p:sp>
        <p:nvSpPr>
          <p:cNvPr id="9" name="Marcador de número de diapositiva 8"/>
          <p:cNvSpPr>
            <a:spLocks noGrp="1"/>
          </p:cNvSpPr>
          <p:nvPr>
            <p:ph type="sldNum" sz="quarter" idx="12"/>
          </p:nvPr>
        </p:nvSpPr>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1360989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13D6062B-2426-4349-9C38-177F484917D2}" type="datetimeFigureOut">
              <a:rPr lang="es-CO" smtClean="0"/>
              <a:t>2/09/2019</a:t>
            </a:fld>
            <a:endParaRPr lang="es-CO" dirty="0"/>
          </a:p>
        </p:txBody>
      </p:sp>
      <p:sp>
        <p:nvSpPr>
          <p:cNvPr id="4" name="Marcador de pie de página 3"/>
          <p:cNvSpPr>
            <a:spLocks noGrp="1"/>
          </p:cNvSpPr>
          <p:nvPr>
            <p:ph type="ftr" sz="quarter" idx="11"/>
          </p:nvPr>
        </p:nvSpPr>
        <p:spPr/>
        <p:txBody>
          <a:bodyPr/>
          <a:lstStyle/>
          <a:p>
            <a:endParaRPr lang="es-CO" dirty="0"/>
          </a:p>
        </p:txBody>
      </p:sp>
      <p:sp>
        <p:nvSpPr>
          <p:cNvPr id="5" name="Marcador de número de diapositiva 4"/>
          <p:cNvSpPr>
            <a:spLocks noGrp="1"/>
          </p:cNvSpPr>
          <p:nvPr>
            <p:ph type="sldNum" sz="quarter" idx="12"/>
          </p:nvPr>
        </p:nvSpPr>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2931874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3D6062B-2426-4349-9C38-177F484917D2}" type="datetimeFigureOut">
              <a:rPr lang="es-CO" smtClean="0"/>
              <a:t>2/09/2019</a:t>
            </a:fld>
            <a:endParaRPr lang="es-CO" dirty="0"/>
          </a:p>
        </p:txBody>
      </p:sp>
      <p:sp>
        <p:nvSpPr>
          <p:cNvPr id="3" name="Marcador de pie de página 2"/>
          <p:cNvSpPr>
            <a:spLocks noGrp="1"/>
          </p:cNvSpPr>
          <p:nvPr>
            <p:ph type="ftr" sz="quarter" idx="11"/>
          </p:nvPr>
        </p:nvSpPr>
        <p:spPr/>
        <p:txBody>
          <a:bodyPr/>
          <a:lstStyle/>
          <a:p>
            <a:endParaRPr lang="es-CO" dirty="0"/>
          </a:p>
        </p:txBody>
      </p:sp>
      <p:sp>
        <p:nvSpPr>
          <p:cNvPr id="4" name="Marcador de número de diapositiva 3"/>
          <p:cNvSpPr>
            <a:spLocks noGrp="1"/>
          </p:cNvSpPr>
          <p:nvPr>
            <p:ph type="sldNum" sz="quarter" idx="12"/>
          </p:nvPr>
        </p:nvSpPr>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2088867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13D6062B-2426-4349-9C38-177F484917D2}" type="datetimeFigureOut">
              <a:rPr lang="es-CO" smtClean="0"/>
              <a:t>2/09/2019</a:t>
            </a:fld>
            <a:endParaRPr lang="es-CO" dirty="0"/>
          </a:p>
        </p:txBody>
      </p:sp>
      <p:sp>
        <p:nvSpPr>
          <p:cNvPr id="6" name="Marcador de pie de página 5"/>
          <p:cNvSpPr>
            <a:spLocks noGrp="1"/>
          </p:cNvSpPr>
          <p:nvPr>
            <p:ph type="ftr" sz="quarter" idx="11"/>
          </p:nvPr>
        </p:nvSpPr>
        <p:spPr/>
        <p:txBody>
          <a:bodyPr/>
          <a:lstStyle/>
          <a:p>
            <a:endParaRPr lang="es-CO" dirty="0"/>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282278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dirty="0"/>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13D6062B-2426-4349-9C38-177F484917D2}" type="datetimeFigureOut">
              <a:rPr lang="es-CO" smtClean="0"/>
              <a:t>2/09/2019</a:t>
            </a:fld>
            <a:endParaRPr lang="es-CO" dirty="0"/>
          </a:p>
        </p:txBody>
      </p:sp>
      <p:sp>
        <p:nvSpPr>
          <p:cNvPr id="6" name="Marcador de pie de página 5"/>
          <p:cNvSpPr>
            <a:spLocks noGrp="1"/>
          </p:cNvSpPr>
          <p:nvPr>
            <p:ph type="ftr" sz="quarter" idx="11"/>
          </p:nvPr>
        </p:nvSpPr>
        <p:spPr/>
        <p:txBody>
          <a:bodyPr/>
          <a:lstStyle/>
          <a:p>
            <a:endParaRPr lang="es-CO" dirty="0"/>
          </a:p>
        </p:txBody>
      </p:sp>
      <p:sp>
        <p:nvSpPr>
          <p:cNvPr id="7" name="Marcador de número de diapositiva 6"/>
          <p:cNvSpPr>
            <a:spLocks noGrp="1"/>
          </p:cNvSpPr>
          <p:nvPr>
            <p:ph type="sldNum" sz="quarter" idx="12"/>
          </p:nvPr>
        </p:nvSpPr>
        <p:spPr/>
        <p:txBody>
          <a:bodyPr/>
          <a:lstStyle/>
          <a:p>
            <a:fld id="{B586F72C-B977-4730-B845-E9C0C2FFA03B}" type="slidenum">
              <a:rPr lang="es-CO" smtClean="0"/>
              <a:t>‹Nº›</a:t>
            </a:fld>
            <a:endParaRPr lang="es-CO" dirty="0"/>
          </a:p>
        </p:txBody>
      </p:sp>
    </p:spTree>
    <p:extLst>
      <p:ext uri="{BB962C8B-B14F-4D97-AF65-F5344CB8AC3E}">
        <p14:creationId xmlns:p14="http://schemas.microsoft.com/office/powerpoint/2010/main" val="1389039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D6062B-2426-4349-9C38-177F484917D2}" type="datetimeFigureOut">
              <a:rPr lang="es-CO" smtClean="0"/>
              <a:t>2/09/2019</a:t>
            </a:fld>
            <a:endParaRPr lang="es-CO" dirty="0"/>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dirty="0"/>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86F72C-B977-4730-B845-E9C0C2FFA03B}" type="slidenum">
              <a:rPr lang="es-CO" smtClean="0"/>
              <a:t>‹Nº›</a:t>
            </a:fld>
            <a:endParaRPr lang="es-CO" dirty="0"/>
          </a:p>
        </p:txBody>
      </p:sp>
      <p:sp>
        <p:nvSpPr>
          <p:cNvPr id="7" name="Rectángulo 6"/>
          <p:cNvSpPr/>
          <p:nvPr userDrawn="1"/>
        </p:nvSpPr>
        <p:spPr>
          <a:xfrm>
            <a:off x="6683828" y="-10119"/>
            <a:ext cx="5508172" cy="706805"/>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Rectángulo 7"/>
          <p:cNvSpPr/>
          <p:nvPr userDrawn="1"/>
        </p:nvSpPr>
        <p:spPr>
          <a:xfrm>
            <a:off x="-13996" y="5878286"/>
            <a:ext cx="6697830" cy="979714"/>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Rectángulo 8"/>
          <p:cNvSpPr/>
          <p:nvPr userDrawn="1"/>
        </p:nvSpPr>
        <p:spPr>
          <a:xfrm>
            <a:off x="6683834" y="5878286"/>
            <a:ext cx="5508165" cy="979714"/>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10" name="Imagen 9"/>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818920" y="5936343"/>
            <a:ext cx="1980000" cy="858213"/>
          </a:xfrm>
          <a:prstGeom prst="rect">
            <a:avLst/>
          </a:prstGeom>
        </p:spPr>
      </p:pic>
      <p:pic>
        <p:nvPicPr>
          <p:cNvPr id="11" name="Imagen 10"/>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4799136" y="6075698"/>
            <a:ext cx="3224784" cy="611012"/>
          </a:xfrm>
          <a:prstGeom prst="rect">
            <a:avLst/>
          </a:prstGeom>
        </p:spPr>
      </p:pic>
    </p:spTree>
    <p:extLst>
      <p:ext uri="{BB962C8B-B14F-4D97-AF65-F5344CB8AC3E}">
        <p14:creationId xmlns:p14="http://schemas.microsoft.com/office/powerpoint/2010/main" val="9265074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13996" y="0"/>
            <a:ext cx="6697830"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0" name="Rectángulo 9"/>
          <p:cNvSpPr/>
          <p:nvPr/>
        </p:nvSpPr>
        <p:spPr>
          <a:xfrm>
            <a:off x="6683835" y="-10524"/>
            <a:ext cx="5508165"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15" name="Imagen 14">
            <a:extLst>
              <a:ext uri="{FF2B5EF4-FFF2-40B4-BE49-F238E27FC236}">
                <a16:creationId xmlns="" xmlns:a16="http://schemas.microsoft.com/office/drawing/2014/main" id="{C33D6229-C30F-4DC4-99C5-B11FEF6BB1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6001" y="361672"/>
            <a:ext cx="4119126" cy="856529"/>
          </a:xfrm>
          <a:prstGeom prst="rect">
            <a:avLst/>
          </a:prstGeom>
        </p:spPr>
      </p:pic>
      <p:sp>
        <p:nvSpPr>
          <p:cNvPr id="16" name="CuadroTexto 15">
            <a:extLst>
              <a:ext uri="{FF2B5EF4-FFF2-40B4-BE49-F238E27FC236}">
                <a16:creationId xmlns="" xmlns:a16="http://schemas.microsoft.com/office/drawing/2014/main" id="{BAE9B529-9B30-4793-AD85-732C25F0B447}"/>
              </a:ext>
            </a:extLst>
          </p:cNvPr>
          <p:cNvSpPr txBox="1"/>
          <p:nvPr/>
        </p:nvSpPr>
        <p:spPr>
          <a:xfrm>
            <a:off x="6851675" y="2141203"/>
            <a:ext cx="5172484" cy="2554545"/>
          </a:xfrm>
          <a:prstGeom prst="rect">
            <a:avLst/>
          </a:prstGeom>
          <a:noFill/>
        </p:spPr>
        <p:txBody>
          <a:bodyPr wrap="square" rtlCol="0">
            <a:spAutoFit/>
          </a:bodyPr>
          <a:lstStyle/>
          <a:p>
            <a:pPr algn="ctr"/>
            <a:r>
              <a:rPr lang="es-CO" sz="4000" b="1" dirty="0">
                <a:solidFill>
                  <a:schemeClr val="accent1">
                    <a:lumMod val="50000"/>
                  </a:schemeClr>
                </a:solidFill>
                <a:latin typeface="Arial" panose="020B0604020202020204" pitchFamily="34" charset="0"/>
                <a:cs typeface="Arial" panose="020B0604020202020204" pitchFamily="34" charset="0"/>
              </a:rPr>
              <a:t>Plan Anticorrupción y de Atención al Ciudadano -PAAC-2019 </a:t>
            </a:r>
            <a:r>
              <a:rPr lang="es-CO" sz="4000" b="1" dirty="0" smtClean="0">
                <a:solidFill>
                  <a:schemeClr val="accent1">
                    <a:lumMod val="50000"/>
                  </a:schemeClr>
                </a:solidFill>
                <a:latin typeface="Arial" panose="020B0604020202020204" pitchFamily="34" charset="0"/>
                <a:cs typeface="Arial" panose="020B0604020202020204" pitchFamily="34" charset="0"/>
              </a:rPr>
              <a:t>V.5</a:t>
            </a:r>
            <a:endParaRPr lang="es-CO" sz="4000" b="1" dirty="0">
              <a:solidFill>
                <a:schemeClr val="accent1">
                  <a:lumMod val="50000"/>
                </a:schemeClr>
              </a:solidFill>
              <a:latin typeface="Arial" panose="020B0604020202020204" pitchFamily="34" charset="0"/>
              <a:cs typeface="Arial" panose="020B0604020202020204" pitchFamily="34" charset="0"/>
            </a:endParaRPr>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23018" y="5642811"/>
            <a:ext cx="2375902" cy="1029813"/>
          </a:xfrm>
          <a:prstGeom prst="rect">
            <a:avLst/>
          </a:prstGeom>
        </p:spPr>
      </p:pic>
      <p:graphicFrame>
        <p:nvGraphicFramePr>
          <p:cNvPr id="4" name="Tabla 3"/>
          <p:cNvGraphicFramePr>
            <a:graphicFrameLocks noGrp="1"/>
          </p:cNvGraphicFramePr>
          <p:nvPr>
            <p:extLst>
              <p:ext uri="{D42A27DB-BD31-4B8C-83A1-F6EECF244321}">
                <p14:modId xmlns:p14="http://schemas.microsoft.com/office/powerpoint/2010/main" val="2712439416"/>
              </p:ext>
            </p:extLst>
          </p:nvPr>
        </p:nvGraphicFramePr>
        <p:xfrm>
          <a:off x="554631" y="1559709"/>
          <a:ext cx="5224533" cy="3649026"/>
        </p:xfrm>
        <a:graphic>
          <a:graphicData uri="http://schemas.openxmlformats.org/drawingml/2006/table">
            <a:tbl>
              <a:tblPr/>
              <a:tblGrid>
                <a:gridCol w="396799"/>
                <a:gridCol w="4827734"/>
              </a:tblGrid>
              <a:tr h="128586">
                <a:tc gridSpan="2">
                  <a:txBody>
                    <a:bodyPr/>
                    <a:lstStyle/>
                    <a:p>
                      <a:pPr algn="ctr" fontAlgn="b"/>
                      <a:r>
                        <a:rPr lang="es-CO" sz="700" b="1" i="1" u="none" strike="noStrike" dirty="0" smtClean="0">
                          <a:solidFill>
                            <a:srgbClr val="000000"/>
                          </a:solidFill>
                          <a:effectLst/>
                          <a:latin typeface="Calibri" panose="020F0502020204030204" pitchFamily="34" charset="0"/>
                        </a:rPr>
                        <a:t>CONTROL DE CAMBIOS</a:t>
                      </a:r>
                      <a:endParaRPr lang="es-CO" sz="700" b="1" i="1"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s-CO"/>
                    </a:p>
                  </a:txBody>
                  <a:tcPr/>
                </a:tc>
              </a:tr>
              <a:tr h="745664">
                <a:tc>
                  <a:txBody>
                    <a:bodyPr/>
                    <a:lstStyle/>
                    <a:p>
                      <a:pPr algn="ctr" fontAlgn="ctr"/>
                      <a:r>
                        <a:rPr lang="es-CO" sz="700" b="0" i="0" u="none" strike="noStrike" dirty="0">
                          <a:solidFill>
                            <a:srgbClr val="000000"/>
                          </a:solidFill>
                          <a:effectLst/>
                          <a:latin typeface="Calibri" panose="020F0502020204030204" pitchFamily="34" charset="0"/>
                        </a:rPr>
                        <a:t>Versión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700" b="0" i="0" u="none" strike="noStrike" dirty="0">
                          <a:solidFill>
                            <a:srgbClr val="000000"/>
                          </a:solidFill>
                          <a:effectLst/>
                          <a:latin typeface="Calibri" panose="020F0502020204030204" pitchFamily="34" charset="0"/>
                        </a:rPr>
                        <a:t>Sesión COMITÉ INSTITUCIONAL DE GESTIÓN Y </a:t>
                      </a:r>
                      <a:r>
                        <a:rPr lang="es-MX" sz="700" b="0" i="0" u="none" strike="noStrike" dirty="0" smtClean="0">
                          <a:solidFill>
                            <a:srgbClr val="000000"/>
                          </a:solidFill>
                          <a:effectLst/>
                          <a:latin typeface="Calibri" panose="020F0502020204030204" pitchFamily="34" charset="0"/>
                        </a:rPr>
                        <a:t>DESEMEPEÑO </a:t>
                      </a:r>
                      <a:r>
                        <a:rPr lang="es-MX" sz="700" b="0" i="0" u="none" strike="noStrike" dirty="0">
                          <a:solidFill>
                            <a:srgbClr val="000000"/>
                          </a:solidFill>
                          <a:effectLst/>
                          <a:latin typeface="Calibri" panose="020F0502020204030204" pitchFamily="34" charset="0"/>
                        </a:rPr>
                        <a:t>del 30 de Enero, </a:t>
                      </a:r>
                      <a:r>
                        <a:rPr lang="es-MX" sz="700" b="1" i="0" u="none" strike="noStrike" dirty="0">
                          <a:solidFill>
                            <a:srgbClr val="000000"/>
                          </a:solidFill>
                          <a:effectLst/>
                          <a:latin typeface="Calibri" panose="020F0502020204030204" pitchFamily="34" charset="0"/>
                        </a:rPr>
                        <a:t>ACTA N° 6</a:t>
                      </a:r>
                      <a:r>
                        <a:rPr lang="es-MX" sz="700" b="0" i="0" u="none" strike="noStrike" dirty="0">
                          <a:solidFill>
                            <a:srgbClr val="000000"/>
                          </a:solidFill>
                          <a:effectLst/>
                          <a:latin typeface="Calibri" panose="020F0502020204030204" pitchFamily="34" charset="0"/>
                        </a:rPr>
                        <a:t>.</a:t>
                      </a:r>
                      <a:br>
                        <a:rPr lang="es-MX" sz="700" b="0" i="0" u="none" strike="noStrike" dirty="0">
                          <a:solidFill>
                            <a:srgbClr val="000000"/>
                          </a:solidFill>
                          <a:effectLst/>
                          <a:latin typeface="Calibri" panose="020F0502020204030204" pitchFamily="34" charset="0"/>
                        </a:rPr>
                      </a:br>
                      <a:r>
                        <a:rPr lang="es-MX" sz="700" b="0" i="0" u="none" strike="noStrike" dirty="0">
                          <a:solidFill>
                            <a:srgbClr val="000000"/>
                          </a:solidFill>
                          <a:effectLst/>
                          <a:latin typeface="Calibri" panose="020F0502020204030204" pitchFamily="34" charset="0"/>
                        </a:rPr>
                        <a:t/>
                      </a:r>
                      <a:br>
                        <a:rPr lang="es-MX" sz="700" b="0" i="0" u="none" strike="noStrike" dirty="0">
                          <a:solidFill>
                            <a:srgbClr val="000000"/>
                          </a:solidFill>
                          <a:effectLst/>
                          <a:latin typeface="Calibri" panose="020F0502020204030204" pitchFamily="34" charset="0"/>
                        </a:rPr>
                      </a:br>
                      <a:r>
                        <a:rPr lang="es-MX" sz="700" b="0" i="0" u="none" strike="noStrike" dirty="0">
                          <a:solidFill>
                            <a:srgbClr val="000000"/>
                          </a:solidFill>
                          <a:effectLst/>
                          <a:latin typeface="Calibri" panose="020F0502020204030204" pitchFamily="34" charset="0"/>
                        </a:rPr>
                        <a:t>Incluyó 2 riesgos:</a:t>
                      </a:r>
                      <a:br>
                        <a:rPr lang="es-MX" sz="700" b="0" i="0" u="none" strike="noStrike" dirty="0">
                          <a:solidFill>
                            <a:srgbClr val="000000"/>
                          </a:solidFill>
                          <a:effectLst/>
                          <a:latin typeface="Calibri" panose="020F0502020204030204" pitchFamily="34" charset="0"/>
                        </a:rPr>
                      </a:br>
                      <a:r>
                        <a:rPr lang="es-MX" sz="700" b="1" i="0" u="none" strike="noStrike" dirty="0">
                          <a:solidFill>
                            <a:srgbClr val="000000"/>
                          </a:solidFill>
                          <a:effectLst/>
                          <a:latin typeface="Calibri" panose="020F0502020204030204" pitchFamily="34" charset="0"/>
                        </a:rPr>
                        <a:t>RC1. </a:t>
                      </a:r>
                      <a:r>
                        <a:rPr lang="es-MX" sz="700" b="0" i="0" u="none" strike="noStrike" dirty="0">
                          <a:solidFill>
                            <a:srgbClr val="000000"/>
                          </a:solidFill>
                          <a:effectLst/>
                          <a:latin typeface="Calibri" panose="020F0502020204030204" pitchFamily="34" charset="0"/>
                        </a:rPr>
                        <a:t>Procesos de selección direccionados con el fin de favorecer a un particular, como resultado de la acción u omisión en la aplicación de las normas y procedimientos, la inobservancia de las funciones y competencias establecidas, o el uso indebido del poder.</a:t>
                      </a:r>
                      <a:br>
                        <a:rPr lang="es-MX" sz="700" b="0" i="0" u="none" strike="noStrike" dirty="0">
                          <a:solidFill>
                            <a:srgbClr val="000000"/>
                          </a:solidFill>
                          <a:effectLst/>
                          <a:latin typeface="Calibri" panose="020F0502020204030204" pitchFamily="34" charset="0"/>
                        </a:rPr>
                      </a:br>
                      <a:r>
                        <a:rPr lang="es-MX" sz="700" b="1" i="0" u="none" strike="noStrike" dirty="0">
                          <a:solidFill>
                            <a:srgbClr val="000000"/>
                          </a:solidFill>
                          <a:effectLst/>
                          <a:latin typeface="Calibri" panose="020F0502020204030204" pitchFamily="34" charset="0"/>
                        </a:rPr>
                        <a:t>RC2.</a:t>
                      </a:r>
                      <a:r>
                        <a:rPr lang="es-MX" sz="700" b="0" i="0" u="none" strike="noStrike" dirty="0">
                          <a:solidFill>
                            <a:srgbClr val="000000"/>
                          </a:solidFill>
                          <a:effectLst/>
                          <a:latin typeface="Calibri" panose="020F0502020204030204" pitchFamily="34" charset="0"/>
                        </a:rPr>
                        <a:t> Omisión o alteración intencional - dolosa que se </a:t>
                      </a:r>
                      <a:r>
                        <a:rPr lang="es-MX" sz="700" b="0" i="0" u="none" strike="noStrike" dirty="0" smtClean="0">
                          <a:solidFill>
                            <a:srgbClr val="000000"/>
                          </a:solidFill>
                          <a:effectLst/>
                          <a:latin typeface="Calibri" panose="020F0502020204030204" pitchFamily="34" charset="0"/>
                        </a:rPr>
                        <a:t>aparta de </a:t>
                      </a:r>
                      <a:r>
                        <a:rPr lang="es-MX" sz="700" b="0" i="0" u="none" strike="noStrike" dirty="0">
                          <a:solidFill>
                            <a:srgbClr val="000000"/>
                          </a:solidFill>
                          <a:effectLst/>
                          <a:latin typeface="Calibri" panose="020F0502020204030204" pitchFamily="34" charset="0"/>
                        </a:rPr>
                        <a:t>los procedimientos de control y vigilancia regulados por manuales, normas y especificaciones durante la ejecución de obras.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559248">
                <a:tc>
                  <a:txBody>
                    <a:bodyPr/>
                    <a:lstStyle/>
                    <a:p>
                      <a:pPr algn="ctr" fontAlgn="ctr"/>
                      <a:r>
                        <a:rPr lang="es-CO" sz="700" b="0" i="0" u="none" strike="noStrike" dirty="0">
                          <a:solidFill>
                            <a:srgbClr val="000000"/>
                          </a:solidFill>
                          <a:effectLst/>
                          <a:latin typeface="Calibri" panose="020F0502020204030204" pitchFamily="34" charset="0"/>
                        </a:rPr>
                        <a:t>Versión 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700" b="0" i="0" u="none" strike="noStrike" dirty="0">
                          <a:solidFill>
                            <a:srgbClr val="000000"/>
                          </a:solidFill>
                          <a:effectLst/>
                          <a:latin typeface="Calibri" panose="020F0502020204030204" pitchFamily="34" charset="0"/>
                        </a:rPr>
                        <a:t>Sesión COMITÉ INSTITUCIONAL DE GESTIÓN Y </a:t>
                      </a:r>
                      <a:r>
                        <a:rPr lang="es-MX" sz="700" b="0" i="0" u="none" strike="noStrike" dirty="0" smtClean="0">
                          <a:solidFill>
                            <a:srgbClr val="000000"/>
                          </a:solidFill>
                          <a:effectLst/>
                          <a:latin typeface="Calibri" panose="020F0502020204030204" pitchFamily="34" charset="0"/>
                        </a:rPr>
                        <a:t>DESEMEPEÑO </a:t>
                      </a:r>
                      <a:r>
                        <a:rPr lang="es-MX" sz="700" b="0" i="0" u="none" strike="noStrike" dirty="0">
                          <a:solidFill>
                            <a:srgbClr val="000000"/>
                          </a:solidFill>
                          <a:effectLst/>
                          <a:latin typeface="Calibri" panose="020F0502020204030204" pitchFamily="34" charset="0"/>
                        </a:rPr>
                        <a:t>del 3 de abril, </a:t>
                      </a:r>
                      <a:r>
                        <a:rPr lang="es-MX" sz="700" b="1" i="0" u="none" strike="noStrike" dirty="0">
                          <a:solidFill>
                            <a:srgbClr val="000000"/>
                          </a:solidFill>
                          <a:effectLst/>
                          <a:latin typeface="Calibri" panose="020F0502020204030204" pitchFamily="34" charset="0"/>
                        </a:rPr>
                        <a:t>ACTA N° 7</a:t>
                      </a:r>
                      <a:r>
                        <a:rPr lang="es-MX" sz="700" b="0" i="0" u="none" strike="noStrike" dirty="0">
                          <a:solidFill>
                            <a:srgbClr val="000000"/>
                          </a:solidFill>
                          <a:effectLst/>
                          <a:latin typeface="Calibri" panose="020F0502020204030204" pitchFamily="34" charset="0"/>
                        </a:rPr>
                        <a:t>. </a:t>
                      </a:r>
                      <a:br>
                        <a:rPr lang="es-MX" sz="700" b="0" i="0" u="none" strike="noStrike" dirty="0">
                          <a:solidFill>
                            <a:srgbClr val="000000"/>
                          </a:solidFill>
                          <a:effectLst/>
                          <a:latin typeface="Calibri" panose="020F0502020204030204" pitchFamily="34" charset="0"/>
                        </a:rPr>
                      </a:br>
                      <a:r>
                        <a:rPr lang="es-MX" sz="700" b="0" i="0" u="none" strike="noStrike" dirty="0">
                          <a:solidFill>
                            <a:srgbClr val="000000"/>
                          </a:solidFill>
                          <a:effectLst/>
                          <a:latin typeface="Calibri" panose="020F0502020204030204" pitchFamily="34" charset="0"/>
                        </a:rPr>
                        <a:t/>
                      </a:r>
                      <a:br>
                        <a:rPr lang="es-MX" sz="700" b="0" i="0" u="none" strike="noStrike" dirty="0">
                          <a:solidFill>
                            <a:srgbClr val="000000"/>
                          </a:solidFill>
                          <a:effectLst/>
                          <a:latin typeface="Calibri" panose="020F0502020204030204" pitchFamily="34" charset="0"/>
                        </a:rPr>
                      </a:br>
                      <a:r>
                        <a:rPr lang="es-MX" sz="700" b="0" i="0" u="none" strike="noStrike" dirty="0">
                          <a:solidFill>
                            <a:srgbClr val="000000"/>
                          </a:solidFill>
                          <a:effectLst/>
                          <a:latin typeface="Calibri" panose="020F0502020204030204" pitchFamily="34" charset="0"/>
                        </a:rPr>
                        <a:t>*Incluyó 1 riesgo adicional:</a:t>
                      </a:r>
                      <a:br>
                        <a:rPr lang="es-MX" sz="700" b="0" i="0" u="none" strike="noStrike" dirty="0">
                          <a:solidFill>
                            <a:srgbClr val="000000"/>
                          </a:solidFill>
                          <a:effectLst/>
                          <a:latin typeface="Calibri" panose="020F0502020204030204" pitchFamily="34" charset="0"/>
                        </a:rPr>
                      </a:br>
                      <a:r>
                        <a:rPr lang="es-MX" sz="700" b="1" i="0" u="none" strike="noStrike" dirty="0">
                          <a:solidFill>
                            <a:srgbClr val="000000"/>
                          </a:solidFill>
                          <a:effectLst/>
                          <a:latin typeface="Calibri" panose="020F0502020204030204" pitchFamily="34" charset="0"/>
                        </a:rPr>
                        <a:t>RC3</a:t>
                      </a:r>
                      <a:r>
                        <a:rPr lang="es-MX" sz="700" b="1" i="0" u="none" strike="noStrike" dirty="0" smtClean="0">
                          <a:solidFill>
                            <a:srgbClr val="000000"/>
                          </a:solidFill>
                          <a:effectLst/>
                          <a:latin typeface="Calibri" panose="020F0502020204030204" pitchFamily="34" charset="0"/>
                        </a:rPr>
                        <a:t>. </a:t>
                      </a:r>
                      <a:r>
                        <a:rPr lang="es-MX" sz="700" b="0" i="0" u="none" strike="noStrike" dirty="0" smtClean="0">
                          <a:solidFill>
                            <a:srgbClr val="000000"/>
                          </a:solidFill>
                          <a:effectLst/>
                          <a:latin typeface="Calibri" panose="020F0502020204030204" pitchFamily="34" charset="0"/>
                        </a:rPr>
                        <a:t>Asesorar </a:t>
                      </a:r>
                      <a:r>
                        <a:rPr lang="es-MX" sz="700" b="0" i="0" u="none" strike="noStrike" dirty="0">
                          <a:solidFill>
                            <a:srgbClr val="000000"/>
                          </a:solidFill>
                          <a:effectLst/>
                          <a:latin typeface="Calibri" panose="020F0502020204030204" pitchFamily="34" charset="0"/>
                        </a:rPr>
                        <a:t>ilegal e inoportunamente la defensa jurídica de la entidad por fuera del marco legal en beneficio de terceros o propio.</a:t>
                      </a:r>
                      <a:br>
                        <a:rPr lang="es-MX" sz="700" b="0" i="0" u="none" strike="noStrike" dirty="0">
                          <a:solidFill>
                            <a:srgbClr val="000000"/>
                          </a:solidFill>
                          <a:effectLst/>
                          <a:latin typeface="Calibri" panose="020F0502020204030204" pitchFamily="34" charset="0"/>
                        </a:rPr>
                      </a:br>
                      <a:r>
                        <a:rPr lang="es-MX" sz="700" b="0" i="0" u="none" strike="noStrike" dirty="0">
                          <a:solidFill>
                            <a:srgbClr val="000000"/>
                          </a:solidFill>
                          <a:effectLst/>
                          <a:latin typeface="Calibri" panose="020F0502020204030204" pitchFamily="34" charset="0"/>
                        </a:rPr>
                        <a:t>* Ajuste del texto de la </a:t>
                      </a:r>
                      <a:r>
                        <a:rPr lang="es-MX" sz="700" b="0" i="0" u="none" strike="noStrike" dirty="0" smtClean="0">
                          <a:solidFill>
                            <a:srgbClr val="000000"/>
                          </a:solidFill>
                          <a:effectLst/>
                          <a:latin typeface="Calibri" panose="020F0502020204030204" pitchFamily="34" charset="0"/>
                        </a:rPr>
                        <a:t>estrategia </a:t>
                      </a:r>
                      <a:r>
                        <a:rPr lang="es-MX" sz="700" b="0" i="0" u="none" strike="noStrike" dirty="0">
                          <a:solidFill>
                            <a:srgbClr val="000000"/>
                          </a:solidFill>
                          <a:effectLst/>
                          <a:latin typeface="Calibri" panose="020F0502020204030204" pitchFamily="34" charset="0"/>
                        </a:rPr>
                        <a:t>de Racionalización de Trámites acorde con los menús del Modulo correspondiente en el Sistema Único de Información de Trámites - SUIT (producto del acompañamiento del sectorialista)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466040">
                <a:tc>
                  <a:txBody>
                    <a:bodyPr/>
                    <a:lstStyle/>
                    <a:p>
                      <a:pPr algn="ctr" fontAlgn="ctr"/>
                      <a:r>
                        <a:rPr lang="es-CO" sz="700" b="0" i="0" u="none" strike="noStrike" dirty="0">
                          <a:solidFill>
                            <a:srgbClr val="000000"/>
                          </a:solidFill>
                          <a:effectLst/>
                          <a:latin typeface="Calibri" panose="020F0502020204030204" pitchFamily="34" charset="0"/>
                        </a:rPr>
                        <a:t>Versión 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s-MX" sz="700" b="0" i="0" u="none" strike="noStrike" dirty="0">
                          <a:solidFill>
                            <a:srgbClr val="000000"/>
                          </a:solidFill>
                          <a:effectLst/>
                          <a:latin typeface="Calibri" panose="020F0502020204030204" pitchFamily="34" charset="0"/>
                        </a:rPr>
                        <a:t>Sesión COMITÉ INSTITUCIONAL DE GESTIÓN Y </a:t>
                      </a:r>
                      <a:r>
                        <a:rPr lang="es-MX" sz="700" b="0" i="0" u="none" strike="noStrike" dirty="0" smtClean="0">
                          <a:solidFill>
                            <a:srgbClr val="000000"/>
                          </a:solidFill>
                          <a:effectLst/>
                          <a:latin typeface="Calibri" panose="020F0502020204030204" pitchFamily="34" charset="0"/>
                        </a:rPr>
                        <a:t>DESEMEPEÑO </a:t>
                      </a:r>
                      <a:r>
                        <a:rPr lang="es-MX" sz="700" b="0" i="0" u="none" strike="noStrike" dirty="0">
                          <a:solidFill>
                            <a:srgbClr val="000000"/>
                          </a:solidFill>
                          <a:effectLst/>
                          <a:latin typeface="Calibri" panose="020F0502020204030204" pitchFamily="34" charset="0"/>
                        </a:rPr>
                        <a:t>del 22 de Mayo, </a:t>
                      </a:r>
                      <a:r>
                        <a:rPr lang="es-MX" sz="700" b="1" i="0" u="none" strike="noStrike" dirty="0">
                          <a:solidFill>
                            <a:srgbClr val="000000"/>
                          </a:solidFill>
                          <a:effectLst/>
                          <a:latin typeface="Calibri" panose="020F0502020204030204" pitchFamily="34" charset="0"/>
                        </a:rPr>
                        <a:t>ACTA N° 8</a:t>
                      </a:r>
                      <a:r>
                        <a:rPr lang="es-MX" sz="700" b="0" i="0" u="none" strike="noStrike" dirty="0">
                          <a:solidFill>
                            <a:srgbClr val="000000"/>
                          </a:solidFill>
                          <a:effectLst/>
                          <a:latin typeface="Calibri" panose="020F0502020204030204" pitchFamily="34" charset="0"/>
                        </a:rPr>
                        <a:t>. </a:t>
                      </a:r>
                      <a:br>
                        <a:rPr lang="es-MX" sz="700" b="0" i="0" u="none" strike="noStrike" dirty="0">
                          <a:solidFill>
                            <a:srgbClr val="000000"/>
                          </a:solidFill>
                          <a:effectLst/>
                          <a:latin typeface="Calibri" panose="020F0502020204030204" pitchFamily="34" charset="0"/>
                        </a:rPr>
                      </a:br>
                      <a:r>
                        <a:rPr lang="es-MX" sz="700" b="0" i="0" u="none" strike="noStrike" dirty="0">
                          <a:solidFill>
                            <a:srgbClr val="000000"/>
                          </a:solidFill>
                          <a:effectLst/>
                          <a:latin typeface="Calibri" panose="020F0502020204030204" pitchFamily="34" charset="0"/>
                        </a:rPr>
                        <a:t/>
                      </a:r>
                      <a:br>
                        <a:rPr lang="es-MX" sz="700" b="0" i="0" u="none" strike="noStrike" dirty="0">
                          <a:solidFill>
                            <a:srgbClr val="000000"/>
                          </a:solidFill>
                          <a:effectLst/>
                          <a:latin typeface="Calibri" panose="020F0502020204030204" pitchFamily="34" charset="0"/>
                        </a:rPr>
                      </a:br>
                      <a:r>
                        <a:rPr lang="es-MX" sz="700" b="0" i="0" u="none" strike="noStrike" dirty="0">
                          <a:solidFill>
                            <a:srgbClr val="000000"/>
                          </a:solidFill>
                          <a:effectLst/>
                          <a:latin typeface="Calibri" panose="020F0502020204030204" pitchFamily="34" charset="0"/>
                        </a:rPr>
                        <a:t>Modificó un control del riesgo </a:t>
                      </a:r>
                      <a:r>
                        <a:rPr lang="es-MX" sz="700" b="1" i="0" u="none" strike="noStrike" dirty="0">
                          <a:solidFill>
                            <a:srgbClr val="000000"/>
                          </a:solidFill>
                          <a:effectLst/>
                          <a:latin typeface="Calibri" panose="020F0502020204030204" pitchFamily="34" charset="0"/>
                        </a:rPr>
                        <a:t>RC1</a:t>
                      </a:r>
                      <a:r>
                        <a:rPr lang="es-MX" sz="700" b="0" i="0" u="none" strike="noStrike" dirty="0">
                          <a:solidFill>
                            <a:srgbClr val="000000"/>
                          </a:solidFill>
                          <a:effectLst/>
                          <a:latin typeface="Calibri" panose="020F0502020204030204" pitchFamily="34" charset="0"/>
                        </a:rPr>
                        <a:t>:</a:t>
                      </a:r>
                      <a:br>
                        <a:rPr lang="es-MX" sz="700" b="0" i="0" u="none" strike="noStrike" dirty="0">
                          <a:solidFill>
                            <a:srgbClr val="000000"/>
                          </a:solidFill>
                          <a:effectLst/>
                          <a:latin typeface="Calibri" panose="020F0502020204030204" pitchFamily="34" charset="0"/>
                        </a:rPr>
                      </a:br>
                      <a:r>
                        <a:rPr lang="es-MX" sz="700" b="1" i="0" u="none" strike="noStrike" dirty="0">
                          <a:solidFill>
                            <a:srgbClr val="000000"/>
                          </a:solidFill>
                          <a:effectLst/>
                          <a:latin typeface="Calibri" panose="020F0502020204030204" pitchFamily="34" charset="0"/>
                        </a:rPr>
                        <a:t>Antes </a:t>
                      </a:r>
                      <a:r>
                        <a:rPr lang="es-MX" sz="700" b="0" i="0" u="none" strike="noStrike" dirty="0">
                          <a:solidFill>
                            <a:srgbClr val="000000"/>
                          </a:solidFill>
                          <a:effectLst/>
                          <a:latin typeface="Calibri" panose="020F0502020204030204" pitchFamily="34" charset="0"/>
                        </a:rPr>
                        <a:t>"</a:t>
                      </a:r>
                      <a:r>
                        <a:rPr lang="es-MX" sz="700" b="0" i="1" u="none" strike="noStrike" dirty="0">
                          <a:solidFill>
                            <a:srgbClr val="000000"/>
                          </a:solidFill>
                          <a:effectLst/>
                          <a:latin typeface="Calibri" panose="020F0502020204030204" pitchFamily="34" charset="0"/>
                        </a:rPr>
                        <a:t>Inducción a interventores y contratistas con énfasis en el Código de ética con anterioridad al inicio de los proyectos</a:t>
                      </a:r>
                      <a:r>
                        <a:rPr lang="es-MX" sz="700" b="0" i="0" u="none" strike="noStrike" dirty="0">
                          <a:solidFill>
                            <a:srgbClr val="000000"/>
                          </a:solidFill>
                          <a:effectLst/>
                          <a:latin typeface="Calibri" panose="020F0502020204030204" pitchFamily="34" charset="0"/>
                        </a:rPr>
                        <a:t>" </a:t>
                      </a:r>
                      <a:r>
                        <a:rPr lang="es-MX" sz="700" b="1" i="0" u="none" strike="noStrike" dirty="0">
                          <a:solidFill>
                            <a:srgbClr val="000000"/>
                          </a:solidFill>
                          <a:effectLst/>
                          <a:latin typeface="Calibri" panose="020F0502020204030204" pitchFamily="34" charset="0"/>
                        </a:rPr>
                        <a:t>ahora </a:t>
                      </a:r>
                      <a:r>
                        <a:rPr lang="es-MX" sz="700" b="1" i="0" u="none" strike="noStrike" dirty="0" smtClean="0">
                          <a:solidFill>
                            <a:srgbClr val="000000"/>
                          </a:solidFill>
                          <a:effectLst/>
                          <a:latin typeface="Calibri" panose="020F0502020204030204" pitchFamily="34" charset="0"/>
                        </a:rPr>
                        <a:t>"</a:t>
                      </a:r>
                      <a:r>
                        <a:rPr lang="es-CO" sz="700" b="0" i="1" u="none" strike="noStrike" kern="1200" dirty="0" smtClean="0">
                          <a:solidFill>
                            <a:srgbClr val="000000"/>
                          </a:solidFill>
                          <a:effectLst/>
                          <a:latin typeface="Calibri" panose="020F0502020204030204" pitchFamily="34" charset="0"/>
                          <a:ea typeface="+mn-ea"/>
                          <a:cs typeface="+mn-cs"/>
                        </a:rPr>
                        <a:t>Elaborar material y socializar el código de integridad a interventores y contratistas al inicio de cada proyecto</a:t>
                      </a:r>
                      <a:r>
                        <a:rPr lang="es-MX" sz="700" b="1" i="0" u="none" strike="noStrike" dirty="0" smtClean="0">
                          <a:solidFill>
                            <a:srgbClr val="000000"/>
                          </a:solidFill>
                          <a:effectLst/>
                          <a:latin typeface="Calibri" panose="020F0502020204030204" pitchFamily="34" charset="0"/>
                        </a:rPr>
                        <a:t>"</a:t>
                      </a:r>
                      <a:endParaRPr lang="es-MX" sz="7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559248">
                <a:tc>
                  <a:txBody>
                    <a:bodyPr/>
                    <a:lstStyle/>
                    <a:p>
                      <a:pPr algn="ctr" fontAlgn="ctr"/>
                      <a:r>
                        <a:rPr lang="es-CO" sz="700" b="0" i="0" u="none" strike="noStrike" dirty="0">
                          <a:solidFill>
                            <a:srgbClr val="000000"/>
                          </a:solidFill>
                          <a:effectLst/>
                          <a:latin typeface="Calibri" panose="020F0502020204030204" pitchFamily="34" charset="0"/>
                        </a:rPr>
                        <a:t>Versión </a:t>
                      </a:r>
                      <a:r>
                        <a:rPr lang="es-CO" sz="700" b="0" i="0" u="none" strike="noStrike" dirty="0" smtClean="0">
                          <a:solidFill>
                            <a:srgbClr val="000000"/>
                          </a:solidFill>
                          <a:effectLst/>
                          <a:latin typeface="Calibri" panose="020F0502020204030204" pitchFamily="34" charset="0"/>
                        </a:rPr>
                        <a:t>4</a:t>
                      </a:r>
                      <a:endParaRPr lang="es-CO" sz="7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s-MX" sz="700" b="0" i="0" u="none" strike="noStrike" dirty="0" smtClean="0">
                          <a:solidFill>
                            <a:srgbClr val="000000"/>
                          </a:solidFill>
                          <a:effectLst/>
                          <a:latin typeface="Calibri" panose="020F0502020204030204" pitchFamily="34" charset="0"/>
                        </a:rPr>
                        <a:t>Sesión COMITÉ INSTITUCIONAL DE GESTIÓN Y DESEMEPEÑO del 3 de Julio, </a:t>
                      </a:r>
                      <a:r>
                        <a:rPr lang="es-MX" sz="700" b="1" i="0" u="none" strike="noStrike" dirty="0" smtClean="0">
                          <a:solidFill>
                            <a:srgbClr val="000000"/>
                          </a:solidFill>
                          <a:effectLst/>
                          <a:latin typeface="Calibri" panose="020F0502020204030204" pitchFamily="34" charset="0"/>
                        </a:rPr>
                        <a:t>ACTA N° 10</a:t>
                      </a:r>
                      <a:r>
                        <a:rPr lang="es-MX" sz="700" b="0" i="0" u="none" strike="noStrike" dirty="0" smtClean="0">
                          <a:solidFill>
                            <a:srgbClr val="000000"/>
                          </a:solidFill>
                          <a:effectLst/>
                          <a:latin typeface="Calibri" panose="020F0502020204030204" pitchFamily="34" charset="0"/>
                        </a:rPr>
                        <a:t>. </a:t>
                      </a:r>
                      <a:br>
                        <a:rPr lang="es-MX" sz="700" b="0" i="0" u="none" strike="noStrike" dirty="0" smtClean="0">
                          <a:solidFill>
                            <a:srgbClr val="000000"/>
                          </a:solidFill>
                          <a:effectLst/>
                          <a:latin typeface="Calibri" panose="020F0502020204030204" pitchFamily="34" charset="0"/>
                        </a:rPr>
                      </a:br>
                      <a:r>
                        <a:rPr lang="es-MX" sz="700" b="0" i="0" u="none" strike="noStrike" dirty="0" smtClean="0">
                          <a:solidFill>
                            <a:srgbClr val="000000"/>
                          </a:solidFill>
                          <a:effectLst/>
                          <a:latin typeface="Calibri" panose="020F0502020204030204" pitchFamily="34" charset="0"/>
                        </a:rPr>
                        <a:t>Suprimió a la Dirección de Contratación como responsable en la actividad de control “</a:t>
                      </a:r>
                      <a:r>
                        <a:rPr lang="es-419" sz="700" b="0" i="1" u="none" strike="noStrike" kern="1200" dirty="0" smtClean="0">
                          <a:solidFill>
                            <a:srgbClr val="000000"/>
                          </a:solidFill>
                          <a:effectLst/>
                          <a:latin typeface="Calibri" panose="020F0502020204030204" pitchFamily="34" charset="0"/>
                          <a:ea typeface="+mn-ea"/>
                          <a:cs typeface="+mn-cs"/>
                        </a:rPr>
                        <a:t>Establecer precios estándar regionalizados</a:t>
                      </a:r>
                      <a:r>
                        <a:rPr lang="es-MX" sz="700" b="0" i="0" u="none" strike="noStrike" dirty="0" smtClean="0">
                          <a:solidFill>
                            <a:srgbClr val="000000"/>
                          </a:solidFill>
                          <a:effectLst/>
                          <a:latin typeface="Calibri" panose="020F0502020204030204" pitchFamily="34" charset="0"/>
                        </a:rPr>
                        <a:t>” del </a:t>
                      </a:r>
                      <a:r>
                        <a:rPr lang="es-MX" sz="700" b="1" i="0" u="none" strike="noStrike" dirty="0" smtClean="0">
                          <a:solidFill>
                            <a:srgbClr val="000000"/>
                          </a:solidFill>
                          <a:effectLst/>
                          <a:latin typeface="Calibri" panose="020F0502020204030204" pitchFamily="34" charset="0"/>
                        </a:rPr>
                        <a:t>RC1</a:t>
                      </a:r>
                      <a:r>
                        <a:rPr lang="es-MX" sz="700" b="0" i="0" u="none" strike="noStrike" dirty="0" smtClean="0">
                          <a:solidFill>
                            <a:srgbClr val="000000"/>
                          </a:solidFill>
                          <a:effectLst/>
                          <a:latin typeface="Calibri" panose="020F0502020204030204" pitchFamily="34" charset="0"/>
                        </a:rPr>
                        <a:t>,</a:t>
                      </a:r>
                      <a:r>
                        <a:rPr lang="es-MX" sz="700" b="0" i="0" u="none" strike="noStrike" baseline="0" dirty="0" smtClean="0">
                          <a:solidFill>
                            <a:srgbClr val="000000"/>
                          </a:solidFill>
                          <a:effectLst/>
                          <a:latin typeface="Calibri" panose="020F0502020204030204" pitchFamily="34" charset="0"/>
                        </a:rPr>
                        <a:t> quedando a cargo de la Dirección Técnica y la Dirección Operativa</a:t>
                      </a:r>
                      <a:r>
                        <a:rPr lang="es-MX" sz="700" b="0" i="0" u="none" strike="noStrike" dirty="0" smtClean="0">
                          <a:solidFill>
                            <a:srgbClr val="000000"/>
                          </a:solidFill>
                          <a:effectLst/>
                          <a:latin typeface="Calibri" panose="020F0502020204030204" pitchFamily="34" charset="0"/>
                        </a:rPr>
                        <a:t/>
                      </a:r>
                      <a:br>
                        <a:rPr lang="es-MX" sz="700" b="0" i="0" u="none" strike="noStrike" dirty="0" smtClean="0">
                          <a:solidFill>
                            <a:srgbClr val="000000"/>
                          </a:solidFill>
                          <a:effectLst/>
                          <a:latin typeface="Calibri" panose="020F0502020204030204" pitchFamily="34" charset="0"/>
                        </a:rPr>
                      </a:br>
                      <a:r>
                        <a:rPr lang="es-MX" sz="700" b="0" i="0" u="none" strike="noStrike" dirty="0" smtClean="0">
                          <a:solidFill>
                            <a:srgbClr val="000000"/>
                          </a:solidFill>
                          <a:effectLst/>
                          <a:latin typeface="Calibri" panose="020F0502020204030204" pitchFamily="34" charset="0"/>
                        </a:rPr>
                        <a:t>Modificó el</a:t>
                      </a:r>
                      <a:r>
                        <a:rPr lang="es-MX" sz="700" b="0" i="0" u="none" strike="noStrike" baseline="0" dirty="0" smtClean="0">
                          <a:solidFill>
                            <a:srgbClr val="000000"/>
                          </a:solidFill>
                          <a:effectLst/>
                          <a:latin typeface="Calibri" panose="020F0502020204030204" pitchFamily="34" charset="0"/>
                        </a:rPr>
                        <a:t> indicador del </a:t>
                      </a:r>
                      <a:r>
                        <a:rPr lang="es-MX" sz="700" b="0" i="0" u="none" strike="noStrike" dirty="0" smtClean="0">
                          <a:solidFill>
                            <a:srgbClr val="000000"/>
                          </a:solidFill>
                          <a:effectLst/>
                          <a:latin typeface="Calibri" panose="020F0502020204030204" pitchFamily="34" charset="0"/>
                        </a:rPr>
                        <a:t>control“ del riesgo </a:t>
                      </a:r>
                      <a:r>
                        <a:rPr lang="es-MX" sz="700" b="1" i="0" u="none" strike="noStrike" dirty="0" smtClean="0">
                          <a:solidFill>
                            <a:srgbClr val="000000"/>
                          </a:solidFill>
                          <a:effectLst/>
                          <a:latin typeface="Calibri" panose="020F0502020204030204" pitchFamily="34" charset="0"/>
                        </a:rPr>
                        <a:t>RC1</a:t>
                      </a:r>
                      <a:r>
                        <a:rPr lang="es-MX" sz="700" b="0" i="0" u="none" strike="noStrike" dirty="0" smtClean="0">
                          <a:solidFill>
                            <a:srgbClr val="000000"/>
                          </a:solidFill>
                          <a:effectLst/>
                          <a:latin typeface="Calibri" panose="020F0502020204030204" pitchFamily="34" charset="0"/>
                        </a:rPr>
                        <a:t>:</a:t>
                      </a:r>
                      <a:br>
                        <a:rPr lang="es-MX" sz="700" b="0" i="0" u="none" strike="noStrike" dirty="0" smtClean="0">
                          <a:solidFill>
                            <a:srgbClr val="000000"/>
                          </a:solidFill>
                          <a:effectLst/>
                          <a:latin typeface="Calibri" panose="020F0502020204030204" pitchFamily="34" charset="0"/>
                        </a:rPr>
                      </a:br>
                      <a:r>
                        <a:rPr lang="es-MX" sz="700" b="1" i="0" u="none" strike="noStrike" dirty="0" smtClean="0">
                          <a:solidFill>
                            <a:srgbClr val="000000"/>
                          </a:solidFill>
                          <a:effectLst/>
                          <a:latin typeface="Calibri" panose="020F0502020204030204" pitchFamily="34" charset="0"/>
                        </a:rPr>
                        <a:t>Antes </a:t>
                      </a:r>
                      <a:r>
                        <a:rPr lang="es-MX" sz="700" b="0" i="0" u="none" strike="noStrike" dirty="0" smtClean="0">
                          <a:solidFill>
                            <a:srgbClr val="000000"/>
                          </a:solidFill>
                          <a:effectLst/>
                          <a:latin typeface="Calibri" panose="020F0502020204030204" pitchFamily="34" charset="0"/>
                        </a:rPr>
                        <a:t>"</a:t>
                      </a:r>
                      <a:r>
                        <a:rPr lang="es-MX" sz="700" b="0" i="1" u="none" strike="noStrike" dirty="0" smtClean="0">
                          <a:solidFill>
                            <a:srgbClr val="000000"/>
                          </a:solidFill>
                          <a:effectLst/>
                          <a:latin typeface="Calibri" panose="020F0502020204030204" pitchFamily="34" charset="0"/>
                        </a:rPr>
                        <a:t>Índice de cumplimiento actividades = N° de procesos con veedurías / N° de procesos</a:t>
                      </a:r>
                      <a:r>
                        <a:rPr lang="es-MX" sz="700" b="0" i="0" u="none" strike="noStrike" dirty="0" smtClean="0">
                          <a:solidFill>
                            <a:srgbClr val="000000"/>
                          </a:solidFill>
                          <a:effectLst/>
                          <a:latin typeface="Calibri" panose="020F0502020204030204" pitchFamily="34" charset="0"/>
                        </a:rPr>
                        <a:t>" </a:t>
                      </a:r>
                      <a:r>
                        <a:rPr lang="es-MX" sz="700" b="1" i="0" u="none" strike="noStrike" dirty="0" smtClean="0">
                          <a:solidFill>
                            <a:srgbClr val="000000"/>
                          </a:solidFill>
                          <a:effectLst/>
                          <a:latin typeface="Calibri" panose="020F0502020204030204" pitchFamily="34" charset="0"/>
                        </a:rPr>
                        <a:t>ahora "</a:t>
                      </a:r>
                      <a:r>
                        <a:rPr lang="es-MX" sz="700" b="0" i="1" u="none" strike="noStrike" dirty="0" smtClean="0">
                          <a:solidFill>
                            <a:srgbClr val="000000"/>
                          </a:solidFill>
                          <a:effectLst/>
                          <a:latin typeface="Calibri" panose="020F0502020204030204" pitchFamily="34" charset="0"/>
                        </a:rPr>
                        <a:t>Índice de cumplimiento actividades = No de procesos divulgados a las veedurías/No de procesos</a:t>
                      </a:r>
                      <a:r>
                        <a:rPr lang="es-MX" sz="700" b="1" i="0" u="none" strike="noStrike" dirty="0" smtClean="0">
                          <a:solidFill>
                            <a:srgbClr val="000000"/>
                          </a:solidFill>
                          <a:effectLst/>
                          <a:latin typeface="Calibri" panose="020F0502020204030204" pitchFamily="34" charset="0"/>
                        </a:rPr>
                        <a:t>"</a:t>
                      </a:r>
                      <a:endParaRPr lang="es-MX" sz="7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502705">
                <a:tc>
                  <a:txBody>
                    <a:bodyPr/>
                    <a:lstStyle/>
                    <a:p>
                      <a:pPr algn="ctr" fontAlgn="ctr"/>
                      <a:r>
                        <a:rPr lang="es-CO" sz="700" b="0" i="0" u="none" strike="noStrike" dirty="0">
                          <a:solidFill>
                            <a:schemeClr val="tx1"/>
                          </a:solidFill>
                          <a:effectLst/>
                          <a:latin typeface="Calibri" panose="020F0502020204030204" pitchFamily="34" charset="0"/>
                        </a:rPr>
                        <a:t>Versión </a:t>
                      </a:r>
                      <a:r>
                        <a:rPr lang="es-CO" sz="700" b="0" i="0" u="none" strike="noStrike" dirty="0" smtClean="0">
                          <a:solidFill>
                            <a:schemeClr val="tx1"/>
                          </a:solidFill>
                          <a:effectLst/>
                          <a:latin typeface="Calibri" panose="020F0502020204030204" pitchFamily="34" charset="0"/>
                        </a:rPr>
                        <a:t>5</a:t>
                      </a:r>
                      <a:endParaRPr lang="es-CO" sz="700" b="0" i="0" u="none" strike="noStrike" dirty="0">
                        <a:solidFill>
                          <a:schemeClr val="tx1"/>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s-MX" sz="700" b="0" i="0" u="none" strike="noStrike" dirty="0" smtClean="0">
                          <a:solidFill>
                            <a:schemeClr val="tx1"/>
                          </a:solidFill>
                          <a:effectLst/>
                          <a:latin typeface="Calibri" panose="020F0502020204030204" pitchFamily="34" charset="0"/>
                        </a:rPr>
                        <a:t>Sesión COMITÉ INSTITUCIONAL DE GESTIÓN Y DESEMEPEÑO del 21 de Agosto, </a:t>
                      </a:r>
                      <a:r>
                        <a:rPr lang="es-MX" sz="700" b="1" i="0" u="none" strike="noStrike" dirty="0" smtClean="0">
                          <a:solidFill>
                            <a:schemeClr val="tx1"/>
                          </a:solidFill>
                          <a:effectLst/>
                          <a:latin typeface="Calibri" panose="020F0502020204030204" pitchFamily="34" charset="0"/>
                        </a:rPr>
                        <a:t>ACTA N° 11</a:t>
                      </a:r>
                      <a:r>
                        <a:rPr lang="es-MX" sz="700" b="0" i="0" u="none" strike="noStrike" dirty="0" smtClean="0">
                          <a:solidFill>
                            <a:schemeClr val="tx1"/>
                          </a:solidFill>
                          <a:effectLst/>
                          <a:latin typeface="Calibri" panose="020F0502020204030204" pitchFamily="34" charset="0"/>
                        </a:rPr>
                        <a:t/>
                      </a:r>
                      <a:br>
                        <a:rPr lang="es-MX" sz="700" b="0" i="0" u="none" strike="noStrike" dirty="0" smtClean="0">
                          <a:solidFill>
                            <a:schemeClr val="tx1"/>
                          </a:solidFill>
                          <a:effectLst/>
                          <a:latin typeface="Calibri" panose="020F0502020204030204" pitchFamily="34" charset="0"/>
                        </a:rPr>
                      </a:br>
                      <a:r>
                        <a:rPr lang="es-MX" sz="700" b="0" i="0" u="none" strike="noStrike" dirty="0" smtClean="0">
                          <a:solidFill>
                            <a:schemeClr val="tx1"/>
                          </a:solidFill>
                          <a:effectLst/>
                          <a:latin typeface="Calibri" panose="020F0502020204030204" pitchFamily="34" charset="0"/>
                        </a:rPr>
                        <a:t/>
                      </a:r>
                      <a:br>
                        <a:rPr lang="es-MX" sz="700" b="0" i="0" u="none" strike="noStrike" dirty="0" smtClean="0">
                          <a:solidFill>
                            <a:schemeClr val="tx1"/>
                          </a:solidFill>
                          <a:effectLst/>
                          <a:latin typeface="Calibri" panose="020F0502020204030204" pitchFamily="34" charset="0"/>
                        </a:rPr>
                      </a:br>
                      <a:r>
                        <a:rPr lang="es-MX" sz="700" b="0" i="0" u="none" strike="noStrike" dirty="0" smtClean="0">
                          <a:solidFill>
                            <a:schemeClr val="tx1"/>
                          </a:solidFill>
                          <a:effectLst/>
                          <a:latin typeface="Calibri" panose="020F0502020204030204" pitchFamily="34" charset="0"/>
                        </a:rPr>
                        <a:t>Incluyó 5 riesgos:</a:t>
                      </a:r>
                      <a:br>
                        <a:rPr lang="es-MX" sz="700" b="0" i="0" u="none" strike="noStrike" dirty="0" smtClean="0">
                          <a:solidFill>
                            <a:schemeClr val="tx1"/>
                          </a:solidFill>
                          <a:effectLst/>
                          <a:latin typeface="Calibri" panose="020F0502020204030204" pitchFamily="34" charset="0"/>
                        </a:rPr>
                      </a:br>
                      <a:r>
                        <a:rPr lang="es-MX" sz="700" b="1" i="0" u="none" strike="noStrike" dirty="0" smtClean="0">
                          <a:solidFill>
                            <a:schemeClr val="tx1"/>
                          </a:solidFill>
                          <a:effectLst/>
                          <a:latin typeface="Calibri" panose="020F0502020204030204" pitchFamily="34" charset="0"/>
                        </a:rPr>
                        <a:t>RC4.</a:t>
                      </a:r>
                      <a:r>
                        <a:rPr lang="es-MX" sz="700" b="0" i="0" u="none" strike="noStrike" dirty="0" smtClean="0">
                          <a:solidFill>
                            <a:schemeClr val="tx1"/>
                          </a:solidFill>
                          <a:effectLst/>
                          <a:latin typeface="Calibri" panose="020F0502020204030204" pitchFamily="34" charset="0"/>
                        </a:rPr>
                        <a:t> Manejo inadecuado de la información institucional en beneficio particular o de terceros </a:t>
                      </a:r>
                    </a:p>
                    <a:p>
                      <a:pPr algn="l" fontAlgn="b"/>
                      <a:r>
                        <a:rPr lang="es-MX" sz="700" b="1" i="0" u="none" strike="noStrike" dirty="0" smtClean="0">
                          <a:solidFill>
                            <a:schemeClr val="tx1"/>
                          </a:solidFill>
                          <a:effectLst/>
                          <a:latin typeface="Calibri" panose="020F0502020204030204" pitchFamily="34" charset="0"/>
                        </a:rPr>
                        <a:t>RC5.</a:t>
                      </a:r>
                      <a:r>
                        <a:rPr lang="es-MX" sz="700" b="1" i="0" u="none" strike="noStrike" baseline="0" dirty="0" smtClean="0">
                          <a:solidFill>
                            <a:schemeClr val="tx1"/>
                          </a:solidFill>
                          <a:effectLst/>
                          <a:latin typeface="Calibri" panose="020F0502020204030204" pitchFamily="34" charset="0"/>
                        </a:rPr>
                        <a:t> </a:t>
                      </a:r>
                      <a:r>
                        <a:rPr lang="es-MX" sz="700" b="0" i="0" u="none" strike="noStrike" dirty="0" smtClean="0">
                          <a:solidFill>
                            <a:schemeClr val="tx1"/>
                          </a:solidFill>
                          <a:effectLst/>
                          <a:latin typeface="Calibri" panose="020F0502020204030204" pitchFamily="34" charset="0"/>
                        </a:rPr>
                        <a:t>Gestionar viáticos y pasajes para comisiones autorizadas en fines de semana y festivos o para fines no oficiales</a:t>
                      </a:r>
                    </a:p>
                    <a:p>
                      <a:pPr algn="l" fontAlgn="b"/>
                      <a:r>
                        <a:rPr lang="es-MX" sz="700" b="1" i="0" u="none" strike="noStrike" dirty="0" smtClean="0">
                          <a:solidFill>
                            <a:schemeClr val="tx1"/>
                          </a:solidFill>
                          <a:effectLst/>
                          <a:latin typeface="Calibri" panose="020F0502020204030204" pitchFamily="34" charset="0"/>
                        </a:rPr>
                        <a:t>RC6.</a:t>
                      </a:r>
                      <a:r>
                        <a:rPr lang="es-MX" sz="700" b="1" i="0" u="none" strike="noStrike" baseline="0" dirty="0" smtClean="0">
                          <a:solidFill>
                            <a:schemeClr val="tx1"/>
                          </a:solidFill>
                          <a:effectLst/>
                          <a:latin typeface="Calibri" panose="020F0502020204030204" pitchFamily="34" charset="0"/>
                        </a:rPr>
                        <a:t> </a:t>
                      </a:r>
                      <a:r>
                        <a:rPr lang="es-MX" sz="700" b="0" i="0" u="none" strike="noStrike" dirty="0" smtClean="0">
                          <a:solidFill>
                            <a:schemeClr val="tx1"/>
                          </a:solidFill>
                          <a:effectLst/>
                          <a:latin typeface="Calibri" panose="020F0502020204030204" pitchFamily="34" charset="0"/>
                        </a:rPr>
                        <a:t>Terceros usufructúen los bienes fiscales y/o puedan llegar a apropiarse del bien</a:t>
                      </a:r>
                    </a:p>
                    <a:p>
                      <a:pPr algn="l" fontAlgn="b"/>
                      <a:r>
                        <a:rPr lang="es-MX" sz="700" b="1" i="0" u="none" strike="noStrike" dirty="0" smtClean="0">
                          <a:solidFill>
                            <a:schemeClr val="tx1"/>
                          </a:solidFill>
                          <a:effectLst/>
                          <a:latin typeface="Calibri" panose="020F0502020204030204" pitchFamily="34" charset="0"/>
                        </a:rPr>
                        <a:t>RC7.</a:t>
                      </a:r>
                      <a:r>
                        <a:rPr lang="es-MX" sz="700" b="1" i="0" u="none" strike="noStrike" baseline="0" dirty="0" smtClean="0">
                          <a:solidFill>
                            <a:schemeClr val="tx1"/>
                          </a:solidFill>
                          <a:effectLst/>
                          <a:latin typeface="Calibri" panose="020F0502020204030204" pitchFamily="34" charset="0"/>
                        </a:rPr>
                        <a:t> </a:t>
                      </a:r>
                      <a:r>
                        <a:rPr lang="es-MX" sz="700" b="0" i="0" u="none" strike="noStrike" dirty="0" smtClean="0">
                          <a:solidFill>
                            <a:schemeClr val="tx1"/>
                          </a:solidFill>
                          <a:effectLst/>
                          <a:latin typeface="Calibri" panose="020F0502020204030204" pitchFamily="34" charset="0"/>
                        </a:rPr>
                        <a:t>Cobro de servicios de mantenimiento del parque automotor por mayor valor o sobre servicios no prestados</a:t>
                      </a:r>
                    </a:p>
                    <a:p>
                      <a:pPr algn="l" fontAlgn="b"/>
                      <a:r>
                        <a:rPr lang="es-MX" sz="700" b="1" i="0" u="none" strike="noStrike" dirty="0" smtClean="0">
                          <a:solidFill>
                            <a:schemeClr val="tx1"/>
                          </a:solidFill>
                          <a:effectLst/>
                          <a:latin typeface="Calibri" panose="020F0502020204030204" pitchFamily="34" charset="0"/>
                        </a:rPr>
                        <a:t>RC8.</a:t>
                      </a:r>
                      <a:r>
                        <a:rPr lang="es-MX" sz="700" b="1" i="0" u="none" strike="noStrike" baseline="0" dirty="0" smtClean="0">
                          <a:solidFill>
                            <a:schemeClr val="tx1"/>
                          </a:solidFill>
                          <a:effectLst/>
                          <a:latin typeface="Calibri" panose="020F0502020204030204" pitchFamily="34" charset="0"/>
                        </a:rPr>
                        <a:t> </a:t>
                      </a:r>
                      <a:r>
                        <a:rPr lang="es-MX" sz="700" b="0" i="0" u="none" strike="noStrike" dirty="0" smtClean="0">
                          <a:solidFill>
                            <a:schemeClr val="tx1"/>
                          </a:solidFill>
                          <a:effectLst/>
                          <a:latin typeface="Calibri" panose="020F0502020204030204" pitchFamily="34" charset="0"/>
                        </a:rPr>
                        <a:t>Terceros hurten elementos de la bodega o de los vehículos allí consignados</a:t>
                      </a:r>
                      <a:endParaRPr lang="es-MX" sz="700" b="0" i="0" u="none" strike="noStrike" dirty="0">
                        <a:solidFill>
                          <a:schemeClr val="tx1"/>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692605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2772582681"/>
              </p:ext>
            </p:extLst>
          </p:nvPr>
        </p:nvGraphicFramePr>
        <p:xfrm>
          <a:off x="152032" y="764926"/>
          <a:ext cx="8706173" cy="4442413"/>
        </p:xfrm>
        <a:graphic>
          <a:graphicData uri="http://schemas.openxmlformats.org/drawingml/2006/table">
            <a:tbl>
              <a:tblPr bandCol="1"/>
              <a:tblGrid>
                <a:gridCol w="424072">
                  <a:extLst>
                    <a:ext uri="{9D8B030D-6E8A-4147-A177-3AD203B41FA5}">
                      <a16:colId xmlns="" xmlns:a16="http://schemas.microsoft.com/office/drawing/2014/main" val="20000"/>
                    </a:ext>
                  </a:extLst>
                </a:gridCol>
                <a:gridCol w="415791">
                  <a:extLst>
                    <a:ext uri="{9D8B030D-6E8A-4147-A177-3AD203B41FA5}">
                      <a16:colId xmlns="" xmlns:a16="http://schemas.microsoft.com/office/drawing/2014/main" val="20001"/>
                    </a:ext>
                  </a:extLst>
                </a:gridCol>
                <a:gridCol w="1168708">
                  <a:extLst>
                    <a:ext uri="{9D8B030D-6E8A-4147-A177-3AD203B41FA5}">
                      <a16:colId xmlns="" xmlns:a16="http://schemas.microsoft.com/office/drawing/2014/main" val="20002"/>
                    </a:ext>
                  </a:extLst>
                </a:gridCol>
                <a:gridCol w="1326036">
                  <a:extLst>
                    <a:ext uri="{9D8B030D-6E8A-4147-A177-3AD203B41FA5}">
                      <a16:colId xmlns="" xmlns:a16="http://schemas.microsoft.com/office/drawing/2014/main" val="20003"/>
                    </a:ext>
                  </a:extLst>
                </a:gridCol>
                <a:gridCol w="1404698">
                  <a:extLst>
                    <a:ext uri="{9D8B030D-6E8A-4147-A177-3AD203B41FA5}">
                      <a16:colId xmlns="" xmlns:a16="http://schemas.microsoft.com/office/drawing/2014/main" val="20004"/>
                    </a:ext>
                  </a:extLst>
                </a:gridCol>
                <a:gridCol w="1348511">
                  <a:extLst>
                    <a:ext uri="{9D8B030D-6E8A-4147-A177-3AD203B41FA5}">
                      <a16:colId xmlns="" xmlns:a16="http://schemas.microsoft.com/office/drawing/2014/main" val="20005"/>
                    </a:ext>
                  </a:extLst>
                </a:gridCol>
                <a:gridCol w="1303560">
                  <a:extLst>
                    <a:ext uri="{9D8B030D-6E8A-4147-A177-3AD203B41FA5}">
                      <a16:colId xmlns="" xmlns:a16="http://schemas.microsoft.com/office/drawing/2014/main" val="20006"/>
                    </a:ext>
                  </a:extLst>
                </a:gridCol>
                <a:gridCol w="1314797">
                  <a:extLst>
                    <a:ext uri="{9D8B030D-6E8A-4147-A177-3AD203B41FA5}">
                      <a16:colId xmlns="" xmlns:a16="http://schemas.microsoft.com/office/drawing/2014/main" val="20007"/>
                    </a:ext>
                  </a:extLst>
                </a:gridCol>
              </a:tblGrid>
              <a:tr h="663808">
                <a:tc rowSpan="5">
                  <a:txBody>
                    <a:bodyPr/>
                    <a:lstStyle/>
                    <a:p>
                      <a:pPr algn="ctr"/>
                      <a:r>
                        <a:rPr lang="es-CO" sz="1600" b="1" dirty="0">
                          <a:effectLst/>
                          <a:latin typeface="Arial" panose="020B0604020202020204" pitchFamily="34" charset="0"/>
                        </a:rPr>
                        <a:t>PROBABILIDAD</a:t>
                      </a:r>
                      <a:endParaRPr lang="es-CO" sz="1600" b="1" dirty="0">
                        <a:effectLst/>
                        <a:latin typeface="Times New Roman" panose="02020603050405020304" pitchFamily="18" charset="0"/>
                      </a:endParaRPr>
                    </a:p>
                  </a:txBody>
                  <a:tcPr marL="9525" marR="9525" marT="9525"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5</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CASI SEGURO</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dirty="0">
                          <a:effectLst/>
                          <a:latin typeface="Arial" panose="020B0604020202020204" pitchFamily="34" charset="0"/>
                        </a:rPr>
                        <a:t>Calificación: 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10</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dirty="0">
                          <a:effectLst/>
                          <a:latin typeface="Arial" panose="020B0604020202020204" pitchFamily="34" charset="0"/>
                        </a:rPr>
                        <a:t>Calificación: 20</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dirty="0">
                          <a:effectLst/>
                          <a:latin typeface="Arial" panose="020B0604020202020204" pitchFamily="34" charset="0"/>
                        </a:rPr>
                        <a:t>Calificación: 25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10000"/>
                  </a:ext>
                </a:extLst>
              </a:tr>
              <a:tr h="695418">
                <a:tc vMerge="1">
                  <a:txBody>
                    <a:bodyPr/>
                    <a:lstStyle/>
                    <a:p>
                      <a:endParaRPr lang="es-CO"/>
                    </a:p>
                  </a:txBody>
                  <a:tcPr/>
                </a:tc>
                <a:tc>
                  <a:txBody>
                    <a:bodyPr/>
                    <a:lstStyle/>
                    <a:p>
                      <a:pPr algn="ctr"/>
                      <a:r>
                        <a:rPr lang="es-CO" sz="1200" b="1" dirty="0">
                          <a:effectLst/>
                          <a:latin typeface="Arial" panose="020B0604020202020204" pitchFamily="34" charset="0"/>
                        </a:rPr>
                        <a:t>4</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PROBABLE</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dirty="0">
                          <a:effectLst/>
                          <a:latin typeface="Arial" panose="020B0604020202020204" pitchFamily="34" charset="0"/>
                        </a:rPr>
                        <a:t>Calificación: 4</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Moderado</a:t>
                      </a:r>
                      <a:endParaRPr lang="es-CO" sz="105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8</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12</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16</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dirty="0">
                          <a:effectLst/>
                          <a:latin typeface="Arial" panose="020B0604020202020204" pitchFamily="34" charset="0"/>
                        </a:rPr>
                        <a:t>Calificación: 20</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10001"/>
                  </a:ext>
                </a:extLst>
              </a:tr>
              <a:tr h="745993">
                <a:tc vMerge="1">
                  <a:txBody>
                    <a:bodyPr/>
                    <a:lstStyle/>
                    <a:p>
                      <a:endParaRPr lang="es-CO"/>
                    </a:p>
                  </a:txBody>
                  <a:tcPr/>
                </a:tc>
                <a:tc>
                  <a:txBody>
                    <a:bodyPr/>
                    <a:lstStyle/>
                    <a:p>
                      <a:pPr algn="ctr"/>
                      <a:r>
                        <a:rPr lang="es-CO" sz="1200" b="1" dirty="0">
                          <a:effectLst/>
                          <a:latin typeface="Arial" panose="020B0604020202020204" pitchFamily="34" charset="0"/>
                        </a:rPr>
                        <a:t>3</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POSIBLE</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dirty="0">
                          <a:effectLst/>
                          <a:latin typeface="Arial" panose="020B0604020202020204" pitchFamily="34" charset="0"/>
                        </a:rPr>
                        <a:t>Calificación: 3</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Bajo</a:t>
                      </a:r>
                      <a:endParaRPr lang="es-CO" sz="105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r>
                        <a:rPr lang="es-CO" sz="800" dirty="0">
                          <a:effectLst/>
                          <a:latin typeface="Arial" panose="020B0604020202020204" pitchFamily="34" charset="0"/>
                        </a:rPr>
                        <a:t>Calificación: 6</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Moderado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9</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12</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r>
                        <a:rPr lang="es-CO" sz="800" dirty="0">
                          <a:effectLst/>
                          <a:latin typeface="Arial" panose="020B0604020202020204" pitchFamily="34" charset="0"/>
                        </a:rPr>
                        <a:t>Calificación: 15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10002"/>
                  </a:ext>
                </a:extLst>
              </a:tr>
              <a:tr h="661098">
                <a:tc vMerge="1">
                  <a:txBody>
                    <a:bodyPr/>
                    <a:lstStyle/>
                    <a:p>
                      <a:endParaRPr lang="es-CO"/>
                    </a:p>
                  </a:txBody>
                  <a:tcPr/>
                </a:tc>
                <a:tc>
                  <a:txBody>
                    <a:bodyPr/>
                    <a:lstStyle/>
                    <a:p>
                      <a:pPr algn="ctr"/>
                      <a:r>
                        <a:rPr lang="es-CO" sz="1200" b="1" dirty="0">
                          <a:effectLst/>
                          <a:latin typeface="Arial" panose="020B0604020202020204" pitchFamily="34" charset="0"/>
                        </a:rPr>
                        <a:t>2</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smtClean="0">
                          <a:effectLst/>
                          <a:latin typeface="Arial" panose="020B0604020202020204" pitchFamily="34" charset="0"/>
                        </a:rPr>
                        <a:t>IMPROBABLE</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r>
                        <a:rPr lang="es-CO" sz="800" dirty="0">
                          <a:effectLst/>
                          <a:latin typeface="Arial" panose="020B0604020202020204" pitchFamily="34" charset="0"/>
                        </a:rPr>
                        <a:t>Calificación: 2</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Bajo</a:t>
                      </a:r>
                      <a:endParaRPr lang="es-CO" sz="105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r>
                        <a:rPr lang="es-CO" sz="800" dirty="0">
                          <a:effectLst/>
                          <a:latin typeface="Arial" panose="020B0604020202020204" pitchFamily="34" charset="0"/>
                        </a:rPr>
                        <a:t>Calificación: 4</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Bajo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r>
                        <a:rPr lang="es-CO" sz="800" dirty="0">
                          <a:effectLst/>
                          <a:latin typeface="Arial" panose="020B0604020202020204" pitchFamily="34" charset="0"/>
                        </a:rPr>
                        <a:t>Calificación: 6</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Moderado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8</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10</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10003"/>
                  </a:ext>
                </a:extLst>
              </a:tr>
              <a:tr h="628454">
                <a:tc vMerge="1">
                  <a:txBody>
                    <a:bodyPr/>
                    <a:lstStyle/>
                    <a:p>
                      <a:endParaRPr lang="es-CO"/>
                    </a:p>
                  </a:txBody>
                  <a:tcPr/>
                </a:tc>
                <a:tc>
                  <a:txBody>
                    <a:bodyPr/>
                    <a:lstStyle/>
                    <a:p>
                      <a:pPr algn="ctr"/>
                      <a:r>
                        <a:rPr lang="es-CO" sz="1200" b="1" dirty="0">
                          <a:effectLst/>
                          <a:latin typeface="Arial" panose="020B0604020202020204" pitchFamily="34" charset="0"/>
                        </a:rPr>
                        <a:t>1</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RARA VEZ</a:t>
                      </a:r>
                      <a:endParaRPr lang="es-CO" sz="1200" b="1"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a:txBody>
                    <a:bodyPr/>
                    <a:lstStyle/>
                    <a:p>
                      <a:pPr algn="l"/>
                      <a:r>
                        <a:rPr lang="es-CO" sz="800" dirty="0">
                          <a:effectLst/>
                          <a:latin typeface="Arial" panose="020B0604020202020204" pitchFamily="34" charset="0"/>
                        </a:rPr>
                        <a:t>Calificación: 1</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Bajo</a:t>
                      </a:r>
                      <a:endParaRPr lang="es-CO" sz="105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92D050"/>
                    </a:solidFill>
                  </a:tcPr>
                </a:tc>
                <a:tc>
                  <a:txBody>
                    <a:bodyPr/>
                    <a:lstStyle/>
                    <a:p>
                      <a:pPr algn="l"/>
                      <a:r>
                        <a:rPr lang="es-CO" sz="800" dirty="0">
                          <a:effectLst/>
                          <a:latin typeface="Arial" panose="020B0604020202020204" pitchFamily="34" charset="0"/>
                        </a:rPr>
                        <a:t>Calificación: 2</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Bajo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92D050"/>
                    </a:solidFill>
                  </a:tcPr>
                </a:tc>
                <a:tc>
                  <a:txBody>
                    <a:bodyPr/>
                    <a:lstStyle/>
                    <a:p>
                      <a:pPr algn="l"/>
                      <a:r>
                        <a:rPr lang="es-CO" sz="800" dirty="0">
                          <a:effectLst/>
                          <a:latin typeface="Arial" panose="020B0604020202020204" pitchFamily="34" charset="0"/>
                        </a:rPr>
                        <a:t>Calificación: 3</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Moderado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99"/>
                    </a:solidFill>
                  </a:tcPr>
                </a:tc>
                <a:tc>
                  <a:txBody>
                    <a:bodyPr/>
                    <a:lstStyle/>
                    <a:p>
                      <a:pPr algn="l"/>
                      <a:r>
                        <a:rPr lang="es-CO" sz="800" dirty="0">
                          <a:effectLst/>
                          <a:latin typeface="Arial" panose="020B0604020202020204" pitchFamily="34" charset="0"/>
                        </a:rPr>
                        <a:t>Calificación: 4</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Alto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C000"/>
                    </a:solidFill>
                  </a:tcPr>
                </a:tc>
                <a:tc>
                  <a:txBody>
                    <a:bodyPr/>
                    <a:lstStyle/>
                    <a:p>
                      <a:pPr algn="l"/>
                      <a:r>
                        <a:rPr lang="es-CO" sz="800" dirty="0">
                          <a:effectLst/>
                          <a:latin typeface="Arial" panose="020B0604020202020204" pitchFamily="34" charset="0"/>
                        </a:rPr>
                        <a:t>Calificación: 5</a:t>
                      </a:r>
                      <a:endParaRPr lang="es-CO" sz="1050" dirty="0">
                        <a:effectLst/>
                        <a:latin typeface="Times New Roman" panose="02020603050405020304" pitchFamily="18" charset="0"/>
                      </a:endParaRPr>
                    </a:p>
                    <a:p>
                      <a:pPr algn="l"/>
                      <a:r>
                        <a:rPr lang="es-CO" sz="800" dirty="0">
                          <a:effectLst/>
                          <a:latin typeface="Arial" panose="020B0604020202020204" pitchFamily="34" charset="0"/>
                        </a:rPr>
                        <a:t>Zona de Riesgo Extremo</a:t>
                      </a:r>
                      <a:endParaRPr lang="es-CO" sz="105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0000"/>
                    </a:solidFill>
                  </a:tcPr>
                </a:tc>
                <a:extLst>
                  <a:ext uri="{0D108BD9-81ED-4DB2-BD59-A6C34878D82A}">
                    <a16:rowId xmlns="" xmlns:a16="http://schemas.microsoft.com/office/drawing/2014/main" val="10004"/>
                  </a:ext>
                </a:extLst>
              </a:tr>
              <a:tr h="447054">
                <a:tc rowSpan="3" gridSpan="3">
                  <a:txBody>
                    <a:bodyPr/>
                    <a:lstStyle/>
                    <a:p>
                      <a:endParaRPr lang="es-CO" sz="1200" dirty="0">
                        <a:effectLst/>
                        <a:latin typeface="Times New Roman" panose="02020603050405020304" pitchFamily="18" charset="0"/>
                      </a:endParaRPr>
                    </a:p>
                  </a:txBody>
                  <a:tcPr marL="9525" marR="9525" marT="9525" marB="0" anchor="ctr">
                    <a:lnL>
                      <a:noFill/>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a:noFill/>
                    </a:lnB>
                  </a:tcPr>
                </a:tc>
                <a:tc rowSpan="3" hMerge="1">
                  <a:txBody>
                    <a:bodyPr/>
                    <a:lstStyle/>
                    <a:p>
                      <a:endParaRPr lang="es-CO"/>
                    </a:p>
                  </a:txBody>
                  <a:tcPr/>
                </a:tc>
                <a:tc rowSpan="3" hMerge="1">
                  <a:txBody>
                    <a:bodyPr/>
                    <a:lstStyle/>
                    <a:p>
                      <a:endParaRPr lang="es-CO"/>
                    </a:p>
                  </a:txBody>
                  <a:tcPr/>
                </a:tc>
                <a:tc>
                  <a:txBody>
                    <a:bodyPr/>
                    <a:lstStyle/>
                    <a:p>
                      <a:pPr algn="ctr"/>
                      <a:r>
                        <a:rPr lang="es-CO" sz="1200" b="1" dirty="0">
                          <a:effectLst/>
                          <a:latin typeface="Arial" panose="020B0604020202020204" pitchFamily="34" charset="0"/>
                        </a:rPr>
                        <a:t>INSIGNIFICANTE</a:t>
                      </a:r>
                      <a:endParaRPr lang="es-CO" sz="120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MENOR</a:t>
                      </a:r>
                      <a:endParaRPr lang="es-CO" sz="120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MODERADO</a:t>
                      </a:r>
                      <a:endParaRPr lang="es-CO" sz="120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MAYOR</a:t>
                      </a:r>
                      <a:endParaRPr lang="es-CO" sz="120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CATASTRÓFICO</a:t>
                      </a:r>
                      <a:endParaRPr lang="es-CO" sz="120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240235">
                <a:tc gridSpan="3" vMerge="1">
                  <a:txBody>
                    <a:bodyPr/>
                    <a:lstStyle/>
                    <a:p>
                      <a:endParaRPr lang="es-CO"/>
                    </a:p>
                  </a:txBody>
                  <a:tcPr/>
                </a:tc>
                <a:tc hMerge="1" vMerge="1">
                  <a:txBody>
                    <a:bodyPr/>
                    <a:lstStyle/>
                    <a:p>
                      <a:endParaRPr lang="es-CO"/>
                    </a:p>
                  </a:txBody>
                  <a:tcPr/>
                </a:tc>
                <a:tc hMerge="1" vMerge="1">
                  <a:txBody>
                    <a:bodyPr/>
                    <a:lstStyle/>
                    <a:p>
                      <a:endParaRPr lang="es-CO"/>
                    </a:p>
                  </a:txBody>
                  <a:tcPr/>
                </a:tc>
                <a:tc>
                  <a:txBody>
                    <a:bodyPr/>
                    <a:lstStyle/>
                    <a:p>
                      <a:pPr algn="ctr"/>
                      <a:r>
                        <a:rPr lang="es-CO" sz="1200" b="1" dirty="0">
                          <a:effectLst/>
                          <a:latin typeface="Arial" panose="020B0604020202020204" pitchFamily="34" charset="0"/>
                        </a:rPr>
                        <a:t>1</a:t>
                      </a:r>
                      <a:endParaRPr lang="es-CO" sz="120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2</a:t>
                      </a:r>
                      <a:endParaRPr lang="es-CO" sz="120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3</a:t>
                      </a:r>
                      <a:endParaRPr lang="es-CO" sz="120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4</a:t>
                      </a:r>
                      <a:endParaRPr lang="es-CO" sz="120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s-CO" sz="1200" b="1" dirty="0">
                          <a:effectLst/>
                          <a:latin typeface="Arial" panose="020B0604020202020204" pitchFamily="34" charset="0"/>
                        </a:rPr>
                        <a:t>5</a:t>
                      </a:r>
                      <a:endParaRPr lang="es-CO" sz="1200" dirty="0">
                        <a:effectLst/>
                        <a:latin typeface="Times New Roman" panose="02020603050405020304"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360353">
                <a:tc gridSpan="3" vMerge="1">
                  <a:txBody>
                    <a:bodyPr/>
                    <a:lstStyle/>
                    <a:p>
                      <a:endParaRPr lang="es-CO"/>
                    </a:p>
                  </a:txBody>
                  <a:tcPr/>
                </a:tc>
                <a:tc hMerge="1" vMerge="1">
                  <a:txBody>
                    <a:bodyPr/>
                    <a:lstStyle/>
                    <a:p>
                      <a:endParaRPr lang="es-CO"/>
                    </a:p>
                  </a:txBody>
                  <a:tcPr/>
                </a:tc>
                <a:tc hMerge="1" vMerge="1">
                  <a:txBody>
                    <a:bodyPr/>
                    <a:lstStyle/>
                    <a:p>
                      <a:endParaRPr lang="es-CO"/>
                    </a:p>
                  </a:txBody>
                  <a:tcPr/>
                </a:tc>
                <a:tc gridSpan="5">
                  <a:txBody>
                    <a:bodyPr/>
                    <a:lstStyle/>
                    <a:p>
                      <a:pPr algn="ctr"/>
                      <a:r>
                        <a:rPr lang="es-CO" sz="1600" b="1" dirty="0">
                          <a:effectLst/>
                          <a:latin typeface="Arial" panose="020B0604020202020204" pitchFamily="34" charset="0"/>
                        </a:rPr>
                        <a:t>IMPACTO</a:t>
                      </a:r>
                      <a:endParaRPr lang="es-CO" sz="1600" dirty="0">
                        <a:effectLst/>
                        <a:latin typeface="Times New Roman" panose="02020603050405020304" pitchFamily="18" charset="0"/>
                      </a:endParaRPr>
                    </a:p>
                  </a:txBody>
                  <a:tcPr marL="9525" marR="9525" marT="9525" marB="0"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 xmlns:a16="http://schemas.microsoft.com/office/drawing/2014/main" val="10007"/>
                  </a:ext>
                </a:extLst>
              </a:tr>
            </a:tbl>
          </a:graphicData>
        </a:graphic>
      </p:graphicFrame>
      <p:sp>
        <p:nvSpPr>
          <p:cNvPr id="4" name="Rectángulo 3">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sp>
        <p:nvSpPr>
          <p:cNvPr id="5" name="Rectángulo 4"/>
          <p:cNvSpPr/>
          <p:nvPr/>
        </p:nvSpPr>
        <p:spPr>
          <a:xfrm rot="19235669">
            <a:off x="2563538" y="1512464"/>
            <a:ext cx="1966475" cy="1893698"/>
          </a:xfrm>
          <a:prstGeom prst="rect">
            <a:avLst/>
          </a:prstGeom>
          <a:solidFill>
            <a:schemeClr val="bg1"/>
          </a:solidFill>
          <a:ln w="38100">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100" b="1" dirty="0">
                <a:solidFill>
                  <a:schemeClr val="tx1"/>
                </a:solidFill>
              </a:rPr>
              <a:t>LOS NIVELES DE IMPACTO INSIGNIFICANTE Y MENOR NO APLICA PARA LOS RIESGOS DE CORRUPCIÓN </a:t>
            </a:r>
            <a:endParaRPr lang="es-CO" sz="1100" dirty="0">
              <a:solidFill>
                <a:schemeClr val="tx1"/>
              </a:solidFill>
            </a:endParaRPr>
          </a:p>
        </p:txBody>
      </p:sp>
      <p:sp>
        <p:nvSpPr>
          <p:cNvPr id="6" name="Rectángulo 5"/>
          <p:cNvSpPr/>
          <p:nvPr/>
        </p:nvSpPr>
        <p:spPr>
          <a:xfrm>
            <a:off x="720156" y="199365"/>
            <a:ext cx="5032916" cy="584775"/>
          </a:xfrm>
          <a:prstGeom prst="rect">
            <a:avLst/>
          </a:prstGeom>
        </p:spPr>
        <p:txBody>
          <a:bodyPr wrap="none">
            <a:spAutoFit/>
          </a:bodyPr>
          <a:lstStyle/>
          <a:p>
            <a:pPr algn="ctr" fontAlgn="ctr"/>
            <a:r>
              <a:rPr lang="es-ES" sz="3200" b="1" dirty="0">
                <a:solidFill>
                  <a:srgbClr val="000000"/>
                </a:solidFill>
                <a:latin typeface="Calibri" panose="020F0502020204030204" pitchFamily="34" charset="0"/>
              </a:rPr>
              <a:t>Mapa Riesgos de Corrupción</a:t>
            </a:r>
            <a:endParaRPr lang="es-CO" sz="3200" b="1" dirty="0">
              <a:solidFill>
                <a:srgbClr val="000000"/>
              </a:solidFill>
              <a:latin typeface="Calibri" panose="020F0502020204030204" pitchFamily="34" charset="0"/>
            </a:endParaRPr>
          </a:p>
        </p:txBody>
      </p:sp>
      <p:sp>
        <p:nvSpPr>
          <p:cNvPr id="7" name="Elipse 6"/>
          <p:cNvSpPr/>
          <p:nvPr/>
        </p:nvSpPr>
        <p:spPr>
          <a:xfrm>
            <a:off x="8358797" y="3591750"/>
            <a:ext cx="319536" cy="270714"/>
          </a:xfrm>
          <a:prstGeom prst="ellipse">
            <a:avLst/>
          </a:prstGeom>
          <a:solidFill>
            <a:schemeClr val="bg1"/>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800" b="1" dirty="0" smtClean="0">
                <a:solidFill>
                  <a:schemeClr val="tx1"/>
                </a:solidFill>
              </a:rPr>
              <a:t>RC1</a:t>
            </a:r>
            <a:endParaRPr lang="es-ES" sz="800" b="1" dirty="0">
              <a:solidFill>
                <a:schemeClr val="tx1"/>
              </a:solidFill>
            </a:endParaRPr>
          </a:p>
          <a:p>
            <a:pPr algn="ctr">
              <a:defRPr/>
            </a:pPr>
            <a:r>
              <a:rPr lang="es-ES" sz="400" b="1" dirty="0">
                <a:solidFill>
                  <a:schemeClr val="tx1"/>
                </a:solidFill>
              </a:rPr>
              <a:t>Inherente </a:t>
            </a:r>
            <a:endParaRPr lang="es-CO" sz="400" b="1" dirty="0">
              <a:solidFill>
                <a:schemeClr val="tx1"/>
              </a:solidFill>
            </a:endParaRPr>
          </a:p>
        </p:txBody>
      </p:sp>
      <p:sp>
        <p:nvSpPr>
          <p:cNvPr id="13" name="Elipse 12"/>
          <p:cNvSpPr/>
          <p:nvPr/>
        </p:nvSpPr>
        <p:spPr>
          <a:xfrm>
            <a:off x="8220214" y="3234124"/>
            <a:ext cx="319536" cy="270714"/>
          </a:xfrm>
          <a:prstGeom prst="ellipse">
            <a:avLst/>
          </a:prstGeom>
          <a:solidFill>
            <a:schemeClr val="bg1"/>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800" b="1" dirty="0" smtClean="0">
                <a:solidFill>
                  <a:schemeClr val="tx1"/>
                </a:solidFill>
              </a:rPr>
              <a:t>RC2</a:t>
            </a:r>
            <a:endParaRPr lang="es-ES" sz="800" b="1" dirty="0">
              <a:solidFill>
                <a:schemeClr val="tx1"/>
              </a:solidFill>
            </a:endParaRPr>
          </a:p>
          <a:p>
            <a:pPr algn="ctr">
              <a:defRPr/>
            </a:pPr>
            <a:r>
              <a:rPr lang="es-ES" sz="400" b="1" dirty="0">
                <a:solidFill>
                  <a:schemeClr val="tx1"/>
                </a:solidFill>
              </a:rPr>
              <a:t>Inherente</a:t>
            </a:r>
            <a:r>
              <a:rPr lang="es-ES" sz="800" b="1" dirty="0">
                <a:solidFill>
                  <a:schemeClr val="tx1"/>
                </a:solidFill>
              </a:rPr>
              <a:t> </a:t>
            </a:r>
            <a:endParaRPr lang="es-CO" sz="800" dirty="0">
              <a:solidFill>
                <a:schemeClr val="tx1"/>
              </a:solidFill>
            </a:endParaRPr>
          </a:p>
        </p:txBody>
      </p:sp>
      <p:sp>
        <p:nvSpPr>
          <p:cNvPr id="2" name="CuadroTexto 1"/>
          <p:cNvSpPr txBox="1"/>
          <p:nvPr/>
        </p:nvSpPr>
        <p:spPr>
          <a:xfrm>
            <a:off x="9021170" y="859921"/>
            <a:ext cx="2892833" cy="4832092"/>
          </a:xfrm>
          <a:prstGeom prst="rect">
            <a:avLst/>
          </a:prstGeom>
          <a:noFill/>
        </p:spPr>
        <p:txBody>
          <a:bodyPr wrap="square" rtlCol="0">
            <a:spAutoFit/>
          </a:bodyPr>
          <a:lstStyle/>
          <a:p>
            <a:pPr algn="just" fontAlgn="ctr"/>
            <a:r>
              <a:rPr lang="es-ES" sz="1400" b="1" dirty="0" smtClean="0"/>
              <a:t>RC1</a:t>
            </a:r>
            <a:r>
              <a:rPr lang="es-ES" sz="1400" b="1" dirty="0"/>
              <a:t>. </a:t>
            </a:r>
            <a:r>
              <a:rPr lang="es-ES" sz="1400" dirty="0"/>
              <a:t>Procesos de selección direccionados con el fin de favorecer a un particular, como resultado de la acción u omisión en la aplicación de las normas y procedimientos, la inobservancia de las funciones y competencias establecidas, o el uso indebido del poder.</a:t>
            </a:r>
          </a:p>
          <a:p>
            <a:pPr fontAlgn="ctr"/>
            <a:endParaRPr lang="es-CO" sz="1400" dirty="0"/>
          </a:p>
          <a:p>
            <a:pPr algn="just" fontAlgn="ctr"/>
            <a:r>
              <a:rPr lang="es-ES" sz="1400" b="1" dirty="0" smtClean="0"/>
              <a:t>RC2</a:t>
            </a:r>
            <a:r>
              <a:rPr lang="es-ES" sz="1400" b="1" dirty="0"/>
              <a:t>. </a:t>
            </a:r>
            <a:r>
              <a:rPr lang="es-ES" sz="1400" dirty="0"/>
              <a:t>Omisión o alteración intencional - dolosa que se </a:t>
            </a:r>
            <a:r>
              <a:rPr lang="es-ES" sz="1400" dirty="0" smtClean="0"/>
              <a:t>aparta de </a:t>
            </a:r>
            <a:r>
              <a:rPr lang="es-ES" sz="1400" dirty="0"/>
              <a:t>los procedimientos de control y vigilancia regulados por manuales, normas y especificaciones durante la ejecución de obras</a:t>
            </a:r>
            <a:r>
              <a:rPr lang="es-ES" sz="1400" dirty="0" smtClean="0"/>
              <a:t>.</a:t>
            </a:r>
          </a:p>
          <a:p>
            <a:pPr algn="just" fontAlgn="ctr"/>
            <a:endParaRPr lang="es-ES" sz="1400" dirty="0" smtClean="0"/>
          </a:p>
          <a:p>
            <a:pPr algn="just" fontAlgn="ctr"/>
            <a:r>
              <a:rPr lang="es-ES" sz="1400" b="1" dirty="0" smtClean="0"/>
              <a:t>RC3</a:t>
            </a:r>
            <a:r>
              <a:rPr lang="es-ES" sz="1400" dirty="0" smtClean="0"/>
              <a:t>. </a:t>
            </a:r>
            <a:r>
              <a:rPr lang="es-MX" sz="1400" dirty="0" smtClean="0"/>
              <a:t>Asesorar </a:t>
            </a:r>
            <a:r>
              <a:rPr lang="es-MX" sz="1400" dirty="0"/>
              <a:t>ilegal e inoportunamente la defensa jurídica de la entidad por fuera del marco legal en beneficio de terceros o propio.</a:t>
            </a:r>
            <a:endParaRPr lang="es-CO" sz="1400" dirty="0"/>
          </a:p>
          <a:p>
            <a:endParaRPr lang="es-ES" sz="1400" dirty="0"/>
          </a:p>
        </p:txBody>
      </p:sp>
      <p:sp>
        <p:nvSpPr>
          <p:cNvPr id="9" name="Elipse 8"/>
          <p:cNvSpPr/>
          <p:nvPr/>
        </p:nvSpPr>
        <p:spPr>
          <a:xfrm>
            <a:off x="7054931" y="2143950"/>
            <a:ext cx="319536" cy="270714"/>
          </a:xfrm>
          <a:prstGeom prst="ellipse">
            <a:avLst/>
          </a:prstGeom>
          <a:solidFill>
            <a:schemeClr val="bg1"/>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800" b="1" dirty="0" smtClean="0">
                <a:solidFill>
                  <a:schemeClr val="tx1"/>
                </a:solidFill>
              </a:rPr>
              <a:t>RC3</a:t>
            </a:r>
            <a:endParaRPr lang="es-ES" sz="800" b="1" dirty="0">
              <a:solidFill>
                <a:schemeClr val="tx1"/>
              </a:solidFill>
            </a:endParaRPr>
          </a:p>
          <a:p>
            <a:pPr algn="ctr">
              <a:defRPr/>
            </a:pPr>
            <a:r>
              <a:rPr lang="es-ES" sz="400" b="1" dirty="0">
                <a:solidFill>
                  <a:schemeClr val="tx1"/>
                </a:solidFill>
              </a:rPr>
              <a:t>Inherente </a:t>
            </a:r>
            <a:endParaRPr lang="es-CO" sz="400" b="1" dirty="0">
              <a:solidFill>
                <a:schemeClr val="tx1"/>
              </a:solidFill>
            </a:endParaRPr>
          </a:p>
        </p:txBody>
      </p:sp>
      <p:sp>
        <p:nvSpPr>
          <p:cNvPr id="10" name="Elipse 9"/>
          <p:cNvSpPr/>
          <p:nvPr/>
        </p:nvSpPr>
        <p:spPr>
          <a:xfrm>
            <a:off x="6265445" y="3550922"/>
            <a:ext cx="188233" cy="150519"/>
          </a:xfrm>
          <a:prstGeom prst="ellipse">
            <a:avLst/>
          </a:prstGeom>
          <a:ln/>
        </p:spPr>
        <p:style>
          <a:lnRef idx="2">
            <a:schemeClr val="dk1">
              <a:shade val="50000"/>
            </a:schemeClr>
          </a:lnRef>
          <a:fillRef idx="1">
            <a:schemeClr val="dk1"/>
          </a:fillRef>
          <a:effectRef idx="0">
            <a:schemeClr val="dk1"/>
          </a:effectRef>
          <a:fontRef idx="minor">
            <a:schemeClr val="lt1"/>
          </a:fontRef>
        </p:style>
        <p:txBody>
          <a:bodyPr lIns="0" tIns="0" rIns="0" bIns="0" anchor="ctr"/>
          <a:lstStyle/>
          <a:p>
            <a:pPr algn="ctr">
              <a:defRPr/>
            </a:pPr>
            <a:r>
              <a:rPr lang="es-ES" sz="500" b="1" dirty="0" smtClean="0">
                <a:solidFill>
                  <a:schemeClr val="bg1"/>
                </a:solidFill>
              </a:rPr>
              <a:t>RC3</a:t>
            </a:r>
            <a:endParaRPr lang="es-ES" sz="500" b="1" dirty="0">
              <a:solidFill>
                <a:schemeClr val="bg1"/>
              </a:solidFill>
            </a:endParaRPr>
          </a:p>
          <a:p>
            <a:pPr algn="ctr">
              <a:defRPr/>
            </a:pPr>
            <a:r>
              <a:rPr lang="es-ES" sz="100" b="1" dirty="0" smtClean="0">
                <a:solidFill>
                  <a:schemeClr val="bg1"/>
                </a:solidFill>
              </a:rPr>
              <a:t>Residual </a:t>
            </a:r>
            <a:endParaRPr lang="es-CO" sz="100" b="1" dirty="0">
              <a:solidFill>
                <a:schemeClr val="bg1"/>
              </a:solidFill>
            </a:endParaRPr>
          </a:p>
        </p:txBody>
      </p:sp>
      <p:cxnSp>
        <p:nvCxnSpPr>
          <p:cNvPr id="11" name="Conector angular 10"/>
          <p:cNvCxnSpPr>
            <a:stCxn id="9" idx="2"/>
            <a:endCxn id="10" idx="0"/>
          </p:cNvCxnSpPr>
          <p:nvPr/>
        </p:nvCxnSpPr>
        <p:spPr>
          <a:xfrm rot="10800000" flipV="1">
            <a:off x="6359563" y="2279306"/>
            <a:ext cx="695369" cy="1271615"/>
          </a:xfrm>
          <a:prstGeom prst="bentConnector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Elipse 13"/>
          <p:cNvSpPr/>
          <p:nvPr/>
        </p:nvSpPr>
        <p:spPr>
          <a:xfrm>
            <a:off x="7541647" y="3591749"/>
            <a:ext cx="188233" cy="150519"/>
          </a:xfrm>
          <a:prstGeom prst="ellipse">
            <a:avLst/>
          </a:prstGeom>
          <a:ln/>
        </p:spPr>
        <p:style>
          <a:lnRef idx="2">
            <a:schemeClr val="dk1">
              <a:shade val="50000"/>
            </a:schemeClr>
          </a:lnRef>
          <a:fillRef idx="1">
            <a:schemeClr val="dk1"/>
          </a:fillRef>
          <a:effectRef idx="0">
            <a:schemeClr val="dk1"/>
          </a:effectRef>
          <a:fontRef idx="minor">
            <a:schemeClr val="lt1"/>
          </a:fontRef>
        </p:style>
        <p:txBody>
          <a:bodyPr lIns="0" tIns="0" rIns="0" bIns="0" anchor="ctr"/>
          <a:lstStyle/>
          <a:p>
            <a:pPr algn="ctr">
              <a:defRPr/>
            </a:pPr>
            <a:r>
              <a:rPr lang="es-ES" sz="500" b="1" dirty="0" smtClean="0">
                <a:solidFill>
                  <a:schemeClr val="bg1"/>
                </a:solidFill>
              </a:rPr>
              <a:t>RC2</a:t>
            </a:r>
            <a:endParaRPr lang="es-ES" sz="500" b="1" dirty="0">
              <a:solidFill>
                <a:schemeClr val="bg1"/>
              </a:solidFill>
            </a:endParaRPr>
          </a:p>
          <a:p>
            <a:pPr algn="ctr">
              <a:defRPr/>
            </a:pPr>
            <a:r>
              <a:rPr lang="es-ES" sz="100" b="1" dirty="0" smtClean="0">
                <a:solidFill>
                  <a:schemeClr val="bg1"/>
                </a:solidFill>
              </a:rPr>
              <a:t>Residual </a:t>
            </a:r>
            <a:endParaRPr lang="es-CO" sz="100" b="1" dirty="0">
              <a:solidFill>
                <a:schemeClr val="bg1"/>
              </a:solidFill>
            </a:endParaRPr>
          </a:p>
        </p:txBody>
      </p:sp>
      <p:sp>
        <p:nvSpPr>
          <p:cNvPr id="15" name="Elipse 14"/>
          <p:cNvSpPr/>
          <p:nvPr/>
        </p:nvSpPr>
        <p:spPr>
          <a:xfrm>
            <a:off x="7607302" y="3963154"/>
            <a:ext cx="188233" cy="150519"/>
          </a:xfrm>
          <a:prstGeom prst="ellipse">
            <a:avLst/>
          </a:prstGeom>
          <a:ln/>
        </p:spPr>
        <p:style>
          <a:lnRef idx="2">
            <a:schemeClr val="dk1">
              <a:shade val="50000"/>
            </a:schemeClr>
          </a:lnRef>
          <a:fillRef idx="1">
            <a:schemeClr val="dk1"/>
          </a:fillRef>
          <a:effectRef idx="0">
            <a:schemeClr val="dk1"/>
          </a:effectRef>
          <a:fontRef idx="minor">
            <a:schemeClr val="lt1"/>
          </a:fontRef>
        </p:style>
        <p:txBody>
          <a:bodyPr lIns="0" tIns="0" rIns="0" bIns="0" anchor="ctr"/>
          <a:lstStyle/>
          <a:p>
            <a:pPr algn="ctr">
              <a:defRPr/>
            </a:pPr>
            <a:r>
              <a:rPr lang="es-ES" sz="500" b="1" dirty="0" smtClean="0">
                <a:solidFill>
                  <a:schemeClr val="bg1"/>
                </a:solidFill>
              </a:rPr>
              <a:t>RC1</a:t>
            </a:r>
            <a:endParaRPr lang="es-ES" sz="500" b="1" dirty="0">
              <a:solidFill>
                <a:schemeClr val="bg1"/>
              </a:solidFill>
            </a:endParaRPr>
          </a:p>
          <a:p>
            <a:pPr algn="ctr">
              <a:defRPr/>
            </a:pPr>
            <a:r>
              <a:rPr lang="es-ES" sz="100" b="1" dirty="0" smtClean="0">
                <a:solidFill>
                  <a:schemeClr val="bg1"/>
                </a:solidFill>
              </a:rPr>
              <a:t>Residual </a:t>
            </a:r>
            <a:endParaRPr lang="es-CO" sz="100" b="1" dirty="0">
              <a:solidFill>
                <a:schemeClr val="bg1"/>
              </a:solidFill>
            </a:endParaRPr>
          </a:p>
        </p:txBody>
      </p:sp>
      <p:cxnSp>
        <p:nvCxnSpPr>
          <p:cNvPr id="18" name="Conector angular 17"/>
          <p:cNvCxnSpPr>
            <a:stCxn id="7" idx="2"/>
          </p:cNvCxnSpPr>
          <p:nvPr/>
        </p:nvCxnSpPr>
        <p:spPr>
          <a:xfrm rot="10800000" flipV="1">
            <a:off x="7811563" y="3727107"/>
            <a:ext cx="547235" cy="311304"/>
          </a:xfrm>
          <a:prstGeom prst="bentConnector3">
            <a:avLst>
              <a:gd name="adj1" fmla="val 50000"/>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ector angular 20"/>
          <p:cNvCxnSpPr>
            <a:stCxn id="13" idx="2"/>
            <a:endCxn id="14" idx="6"/>
          </p:cNvCxnSpPr>
          <p:nvPr/>
        </p:nvCxnSpPr>
        <p:spPr>
          <a:xfrm rot="10800000" flipV="1">
            <a:off x="7729880" y="3369481"/>
            <a:ext cx="490334" cy="297528"/>
          </a:xfrm>
          <a:prstGeom prst="bentConnector3">
            <a:avLst>
              <a:gd name="adj1" fmla="val 50000"/>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Elipse 15"/>
          <p:cNvSpPr/>
          <p:nvPr/>
        </p:nvSpPr>
        <p:spPr>
          <a:xfrm>
            <a:off x="8481841" y="2159623"/>
            <a:ext cx="319536" cy="270714"/>
          </a:xfrm>
          <a:prstGeom prst="ellipse">
            <a:avLst/>
          </a:prstGeom>
          <a:solidFill>
            <a:schemeClr val="bg1"/>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800" b="1" dirty="0" smtClean="0">
                <a:solidFill>
                  <a:schemeClr val="tx1"/>
                </a:solidFill>
              </a:rPr>
              <a:t>RC4</a:t>
            </a:r>
            <a:endParaRPr lang="es-ES" sz="800" b="1" dirty="0">
              <a:solidFill>
                <a:schemeClr val="tx1"/>
              </a:solidFill>
            </a:endParaRPr>
          </a:p>
          <a:p>
            <a:pPr algn="ctr">
              <a:defRPr/>
            </a:pPr>
            <a:r>
              <a:rPr lang="es-ES" sz="400" b="1" dirty="0">
                <a:solidFill>
                  <a:schemeClr val="tx1"/>
                </a:solidFill>
              </a:rPr>
              <a:t>Inherente </a:t>
            </a:r>
            <a:endParaRPr lang="es-CO" sz="400" b="1" dirty="0">
              <a:solidFill>
                <a:schemeClr val="tx1"/>
              </a:solidFill>
            </a:endParaRPr>
          </a:p>
        </p:txBody>
      </p:sp>
      <p:sp>
        <p:nvSpPr>
          <p:cNvPr id="17" name="Elipse 16"/>
          <p:cNvSpPr/>
          <p:nvPr/>
        </p:nvSpPr>
        <p:spPr>
          <a:xfrm>
            <a:off x="8492038" y="805861"/>
            <a:ext cx="319536" cy="270714"/>
          </a:xfrm>
          <a:prstGeom prst="ellipse">
            <a:avLst/>
          </a:prstGeom>
          <a:solidFill>
            <a:schemeClr val="bg1"/>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800" b="1" dirty="0" smtClean="0">
                <a:solidFill>
                  <a:schemeClr val="tx1"/>
                </a:solidFill>
              </a:rPr>
              <a:t>RC6</a:t>
            </a:r>
            <a:endParaRPr lang="es-ES" sz="800" b="1" dirty="0">
              <a:solidFill>
                <a:schemeClr val="tx1"/>
              </a:solidFill>
            </a:endParaRPr>
          </a:p>
          <a:p>
            <a:pPr algn="ctr">
              <a:defRPr/>
            </a:pPr>
            <a:r>
              <a:rPr lang="es-ES" sz="400" b="1" dirty="0">
                <a:solidFill>
                  <a:schemeClr val="tx1"/>
                </a:solidFill>
              </a:rPr>
              <a:t>Inherente </a:t>
            </a:r>
            <a:endParaRPr lang="es-CO" sz="400" b="1" dirty="0">
              <a:solidFill>
                <a:schemeClr val="tx1"/>
              </a:solidFill>
            </a:endParaRPr>
          </a:p>
        </p:txBody>
      </p:sp>
      <p:sp>
        <p:nvSpPr>
          <p:cNvPr id="19" name="Elipse 18"/>
          <p:cNvSpPr/>
          <p:nvPr/>
        </p:nvSpPr>
        <p:spPr>
          <a:xfrm>
            <a:off x="7548208" y="3098767"/>
            <a:ext cx="319536" cy="270714"/>
          </a:xfrm>
          <a:prstGeom prst="ellipse">
            <a:avLst/>
          </a:prstGeom>
          <a:solidFill>
            <a:schemeClr val="bg1"/>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800" b="1" dirty="0" smtClean="0">
                <a:solidFill>
                  <a:schemeClr val="tx1"/>
                </a:solidFill>
              </a:rPr>
              <a:t>RC7</a:t>
            </a:r>
            <a:endParaRPr lang="es-ES" sz="800" b="1" dirty="0">
              <a:solidFill>
                <a:schemeClr val="tx1"/>
              </a:solidFill>
            </a:endParaRPr>
          </a:p>
          <a:p>
            <a:pPr algn="ctr">
              <a:defRPr/>
            </a:pPr>
            <a:r>
              <a:rPr lang="es-ES" sz="400" b="1" dirty="0">
                <a:solidFill>
                  <a:schemeClr val="tx1"/>
                </a:solidFill>
              </a:rPr>
              <a:t>Inherente </a:t>
            </a:r>
            <a:endParaRPr lang="es-CO" sz="400" b="1" dirty="0">
              <a:solidFill>
                <a:schemeClr val="tx1"/>
              </a:solidFill>
            </a:endParaRPr>
          </a:p>
        </p:txBody>
      </p:sp>
      <p:sp>
        <p:nvSpPr>
          <p:cNvPr id="20" name="Elipse 19"/>
          <p:cNvSpPr/>
          <p:nvPr/>
        </p:nvSpPr>
        <p:spPr>
          <a:xfrm>
            <a:off x="8553276" y="3248410"/>
            <a:ext cx="319536" cy="270714"/>
          </a:xfrm>
          <a:prstGeom prst="ellipse">
            <a:avLst/>
          </a:prstGeom>
          <a:solidFill>
            <a:schemeClr val="bg1"/>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800" b="1" dirty="0" smtClean="0">
                <a:solidFill>
                  <a:schemeClr val="tx1"/>
                </a:solidFill>
              </a:rPr>
              <a:t>RC8</a:t>
            </a:r>
            <a:endParaRPr lang="es-ES" sz="800" b="1" dirty="0">
              <a:solidFill>
                <a:schemeClr val="tx1"/>
              </a:solidFill>
            </a:endParaRPr>
          </a:p>
          <a:p>
            <a:pPr algn="ctr">
              <a:defRPr/>
            </a:pPr>
            <a:r>
              <a:rPr lang="es-ES" sz="400" b="1" dirty="0">
                <a:solidFill>
                  <a:schemeClr val="tx1"/>
                </a:solidFill>
              </a:rPr>
              <a:t>Inherente </a:t>
            </a:r>
            <a:endParaRPr lang="es-CO" sz="400" b="1" dirty="0">
              <a:solidFill>
                <a:schemeClr val="tx1"/>
              </a:solidFill>
            </a:endParaRPr>
          </a:p>
        </p:txBody>
      </p:sp>
      <p:sp>
        <p:nvSpPr>
          <p:cNvPr id="22" name="Elipse 21"/>
          <p:cNvSpPr/>
          <p:nvPr/>
        </p:nvSpPr>
        <p:spPr>
          <a:xfrm>
            <a:off x="8498806" y="2881963"/>
            <a:ext cx="319536" cy="270714"/>
          </a:xfrm>
          <a:prstGeom prst="ellipse">
            <a:avLst/>
          </a:prstGeom>
          <a:solidFill>
            <a:schemeClr val="bg1"/>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s-ES" sz="800" b="1" dirty="0" smtClean="0">
                <a:solidFill>
                  <a:schemeClr val="tx1"/>
                </a:solidFill>
              </a:rPr>
              <a:t>R5</a:t>
            </a:r>
            <a:endParaRPr lang="es-ES" sz="800" b="1" dirty="0">
              <a:solidFill>
                <a:schemeClr val="tx1"/>
              </a:solidFill>
            </a:endParaRPr>
          </a:p>
          <a:p>
            <a:pPr algn="ctr">
              <a:defRPr/>
            </a:pPr>
            <a:r>
              <a:rPr lang="es-ES" sz="400" b="1" dirty="0">
                <a:solidFill>
                  <a:schemeClr val="tx1"/>
                </a:solidFill>
              </a:rPr>
              <a:t>Inherente </a:t>
            </a:r>
            <a:endParaRPr lang="es-CO" sz="400" b="1" dirty="0">
              <a:solidFill>
                <a:schemeClr val="tx1"/>
              </a:solidFill>
            </a:endParaRPr>
          </a:p>
        </p:txBody>
      </p:sp>
      <p:sp>
        <p:nvSpPr>
          <p:cNvPr id="23" name="Elipse 22"/>
          <p:cNvSpPr/>
          <p:nvPr/>
        </p:nvSpPr>
        <p:spPr>
          <a:xfrm>
            <a:off x="7584557" y="2904792"/>
            <a:ext cx="188233" cy="150519"/>
          </a:xfrm>
          <a:prstGeom prst="ellipse">
            <a:avLst/>
          </a:prstGeom>
          <a:ln/>
        </p:spPr>
        <p:style>
          <a:lnRef idx="2">
            <a:schemeClr val="dk1">
              <a:shade val="50000"/>
            </a:schemeClr>
          </a:lnRef>
          <a:fillRef idx="1">
            <a:schemeClr val="dk1"/>
          </a:fillRef>
          <a:effectRef idx="0">
            <a:schemeClr val="dk1"/>
          </a:effectRef>
          <a:fontRef idx="minor">
            <a:schemeClr val="lt1"/>
          </a:fontRef>
        </p:style>
        <p:txBody>
          <a:bodyPr lIns="0" tIns="0" rIns="0" bIns="0" anchor="ctr"/>
          <a:lstStyle/>
          <a:p>
            <a:pPr algn="ctr">
              <a:defRPr/>
            </a:pPr>
            <a:r>
              <a:rPr lang="es-ES" sz="500" b="1" dirty="0" smtClean="0">
                <a:solidFill>
                  <a:schemeClr val="bg1"/>
                </a:solidFill>
              </a:rPr>
              <a:t>RC4</a:t>
            </a:r>
            <a:endParaRPr lang="es-ES" sz="500" b="1" dirty="0">
              <a:solidFill>
                <a:schemeClr val="bg1"/>
              </a:solidFill>
            </a:endParaRPr>
          </a:p>
          <a:p>
            <a:pPr algn="ctr">
              <a:defRPr/>
            </a:pPr>
            <a:r>
              <a:rPr lang="es-ES" sz="100" b="1" dirty="0" smtClean="0">
                <a:solidFill>
                  <a:schemeClr val="bg1"/>
                </a:solidFill>
              </a:rPr>
              <a:t>Residual </a:t>
            </a:r>
            <a:endParaRPr lang="es-CO" sz="100" b="1" dirty="0">
              <a:solidFill>
                <a:schemeClr val="bg1"/>
              </a:solidFill>
            </a:endParaRPr>
          </a:p>
        </p:txBody>
      </p:sp>
      <p:sp>
        <p:nvSpPr>
          <p:cNvPr id="24" name="Elipse 23"/>
          <p:cNvSpPr/>
          <p:nvPr/>
        </p:nvSpPr>
        <p:spPr>
          <a:xfrm>
            <a:off x="7996971" y="3134256"/>
            <a:ext cx="188233" cy="150519"/>
          </a:xfrm>
          <a:prstGeom prst="ellipse">
            <a:avLst/>
          </a:prstGeom>
          <a:ln/>
        </p:spPr>
        <p:style>
          <a:lnRef idx="2">
            <a:schemeClr val="dk1">
              <a:shade val="50000"/>
            </a:schemeClr>
          </a:lnRef>
          <a:fillRef idx="1">
            <a:schemeClr val="dk1"/>
          </a:fillRef>
          <a:effectRef idx="0">
            <a:schemeClr val="dk1"/>
          </a:effectRef>
          <a:fontRef idx="minor">
            <a:schemeClr val="lt1"/>
          </a:fontRef>
        </p:style>
        <p:txBody>
          <a:bodyPr lIns="0" tIns="0" rIns="0" bIns="0" anchor="ctr"/>
          <a:lstStyle/>
          <a:p>
            <a:pPr algn="ctr">
              <a:defRPr/>
            </a:pPr>
            <a:r>
              <a:rPr lang="es-ES" sz="500" b="1" dirty="0" smtClean="0">
                <a:solidFill>
                  <a:schemeClr val="bg1"/>
                </a:solidFill>
              </a:rPr>
              <a:t>RC5</a:t>
            </a:r>
            <a:endParaRPr lang="es-ES" sz="500" b="1" dirty="0">
              <a:solidFill>
                <a:schemeClr val="bg1"/>
              </a:solidFill>
            </a:endParaRPr>
          </a:p>
          <a:p>
            <a:pPr algn="ctr">
              <a:defRPr/>
            </a:pPr>
            <a:r>
              <a:rPr lang="es-ES" sz="100" b="1" dirty="0" smtClean="0">
                <a:solidFill>
                  <a:schemeClr val="bg1"/>
                </a:solidFill>
              </a:rPr>
              <a:t>Residual </a:t>
            </a:r>
            <a:endParaRPr lang="es-CO" sz="100" b="1" dirty="0">
              <a:solidFill>
                <a:schemeClr val="bg1"/>
              </a:solidFill>
            </a:endParaRPr>
          </a:p>
        </p:txBody>
      </p:sp>
      <p:sp>
        <p:nvSpPr>
          <p:cNvPr id="25" name="Elipse 24"/>
          <p:cNvSpPr/>
          <p:nvPr/>
        </p:nvSpPr>
        <p:spPr>
          <a:xfrm>
            <a:off x="7566920" y="1226219"/>
            <a:ext cx="188233" cy="150519"/>
          </a:xfrm>
          <a:prstGeom prst="ellipse">
            <a:avLst/>
          </a:prstGeom>
          <a:ln/>
        </p:spPr>
        <p:style>
          <a:lnRef idx="2">
            <a:schemeClr val="dk1">
              <a:shade val="50000"/>
            </a:schemeClr>
          </a:lnRef>
          <a:fillRef idx="1">
            <a:schemeClr val="dk1"/>
          </a:fillRef>
          <a:effectRef idx="0">
            <a:schemeClr val="dk1"/>
          </a:effectRef>
          <a:fontRef idx="minor">
            <a:schemeClr val="lt1"/>
          </a:fontRef>
        </p:style>
        <p:txBody>
          <a:bodyPr lIns="0" tIns="0" rIns="0" bIns="0" anchor="ctr"/>
          <a:lstStyle/>
          <a:p>
            <a:pPr algn="ctr">
              <a:defRPr/>
            </a:pPr>
            <a:r>
              <a:rPr lang="es-ES" sz="500" b="1" dirty="0" smtClean="0">
                <a:solidFill>
                  <a:schemeClr val="bg1"/>
                </a:solidFill>
              </a:rPr>
              <a:t>RC6</a:t>
            </a:r>
            <a:endParaRPr lang="es-ES" sz="500" b="1" dirty="0">
              <a:solidFill>
                <a:schemeClr val="bg1"/>
              </a:solidFill>
            </a:endParaRPr>
          </a:p>
          <a:p>
            <a:pPr algn="ctr">
              <a:defRPr/>
            </a:pPr>
            <a:r>
              <a:rPr lang="es-ES" sz="100" b="1" dirty="0" smtClean="0">
                <a:solidFill>
                  <a:schemeClr val="bg1"/>
                </a:solidFill>
              </a:rPr>
              <a:t>Residual </a:t>
            </a:r>
            <a:endParaRPr lang="es-CO" sz="100" b="1" dirty="0">
              <a:solidFill>
                <a:schemeClr val="bg1"/>
              </a:solidFill>
            </a:endParaRPr>
          </a:p>
        </p:txBody>
      </p:sp>
      <p:sp>
        <p:nvSpPr>
          <p:cNvPr id="26" name="Elipse 25"/>
          <p:cNvSpPr/>
          <p:nvPr/>
        </p:nvSpPr>
        <p:spPr>
          <a:xfrm>
            <a:off x="7116401" y="3659933"/>
            <a:ext cx="188233" cy="150519"/>
          </a:xfrm>
          <a:prstGeom prst="ellipse">
            <a:avLst/>
          </a:prstGeom>
          <a:ln/>
        </p:spPr>
        <p:style>
          <a:lnRef idx="2">
            <a:schemeClr val="dk1">
              <a:shade val="50000"/>
            </a:schemeClr>
          </a:lnRef>
          <a:fillRef idx="1">
            <a:schemeClr val="dk1"/>
          </a:fillRef>
          <a:effectRef idx="0">
            <a:schemeClr val="dk1"/>
          </a:effectRef>
          <a:fontRef idx="minor">
            <a:schemeClr val="lt1"/>
          </a:fontRef>
        </p:style>
        <p:txBody>
          <a:bodyPr lIns="0" tIns="0" rIns="0" bIns="0" anchor="ctr"/>
          <a:lstStyle/>
          <a:p>
            <a:pPr algn="ctr">
              <a:defRPr/>
            </a:pPr>
            <a:r>
              <a:rPr lang="es-ES" sz="500" b="1" dirty="0" smtClean="0">
                <a:solidFill>
                  <a:schemeClr val="bg1"/>
                </a:solidFill>
              </a:rPr>
              <a:t>RC7</a:t>
            </a:r>
            <a:endParaRPr lang="es-ES" sz="500" b="1" dirty="0">
              <a:solidFill>
                <a:schemeClr val="bg1"/>
              </a:solidFill>
            </a:endParaRPr>
          </a:p>
          <a:p>
            <a:pPr algn="ctr">
              <a:defRPr/>
            </a:pPr>
            <a:r>
              <a:rPr lang="es-ES" sz="100" b="1" dirty="0" smtClean="0">
                <a:solidFill>
                  <a:schemeClr val="bg1"/>
                </a:solidFill>
              </a:rPr>
              <a:t>Residual </a:t>
            </a:r>
            <a:endParaRPr lang="es-CO" sz="100" b="1" dirty="0">
              <a:solidFill>
                <a:schemeClr val="bg1"/>
              </a:solidFill>
            </a:endParaRPr>
          </a:p>
        </p:txBody>
      </p:sp>
      <p:sp>
        <p:nvSpPr>
          <p:cNvPr id="27" name="Elipse 26"/>
          <p:cNvSpPr/>
          <p:nvPr/>
        </p:nvSpPr>
        <p:spPr>
          <a:xfrm>
            <a:off x="8195832" y="3987900"/>
            <a:ext cx="188233" cy="150519"/>
          </a:xfrm>
          <a:prstGeom prst="ellipse">
            <a:avLst/>
          </a:prstGeom>
          <a:ln/>
        </p:spPr>
        <p:style>
          <a:lnRef idx="2">
            <a:schemeClr val="dk1">
              <a:shade val="50000"/>
            </a:schemeClr>
          </a:lnRef>
          <a:fillRef idx="1">
            <a:schemeClr val="dk1"/>
          </a:fillRef>
          <a:effectRef idx="0">
            <a:schemeClr val="dk1"/>
          </a:effectRef>
          <a:fontRef idx="minor">
            <a:schemeClr val="lt1"/>
          </a:fontRef>
        </p:style>
        <p:txBody>
          <a:bodyPr lIns="0" tIns="0" rIns="0" bIns="0" anchor="ctr"/>
          <a:lstStyle/>
          <a:p>
            <a:pPr algn="ctr">
              <a:defRPr/>
            </a:pPr>
            <a:r>
              <a:rPr lang="es-ES" sz="500" b="1" dirty="0" smtClean="0">
                <a:solidFill>
                  <a:schemeClr val="bg1"/>
                </a:solidFill>
              </a:rPr>
              <a:t>RC8</a:t>
            </a:r>
            <a:endParaRPr lang="es-ES" sz="500" b="1" dirty="0">
              <a:solidFill>
                <a:schemeClr val="bg1"/>
              </a:solidFill>
            </a:endParaRPr>
          </a:p>
          <a:p>
            <a:pPr algn="ctr">
              <a:defRPr/>
            </a:pPr>
            <a:r>
              <a:rPr lang="es-ES" sz="100" b="1" dirty="0" smtClean="0">
                <a:solidFill>
                  <a:schemeClr val="bg1"/>
                </a:solidFill>
              </a:rPr>
              <a:t>Residual </a:t>
            </a:r>
            <a:endParaRPr lang="es-CO" sz="100" b="1" dirty="0">
              <a:solidFill>
                <a:schemeClr val="bg1"/>
              </a:solidFill>
            </a:endParaRPr>
          </a:p>
        </p:txBody>
      </p:sp>
      <p:cxnSp>
        <p:nvCxnSpPr>
          <p:cNvPr id="28" name="Conector angular 27"/>
          <p:cNvCxnSpPr>
            <a:stCxn id="16" idx="2"/>
            <a:endCxn id="23" idx="0"/>
          </p:cNvCxnSpPr>
          <p:nvPr/>
        </p:nvCxnSpPr>
        <p:spPr>
          <a:xfrm rot="10800000" flipV="1">
            <a:off x="7678675" y="2294980"/>
            <a:ext cx="803167" cy="609812"/>
          </a:xfrm>
          <a:prstGeom prst="bentConnector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ector angular 28"/>
          <p:cNvCxnSpPr>
            <a:stCxn id="22" idx="2"/>
            <a:endCxn id="24" idx="0"/>
          </p:cNvCxnSpPr>
          <p:nvPr/>
        </p:nvCxnSpPr>
        <p:spPr>
          <a:xfrm rot="10800000" flipV="1">
            <a:off x="8091088" y="3017320"/>
            <a:ext cx="407718" cy="116936"/>
          </a:xfrm>
          <a:prstGeom prst="bentConnector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ector angular 32"/>
          <p:cNvCxnSpPr>
            <a:stCxn id="17" idx="2"/>
            <a:endCxn id="25" idx="0"/>
          </p:cNvCxnSpPr>
          <p:nvPr/>
        </p:nvCxnSpPr>
        <p:spPr>
          <a:xfrm rot="10800000" flipV="1">
            <a:off x="7661038" y="941217"/>
            <a:ext cx="831001" cy="285001"/>
          </a:xfrm>
          <a:prstGeom prst="bentConnector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Conector angular 38"/>
          <p:cNvCxnSpPr>
            <a:stCxn id="19" idx="2"/>
            <a:endCxn id="26" idx="0"/>
          </p:cNvCxnSpPr>
          <p:nvPr/>
        </p:nvCxnSpPr>
        <p:spPr>
          <a:xfrm rot="10800000" flipV="1">
            <a:off x="7210518" y="3234123"/>
            <a:ext cx="337690" cy="425809"/>
          </a:xfrm>
          <a:prstGeom prst="bentConnector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onector angular 42"/>
          <p:cNvCxnSpPr>
            <a:stCxn id="20" idx="4"/>
            <a:endCxn id="27" idx="6"/>
          </p:cNvCxnSpPr>
          <p:nvPr/>
        </p:nvCxnSpPr>
        <p:spPr>
          <a:xfrm rot="5400000">
            <a:off x="8276537" y="3626653"/>
            <a:ext cx="544036" cy="328979"/>
          </a:xfrm>
          <a:prstGeom prst="bentConnector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9088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87169561"/>
              </p:ext>
            </p:extLst>
          </p:nvPr>
        </p:nvGraphicFramePr>
        <p:xfrm>
          <a:off x="212559" y="767383"/>
          <a:ext cx="11626512" cy="5752710"/>
        </p:xfrm>
        <a:graphic>
          <a:graphicData uri="http://schemas.openxmlformats.org/drawingml/2006/table">
            <a:tbl>
              <a:tblPr/>
              <a:tblGrid>
                <a:gridCol w="232609">
                  <a:extLst>
                    <a:ext uri="{9D8B030D-6E8A-4147-A177-3AD203B41FA5}">
                      <a16:colId xmlns="" xmlns:a16="http://schemas.microsoft.com/office/drawing/2014/main" val="20000"/>
                    </a:ext>
                  </a:extLst>
                </a:gridCol>
                <a:gridCol w="998621">
                  <a:extLst>
                    <a:ext uri="{9D8B030D-6E8A-4147-A177-3AD203B41FA5}">
                      <a16:colId xmlns="" xmlns:a16="http://schemas.microsoft.com/office/drawing/2014/main" val="20001"/>
                    </a:ext>
                  </a:extLst>
                </a:gridCol>
                <a:gridCol w="180474">
                  <a:extLst>
                    <a:ext uri="{9D8B030D-6E8A-4147-A177-3AD203B41FA5}">
                      <a16:colId xmlns="" xmlns:a16="http://schemas.microsoft.com/office/drawing/2014/main" val="20002"/>
                    </a:ext>
                  </a:extLst>
                </a:gridCol>
                <a:gridCol w="1191126">
                  <a:extLst>
                    <a:ext uri="{9D8B030D-6E8A-4147-A177-3AD203B41FA5}">
                      <a16:colId xmlns="" xmlns:a16="http://schemas.microsoft.com/office/drawing/2014/main" val="20003"/>
                    </a:ext>
                  </a:extLst>
                </a:gridCol>
                <a:gridCol w="252663">
                  <a:extLst>
                    <a:ext uri="{9D8B030D-6E8A-4147-A177-3AD203B41FA5}">
                      <a16:colId xmlns="" xmlns:a16="http://schemas.microsoft.com/office/drawing/2014/main" val="20004"/>
                    </a:ext>
                  </a:extLst>
                </a:gridCol>
                <a:gridCol w="360948">
                  <a:extLst>
                    <a:ext uri="{9D8B030D-6E8A-4147-A177-3AD203B41FA5}">
                      <a16:colId xmlns="" xmlns:a16="http://schemas.microsoft.com/office/drawing/2014/main" val="20005"/>
                    </a:ext>
                  </a:extLst>
                </a:gridCol>
                <a:gridCol w="385010">
                  <a:extLst>
                    <a:ext uri="{9D8B030D-6E8A-4147-A177-3AD203B41FA5}">
                      <a16:colId xmlns="" xmlns:a16="http://schemas.microsoft.com/office/drawing/2014/main" val="20006"/>
                    </a:ext>
                  </a:extLst>
                </a:gridCol>
                <a:gridCol w="421105">
                  <a:extLst>
                    <a:ext uri="{9D8B030D-6E8A-4147-A177-3AD203B41FA5}">
                      <a16:colId xmlns="" xmlns:a16="http://schemas.microsoft.com/office/drawing/2014/main" val="20007"/>
                    </a:ext>
                  </a:extLst>
                </a:gridCol>
                <a:gridCol w="2767264">
                  <a:extLst>
                    <a:ext uri="{9D8B030D-6E8A-4147-A177-3AD203B41FA5}">
                      <a16:colId xmlns="" xmlns:a16="http://schemas.microsoft.com/office/drawing/2014/main" val="20008"/>
                    </a:ext>
                  </a:extLst>
                </a:gridCol>
                <a:gridCol w="1371600">
                  <a:extLst>
                    <a:ext uri="{9D8B030D-6E8A-4147-A177-3AD203B41FA5}">
                      <a16:colId xmlns="" xmlns:a16="http://schemas.microsoft.com/office/drawing/2014/main" val="20009"/>
                    </a:ext>
                  </a:extLst>
                </a:gridCol>
                <a:gridCol w="1143000">
                  <a:extLst>
                    <a:ext uri="{9D8B030D-6E8A-4147-A177-3AD203B41FA5}">
                      <a16:colId xmlns="" xmlns:a16="http://schemas.microsoft.com/office/drawing/2014/main" val="20010"/>
                    </a:ext>
                  </a:extLst>
                </a:gridCol>
                <a:gridCol w="683464">
                  <a:extLst>
                    <a:ext uri="{9D8B030D-6E8A-4147-A177-3AD203B41FA5}">
                      <a16:colId xmlns="" xmlns:a16="http://schemas.microsoft.com/office/drawing/2014/main" val="20011"/>
                    </a:ext>
                  </a:extLst>
                </a:gridCol>
                <a:gridCol w="1638628">
                  <a:extLst>
                    <a:ext uri="{9D8B030D-6E8A-4147-A177-3AD203B41FA5}">
                      <a16:colId xmlns="" xmlns:a16="http://schemas.microsoft.com/office/drawing/2014/main" val="20012"/>
                    </a:ext>
                  </a:extLst>
                </a:gridCol>
              </a:tblGrid>
              <a:tr h="433890">
                <a:tc gridSpan="13">
                  <a:txBody>
                    <a:bodyPr/>
                    <a:lstStyle/>
                    <a:p>
                      <a:pPr algn="ctr" rtl="0" fontAlgn="ctr"/>
                      <a:r>
                        <a:rPr lang="es-ES" sz="2000" b="1" i="0" u="none" strike="noStrike" dirty="0">
                          <a:solidFill>
                            <a:srgbClr val="000000"/>
                          </a:solidFill>
                          <a:effectLst/>
                          <a:latin typeface="Calibri" panose="020F0502020204030204" pitchFamily="34" charset="0"/>
                        </a:rPr>
                        <a:t>Matriz y Plan de tratamiento de riesgos de Corrupción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 xmlns:a16="http://schemas.microsoft.com/office/drawing/2014/main" val="10000"/>
                  </a:ext>
                </a:extLst>
              </a:tr>
              <a:tr h="548072">
                <a:tc>
                  <a:txBody>
                    <a:bodyPr/>
                    <a:lstStyle/>
                    <a:p>
                      <a:pPr algn="l" fontAlgn="ctr"/>
                      <a:r>
                        <a:rPr lang="es-CO" sz="1100" b="0" i="0" u="none" strike="noStrike" dirty="0">
                          <a:solidFill>
                            <a:srgbClr val="000000"/>
                          </a:solidFill>
                          <a:effectLst/>
                          <a:latin typeface="Arial" panose="020B0604020202020204" pitchFamily="34" charset="0"/>
                        </a:rPr>
                        <a:t> </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dirty="0">
                          <a:solidFill>
                            <a:srgbClr val="FFFFFF"/>
                          </a:solidFill>
                          <a:effectLst/>
                          <a:latin typeface="Arial" panose="020B0604020202020204" pitchFamily="34" charset="0"/>
                        </a:rPr>
                        <a:t>RIESGO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dirty="0">
                          <a:solidFill>
                            <a:srgbClr val="FFFFFF"/>
                          </a:solidFill>
                          <a:effectLst/>
                          <a:latin typeface="Arial" panose="020B0604020202020204" pitchFamily="34" charset="0"/>
                        </a:rPr>
                        <a:t>CLASIFICACIÓN</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dirty="0">
                          <a:solidFill>
                            <a:srgbClr val="FFFFFF"/>
                          </a:solidFill>
                          <a:effectLst/>
                          <a:latin typeface="Arial" panose="020B0604020202020204" pitchFamily="34" charset="0"/>
                        </a:rPr>
                        <a:t>CAUSA</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dirty="0">
                          <a:solidFill>
                            <a:srgbClr val="FFFFFF"/>
                          </a:solidFill>
                          <a:effectLst/>
                          <a:latin typeface="Arial" panose="020B0604020202020204" pitchFamily="34" charset="0"/>
                        </a:rPr>
                        <a:t>PROBABILIDAD</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dirty="0">
                          <a:solidFill>
                            <a:srgbClr val="FFFFFF"/>
                          </a:solidFill>
                          <a:effectLst/>
                          <a:latin typeface="Arial" panose="020B0604020202020204" pitchFamily="34" charset="0"/>
                        </a:rPr>
                        <a:t>IMPACTO</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dirty="0">
                          <a:solidFill>
                            <a:srgbClr val="FFFFFF"/>
                          </a:solidFill>
                          <a:effectLst/>
                          <a:latin typeface="Arial" panose="020B0604020202020204" pitchFamily="34" charset="0"/>
                        </a:rPr>
                        <a:t>RIESGO RESIDUAL</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dirty="0">
                          <a:solidFill>
                            <a:srgbClr val="FFFFFF"/>
                          </a:solidFill>
                          <a:effectLst/>
                          <a:latin typeface="Arial" panose="020B0604020202020204" pitchFamily="34" charset="0"/>
                        </a:rPr>
                        <a:t>OPCIÓN DE MANEJO</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dirty="0">
                          <a:solidFill>
                            <a:srgbClr val="FFFFFF"/>
                          </a:solidFill>
                          <a:effectLst/>
                          <a:latin typeface="Arial" panose="020B0604020202020204" pitchFamily="34" charset="0"/>
                        </a:rPr>
                        <a:t>ACTIVIDAD DE CONTROL</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dirty="0">
                          <a:solidFill>
                            <a:srgbClr val="FFFFFF"/>
                          </a:solidFill>
                          <a:effectLst/>
                          <a:latin typeface="Arial" panose="020B0604020202020204" pitchFamily="34" charset="0"/>
                        </a:rPr>
                        <a:t>SOPORTE</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dirty="0">
                          <a:solidFill>
                            <a:srgbClr val="FFFFFF"/>
                          </a:solidFill>
                          <a:effectLst/>
                          <a:latin typeface="Arial" panose="020B0604020202020204" pitchFamily="34" charset="0"/>
                        </a:rPr>
                        <a:t>RESPONSABLE</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dirty="0">
                          <a:solidFill>
                            <a:srgbClr val="FFFFFF"/>
                          </a:solidFill>
                          <a:effectLst/>
                          <a:latin typeface="Arial" panose="020B0604020202020204" pitchFamily="34" charset="0"/>
                        </a:rPr>
                        <a:t>TIEMPO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dirty="0">
                          <a:solidFill>
                            <a:srgbClr val="FFFFFF"/>
                          </a:solidFill>
                          <a:effectLst/>
                          <a:latin typeface="Arial" panose="020B0604020202020204" pitchFamily="34" charset="0"/>
                        </a:rPr>
                        <a:t>INDICADOR</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extLst>
                  <a:ext uri="{0D108BD9-81ED-4DB2-BD59-A6C34878D82A}">
                    <a16:rowId xmlns="" xmlns:a16="http://schemas.microsoft.com/office/drawing/2014/main" val="10001"/>
                  </a:ext>
                </a:extLst>
              </a:tr>
              <a:tr h="494788">
                <a:tc rowSpan="4">
                  <a:txBody>
                    <a:bodyPr/>
                    <a:lstStyle/>
                    <a:p>
                      <a:pPr algn="ctr" fontAlgn="ctr"/>
                      <a:r>
                        <a:rPr lang="es-CO" sz="500" b="1" i="0" u="none" strike="noStrike" dirty="0" smtClean="0">
                          <a:solidFill>
                            <a:schemeClr val="tx1"/>
                          </a:solidFill>
                          <a:effectLst/>
                          <a:latin typeface="Arial" panose="020B0604020202020204" pitchFamily="34" charset="0"/>
                        </a:rPr>
                        <a:t>RC1</a:t>
                      </a:r>
                      <a:endParaRPr lang="es-CO" sz="500" b="1" i="0" u="none" strike="noStrike" dirty="0">
                        <a:solidFill>
                          <a:schemeClr val="tx1"/>
                        </a:solidFill>
                        <a:effectLst/>
                        <a:latin typeface="Arial" panose="020B060402020202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ctr" rtl="0" fontAlgn="ctr"/>
                      <a:r>
                        <a:rPr lang="es-ES" sz="800" b="0" i="0" u="none" strike="noStrike" dirty="0">
                          <a:solidFill>
                            <a:schemeClr val="tx1"/>
                          </a:solidFill>
                          <a:effectLst/>
                          <a:latin typeface="Calibri" panose="020F0502020204030204" pitchFamily="34" charset="0"/>
                        </a:rPr>
                        <a:t>Procesos de selección direccionados con el fin de favorecer a un particular, como resultado de la acción u omisión en la aplicación de las normas y procedimientos, la inobservancia de las funciones y competencias establecidas, o el uso indebido del poder.</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ctr" rtl="0" fontAlgn="ctr"/>
                      <a:r>
                        <a:rPr lang="es-CO" sz="800" b="0" i="0" u="none" strike="noStrike" dirty="0">
                          <a:solidFill>
                            <a:schemeClr val="tx1"/>
                          </a:solidFill>
                          <a:effectLst/>
                          <a:latin typeface="Calibri" panose="020F0502020204030204" pitchFamily="34" charset="0"/>
                        </a:rPr>
                        <a:t>Corrupción </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es-ES" sz="800" b="0" i="0" u="none" strike="noStrike" dirty="0">
                          <a:solidFill>
                            <a:srgbClr val="000000"/>
                          </a:solidFill>
                          <a:effectLst/>
                          <a:latin typeface="Calibri" panose="020F0502020204030204" pitchFamily="34" charset="0"/>
                        </a:rPr>
                        <a:t>Interpretación subjetiva de la normatividad aplicable al proceso.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l" rtl="0" fontAlgn="b"/>
                      <a:r>
                        <a:rPr lang="es-CO" sz="800" b="0" i="0" u="none" strike="noStrike" dirty="0">
                          <a:solidFill>
                            <a:schemeClr val="tx1"/>
                          </a:solidFill>
                          <a:effectLst/>
                          <a:latin typeface="Calibri" panose="020F0502020204030204" pitchFamily="34" charset="0"/>
                        </a:rPr>
                        <a:t>Rara Vez</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l" rtl="0" fontAlgn="b"/>
                      <a:r>
                        <a:rPr lang="es-CO" sz="800" b="0" i="0" u="none" strike="noStrike" dirty="0">
                          <a:solidFill>
                            <a:schemeClr val="tx1"/>
                          </a:solidFill>
                          <a:effectLst/>
                          <a:latin typeface="Calibri" panose="020F0502020204030204" pitchFamily="34" charset="0"/>
                        </a:rPr>
                        <a:t>Catastrófico</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l" rtl="0" fontAlgn="b"/>
                      <a:r>
                        <a:rPr lang="es-CO" sz="800" b="0" i="0" u="none" strike="noStrike" dirty="0">
                          <a:solidFill>
                            <a:schemeClr val="tx1"/>
                          </a:solidFill>
                          <a:effectLst/>
                          <a:latin typeface="Calibri" panose="020F0502020204030204" pitchFamily="34" charset="0"/>
                        </a:rPr>
                        <a:t>Extremo</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4">
                  <a:txBody>
                    <a:bodyPr/>
                    <a:lstStyle/>
                    <a:p>
                      <a:pPr algn="ctr" rtl="0" fontAlgn="ctr"/>
                      <a:r>
                        <a:rPr lang="es-CO" sz="800" b="0" i="0" u="none" strike="noStrike" dirty="0">
                          <a:solidFill>
                            <a:schemeClr val="tx1"/>
                          </a:solidFill>
                          <a:effectLst/>
                          <a:latin typeface="Calibri" panose="020F0502020204030204" pitchFamily="34" charset="0"/>
                        </a:rPr>
                        <a:t>Reducir</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s-419" sz="800" b="0" i="0" u="none" strike="noStrike" kern="1200" dirty="0">
                          <a:solidFill>
                            <a:schemeClr val="tx1"/>
                          </a:solidFill>
                          <a:effectLst/>
                          <a:latin typeface="Calibri" panose="020F0502020204030204" pitchFamily="34" charset="0"/>
                          <a:ea typeface="+mn-ea"/>
                          <a:cs typeface="+mn-cs"/>
                        </a:rPr>
                        <a:t>Establecer precios estándar regionalizados</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r>
                        <a:rPr lang="es-419" sz="800" b="0" i="0" u="none" strike="noStrike" kern="1200" dirty="0">
                          <a:solidFill>
                            <a:srgbClr val="000000"/>
                          </a:solidFill>
                          <a:effectLst/>
                          <a:latin typeface="Calibri" panose="020F0502020204030204" pitchFamily="34" charset="0"/>
                          <a:ea typeface="+mn-ea"/>
                          <a:cs typeface="+mn-cs"/>
                        </a:rPr>
                        <a:t>Bases de datos</a:t>
                      </a:r>
                      <a:endParaRPr lang="es-ES" sz="800" b="0" i="0" u="none" strike="noStrike" kern="1200" dirty="0">
                        <a:solidFill>
                          <a:srgbClr val="000000"/>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800" b="0" i="0" u="none" strike="noStrike" kern="1200" dirty="0" smtClean="0">
                          <a:solidFill>
                            <a:srgbClr val="000000"/>
                          </a:solidFill>
                          <a:effectLst/>
                          <a:latin typeface="Calibri" panose="020F0502020204030204" pitchFamily="34" charset="0"/>
                          <a:ea typeface="+mn-ea"/>
                          <a:cs typeface="+mn-cs"/>
                        </a:rPr>
                        <a:t>Director </a:t>
                      </a:r>
                      <a:r>
                        <a:rPr lang="es-ES" sz="800" b="0" i="0" u="none" strike="noStrike" kern="1200" dirty="0">
                          <a:solidFill>
                            <a:srgbClr val="000000"/>
                          </a:solidFill>
                          <a:effectLst/>
                          <a:latin typeface="Calibri" panose="020F0502020204030204" pitchFamily="34" charset="0"/>
                          <a:ea typeface="+mn-ea"/>
                          <a:cs typeface="+mn-cs"/>
                        </a:rPr>
                        <a:t>Operativo y Director Técnico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r>
                        <a:rPr lang="es-419" sz="800" b="0" i="0" u="none" strike="noStrike" kern="1200" dirty="0">
                          <a:solidFill>
                            <a:srgbClr val="000000"/>
                          </a:solidFill>
                          <a:effectLst/>
                          <a:latin typeface="Calibri" panose="020F0502020204030204" pitchFamily="34" charset="0"/>
                          <a:ea typeface="+mn-ea"/>
                          <a:cs typeface="+mn-cs"/>
                        </a:rPr>
                        <a:t>1°, 2</a:t>
                      </a:r>
                      <a:r>
                        <a:rPr lang="es-419" sz="800" b="0" i="0" u="none" strike="noStrike" kern="1200" dirty="0" smtClean="0">
                          <a:solidFill>
                            <a:srgbClr val="000000"/>
                          </a:solidFill>
                          <a:effectLst/>
                          <a:latin typeface="Calibri" panose="020F0502020204030204" pitchFamily="34" charset="0"/>
                          <a:ea typeface="+mn-ea"/>
                          <a:cs typeface="+mn-cs"/>
                        </a:rPr>
                        <a:t>°, </a:t>
                      </a:r>
                      <a:r>
                        <a:rPr lang="es-419" sz="800" b="0" i="0" u="none" strike="noStrike" kern="1200" dirty="0">
                          <a:solidFill>
                            <a:srgbClr val="000000"/>
                          </a:solidFill>
                          <a:effectLst/>
                          <a:latin typeface="Calibri" panose="020F0502020204030204" pitchFamily="34" charset="0"/>
                          <a:ea typeface="+mn-ea"/>
                          <a:cs typeface="+mn-cs"/>
                        </a:rPr>
                        <a:t>3° </a:t>
                      </a:r>
                      <a:r>
                        <a:rPr lang="es-419" sz="800" b="0" i="0" u="none" strike="noStrike" kern="1200" dirty="0" smtClean="0">
                          <a:solidFill>
                            <a:srgbClr val="000000"/>
                          </a:solidFill>
                          <a:effectLst/>
                          <a:latin typeface="Calibri" panose="020F0502020204030204" pitchFamily="34" charset="0"/>
                          <a:ea typeface="+mn-ea"/>
                          <a:cs typeface="+mn-cs"/>
                        </a:rPr>
                        <a:t>Y 4° trimestre</a:t>
                      </a:r>
                      <a:endParaRPr lang="es-ES" sz="800" b="0" i="0" u="none" strike="noStrike" kern="1200" dirty="0">
                        <a:solidFill>
                          <a:srgbClr val="000000"/>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800" b="0" i="0" u="none" strike="noStrike" dirty="0">
                          <a:solidFill>
                            <a:srgbClr val="000000"/>
                          </a:solidFill>
                          <a:effectLst/>
                          <a:latin typeface="Calibri" panose="020F0502020204030204" pitchFamily="34" charset="0"/>
                        </a:rPr>
                        <a:t>EFICACIA:</a:t>
                      </a:r>
                      <a:br>
                        <a:rPr lang="es-CO" sz="800" b="0" i="0" u="none" strike="noStrike" dirty="0">
                          <a:solidFill>
                            <a:srgbClr val="000000"/>
                          </a:solidFill>
                          <a:effectLst/>
                          <a:latin typeface="Calibri" panose="020F0502020204030204" pitchFamily="34" charset="0"/>
                        </a:rPr>
                      </a:br>
                      <a:r>
                        <a:rPr lang="es-CO" sz="800" b="0" i="0" u="none" strike="noStrike" dirty="0">
                          <a:solidFill>
                            <a:srgbClr val="000000"/>
                          </a:solidFill>
                          <a:effectLst/>
                          <a:latin typeface="Calibri" panose="020F0502020204030204" pitchFamily="34" charset="0"/>
                        </a:rPr>
                        <a:t>Índice de cumplimiento actividades </a:t>
                      </a:r>
                      <a:r>
                        <a:rPr lang="es-CO" sz="800" b="0" i="0" u="none" strike="noStrike" dirty="0" smtClean="0">
                          <a:solidFill>
                            <a:srgbClr val="000000"/>
                          </a:solidFill>
                          <a:effectLst/>
                          <a:latin typeface="Calibri" panose="020F0502020204030204" pitchFamily="34" charset="0"/>
                        </a:rPr>
                        <a:t>= N</a:t>
                      </a:r>
                      <a:r>
                        <a:rPr lang="es-CO" sz="800" b="0" i="0" u="none" strike="noStrike" dirty="0">
                          <a:solidFill>
                            <a:srgbClr val="000000"/>
                          </a:solidFill>
                          <a:effectLst/>
                          <a:latin typeface="Calibri" panose="020F0502020204030204" pitchFamily="34" charset="0"/>
                        </a:rPr>
                        <a:t>° Regiones con precio estandarizado / N° de regiones </a:t>
                      </a:r>
                      <a:endParaRPr lang="es-ES" sz="800" b="0" i="0" u="none" strike="noStrike" kern="1200" dirty="0">
                        <a:solidFill>
                          <a:srgbClr val="000000"/>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 xmlns:a16="http://schemas.microsoft.com/office/drawing/2014/main" val="10002"/>
                  </a:ext>
                </a:extLst>
              </a:tr>
              <a:tr h="592222">
                <a:tc vMerge="1">
                  <a:txBody>
                    <a:bodyPr/>
                    <a:lstStyle/>
                    <a:p>
                      <a:endParaRPr lang="es-CO"/>
                    </a:p>
                  </a:txBody>
                  <a:tcPr/>
                </a:tc>
                <a:tc vMerge="1">
                  <a:txBody>
                    <a:bodyPr/>
                    <a:lstStyle/>
                    <a:p>
                      <a:endParaRPr lang="es-CO"/>
                    </a:p>
                  </a:txBody>
                  <a:tcPr/>
                </a:tc>
                <a:tc vMerge="1">
                  <a:txBody>
                    <a:bodyPr/>
                    <a:lstStyle/>
                    <a:p>
                      <a:endParaRPr lang="es-CO"/>
                    </a:p>
                  </a:txBody>
                  <a:tcPr/>
                </a:tc>
                <a:tc rowSpan="3">
                  <a:txBody>
                    <a:bodyPr/>
                    <a:lstStyle/>
                    <a:p>
                      <a:pPr algn="ctr" rtl="0" fontAlgn="ctr"/>
                      <a:r>
                        <a:rPr lang="es-ES" sz="800" b="0" i="0" u="none" strike="noStrike" dirty="0">
                          <a:solidFill>
                            <a:schemeClr val="tx1"/>
                          </a:solidFill>
                          <a:effectLst/>
                          <a:latin typeface="Calibri" panose="020F0502020204030204" pitchFamily="34" charset="0"/>
                        </a:rPr>
                        <a:t>Conflicto de intereses por parte de las personas involucradas en la estructuración del proceso (estudios previos, pliegos previos, pliegos definitivos, etc.).</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ctr"/>
                      <a:r>
                        <a:rPr lang="es-ES" sz="800" b="0" i="0" u="none" strike="noStrike" dirty="0" smtClean="0">
                          <a:solidFill>
                            <a:schemeClr val="tx1"/>
                          </a:solidFill>
                          <a:effectLst/>
                          <a:latin typeface="Calibri" panose="020F0502020204030204" pitchFamily="34" charset="0"/>
                        </a:rPr>
                        <a:t>Implementar,</a:t>
                      </a:r>
                      <a:r>
                        <a:rPr lang="es-ES" sz="800" b="0" i="0" u="none" strike="noStrike" baseline="0" dirty="0" smtClean="0">
                          <a:solidFill>
                            <a:schemeClr val="tx1"/>
                          </a:solidFill>
                          <a:effectLst/>
                          <a:latin typeface="Calibri" panose="020F0502020204030204" pitchFamily="34" charset="0"/>
                        </a:rPr>
                        <a:t> </a:t>
                      </a:r>
                      <a:r>
                        <a:rPr lang="es-ES" sz="800" b="0" i="0" u="none" strike="noStrike" dirty="0" smtClean="0">
                          <a:solidFill>
                            <a:schemeClr val="tx1"/>
                          </a:solidFill>
                          <a:effectLst/>
                          <a:latin typeface="Calibri" panose="020F0502020204030204" pitchFamily="34" charset="0"/>
                        </a:rPr>
                        <a:t>revisar y ajustar anualmente los pliegos tipo, </a:t>
                      </a:r>
                      <a:r>
                        <a:rPr lang="es-ES" sz="800" b="0" i="0" u="none" strike="noStrike" dirty="0">
                          <a:solidFill>
                            <a:schemeClr val="tx1"/>
                          </a:solidFill>
                          <a:effectLst/>
                          <a:latin typeface="Calibri" panose="020F0502020204030204" pitchFamily="34" charset="0"/>
                        </a:rPr>
                        <a:t>para todas las modalidades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dirty="0">
                          <a:solidFill>
                            <a:schemeClr val="tx1"/>
                          </a:solidFill>
                          <a:effectLst/>
                          <a:latin typeface="Calibri" panose="020F0502020204030204" pitchFamily="34" charset="0"/>
                        </a:rPr>
                        <a:t>Pliegos Tipo actualizados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dirty="0">
                          <a:solidFill>
                            <a:schemeClr val="tx1"/>
                          </a:solidFill>
                          <a:effectLst/>
                          <a:latin typeface="Calibri" panose="020F0502020204030204" pitchFamily="34" charset="0"/>
                        </a:rPr>
                        <a:t>Director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r>
                        <a:rPr lang="es-419" sz="800" b="0" i="0" u="none" strike="noStrike" kern="1200" dirty="0" smtClean="0">
                          <a:solidFill>
                            <a:schemeClr val="tx1"/>
                          </a:solidFill>
                          <a:effectLst/>
                          <a:latin typeface="Calibri" panose="020F0502020204030204" pitchFamily="34" charset="0"/>
                          <a:ea typeface="+mn-ea"/>
                          <a:cs typeface="+mn-cs"/>
                        </a:rPr>
                        <a:t>1°, 2°, 3° Y 4° trimestre</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800" b="0" i="0" u="none" strike="noStrike" dirty="0">
                          <a:solidFill>
                            <a:schemeClr val="tx1"/>
                          </a:solidFill>
                          <a:effectLst/>
                          <a:latin typeface="Calibri" panose="020F0502020204030204" pitchFamily="34" charset="0"/>
                        </a:rPr>
                        <a:t>EFICACIA:</a:t>
                      </a:r>
                      <a:br>
                        <a:rPr lang="es-CO" sz="800" b="0" i="0" u="none" strike="noStrike" dirty="0">
                          <a:solidFill>
                            <a:schemeClr val="tx1"/>
                          </a:solidFill>
                          <a:effectLst/>
                          <a:latin typeface="Calibri" panose="020F0502020204030204" pitchFamily="34" charset="0"/>
                        </a:rPr>
                      </a:br>
                      <a:r>
                        <a:rPr lang="es-CO" sz="800" b="0" i="0" u="none" strike="noStrike" dirty="0">
                          <a:solidFill>
                            <a:schemeClr val="tx1"/>
                          </a:solidFill>
                          <a:effectLst/>
                          <a:latin typeface="Calibri" panose="020F0502020204030204" pitchFamily="34" charset="0"/>
                        </a:rPr>
                        <a:t>Índice de cumplimiento actividades </a:t>
                      </a:r>
                      <a:r>
                        <a:rPr lang="es-CO" sz="800" b="0" i="0" u="none" strike="noStrike" dirty="0" smtClean="0">
                          <a:solidFill>
                            <a:schemeClr val="tx1"/>
                          </a:solidFill>
                          <a:effectLst/>
                          <a:latin typeface="Calibri" panose="020F0502020204030204" pitchFamily="34" charset="0"/>
                        </a:rPr>
                        <a:t>= N</a:t>
                      </a:r>
                      <a:r>
                        <a:rPr lang="es-CO" sz="800" b="0" i="0" u="none" strike="noStrike" dirty="0" smtClean="0">
                          <a:solidFill>
                            <a:schemeClr val="tx1"/>
                          </a:solidFill>
                          <a:effectLst/>
                          <a:latin typeface="Calibri" panose="020F0502020204030204" pitchFamily="34" charset="0"/>
                        </a:rPr>
                        <a:t>° de </a:t>
                      </a:r>
                      <a:r>
                        <a:rPr lang="es-CO" sz="800" b="0" i="0" u="none" strike="noStrike" dirty="0">
                          <a:solidFill>
                            <a:schemeClr val="tx1"/>
                          </a:solidFill>
                          <a:effectLst/>
                          <a:latin typeface="Calibri" panose="020F0502020204030204" pitchFamily="34" charset="0"/>
                        </a:rPr>
                        <a:t>pliegos </a:t>
                      </a:r>
                      <a:r>
                        <a:rPr lang="es-CO" sz="800" b="0" i="0" u="none" strike="noStrike" dirty="0" smtClean="0">
                          <a:solidFill>
                            <a:schemeClr val="tx1"/>
                          </a:solidFill>
                          <a:effectLst/>
                          <a:latin typeface="Calibri" panose="020F0502020204030204" pitchFamily="34" charset="0"/>
                        </a:rPr>
                        <a:t>tipo revisados </a:t>
                      </a:r>
                      <a:r>
                        <a:rPr lang="es-CO" sz="800" b="0" i="0" u="none" strike="noStrike" dirty="0">
                          <a:solidFill>
                            <a:schemeClr val="tx1"/>
                          </a:solidFill>
                          <a:effectLst/>
                          <a:latin typeface="Calibri" panose="020F0502020204030204" pitchFamily="34" charset="0"/>
                        </a:rPr>
                        <a:t>y/o ajustados </a:t>
                      </a:r>
                      <a:r>
                        <a:rPr lang="es-CO" sz="800" b="0" i="0" u="none" strike="noStrike" dirty="0" smtClean="0">
                          <a:solidFill>
                            <a:schemeClr val="tx1"/>
                          </a:solidFill>
                          <a:effectLst/>
                          <a:latin typeface="Calibri" panose="020F0502020204030204" pitchFamily="34" charset="0"/>
                        </a:rPr>
                        <a:t>/ </a:t>
                      </a:r>
                      <a:r>
                        <a:rPr lang="es-CO" sz="800" b="0" i="0" u="none" strike="noStrike" dirty="0" smtClean="0">
                          <a:solidFill>
                            <a:schemeClr val="tx1"/>
                          </a:solidFill>
                          <a:effectLst/>
                          <a:latin typeface="Calibri" panose="020F0502020204030204" pitchFamily="34" charset="0"/>
                        </a:rPr>
                        <a:t>N° de </a:t>
                      </a:r>
                      <a:r>
                        <a:rPr lang="es-CO" sz="800" b="0" i="0" u="none" strike="noStrike" dirty="0">
                          <a:solidFill>
                            <a:schemeClr val="tx1"/>
                          </a:solidFill>
                          <a:effectLst/>
                          <a:latin typeface="Calibri" panose="020F0502020204030204" pitchFamily="34" charset="0"/>
                        </a:rPr>
                        <a:t>pliegos tipo </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 xmlns:a16="http://schemas.microsoft.com/office/drawing/2014/main" val="10003"/>
                  </a:ext>
                </a:extLst>
              </a:tr>
              <a:tr h="494788">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ctr"/>
                      <a:r>
                        <a:rPr lang="es-ES" sz="800" b="0" i="0" u="none" strike="noStrike" dirty="0" smtClean="0">
                          <a:solidFill>
                            <a:schemeClr val="tx1"/>
                          </a:solidFill>
                          <a:effectLst/>
                          <a:latin typeface="Calibri" panose="020F0502020204030204" pitchFamily="34" charset="0"/>
                        </a:rPr>
                        <a:t>Establecer </a:t>
                      </a:r>
                      <a:r>
                        <a:rPr lang="es-ES" sz="800" b="0" i="0" u="none" strike="noStrike" dirty="0">
                          <a:solidFill>
                            <a:schemeClr val="tx1"/>
                          </a:solidFill>
                          <a:effectLst/>
                          <a:latin typeface="Calibri" panose="020F0502020204030204" pitchFamily="34" charset="0"/>
                        </a:rPr>
                        <a:t>un método de selección de la oferta ganadora, que sea imposible de anticipar por parte del contratista, evitando que éste ajuste su oferta a la misma, el cual deberá ser revisado y ajustado en el momento que sea requerido.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dirty="0">
                          <a:solidFill>
                            <a:schemeClr val="tx1"/>
                          </a:solidFill>
                          <a:effectLst/>
                          <a:latin typeface="Calibri" panose="020F0502020204030204" pitchFamily="34" charset="0"/>
                        </a:rPr>
                        <a:t>Criterio de Selección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dirty="0">
                          <a:solidFill>
                            <a:schemeClr val="tx1"/>
                          </a:solidFill>
                          <a:effectLst/>
                          <a:latin typeface="Calibri" panose="020F0502020204030204" pitchFamily="34" charset="0"/>
                        </a:rPr>
                        <a:t>Director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s-419" sz="800" b="0" i="0" u="none" strike="noStrike" kern="1200" dirty="0" smtClean="0">
                          <a:solidFill>
                            <a:schemeClr val="tx1"/>
                          </a:solidFill>
                          <a:effectLst/>
                          <a:latin typeface="Calibri" panose="020F0502020204030204" pitchFamily="34" charset="0"/>
                          <a:ea typeface="+mn-ea"/>
                          <a:cs typeface="+mn-cs"/>
                        </a:rPr>
                        <a:t>1°, 2°, 3° Y 4° trimestre</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a:solidFill>
                            <a:schemeClr val="tx1"/>
                          </a:solidFill>
                          <a:effectLst/>
                          <a:latin typeface="Calibri" panose="020F0502020204030204" pitchFamily="34" charset="0"/>
                        </a:rPr>
                        <a:t>EFICACIA:</a:t>
                      </a:r>
                      <a:br>
                        <a:rPr lang="es-ES" sz="800" b="0" i="0" u="none" strike="noStrike" dirty="0">
                          <a:solidFill>
                            <a:schemeClr val="tx1"/>
                          </a:solidFill>
                          <a:effectLst/>
                          <a:latin typeface="Calibri" panose="020F0502020204030204" pitchFamily="34" charset="0"/>
                        </a:rPr>
                      </a:br>
                      <a:r>
                        <a:rPr lang="es-ES" sz="800" b="0" i="0" u="none" strike="noStrike" dirty="0">
                          <a:solidFill>
                            <a:schemeClr val="tx1"/>
                          </a:solidFill>
                          <a:effectLst/>
                          <a:latin typeface="Calibri" panose="020F0502020204030204" pitchFamily="34" charset="0"/>
                        </a:rPr>
                        <a:t>Índice de cumplimiento actividades = No. De revisiones efectuadas/No. De revisiones requeridas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4"/>
                  </a:ext>
                </a:extLst>
              </a:tr>
              <a:tr h="494788">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ctr"/>
                      <a:r>
                        <a:rPr lang="es-ES" sz="800" b="0" i="0" u="none" strike="noStrike" dirty="0" smtClean="0">
                          <a:solidFill>
                            <a:schemeClr val="tx1"/>
                          </a:solidFill>
                          <a:effectLst/>
                          <a:latin typeface="Calibri" panose="020F0502020204030204" pitchFamily="34" charset="0"/>
                        </a:rPr>
                        <a:t>Promover </a:t>
                      </a:r>
                      <a:r>
                        <a:rPr lang="es-ES" sz="800" b="0" i="0" u="none" strike="noStrike" dirty="0">
                          <a:solidFill>
                            <a:schemeClr val="tx1"/>
                          </a:solidFill>
                          <a:effectLst/>
                          <a:latin typeface="Calibri" panose="020F0502020204030204" pitchFamily="34" charset="0"/>
                        </a:rPr>
                        <a:t>y facilitar el accionar de veedurías en cada uno de los procesos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dirty="0">
                          <a:solidFill>
                            <a:schemeClr val="tx1"/>
                          </a:solidFill>
                          <a:effectLst/>
                          <a:latin typeface="Calibri" panose="020F0502020204030204" pitchFamily="34" charset="0"/>
                        </a:rPr>
                        <a:t>Evento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dirty="0">
                          <a:solidFill>
                            <a:schemeClr val="tx1"/>
                          </a:solidFill>
                          <a:effectLst/>
                          <a:latin typeface="Calibri" panose="020F0502020204030204" pitchFamily="34" charset="0"/>
                        </a:rPr>
                        <a:t>Director de Contratación</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s-419" sz="800" b="0" i="0" u="none" strike="noStrike" kern="1200" dirty="0" smtClean="0">
                          <a:solidFill>
                            <a:schemeClr val="tx1"/>
                          </a:solidFill>
                          <a:effectLst/>
                          <a:latin typeface="Calibri" panose="020F0502020204030204" pitchFamily="34" charset="0"/>
                          <a:ea typeface="+mn-ea"/>
                          <a:cs typeface="+mn-cs"/>
                        </a:rPr>
                        <a:t>1°, 2°, 3° Y 4° trimestre</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dirty="0" smtClean="0">
                          <a:solidFill>
                            <a:schemeClr val="tx1"/>
                          </a:solidFill>
                          <a:effectLst/>
                          <a:latin typeface="Calibri" panose="020F0502020204030204" pitchFamily="34" charset="0"/>
                        </a:rPr>
                        <a:t>EFICACIA:</a:t>
                      </a:r>
                      <a:br>
                        <a:rPr lang="es-CO" sz="800" b="0" i="0" u="none" strike="noStrike" dirty="0" smtClean="0">
                          <a:solidFill>
                            <a:schemeClr val="tx1"/>
                          </a:solidFill>
                          <a:effectLst/>
                          <a:latin typeface="Calibri" panose="020F0502020204030204" pitchFamily="34" charset="0"/>
                        </a:rPr>
                      </a:br>
                      <a:r>
                        <a:rPr lang="es-CO" sz="800" b="0" i="0" u="none" strike="noStrike" dirty="0" smtClean="0">
                          <a:solidFill>
                            <a:schemeClr val="tx1"/>
                          </a:solidFill>
                          <a:effectLst/>
                          <a:latin typeface="Calibri" panose="020F0502020204030204" pitchFamily="34" charset="0"/>
                        </a:rPr>
                        <a:t>Índice de cumplimiento actividades = No de procesos divulgados a las veedurías/No de procesos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5"/>
                  </a:ext>
                </a:extLst>
              </a:tr>
              <a:tr h="578520">
                <a:tc rowSpan="2">
                  <a:txBody>
                    <a:bodyPr/>
                    <a:lstStyle/>
                    <a:p>
                      <a:pPr algn="ctr" rtl="0" fontAlgn="ctr"/>
                      <a:r>
                        <a:rPr lang="es-CO" sz="500" b="1" i="0" u="none" strike="noStrike" dirty="0">
                          <a:solidFill>
                            <a:schemeClr val="tx1"/>
                          </a:solidFill>
                          <a:effectLst/>
                          <a:latin typeface="Calibri" panose="020F0502020204030204" pitchFamily="34" charset="0"/>
                        </a:rPr>
                        <a:t> </a:t>
                      </a:r>
                      <a:r>
                        <a:rPr lang="es-CO" sz="500" b="1" i="0" u="none" strike="noStrike" dirty="0" smtClean="0">
                          <a:solidFill>
                            <a:schemeClr val="tx1"/>
                          </a:solidFill>
                          <a:effectLst/>
                          <a:latin typeface="Calibri" panose="020F0502020204030204" pitchFamily="34" charset="0"/>
                        </a:rPr>
                        <a:t>RC2</a:t>
                      </a:r>
                      <a:endParaRPr lang="es-CO" sz="500" b="1"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just" rtl="0" fontAlgn="ctr"/>
                      <a:r>
                        <a:rPr lang="es-ES" sz="800" b="0" i="0" u="none" strike="noStrike" dirty="0">
                          <a:solidFill>
                            <a:schemeClr val="tx1"/>
                          </a:solidFill>
                          <a:effectLst/>
                          <a:latin typeface="Calibri" panose="020F0502020204030204" pitchFamily="34" charset="0"/>
                        </a:rPr>
                        <a:t>Omisión o alteración intencional - dolosa que se </a:t>
                      </a:r>
                      <a:r>
                        <a:rPr lang="es-ES" sz="800" b="0" i="0" u="none" strike="noStrike" dirty="0" smtClean="0">
                          <a:solidFill>
                            <a:schemeClr val="tx1"/>
                          </a:solidFill>
                          <a:effectLst/>
                          <a:latin typeface="Calibri" panose="020F0502020204030204" pitchFamily="34" charset="0"/>
                        </a:rPr>
                        <a:t>aparta de </a:t>
                      </a:r>
                      <a:r>
                        <a:rPr lang="es-ES" sz="800" b="0" i="0" u="none" strike="noStrike" dirty="0">
                          <a:solidFill>
                            <a:schemeClr val="tx1"/>
                          </a:solidFill>
                          <a:effectLst/>
                          <a:latin typeface="Calibri" panose="020F0502020204030204" pitchFamily="34" charset="0"/>
                        </a:rPr>
                        <a:t>los procedimientos de control y vigilancia regulados por manuales, normas y especificaciones durante la ejecución de obras.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dirty="0">
                          <a:solidFill>
                            <a:schemeClr val="tx1"/>
                          </a:solidFill>
                          <a:effectLst/>
                          <a:latin typeface="Calibri" panose="020F0502020204030204" pitchFamily="34" charset="0"/>
                        </a:rPr>
                        <a:t>Corrupción </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rtl="0" fontAlgn="ctr"/>
                      <a:r>
                        <a:rPr lang="es-CO" sz="800" b="0" i="0" u="none" strike="noStrike" noProof="0" dirty="0">
                          <a:solidFill>
                            <a:schemeClr val="tx1"/>
                          </a:solidFill>
                          <a:effectLst/>
                          <a:latin typeface="Calibri" panose="020F0502020204030204" pitchFamily="34" charset="0"/>
                        </a:rPr>
                        <a:t>Incumplimiento Código de Integridad por parte </a:t>
                      </a:r>
                      <a:r>
                        <a:rPr lang="es-CO" sz="800" b="0" i="0" u="none" strike="noStrike" noProof="0" dirty="0" smtClean="0">
                          <a:solidFill>
                            <a:schemeClr val="tx1"/>
                          </a:solidFill>
                          <a:effectLst/>
                          <a:latin typeface="Calibri" panose="020F0502020204030204" pitchFamily="34" charset="0"/>
                        </a:rPr>
                        <a:t>de contratistas </a:t>
                      </a:r>
                      <a:r>
                        <a:rPr lang="es-CO" sz="800" b="0" i="0" u="none" strike="noStrike" noProof="0" dirty="0">
                          <a:solidFill>
                            <a:schemeClr val="tx1"/>
                          </a:solidFill>
                          <a:effectLst/>
                          <a:latin typeface="Calibri" panose="020F0502020204030204" pitchFamily="34" charset="0"/>
                        </a:rPr>
                        <a:t>e interventores </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l" fontAlgn="b"/>
                      <a:r>
                        <a:rPr lang="es-CO" sz="800" b="0" i="0" u="none" strike="noStrike" dirty="0">
                          <a:solidFill>
                            <a:schemeClr val="tx1"/>
                          </a:solidFill>
                          <a:effectLst/>
                          <a:latin typeface="Arial" panose="020B0604020202020204" pitchFamily="34" charset="0"/>
                        </a:rPr>
                        <a:t>Rara Vez</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l" fontAlgn="b"/>
                      <a:r>
                        <a:rPr lang="es-CO" sz="800" b="0" i="0" u="none" strike="noStrike" dirty="0">
                          <a:solidFill>
                            <a:schemeClr val="tx1"/>
                          </a:solidFill>
                          <a:effectLst/>
                          <a:latin typeface="Arial" panose="020B0604020202020204" pitchFamily="34" charset="0"/>
                        </a:rPr>
                        <a:t>Catastrófico</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l" fontAlgn="b"/>
                      <a:r>
                        <a:rPr lang="es-CO" sz="800" b="0" i="0" u="none" strike="noStrike" dirty="0">
                          <a:solidFill>
                            <a:schemeClr val="tx1"/>
                          </a:solidFill>
                          <a:effectLst/>
                          <a:latin typeface="Arial" panose="020B0604020202020204" pitchFamily="34" charset="0"/>
                        </a:rPr>
                        <a:t>Extremo</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dirty="0">
                          <a:solidFill>
                            <a:schemeClr val="tx1"/>
                          </a:solidFill>
                          <a:effectLst/>
                          <a:latin typeface="Calibri" panose="020F0502020204030204" pitchFamily="34" charset="0"/>
                        </a:rPr>
                        <a:t>Reducir</a:t>
                      </a: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b"/>
                      <a:r>
                        <a:rPr lang="es-CO" sz="800" b="0" i="0" u="none" strike="noStrike" kern="1200" dirty="0" smtClean="0">
                          <a:solidFill>
                            <a:schemeClr val="tx1"/>
                          </a:solidFill>
                          <a:effectLst/>
                          <a:latin typeface="Calibri" panose="020F0502020204030204" pitchFamily="34" charset="0"/>
                          <a:ea typeface="+mn-ea"/>
                          <a:cs typeface="+mn-cs"/>
                        </a:rPr>
                        <a:t>Elaborar material </a:t>
                      </a:r>
                      <a:r>
                        <a:rPr lang="es-CO" sz="800" b="0" i="0" u="none" strike="noStrike" kern="1200" dirty="0">
                          <a:solidFill>
                            <a:schemeClr val="tx1"/>
                          </a:solidFill>
                          <a:effectLst/>
                          <a:latin typeface="Calibri" panose="020F0502020204030204" pitchFamily="34" charset="0"/>
                          <a:ea typeface="+mn-ea"/>
                          <a:cs typeface="+mn-cs"/>
                        </a:rPr>
                        <a:t>y socializar el código de integridad a interventores y contratistas al inicio de cada proyecto</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kern="1200" dirty="0">
                          <a:solidFill>
                            <a:schemeClr val="tx1"/>
                          </a:solidFill>
                          <a:effectLst/>
                          <a:latin typeface="Calibri" panose="020F0502020204030204" pitchFamily="34" charset="0"/>
                          <a:ea typeface="+mn-ea"/>
                          <a:cs typeface="+mn-cs"/>
                        </a:rPr>
                        <a:t>1. Material sobre el código de integridad elaborado.</a:t>
                      </a:r>
                    </a:p>
                    <a:p>
                      <a:pPr algn="ctr" rtl="0" fontAlgn="ctr"/>
                      <a:r>
                        <a:rPr lang="es-ES" sz="800" b="0" i="0" u="none" strike="noStrike" kern="1200" dirty="0" smtClean="0">
                          <a:solidFill>
                            <a:schemeClr val="tx1"/>
                          </a:solidFill>
                          <a:effectLst/>
                          <a:latin typeface="Calibri" panose="020F0502020204030204" pitchFamily="34" charset="0"/>
                          <a:ea typeface="+mn-ea"/>
                          <a:cs typeface="+mn-cs"/>
                        </a:rPr>
                        <a:t>2</a:t>
                      </a:r>
                      <a:r>
                        <a:rPr lang="es-ES" sz="800" b="0" i="0" u="none" strike="noStrike" kern="1200" dirty="0">
                          <a:solidFill>
                            <a:schemeClr val="tx1"/>
                          </a:solidFill>
                          <a:effectLst/>
                          <a:latin typeface="Calibri" panose="020F0502020204030204" pitchFamily="34" charset="0"/>
                          <a:ea typeface="+mn-ea"/>
                          <a:cs typeface="+mn-cs"/>
                        </a:rPr>
                        <a:t>. Registro de participantes de la socialización a interventores y contratistas</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171450" indent="-171450" algn="ctr" rtl="0" fontAlgn="ctr">
                        <a:buFont typeface="Arial" panose="020B0604020202020204" pitchFamily="34" charset="0"/>
                        <a:buChar char="•"/>
                      </a:pPr>
                      <a:r>
                        <a:rPr lang="es-ES" sz="800" b="0" i="0" u="none" strike="noStrike" kern="1200" dirty="0">
                          <a:solidFill>
                            <a:schemeClr val="tx1"/>
                          </a:solidFill>
                          <a:effectLst/>
                          <a:latin typeface="Calibri" panose="020F0502020204030204" pitchFamily="34" charset="0"/>
                          <a:ea typeface="+mn-ea"/>
                          <a:cs typeface="+mn-cs"/>
                        </a:rPr>
                        <a:t>Secretaría General soporte 1</a:t>
                      </a:r>
                    </a:p>
                    <a:p>
                      <a:pPr marL="171450" indent="-171450" algn="ctr" rtl="0" fontAlgn="ctr">
                        <a:buFont typeface="Arial" panose="020B0604020202020204" pitchFamily="34" charset="0"/>
                        <a:buChar char="•"/>
                      </a:pPr>
                      <a:r>
                        <a:rPr lang="es-ES" sz="800" b="0" i="0" u="none" strike="noStrike" kern="1200" dirty="0">
                          <a:solidFill>
                            <a:schemeClr val="tx1"/>
                          </a:solidFill>
                          <a:effectLst/>
                          <a:latin typeface="Calibri" panose="020F0502020204030204" pitchFamily="34" charset="0"/>
                          <a:ea typeface="+mn-ea"/>
                          <a:cs typeface="+mn-cs"/>
                        </a:rPr>
                        <a:t> Director Operativo soporte 2 </a:t>
                      </a:r>
                    </a:p>
                    <a:p>
                      <a:pPr marL="171450" indent="-171450" algn="ctr" rtl="0" fontAlgn="ctr">
                        <a:buFont typeface="Arial" panose="020B0604020202020204" pitchFamily="34" charset="0"/>
                        <a:buChar char="•"/>
                      </a:pPr>
                      <a:r>
                        <a:rPr lang="es-ES" sz="800" b="0" i="0" u="none" strike="noStrike" kern="1200" dirty="0">
                          <a:solidFill>
                            <a:schemeClr val="tx1"/>
                          </a:solidFill>
                          <a:effectLst/>
                          <a:latin typeface="Calibri" panose="020F0502020204030204" pitchFamily="34" charset="0"/>
                          <a:ea typeface="+mn-ea"/>
                          <a:cs typeface="+mn-cs"/>
                        </a:rPr>
                        <a:t>Director Técnico soporte 2</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kern="1200" dirty="0">
                          <a:solidFill>
                            <a:schemeClr val="tx1"/>
                          </a:solidFill>
                          <a:effectLst/>
                          <a:latin typeface="Calibri" panose="020F0502020204030204" pitchFamily="34" charset="0"/>
                          <a:ea typeface="+mn-ea"/>
                          <a:cs typeface="+mn-cs"/>
                        </a:rPr>
                        <a:t>Trimestral</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kern="1200" dirty="0">
                          <a:solidFill>
                            <a:schemeClr val="tx1"/>
                          </a:solidFill>
                          <a:effectLst/>
                          <a:latin typeface="Calibri" panose="020F0502020204030204" pitchFamily="34" charset="0"/>
                          <a:ea typeface="+mn-ea"/>
                          <a:cs typeface="+mn-cs"/>
                        </a:rPr>
                        <a:t>EFICACIA:</a:t>
                      </a:r>
                      <a:br>
                        <a:rPr lang="es-ES" sz="800" b="0" i="0" u="none" strike="noStrike" kern="1200" dirty="0">
                          <a:solidFill>
                            <a:schemeClr val="tx1"/>
                          </a:solidFill>
                          <a:effectLst/>
                          <a:latin typeface="Calibri" panose="020F0502020204030204" pitchFamily="34" charset="0"/>
                          <a:ea typeface="+mn-ea"/>
                          <a:cs typeface="+mn-cs"/>
                        </a:rPr>
                      </a:br>
                      <a:r>
                        <a:rPr lang="es-ES" sz="800" b="0" i="0" u="none" strike="noStrike" kern="1200" dirty="0">
                          <a:solidFill>
                            <a:schemeClr val="tx1"/>
                          </a:solidFill>
                          <a:effectLst/>
                          <a:latin typeface="Calibri" panose="020F0502020204030204" pitchFamily="34" charset="0"/>
                          <a:ea typeface="+mn-ea"/>
                          <a:cs typeface="+mn-cs"/>
                        </a:rPr>
                        <a:t>Índice de cumplimiento actividades = N° de </a:t>
                      </a:r>
                      <a:r>
                        <a:rPr lang="es-ES" sz="800" b="0" i="0" u="none" strike="noStrike" kern="1200" dirty="0" smtClean="0">
                          <a:solidFill>
                            <a:schemeClr val="tx1"/>
                          </a:solidFill>
                          <a:effectLst/>
                          <a:latin typeface="Calibri" panose="020F0502020204030204" pitchFamily="34" charset="0"/>
                          <a:ea typeface="+mn-ea"/>
                          <a:cs typeface="+mn-cs"/>
                        </a:rPr>
                        <a:t>socializaciones realizadas</a:t>
                      </a:r>
                      <a:r>
                        <a:rPr lang="es-ES" sz="800" b="0" i="0" u="none" strike="noStrike" kern="1200" dirty="0">
                          <a:solidFill>
                            <a:schemeClr val="tx1"/>
                          </a:solidFill>
                          <a:effectLst/>
                          <a:latin typeface="Calibri" panose="020F0502020204030204" pitchFamily="34" charset="0"/>
                          <a:ea typeface="+mn-ea"/>
                          <a:cs typeface="+mn-cs"/>
                        </a:rPr>
                        <a:t>/ N° total </a:t>
                      </a:r>
                      <a:r>
                        <a:rPr lang="es-ES" sz="800" b="0" i="0" u="none" strike="noStrike" kern="1200" dirty="0" smtClean="0">
                          <a:solidFill>
                            <a:schemeClr val="tx1"/>
                          </a:solidFill>
                          <a:effectLst/>
                          <a:latin typeface="Calibri" panose="020F0502020204030204" pitchFamily="34" charset="0"/>
                          <a:ea typeface="+mn-ea"/>
                          <a:cs typeface="+mn-cs"/>
                        </a:rPr>
                        <a:t>de proyectos iniciados</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7"/>
                  </a:ext>
                </a:extLst>
              </a:tr>
              <a:tr h="269149">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b"/>
                      <a:r>
                        <a:rPr lang="es-ES" sz="800" b="0" i="0" u="none" strike="noStrike" dirty="0">
                          <a:solidFill>
                            <a:schemeClr val="tx1"/>
                          </a:solidFill>
                          <a:effectLst/>
                          <a:latin typeface="Calibri" panose="020F0502020204030204" pitchFamily="34" charset="0"/>
                        </a:rPr>
                        <a:t>Tráfico de influencias y presiones indebidas</a:t>
                      </a:r>
                    </a:p>
                  </a:txBody>
                  <a:tcPr marL="5961" marR="5961" marT="596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b"/>
                      <a:r>
                        <a:rPr lang="es-ES" sz="800" b="0" i="0" u="none" strike="noStrike" dirty="0" smtClean="0">
                          <a:solidFill>
                            <a:schemeClr val="tx1"/>
                          </a:solidFill>
                          <a:effectLst/>
                          <a:latin typeface="Calibri" panose="020F0502020204030204" pitchFamily="34" charset="0"/>
                        </a:rPr>
                        <a:t>Ajustar el manual de Interventoría, ajustes de los procedimientos de la Interventoría por parte de la Unidad Ejecutora involucrada, revisión de requisitos de la interventoría para la autorización del pago, certificación de no existencia de los actos de corrupción en la supervisión de los Contratos</a:t>
                      </a:r>
                      <a:endParaRPr lang="es-ES"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smtClean="0">
                          <a:solidFill>
                            <a:schemeClr val="tx1"/>
                          </a:solidFill>
                          <a:effectLst/>
                          <a:latin typeface="Calibri" panose="020F0502020204030204" pitchFamily="34" charset="0"/>
                        </a:rPr>
                        <a:t>manual de Interventoría</a:t>
                      </a:r>
                      <a:endParaRPr lang="es-CO"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a:solidFill>
                            <a:schemeClr val="tx1"/>
                          </a:solidFill>
                          <a:effectLst/>
                          <a:latin typeface="Calibri" panose="020F0502020204030204" pitchFamily="34" charset="0"/>
                        </a:rPr>
                        <a:t>Director Operativo y Director Técnico</a:t>
                      </a: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s-419" sz="800" b="0" i="0" u="none" strike="noStrike" kern="1200" dirty="0" smtClean="0">
                          <a:solidFill>
                            <a:schemeClr val="tx1"/>
                          </a:solidFill>
                          <a:effectLst/>
                          <a:latin typeface="Calibri" panose="020F0502020204030204" pitchFamily="34" charset="0"/>
                          <a:ea typeface="+mn-ea"/>
                          <a:cs typeface="+mn-cs"/>
                        </a:rPr>
                        <a:t>3° Y 4° trimestre</a:t>
                      </a:r>
                      <a:endParaRPr lang="es-ES" sz="800" b="0" i="0" u="none" strike="noStrike" kern="1200" dirty="0">
                        <a:solidFill>
                          <a:schemeClr val="tx1"/>
                        </a:solidFill>
                        <a:effectLst/>
                        <a:latin typeface="Calibri" panose="020F0502020204030204" pitchFamily="34" charset="0"/>
                        <a:ea typeface="+mn-ea"/>
                        <a:cs typeface="+mn-cs"/>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ES" sz="800" b="0" i="0" u="none" strike="noStrike" dirty="0">
                          <a:solidFill>
                            <a:schemeClr val="tx1"/>
                          </a:solidFill>
                          <a:effectLst/>
                          <a:latin typeface="Calibri" panose="020F0502020204030204" pitchFamily="34" charset="0"/>
                        </a:rPr>
                        <a:t>EFICACIA:</a:t>
                      </a:r>
                      <a:br>
                        <a:rPr lang="es-ES" sz="800" b="0" i="0" u="none" strike="noStrike" dirty="0">
                          <a:solidFill>
                            <a:schemeClr val="tx1"/>
                          </a:solidFill>
                          <a:effectLst/>
                          <a:latin typeface="Calibri" panose="020F0502020204030204" pitchFamily="34" charset="0"/>
                        </a:rPr>
                      </a:br>
                      <a:r>
                        <a:rPr lang="es-ES" sz="800" b="0" i="0" u="none" strike="noStrike" dirty="0">
                          <a:solidFill>
                            <a:schemeClr val="tx1"/>
                          </a:solidFill>
                          <a:effectLst/>
                          <a:latin typeface="Calibri" panose="020F0502020204030204" pitchFamily="34" charset="0"/>
                        </a:rPr>
                        <a:t>Índice de cumplimiento actividades = </a:t>
                      </a:r>
                      <a:r>
                        <a:rPr lang="es-ES" sz="800" b="0" i="0" u="none" strike="noStrike" dirty="0" smtClean="0">
                          <a:solidFill>
                            <a:schemeClr val="tx1"/>
                          </a:solidFill>
                          <a:effectLst/>
                          <a:latin typeface="Calibri" panose="020F0502020204030204" pitchFamily="34" charset="0"/>
                        </a:rPr>
                        <a:t>N°</a:t>
                      </a:r>
                      <a:r>
                        <a:rPr lang="es-ES" sz="800" b="0" i="0" u="none" strike="noStrike" baseline="0" dirty="0" smtClean="0">
                          <a:solidFill>
                            <a:schemeClr val="tx1"/>
                          </a:solidFill>
                          <a:effectLst/>
                          <a:latin typeface="Calibri" panose="020F0502020204030204" pitchFamily="34" charset="0"/>
                        </a:rPr>
                        <a:t> mejoras implementadas</a:t>
                      </a:r>
                      <a:r>
                        <a:rPr lang="es-ES" sz="800" b="0" i="0" u="none" strike="noStrike" dirty="0" smtClean="0">
                          <a:solidFill>
                            <a:schemeClr val="tx1"/>
                          </a:solidFill>
                          <a:effectLst/>
                          <a:latin typeface="Calibri" panose="020F0502020204030204" pitchFamily="34" charset="0"/>
                        </a:rPr>
                        <a:t>/N° de mejoras detectadas</a:t>
                      </a:r>
                      <a:endParaRPr lang="es-CO"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9"/>
                  </a:ext>
                </a:extLst>
              </a:tr>
              <a:tr h="269149">
                <a:tc rowSpan="2">
                  <a:txBody>
                    <a:bodyPr/>
                    <a:lstStyle/>
                    <a:p>
                      <a:pPr algn="ctr" rtl="0" fontAlgn="ctr"/>
                      <a:r>
                        <a:rPr lang="es-CO" sz="500" b="1" i="0" u="none" strike="noStrike" dirty="0" smtClean="0">
                          <a:solidFill>
                            <a:schemeClr val="tx1"/>
                          </a:solidFill>
                          <a:effectLst/>
                          <a:latin typeface="Calibri" panose="020F0502020204030204" pitchFamily="34" charset="0"/>
                        </a:rPr>
                        <a:t>RC3</a:t>
                      </a:r>
                      <a:endParaRPr lang="es-CO" sz="500" b="1"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just" rtl="0" fontAlgn="ctr"/>
                      <a:r>
                        <a:rPr lang="es-MX" sz="800" b="0" i="0" u="none" strike="noStrike" dirty="0" smtClean="0">
                          <a:solidFill>
                            <a:schemeClr val="tx1"/>
                          </a:solidFill>
                          <a:effectLst/>
                          <a:latin typeface="Calibri" panose="020F0502020204030204" pitchFamily="34" charset="0"/>
                        </a:rPr>
                        <a:t> Asesorar ilegal e inoportunamente la defensa jurídica de la entidad por fuera del marco legal en beneficio de terceros o propio.</a:t>
                      </a:r>
                      <a:endParaRPr lang="es-ES"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800" b="0" i="0" u="none" strike="noStrike" dirty="0" smtClean="0">
                          <a:solidFill>
                            <a:schemeClr val="tx1"/>
                          </a:solidFill>
                          <a:effectLst/>
                          <a:latin typeface="Calibri" panose="020F0502020204030204" pitchFamily="34" charset="0"/>
                        </a:rPr>
                        <a:t>Corrupción </a:t>
                      </a:r>
                      <a:endParaRPr lang="es-CO" sz="800" b="0" i="0" u="none" strike="noStrike" dirty="0">
                        <a:solidFill>
                          <a:schemeClr val="tx1"/>
                        </a:solidFill>
                        <a:effectLst/>
                        <a:latin typeface="Calibri" panose="020F0502020204030204" pitchFamily="34" charset="0"/>
                      </a:endParaRP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b"/>
                      <a:r>
                        <a:rPr lang="es-CO" sz="800" b="0" i="0" u="none" strike="noStrike" dirty="0">
                          <a:solidFill>
                            <a:schemeClr val="tx1"/>
                          </a:solidFill>
                          <a:effectLst/>
                          <a:latin typeface="Calibri" panose="020F0502020204030204" pitchFamily="34" charset="0"/>
                        </a:rPr>
                        <a:t>Falta de memoria institucional documentada de la asesoría jurídica </a:t>
                      </a:r>
                      <a:r>
                        <a:rPr lang="es-CO" sz="800" b="0" i="0" u="none" strike="noStrike" dirty="0" smtClean="0">
                          <a:solidFill>
                            <a:schemeClr val="tx1"/>
                          </a:solidFill>
                          <a:effectLst/>
                          <a:latin typeface="Calibri" panose="020F0502020204030204" pitchFamily="34" charset="0"/>
                        </a:rPr>
                        <a:t>(directriz </a:t>
                      </a:r>
                      <a:r>
                        <a:rPr lang="es-CO" sz="800" b="0" i="0" u="none" strike="noStrike" dirty="0">
                          <a:solidFill>
                            <a:schemeClr val="tx1"/>
                          </a:solidFill>
                          <a:effectLst/>
                          <a:latin typeface="Calibri" panose="020F0502020204030204" pitchFamily="34" charset="0"/>
                        </a:rPr>
                        <a:t>jurídica institucional</a:t>
                      </a:r>
                      <a:r>
                        <a:rPr lang="es-CO" sz="800" b="0" i="0" u="none" strike="noStrike" dirty="0" smtClean="0">
                          <a:solidFill>
                            <a:schemeClr val="tx1"/>
                          </a:solidFill>
                          <a:effectLst/>
                          <a:latin typeface="Calibri" panose="020F0502020204030204" pitchFamily="34" charset="0"/>
                        </a:rPr>
                        <a:t>)</a:t>
                      </a:r>
                      <a:endParaRPr lang="es-CO" sz="800" b="0" i="0" u="none" strike="noStrike" dirty="0">
                        <a:solidFill>
                          <a:schemeClr val="tx1"/>
                        </a:solidFill>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dirty="0">
                          <a:solidFill>
                            <a:schemeClr val="tx1"/>
                          </a:solidFill>
                          <a:effectLst/>
                          <a:latin typeface="Calibri" panose="020F0502020204030204" pitchFamily="34" charset="0"/>
                        </a:rPr>
                        <a:t>Rara Vez</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dirty="0">
                          <a:solidFill>
                            <a:schemeClr val="tx1"/>
                          </a:solidFill>
                          <a:effectLst/>
                          <a:latin typeface="Calibri" panose="020F0502020204030204" pitchFamily="34" charset="0"/>
                        </a:rPr>
                        <a:t>Mayor</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dirty="0">
                          <a:solidFill>
                            <a:schemeClr val="tx1"/>
                          </a:solidFill>
                          <a:effectLst/>
                          <a:latin typeface="Calibri" panose="020F0502020204030204" pitchFamily="34" charset="0"/>
                        </a:rPr>
                        <a:t>Moderado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rtl="0" fontAlgn="ctr"/>
                      <a:r>
                        <a:rPr lang="es-CO" sz="800" b="0" i="0" u="none" strike="noStrike" dirty="0">
                          <a:solidFill>
                            <a:schemeClr val="tx1"/>
                          </a:solidFill>
                          <a:effectLst/>
                          <a:latin typeface="Calibri" panose="020F0502020204030204" pitchFamily="34" charset="0"/>
                        </a:rPr>
                        <a:t>Reducir </a:t>
                      </a:r>
                    </a:p>
                  </a:txBody>
                  <a:tcPr marL="0" marR="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dirty="0">
                          <a:solidFill>
                            <a:schemeClr val="tx1"/>
                          </a:solidFill>
                          <a:effectLst/>
                          <a:latin typeface="Calibri" panose="020F0502020204030204" pitchFamily="34" charset="0"/>
                        </a:rPr>
                        <a:t>Alimentar el banco de casos exitosos para contar con una fuente jurídica de consulta eficaz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dirty="0">
                          <a:solidFill>
                            <a:schemeClr val="tx1"/>
                          </a:solidFill>
                          <a:effectLst/>
                          <a:latin typeface="Calibri" panose="020F0502020204030204" pitchFamily="34" charset="0"/>
                        </a:rPr>
                        <a:t>carpeta compartida "BANCO DE EXITOS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dirty="0">
                          <a:solidFill>
                            <a:schemeClr val="tx1"/>
                          </a:solidFill>
                          <a:effectLst/>
                          <a:latin typeface="Calibri" panose="020F0502020204030204" pitchFamily="34" charset="0"/>
                        </a:rPr>
                        <a:t> Jefe Oficina Asesora Jurídica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dirty="0" smtClean="0">
                          <a:solidFill>
                            <a:schemeClr val="tx1"/>
                          </a:solidFill>
                          <a:effectLst/>
                          <a:latin typeface="Calibri" panose="020F0502020204030204" pitchFamily="34" charset="0"/>
                        </a:rPr>
                        <a:t>2</a:t>
                      </a:r>
                      <a:r>
                        <a:rPr lang="es-MX" sz="800" b="0" i="0" u="none" strike="noStrike" dirty="0">
                          <a:solidFill>
                            <a:schemeClr val="tx1"/>
                          </a:solidFill>
                          <a:effectLst/>
                          <a:latin typeface="Calibri" panose="020F0502020204030204" pitchFamily="34" charset="0"/>
                        </a:rPr>
                        <a:t>°, 3° y 4° trimestre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dirty="0">
                          <a:solidFill>
                            <a:schemeClr val="tx1"/>
                          </a:solidFill>
                          <a:effectLst/>
                          <a:latin typeface="Calibri" panose="020F0502020204030204" pitchFamily="34" charset="0"/>
                        </a:rPr>
                        <a:t>EFICACIA:</a:t>
                      </a:r>
                      <a:br>
                        <a:rPr lang="es-MX" sz="800" b="0" i="0" u="none" strike="noStrike" dirty="0">
                          <a:solidFill>
                            <a:schemeClr val="tx1"/>
                          </a:solidFill>
                          <a:effectLst/>
                          <a:latin typeface="Calibri" panose="020F0502020204030204" pitchFamily="34" charset="0"/>
                        </a:rPr>
                      </a:br>
                      <a:r>
                        <a:rPr lang="es-MX" sz="800" b="0" i="0" u="none" strike="noStrike" dirty="0">
                          <a:solidFill>
                            <a:schemeClr val="tx1"/>
                          </a:solidFill>
                          <a:effectLst/>
                          <a:latin typeface="Calibri" panose="020F0502020204030204" pitchFamily="34" charset="0"/>
                        </a:rPr>
                        <a:t>Índice de cumplimiento actividades </a:t>
                      </a:r>
                      <a:r>
                        <a:rPr lang="es-MX" sz="800" b="0" i="0" u="none" strike="noStrike" dirty="0" smtClean="0">
                          <a:solidFill>
                            <a:schemeClr val="tx1"/>
                          </a:solidFill>
                          <a:effectLst/>
                          <a:latin typeface="Calibri" panose="020F0502020204030204" pitchFamily="34" charset="0"/>
                        </a:rPr>
                        <a:t>= N</a:t>
                      </a:r>
                      <a:r>
                        <a:rPr lang="es-MX" sz="800" b="0" i="0" u="none" strike="noStrike" dirty="0">
                          <a:solidFill>
                            <a:schemeClr val="tx1"/>
                          </a:solidFill>
                          <a:effectLst/>
                          <a:latin typeface="Calibri" panose="020F0502020204030204" pitchFamily="34" charset="0"/>
                        </a:rPr>
                        <a:t>° de </a:t>
                      </a:r>
                      <a:r>
                        <a:rPr lang="es-MX" sz="800" b="0" i="0" u="none" strike="noStrike" dirty="0" smtClean="0">
                          <a:solidFill>
                            <a:schemeClr val="tx1"/>
                          </a:solidFill>
                          <a:effectLst/>
                          <a:latin typeface="Calibri" panose="020F0502020204030204" pitchFamily="34" charset="0"/>
                        </a:rPr>
                        <a:t>actualizaciones </a:t>
                      </a:r>
                      <a:r>
                        <a:rPr lang="es-MX" sz="800" b="0" i="0" u="none" strike="noStrike" dirty="0">
                          <a:solidFill>
                            <a:schemeClr val="tx1"/>
                          </a:solidFill>
                          <a:effectLst/>
                          <a:latin typeface="Calibri" panose="020F0502020204030204" pitchFamily="34" charset="0"/>
                        </a:rPr>
                        <a:t>realizadas en el Banco de casos éxitos/ N° de </a:t>
                      </a:r>
                      <a:r>
                        <a:rPr lang="es-MX" sz="800" b="0" i="0" u="none" strike="noStrike" dirty="0" smtClean="0">
                          <a:solidFill>
                            <a:schemeClr val="tx1"/>
                          </a:solidFill>
                          <a:effectLst/>
                          <a:latin typeface="Calibri" panose="020F0502020204030204" pitchFamily="34" charset="0"/>
                        </a:rPr>
                        <a:t>actualizaciones </a:t>
                      </a:r>
                      <a:r>
                        <a:rPr lang="es-MX" sz="800" b="0" i="0" u="none" strike="noStrike" dirty="0">
                          <a:solidFill>
                            <a:schemeClr val="tx1"/>
                          </a:solidFill>
                          <a:effectLst/>
                          <a:latin typeface="Calibri" panose="020F0502020204030204" pitchFamily="34" charset="0"/>
                        </a:rPr>
                        <a:t>requeridas en el Banco de casos éxitos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69149">
                <a:tc vMerge="1">
                  <a:txBody>
                    <a:bodyPr/>
                    <a:lstStyle/>
                    <a:p>
                      <a:pPr algn="ctr" rtl="0" fontAlgn="ctr"/>
                      <a:endParaRPr lang="es-CO" sz="500" b="1" i="0" u="none" strike="noStrike" dirty="0">
                        <a:solidFill>
                          <a:srgbClr val="000000"/>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pPr algn="just" rtl="0" fontAlgn="ctr"/>
                      <a:endParaRPr lang="es-ES" sz="800" b="0" i="0" u="none" strike="noStrike" dirty="0">
                        <a:solidFill>
                          <a:schemeClr val="tx1"/>
                        </a:solidFill>
                        <a:effectLst/>
                        <a:latin typeface="Calibri" panose="020F0502020204030204" pitchFamily="34" charset="0"/>
                      </a:endParaRPr>
                    </a:p>
                  </a:txBody>
                  <a:tcPr marL="5961" marR="5961" marT="596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pPr algn="ctr" rtl="0" fontAlgn="ctr"/>
                      <a:endParaRPr lang="es-CO" sz="800" b="0" i="0" u="none" strike="noStrike" dirty="0">
                        <a:solidFill>
                          <a:schemeClr val="tx1"/>
                        </a:solidFill>
                        <a:effectLst/>
                        <a:latin typeface="Calibri" panose="020F0502020204030204" pitchFamily="34" charset="0"/>
                      </a:endParaRPr>
                    </a:p>
                  </a:txBody>
                  <a:tcPr marL="5961" marR="5961" marT="596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dirty="0">
                          <a:solidFill>
                            <a:schemeClr val="tx1"/>
                          </a:solidFill>
                          <a:effectLst/>
                          <a:latin typeface="Calibri" panose="020F0502020204030204" pitchFamily="34" charset="0"/>
                        </a:rPr>
                        <a:t>Procedimientos </a:t>
                      </a:r>
                      <a:r>
                        <a:rPr lang="es-MX" sz="800" b="0" i="0" u="none" strike="noStrike" dirty="0" smtClean="0">
                          <a:solidFill>
                            <a:schemeClr val="tx1"/>
                          </a:solidFill>
                          <a:effectLst/>
                          <a:latin typeface="Calibri" panose="020F0502020204030204" pitchFamily="34" charset="0"/>
                        </a:rPr>
                        <a:t>internos desarticulados </a:t>
                      </a:r>
                      <a:r>
                        <a:rPr lang="es-MX" sz="800" b="0" i="0" u="none" strike="noStrike" dirty="0">
                          <a:solidFill>
                            <a:schemeClr val="tx1"/>
                          </a:solidFill>
                          <a:effectLst/>
                          <a:latin typeface="Calibri" panose="020F0502020204030204" pitchFamily="34" charset="0"/>
                        </a:rPr>
                        <a:t>y desactualizados que inciden en la eficacia de la </a:t>
                      </a:r>
                      <a:r>
                        <a:rPr lang="es-MX" sz="800" b="0" i="0" u="none" strike="noStrike" dirty="0" smtClean="0">
                          <a:solidFill>
                            <a:schemeClr val="tx1"/>
                          </a:solidFill>
                          <a:effectLst/>
                          <a:latin typeface="Calibri" panose="020F0502020204030204" pitchFamily="34" charset="0"/>
                        </a:rPr>
                        <a:t>asesoría</a:t>
                      </a:r>
                      <a:endParaRPr lang="es-MX" sz="800" b="0" i="0" u="none" strike="noStrike" dirty="0">
                        <a:solidFill>
                          <a:schemeClr val="tx1"/>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s-CO"/>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dirty="0">
                          <a:solidFill>
                            <a:schemeClr val="tx1"/>
                          </a:solidFill>
                          <a:effectLst/>
                          <a:latin typeface="Calibri" panose="020F0502020204030204" pitchFamily="34" charset="0"/>
                        </a:rPr>
                        <a:t>Revisar y ajustar a los procedimientos internos con el fin de articular y vincular a las demás dependencias del INVIAS como responsables de actividades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dirty="0">
                          <a:solidFill>
                            <a:schemeClr val="tx1"/>
                          </a:solidFill>
                          <a:effectLst/>
                          <a:latin typeface="Calibri" panose="020F0502020204030204" pitchFamily="34" charset="0"/>
                        </a:rPr>
                        <a:t>Procedimientos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CO" sz="800" b="0" i="0" u="none" strike="noStrike" dirty="0">
                          <a:solidFill>
                            <a:schemeClr val="tx1"/>
                          </a:solidFill>
                          <a:effectLst/>
                          <a:latin typeface="Calibri" panose="020F0502020204030204" pitchFamily="34" charset="0"/>
                        </a:rPr>
                        <a:t> Jefe Oficina Asesora Jurídica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dirty="0" smtClean="0">
                          <a:solidFill>
                            <a:schemeClr val="tx1"/>
                          </a:solidFill>
                          <a:effectLst/>
                          <a:latin typeface="Calibri" panose="020F0502020204030204" pitchFamily="34" charset="0"/>
                        </a:rPr>
                        <a:t>2</a:t>
                      </a:r>
                      <a:r>
                        <a:rPr lang="es-MX" sz="800" b="0" i="0" u="none" strike="noStrike" dirty="0">
                          <a:solidFill>
                            <a:schemeClr val="tx1"/>
                          </a:solidFill>
                          <a:effectLst/>
                          <a:latin typeface="Calibri" panose="020F0502020204030204" pitchFamily="34" charset="0"/>
                        </a:rPr>
                        <a:t>°, 3° y 4° trimestre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s-MX" sz="800" b="0" i="0" u="none" strike="noStrike" dirty="0">
                          <a:solidFill>
                            <a:schemeClr val="tx1"/>
                          </a:solidFill>
                          <a:effectLst/>
                          <a:latin typeface="Calibri" panose="020F0502020204030204" pitchFamily="34" charset="0"/>
                        </a:rPr>
                        <a:t>EFICACIA:</a:t>
                      </a:r>
                      <a:br>
                        <a:rPr lang="es-MX" sz="800" b="0" i="0" u="none" strike="noStrike" dirty="0">
                          <a:solidFill>
                            <a:schemeClr val="tx1"/>
                          </a:solidFill>
                          <a:effectLst/>
                          <a:latin typeface="Calibri" panose="020F0502020204030204" pitchFamily="34" charset="0"/>
                        </a:rPr>
                      </a:br>
                      <a:r>
                        <a:rPr lang="es-MX" sz="800" b="0" i="0" u="none" strike="noStrike" dirty="0">
                          <a:solidFill>
                            <a:schemeClr val="tx1"/>
                          </a:solidFill>
                          <a:effectLst/>
                          <a:latin typeface="Calibri" panose="020F0502020204030204" pitchFamily="34" charset="0"/>
                        </a:rPr>
                        <a:t>Índice de cumplimiento actividades: N</a:t>
                      </a:r>
                      <a:r>
                        <a:rPr lang="es-MX" sz="800" b="0" i="0" u="none" strike="noStrike" dirty="0" smtClean="0">
                          <a:solidFill>
                            <a:schemeClr val="tx1"/>
                          </a:solidFill>
                          <a:effectLst/>
                          <a:latin typeface="Calibri" panose="020F0502020204030204" pitchFamily="34" charset="0"/>
                        </a:rPr>
                        <a:t>° de </a:t>
                      </a:r>
                      <a:r>
                        <a:rPr lang="es-MX" sz="800" b="0" i="0" u="none" strike="noStrike" dirty="0">
                          <a:solidFill>
                            <a:schemeClr val="tx1"/>
                          </a:solidFill>
                          <a:effectLst/>
                          <a:latin typeface="Calibri" panose="020F0502020204030204" pitchFamily="34" charset="0"/>
                        </a:rPr>
                        <a:t>procedimientos del proceso gestión legal y defensa </a:t>
                      </a:r>
                      <a:r>
                        <a:rPr lang="es-MX" sz="800" b="0" i="0" u="none" strike="noStrike" dirty="0" smtClean="0">
                          <a:solidFill>
                            <a:schemeClr val="tx1"/>
                          </a:solidFill>
                          <a:effectLst/>
                          <a:latin typeface="Calibri" panose="020F0502020204030204" pitchFamily="34" charset="0"/>
                        </a:rPr>
                        <a:t>judicial revisados </a:t>
                      </a:r>
                      <a:r>
                        <a:rPr lang="es-MX" sz="800" b="0" i="0" u="none" strike="noStrike" dirty="0">
                          <a:solidFill>
                            <a:schemeClr val="tx1"/>
                          </a:solidFill>
                          <a:effectLst/>
                          <a:latin typeface="Calibri" panose="020F0502020204030204" pitchFamily="34" charset="0"/>
                        </a:rPr>
                        <a:t>/ N</a:t>
                      </a:r>
                      <a:r>
                        <a:rPr lang="es-MX" sz="800" b="0" i="0" u="none" strike="noStrike" dirty="0" smtClean="0">
                          <a:solidFill>
                            <a:schemeClr val="tx1"/>
                          </a:solidFill>
                          <a:effectLst/>
                          <a:latin typeface="Calibri" panose="020F0502020204030204" pitchFamily="34" charset="0"/>
                        </a:rPr>
                        <a:t>° de </a:t>
                      </a:r>
                      <a:r>
                        <a:rPr lang="es-MX" sz="800" b="0" i="0" u="none" strike="noStrike" dirty="0">
                          <a:solidFill>
                            <a:schemeClr val="tx1"/>
                          </a:solidFill>
                          <a:effectLst/>
                          <a:latin typeface="Calibri" panose="020F0502020204030204" pitchFamily="34" charset="0"/>
                        </a:rPr>
                        <a:t>procedimientos del por revisar</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3788827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581339226"/>
              </p:ext>
            </p:extLst>
          </p:nvPr>
        </p:nvGraphicFramePr>
        <p:xfrm>
          <a:off x="177798" y="685799"/>
          <a:ext cx="11319933" cy="5068481"/>
        </p:xfrm>
        <a:graphic>
          <a:graphicData uri="http://schemas.openxmlformats.org/drawingml/2006/table">
            <a:tbl>
              <a:tblPr/>
              <a:tblGrid>
                <a:gridCol w="203202"/>
                <a:gridCol w="1329267"/>
                <a:gridCol w="262466"/>
                <a:gridCol w="1667934"/>
                <a:gridCol w="177800"/>
                <a:gridCol w="220133"/>
                <a:gridCol w="254000"/>
                <a:gridCol w="389467"/>
                <a:gridCol w="2810933"/>
                <a:gridCol w="838200"/>
                <a:gridCol w="762000"/>
                <a:gridCol w="440267"/>
                <a:gridCol w="1964264"/>
              </a:tblGrid>
              <a:tr h="576738">
                <a:tc>
                  <a:txBody>
                    <a:bodyPr/>
                    <a:lstStyle/>
                    <a:p>
                      <a:pPr algn="l" fontAlgn="ctr"/>
                      <a:r>
                        <a:rPr lang="es-CO" sz="800" b="1" i="0" u="none" strike="noStrike" kern="1200" dirty="0">
                          <a:solidFill>
                            <a:srgbClr val="FFFFFF"/>
                          </a:solidFill>
                          <a:effectLst/>
                          <a:latin typeface="Arial" panose="020B0604020202020204" pitchFamily="34" charset="0"/>
                          <a:ea typeface="+mn-ea"/>
                          <a:cs typeface="+mn-cs"/>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kern="1200" dirty="0">
                          <a:solidFill>
                            <a:srgbClr val="FFFFFF"/>
                          </a:solidFill>
                          <a:effectLst/>
                          <a:latin typeface="Arial" panose="020B0604020202020204" pitchFamily="34" charset="0"/>
                          <a:ea typeface="+mn-ea"/>
                          <a:cs typeface="+mn-cs"/>
                        </a:rPr>
                        <a:t>RIESGO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kern="1200" dirty="0">
                          <a:solidFill>
                            <a:srgbClr val="FFFFFF"/>
                          </a:solidFill>
                          <a:effectLst/>
                          <a:latin typeface="Arial" panose="020B0604020202020204" pitchFamily="34" charset="0"/>
                          <a:ea typeface="+mn-ea"/>
                          <a:cs typeface="+mn-cs"/>
                        </a:rPr>
                        <a:t>CLASIFICACIÓN</a:t>
                      </a:r>
                    </a:p>
                  </a:txBody>
                  <a:tcPr marL="0" marR="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kern="1200" dirty="0">
                          <a:solidFill>
                            <a:srgbClr val="FFFFFF"/>
                          </a:solidFill>
                          <a:effectLst/>
                          <a:latin typeface="Arial" panose="020B0604020202020204" pitchFamily="34" charset="0"/>
                          <a:ea typeface="+mn-ea"/>
                          <a:cs typeface="+mn-cs"/>
                        </a:rPr>
                        <a:t>CAUSA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kern="1200" dirty="0">
                          <a:solidFill>
                            <a:srgbClr val="FFFFFF"/>
                          </a:solidFill>
                          <a:effectLst/>
                          <a:latin typeface="Arial" panose="020B0604020202020204" pitchFamily="34" charset="0"/>
                          <a:ea typeface="+mn-ea"/>
                          <a:cs typeface="+mn-cs"/>
                        </a:rPr>
                        <a:t>PROBABILIDAD</a:t>
                      </a:r>
                    </a:p>
                  </a:txBody>
                  <a:tcPr marL="0" marR="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kern="1200" dirty="0">
                          <a:solidFill>
                            <a:srgbClr val="FFFFFF"/>
                          </a:solidFill>
                          <a:effectLst/>
                          <a:latin typeface="Arial" panose="020B0604020202020204" pitchFamily="34" charset="0"/>
                          <a:ea typeface="+mn-ea"/>
                          <a:cs typeface="+mn-cs"/>
                        </a:rPr>
                        <a:t>IMPACTO</a:t>
                      </a:r>
                    </a:p>
                  </a:txBody>
                  <a:tcPr marL="0" marR="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kern="1200" dirty="0">
                          <a:solidFill>
                            <a:srgbClr val="FFFFFF"/>
                          </a:solidFill>
                          <a:effectLst/>
                          <a:latin typeface="Arial" panose="020B0604020202020204" pitchFamily="34" charset="0"/>
                          <a:ea typeface="+mn-ea"/>
                          <a:cs typeface="+mn-cs"/>
                        </a:rPr>
                        <a:t>RIESGO RESIDUAL</a:t>
                      </a:r>
                    </a:p>
                  </a:txBody>
                  <a:tcPr marL="0" marR="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kern="1200" dirty="0">
                          <a:solidFill>
                            <a:srgbClr val="FFFFFF"/>
                          </a:solidFill>
                          <a:effectLst/>
                          <a:latin typeface="Arial" panose="020B0604020202020204" pitchFamily="34" charset="0"/>
                          <a:ea typeface="+mn-ea"/>
                          <a:cs typeface="+mn-cs"/>
                        </a:rPr>
                        <a:t>OPCIÓN DE MANEJO</a:t>
                      </a:r>
                    </a:p>
                  </a:txBody>
                  <a:tcPr marL="0" marR="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kern="1200" dirty="0">
                          <a:solidFill>
                            <a:srgbClr val="FFFFFF"/>
                          </a:solidFill>
                          <a:effectLst/>
                          <a:latin typeface="Arial" panose="020B0604020202020204" pitchFamily="34" charset="0"/>
                          <a:ea typeface="+mn-ea"/>
                          <a:cs typeface="+mn-cs"/>
                        </a:rPr>
                        <a:t>ACTIVIDAD DE CONTROL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kern="1200" dirty="0">
                          <a:solidFill>
                            <a:srgbClr val="FFFFFF"/>
                          </a:solidFill>
                          <a:effectLst/>
                          <a:latin typeface="Arial" panose="020B0604020202020204" pitchFamily="34" charset="0"/>
                          <a:ea typeface="+mn-ea"/>
                          <a:cs typeface="+mn-cs"/>
                        </a:rPr>
                        <a:t>SOPORTE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kern="1200" dirty="0">
                          <a:solidFill>
                            <a:srgbClr val="FFFFFF"/>
                          </a:solidFill>
                          <a:effectLst/>
                          <a:latin typeface="Arial" panose="020B0604020202020204" pitchFamily="34" charset="0"/>
                          <a:ea typeface="+mn-ea"/>
                          <a:cs typeface="+mn-cs"/>
                        </a:rPr>
                        <a:t>RESPONSABLE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kern="1200" dirty="0">
                          <a:solidFill>
                            <a:srgbClr val="FFFFFF"/>
                          </a:solidFill>
                          <a:effectLst/>
                          <a:latin typeface="Arial" panose="020B0604020202020204" pitchFamily="34" charset="0"/>
                          <a:ea typeface="+mn-ea"/>
                          <a:cs typeface="+mn-cs"/>
                        </a:rPr>
                        <a:t>TIEMPO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ctr" rtl="0" fontAlgn="ctr"/>
                      <a:r>
                        <a:rPr lang="es-CO" sz="800" b="1" i="0" u="none" strike="noStrike" kern="1200" dirty="0">
                          <a:solidFill>
                            <a:srgbClr val="FFFFFF"/>
                          </a:solidFill>
                          <a:effectLst/>
                          <a:latin typeface="Arial" panose="020B0604020202020204" pitchFamily="34" charset="0"/>
                          <a:ea typeface="+mn-ea"/>
                          <a:cs typeface="+mn-cs"/>
                        </a:rPr>
                        <a:t>INDICADOR</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r>
              <a:tr h="463206">
                <a:tc rowSpan="2">
                  <a:txBody>
                    <a:bodyPr/>
                    <a:lstStyle/>
                    <a:p>
                      <a:pPr algn="ctr" fontAlgn="ctr"/>
                      <a:r>
                        <a:rPr lang="es-CO" sz="600" b="1" i="0" u="none" strike="noStrike" dirty="0" smtClean="0">
                          <a:solidFill>
                            <a:srgbClr val="000000"/>
                          </a:solidFill>
                          <a:effectLst/>
                          <a:latin typeface="Arial" panose="020B0604020202020204" pitchFamily="34" charset="0"/>
                        </a:rPr>
                        <a:t>RC4</a:t>
                      </a:r>
                      <a:endParaRPr lang="es-CO" sz="600" b="1" i="0" u="none" strike="noStrike" dirty="0">
                        <a:solidFill>
                          <a:srgbClr val="000000"/>
                        </a:solidFill>
                        <a:effectLst/>
                        <a:latin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rtl="0" fontAlgn="ctr"/>
                      <a:r>
                        <a:rPr lang="es-MX" sz="800" b="0" i="0" u="none" strike="noStrike" dirty="0">
                          <a:solidFill>
                            <a:srgbClr val="000000"/>
                          </a:solidFill>
                          <a:effectLst/>
                          <a:latin typeface="Calibri" panose="020F0502020204030204" pitchFamily="34" charset="0"/>
                        </a:rPr>
                        <a:t>Manejo inadecuado de la información institucional en beneficio particular o de terceros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algn="ctr" rtl="0" fontAlgn="ctr"/>
                      <a:r>
                        <a:rPr lang="es-CO" sz="600" b="0" i="0" u="none" strike="noStrike" dirty="0">
                          <a:solidFill>
                            <a:srgbClr val="000000"/>
                          </a:solidFill>
                          <a:effectLst/>
                          <a:latin typeface="Calibri" panose="020F0502020204030204" pitchFamily="34" charset="0"/>
                        </a:rPr>
                        <a:t>Corrupción </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600" b="0" i="0" u="none" strike="noStrike" dirty="0">
                          <a:solidFill>
                            <a:srgbClr val="000000"/>
                          </a:solidFill>
                          <a:effectLst/>
                          <a:latin typeface="Calibri" panose="020F0502020204030204" pitchFamily="34" charset="0"/>
                        </a:rPr>
                        <a:t>Directivo, funcionario o contratista de prestación de servicios que, por sí o por persona interpuesta, reciba, solicite o acepte una dádiva o cualquier beneficio para que falsifique, destruya, suprima, oculte o incorpore indebidamente documentos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
                  <a:txBody>
                    <a:bodyPr/>
                    <a:lstStyle/>
                    <a:p>
                      <a:pPr algn="ctr" rtl="0" fontAlgn="ctr"/>
                      <a:r>
                        <a:rPr lang="es-CO" sz="600" b="0" i="0" u="none" strike="noStrike" dirty="0">
                          <a:solidFill>
                            <a:srgbClr val="000000"/>
                          </a:solidFill>
                          <a:effectLst/>
                          <a:latin typeface="Calibri" panose="020F0502020204030204" pitchFamily="34" charset="0"/>
                        </a:rPr>
                        <a:t>2 - Improbable</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algn="ctr" rtl="0" fontAlgn="ctr"/>
                      <a:r>
                        <a:rPr lang="es-CO" sz="600" b="0" i="0" u="none" strike="noStrike" dirty="0">
                          <a:solidFill>
                            <a:srgbClr val="000000"/>
                          </a:solidFill>
                          <a:effectLst/>
                          <a:latin typeface="Calibri" panose="020F0502020204030204" pitchFamily="34" charset="0"/>
                        </a:rPr>
                        <a:t>5 -Catastrófico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algn="ctr" rtl="0" fontAlgn="ctr"/>
                      <a:r>
                        <a:rPr lang="es-CO" sz="600" b="0" i="0" u="none" strike="noStrike" dirty="0">
                          <a:solidFill>
                            <a:srgbClr val="000000"/>
                          </a:solidFill>
                          <a:effectLst/>
                          <a:latin typeface="Calibri" panose="020F0502020204030204" pitchFamily="34" charset="0"/>
                        </a:rPr>
                        <a:t>10- Extremo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rowSpan="2">
                  <a:txBody>
                    <a:bodyPr/>
                    <a:lstStyle/>
                    <a:p>
                      <a:pPr algn="ctr" rtl="0" fontAlgn="ctr"/>
                      <a:r>
                        <a:rPr lang="es-CO" sz="600" b="0" i="0" u="none" strike="noStrike" dirty="0">
                          <a:solidFill>
                            <a:srgbClr val="000000"/>
                          </a:solidFill>
                          <a:effectLst/>
                          <a:latin typeface="Calibri" panose="020F0502020204030204" pitchFamily="34" charset="0"/>
                        </a:rPr>
                        <a:t>Reducir</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MX" sz="600" b="0" i="0" u="none" strike="noStrike" dirty="0">
                          <a:solidFill>
                            <a:srgbClr val="000000"/>
                          </a:solidFill>
                          <a:effectLst/>
                          <a:latin typeface="Calibri" panose="020F0502020204030204" pitchFamily="34" charset="0"/>
                        </a:rPr>
                        <a:t>Revisar </a:t>
                      </a:r>
                      <a:r>
                        <a:rPr lang="es-MX" sz="600" b="0" i="0" u="none" strike="noStrike" dirty="0" smtClean="0">
                          <a:solidFill>
                            <a:srgbClr val="000000"/>
                          </a:solidFill>
                          <a:effectLst/>
                          <a:latin typeface="Calibri" panose="020F0502020204030204" pitchFamily="34" charset="0"/>
                        </a:rPr>
                        <a:t>anualmente la </a:t>
                      </a:r>
                      <a:r>
                        <a:rPr lang="es-MX" sz="600" b="0" i="0" u="none" strike="noStrike" dirty="0">
                          <a:solidFill>
                            <a:srgbClr val="000000"/>
                          </a:solidFill>
                          <a:effectLst/>
                          <a:latin typeface="Calibri" panose="020F0502020204030204" pitchFamily="34" charset="0"/>
                        </a:rPr>
                        <a:t>vigencia y pertinencia de los procedimientos de gestión documental disponibles en el aplicativo KAWAK, </a:t>
                      </a:r>
                      <a:r>
                        <a:rPr lang="es-MX" sz="600" b="0" i="0" u="none" strike="noStrike" dirty="0" smtClean="0">
                          <a:solidFill>
                            <a:srgbClr val="000000"/>
                          </a:solidFill>
                          <a:effectLst/>
                          <a:latin typeface="Calibri" panose="020F0502020204030204" pitchFamily="34" charset="0"/>
                        </a:rPr>
                        <a:t>actualizándolos o </a:t>
                      </a:r>
                      <a:r>
                        <a:rPr lang="es-MX" sz="600" b="0" i="0" u="none" strike="noStrike" dirty="0">
                          <a:solidFill>
                            <a:srgbClr val="000000"/>
                          </a:solidFill>
                          <a:effectLst/>
                          <a:latin typeface="Calibri" panose="020F0502020204030204" pitchFamily="34" charset="0"/>
                        </a:rPr>
                        <a:t>diseñando nuevos procedimientos si es el caso e </a:t>
                      </a:r>
                      <a:r>
                        <a:rPr lang="es-MX" sz="600" b="0" i="0" u="none" strike="noStrike" dirty="0" smtClean="0">
                          <a:solidFill>
                            <a:srgbClr val="000000"/>
                          </a:solidFill>
                          <a:effectLst/>
                          <a:latin typeface="Calibri" panose="020F0502020204030204" pitchFamily="34" charset="0"/>
                        </a:rPr>
                        <a:t>incorporando </a:t>
                      </a:r>
                      <a:r>
                        <a:rPr lang="es-MX" sz="600" b="0" i="0" u="none" strike="noStrike" dirty="0">
                          <a:solidFill>
                            <a:srgbClr val="000000"/>
                          </a:solidFill>
                          <a:effectLst/>
                          <a:latin typeface="Calibri" panose="020F0502020204030204" pitchFamily="34" charset="0"/>
                        </a:rPr>
                        <a:t>los ajustes en el aplicativo KAWAK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600" b="0" i="0" u="none" strike="noStrike" dirty="0">
                          <a:solidFill>
                            <a:srgbClr val="000000"/>
                          </a:solidFill>
                          <a:effectLst/>
                          <a:latin typeface="Calibri" panose="020F0502020204030204" pitchFamily="34" charset="0"/>
                        </a:rPr>
                        <a:t>Procedimientos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MX" sz="600" b="0" i="0" u="none" strike="noStrike" dirty="0">
                          <a:solidFill>
                            <a:srgbClr val="000000"/>
                          </a:solidFill>
                          <a:effectLst/>
                          <a:latin typeface="Calibri" panose="020F0502020204030204" pitchFamily="34" charset="0"/>
                        </a:rPr>
                        <a:t> Subdirector </a:t>
                      </a:r>
                      <a:r>
                        <a:rPr lang="es-MX" sz="600" b="0" i="0" u="none" strike="noStrike" dirty="0" smtClean="0">
                          <a:solidFill>
                            <a:srgbClr val="000000"/>
                          </a:solidFill>
                          <a:effectLst/>
                          <a:latin typeface="Calibri" panose="020F0502020204030204" pitchFamily="34" charset="0"/>
                        </a:rPr>
                        <a:t>Administrativo </a:t>
                      </a:r>
                      <a:r>
                        <a:rPr lang="es-MX" sz="600" b="0" i="0" u="none" strike="noStrike" dirty="0">
                          <a:solidFill>
                            <a:srgbClr val="000000"/>
                          </a:solidFill>
                          <a:effectLst/>
                          <a:latin typeface="Calibri" panose="020F0502020204030204" pitchFamily="34" charset="0"/>
                        </a:rPr>
                        <a:t>y el Coordinador del Grupo de Administración Documental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600" b="0" i="0" u="none" strike="noStrike" dirty="0">
                          <a:solidFill>
                            <a:srgbClr val="000000"/>
                          </a:solidFill>
                          <a:effectLst/>
                          <a:latin typeface="Calibri" panose="020F0502020204030204" pitchFamily="34" charset="0"/>
                        </a:rPr>
                        <a:t> 3°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MX" sz="600" b="0" i="0" u="none" strike="noStrike" dirty="0">
                          <a:solidFill>
                            <a:srgbClr val="000000"/>
                          </a:solidFill>
                          <a:effectLst/>
                          <a:latin typeface="Calibri" panose="020F0502020204030204" pitchFamily="34" charset="0"/>
                        </a:rPr>
                        <a:t>EFICACIA: Índice de cumplimiento actividades = N</a:t>
                      </a:r>
                      <a:r>
                        <a:rPr lang="es-MX" sz="600" b="0" i="0" u="none" strike="noStrike" dirty="0" smtClean="0">
                          <a:solidFill>
                            <a:srgbClr val="000000"/>
                          </a:solidFill>
                          <a:effectLst/>
                          <a:latin typeface="Calibri" panose="020F0502020204030204" pitchFamily="34" charset="0"/>
                        </a:rPr>
                        <a:t>° de </a:t>
                      </a:r>
                      <a:r>
                        <a:rPr lang="es-MX" sz="600" b="0" i="0" u="none" strike="noStrike" dirty="0">
                          <a:solidFill>
                            <a:srgbClr val="000000"/>
                          </a:solidFill>
                          <a:effectLst/>
                          <a:latin typeface="Calibri" panose="020F0502020204030204" pitchFamily="34" charset="0"/>
                        </a:rPr>
                        <a:t>procedimientos del proceso ADMINISTRACIÓN DE BIENES Y </a:t>
                      </a:r>
                      <a:r>
                        <a:rPr lang="es-MX" sz="600" b="0" i="0" u="none" strike="noStrike" dirty="0" smtClean="0">
                          <a:solidFill>
                            <a:srgbClr val="000000"/>
                          </a:solidFill>
                          <a:effectLst/>
                          <a:latin typeface="Calibri" panose="020F0502020204030204" pitchFamily="34" charset="0"/>
                        </a:rPr>
                        <a:t>SERVICIOS de </a:t>
                      </a:r>
                      <a:r>
                        <a:rPr lang="es-MX" sz="600" b="0" i="0" u="none" strike="noStrike" dirty="0">
                          <a:solidFill>
                            <a:srgbClr val="000000"/>
                          </a:solidFill>
                          <a:effectLst/>
                          <a:latin typeface="Calibri" panose="020F0502020204030204" pitchFamily="34" charset="0"/>
                        </a:rPr>
                        <a:t>gestión </a:t>
                      </a:r>
                      <a:r>
                        <a:rPr lang="es-MX" sz="600" b="0" i="0" u="none" strike="noStrike" dirty="0" smtClean="0">
                          <a:solidFill>
                            <a:srgbClr val="000000"/>
                          </a:solidFill>
                          <a:effectLst/>
                          <a:latin typeface="Calibri" panose="020F0502020204030204" pitchFamily="34" charset="0"/>
                        </a:rPr>
                        <a:t>documental revisados </a:t>
                      </a:r>
                      <a:r>
                        <a:rPr lang="es-MX" sz="600" b="0" i="0" u="none" strike="noStrike" dirty="0">
                          <a:solidFill>
                            <a:srgbClr val="000000"/>
                          </a:solidFill>
                          <a:effectLst/>
                          <a:latin typeface="Calibri" panose="020F0502020204030204" pitchFamily="34" charset="0"/>
                        </a:rPr>
                        <a:t>/ N</a:t>
                      </a:r>
                      <a:r>
                        <a:rPr lang="es-MX" sz="600" b="0" i="0" u="none" strike="noStrike" dirty="0" smtClean="0">
                          <a:solidFill>
                            <a:srgbClr val="000000"/>
                          </a:solidFill>
                          <a:effectLst/>
                          <a:latin typeface="Calibri" panose="020F0502020204030204" pitchFamily="34" charset="0"/>
                        </a:rPr>
                        <a:t>° de </a:t>
                      </a:r>
                      <a:r>
                        <a:rPr lang="es-MX" sz="600" b="0" i="0" u="none" strike="noStrike" dirty="0">
                          <a:solidFill>
                            <a:srgbClr val="000000"/>
                          </a:solidFill>
                          <a:effectLst/>
                          <a:latin typeface="Calibri" panose="020F0502020204030204" pitchFamily="34" charset="0"/>
                        </a:rPr>
                        <a:t>procedimientos por </a:t>
                      </a:r>
                      <a:r>
                        <a:rPr lang="es-MX" sz="600" b="0" i="0" u="none" strike="noStrike" dirty="0" smtClean="0">
                          <a:solidFill>
                            <a:srgbClr val="000000"/>
                          </a:solidFill>
                          <a:effectLst/>
                          <a:latin typeface="Calibri" panose="020F0502020204030204" pitchFamily="34" charset="0"/>
                        </a:rPr>
                        <a:t>revisar de </a:t>
                      </a:r>
                      <a:r>
                        <a:rPr lang="es-MX" sz="600" b="0" i="0" u="none" strike="noStrike" dirty="0">
                          <a:solidFill>
                            <a:srgbClr val="000000"/>
                          </a:solidFill>
                          <a:effectLst/>
                          <a:latin typeface="Calibri" panose="020F0502020204030204" pitchFamily="34" charset="0"/>
                        </a:rPr>
                        <a:t>gestión documental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576738">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ctr"/>
                      <a:r>
                        <a:rPr lang="es-CO" sz="600" b="0" i="0" u="none" strike="noStrike" dirty="0">
                          <a:solidFill>
                            <a:srgbClr val="000000"/>
                          </a:solidFill>
                          <a:effectLst/>
                          <a:latin typeface="Calibri" panose="020F0502020204030204" pitchFamily="34" charset="0"/>
                        </a:rPr>
                        <a:t>Personas que directamente o por interpuesta persona prometen, ofrecen o conceden a directivos, funcionarios o contratistas de prestación de servicios , una dádiva o cualquier beneficio para que le favorezca a él o a un tercero para que falsifique, destruya, suprima, modifique, oculte o incorpore indebidamente documentos.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l" rtl="0" fontAlgn="ctr"/>
                      <a:r>
                        <a:rPr lang="es-MX" sz="600" b="0" i="0" u="none" strike="noStrike" dirty="0">
                          <a:solidFill>
                            <a:srgbClr val="000000"/>
                          </a:solidFill>
                          <a:effectLst/>
                          <a:latin typeface="Calibri" panose="020F0502020204030204" pitchFamily="34" charset="0"/>
                        </a:rPr>
                        <a:t>Revisar </a:t>
                      </a:r>
                      <a:r>
                        <a:rPr lang="es-MX" sz="600" b="0" i="0" u="none" strike="noStrike" dirty="0" smtClean="0">
                          <a:solidFill>
                            <a:srgbClr val="000000"/>
                          </a:solidFill>
                          <a:effectLst/>
                          <a:latin typeface="Calibri" panose="020F0502020204030204" pitchFamily="34" charset="0"/>
                        </a:rPr>
                        <a:t>anualmente la </a:t>
                      </a:r>
                      <a:r>
                        <a:rPr lang="es-MX" sz="600" b="0" i="0" u="none" strike="noStrike" dirty="0">
                          <a:solidFill>
                            <a:srgbClr val="000000"/>
                          </a:solidFill>
                          <a:effectLst/>
                          <a:latin typeface="Calibri" panose="020F0502020204030204" pitchFamily="34" charset="0"/>
                        </a:rPr>
                        <a:t>vigencia y pertinencia de los procedimientos de gestión documental disponibles en el aplicativo KAWAK, </a:t>
                      </a:r>
                      <a:r>
                        <a:rPr lang="es-MX" sz="600" b="0" i="0" u="none" strike="noStrike" dirty="0" smtClean="0">
                          <a:solidFill>
                            <a:srgbClr val="000000"/>
                          </a:solidFill>
                          <a:effectLst/>
                          <a:latin typeface="Calibri" panose="020F0502020204030204" pitchFamily="34" charset="0"/>
                        </a:rPr>
                        <a:t>actualizándolos o </a:t>
                      </a:r>
                      <a:r>
                        <a:rPr lang="es-MX" sz="600" b="0" i="0" u="none" strike="noStrike" dirty="0">
                          <a:solidFill>
                            <a:srgbClr val="000000"/>
                          </a:solidFill>
                          <a:effectLst/>
                          <a:latin typeface="Calibri" panose="020F0502020204030204" pitchFamily="34" charset="0"/>
                        </a:rPr>
                        <a:t>diseñando nuevos </a:t>
                      </a:r>
                      <a:r>
                        <a:rPr lang="es-MX" sz="600" b="0" i="0" u="none" strike="noStrike" dirty="0" smtClean="0">
                          <a:solidFill>
                            <a:srgbClr val="000000"/>
                          </a:solidFill>
                          <a:effectLst/>
                          <a:latin typeface="Calibri" panose="020F0502020204030204" pitchFamily="34" charset="0"/>
                        </a:rPr>
                        <a:t>procedimientos </a:t>
                      </a:r>
                      <a:r>
                        <a:rPr lang="es-MX" sz="600" b="0" i="0" u="none" strike="noStrike" dirty="0">
                          <a:solidFill>
                            <a:srgbClr val="000000"/>
                          </a:solidFill>
                          <a:effectLst/>
                          <a:latin typeface="Calibri" panose="020F0502020204030204" pitchFamily="34" charset="0"/>
                        </a:rPr>
                        <a:t>si es el caso e </a:t>
                      </a:r>
                      <a:r>
                        <a:rPr lang="es-MX" sz="600" b="0" i="0" u="none" strike="noStrike" dirty="0" smtClean="0">
                          <a:solidFill>
                            <a:srgbClr val="000000"/>
                          </a:solidFill>
                          <a:effectLst/>
                          <a:latin typeface="Calibri" panose="020F0502020204030204" pitchFamily="34" charset="0"/>
                        </a:rPr>
                        <a:t>incorporando </a:t>
                      </a:r>
                      <a:r>
                        <a:rPr lang="es-MX" sz="600" b="0" i="0" u="none" strike="noStrike" dirty="0">
                          <a:solidFill>
                            <a:srgbClr val="000000"/>
                          </a:solidFill>
                          <a:effectLst/>
                          <a:latin typeface="Calibri" panose="020F0502020204030204" pitchFamily="34" charset="0"/>
                        </a:rPr>
                        <a:t>los ajustes en el aplicativo KAWAK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600" b="0" i="0" u="none" strike="noStrike" dirty="0">
                          <a:solidFill>
                            <a:srgbClr val="000000"/>
                          </a:solidFill>
                          <a:effectLst/>
                          <a:latin typeface="Calibri" panose="020F0502020204030204" pitchFamily="34" charset="0"/>
                        </a:rPr>
                        <a:t>Procedimientos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MX" sz="600" b="0" i="0" u="none" strike="noStrike" dirty="0">
                          <a:solidFill>
                            <a:srgbClr val="000000"/>
                          </a:solidFill>
                          <a:effectLst/>
                          <a:latin typeface="Calibri" panose="020F0502020204030204" pitchFamily="34" charset="0"/>
                        </a:rPr>
                        <a:t> Subdirector </a:t>
                      </a:r>
                      <a:r>
                        <a:rPr lang="es-MX" sz="600" b="0" i="0" u="none" strike="noStrike" dirty="0" smtClean="0">
                          <a:solidFill>
                            <a:srgbClr val="000000"/>
                          </a:solidFill>
                          <a:effectLst/>
                          <a:latin typeface="Calibri" panose="020F0502020204030204" pitchFamily="34" charset="0"/>
                        </a:rPr>
                        <a:t>Administrativo </a:t>
                      </a:r>
                      <a:r>
                        <a:rPr lang="es-MX" sz="600" b="0" i="0" u="none" strike="noStrike" dirty="0">
                          <a:solidFill>
                            <a:srgbClr val="000000"/>
                          </a:solidFill>
                          <a:effectLst/>
                          <a:latin typeface="Calibri" panose="020F0502020204030204" pitchFamily="34" charset="0"/>
                        </a:rPr>
                        <a:t>y el Coordinador del Grupo de Administración Documental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600" b="0" i="0" u="none" strike="noStrike" dirty="0">
                          <a:solidFill>
                            <a:srgbClr val="000000"/>
                          </a:solidFill>
                          <a:effectLst/>
                          <a:latin typeface="Calibri" panose="020F0502020204030204" pitchFamily="34" charset="0"/>
                        </a:rPr>
                        <a:t> 3°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MX" sz="600" b="0" i="0" u="none" strike="noStrike" dirty="0">
                          <a:solidFill>
                            <a:srgbClr val="000000"/>
                          </a:solidFill>
                          <a:effectLst/>
                          <a:latin typeface="Calibri" panose="020F0502020204030204" pitchFamily="34" charset="0"/>
                        </a:rPr>
                        <a:t>EFICACIA: Índice de cumplimiento actividades = N</a:t>
                      </a:r>
                      <a:r>
                        <a:rPr lang="es-MX" sz="600" b="0" i="0" u="none" strike="noStrike" dirty="0" smtClean="0">
                          <a:solidFill>
                            <a:srgbClr val="000000"/>
                          </a:solidFill>
                          <a:effectLst/>
                          <a:latin typeface="Calibri" panose="020F0502020204030204" pitchFamily="34" charset="0"/>
                        </a:rPr>
                        <a:t>° de </a:t>
                      </a:r>
                      <a:r>
                        <a:rPr lang="es-MX" sz="600" b="0" i="0" u="none" strike="noStrike" dirty="0">
                          <a:solidFill>
                            <a:srgbClr val="000000"/>
                          </a:solidFill>
                          <a:effectLst/>
                          <a:latin typeface="Calibri" panose="020F0502020204030204" pitchFamily="34" charset="0"/>
                        </a:rPr>
                        <a:t>procedimientos del proceso ADMINISTRACIÓN DE BIENES Y </a:t>
                      </a:r>
                      <a:r>
                        <a:rPr lang="es-MX" sz="600" b="0" i="0" u="none" strike="noStrike" dirty="0" smtClean="0">
                          <a:solidFill>
                            <a:srgbClr val="000000"/>
                          </a:solidFill>
                          <a:effectLst/>
                          <a:latin typeface="Calibri" panose="020F0502020204030204" pitchFamily="34" charset="0"/>
                        </a:rPr>
                        <a:t>SERVICIOS de </a:t>
                      </a:r>
                      <a:r>
                        <a:rPr lang="es-MX" sz="600" b="0" i="0" u="none" strike="noStrike" dirty="0">
                          <a:solidFill>
                            <a:srgbClr val="000000"/>
                          </a:solidFill>
                          <a:effectLst/>
                          <a:latin typeface="Calibri" panose="020F0502020204030204" pitchFamily="34" charset="0"/>
                        </a:rPr>
                        <a:t>gestión </a:t>
                      </a:r>
                      <a:r>
                        <a:rPr lang="es-MX" sz="600" b="0" i="0" u="none" strike="noStrike" dirty="0" smtClean="0">
                          <a:solidFill>
                            <a:srgbClr val="000000"/>
                          </a:solidFill>
                          <a:effectLst/>
                          <a:latin typeface="Calibri" panose="020F0502020204030204" pitchFamily="34" charset="0"/>
                        </a:rPr>
                        <a:t>documental revisados </a:t>
                      </a:r>
                      <a:r>
                        <a:rPr lang="es-MX" sz="600" b="0" i="0" u="none" strike="noStrike" dirty="0">
                          <a:solidFill>
                            <a:srgbClr val="000000"/>
                          </a:solidFill>
                          <a:effectLst/>
                          <a:latin typeface="Calibri" panose="020F0502020204030204" pitchFamily="34" charset="0"/>
                        </a:rPr>
                        <a:t>/ N</a:t>
                      </a:r>
                      <a:r>
                        <a:rPr lang="es-MX" sz="600" b="0" i="0" u="none" strike="noStrike" dirty="0" smtClean="0">
                          <a:solidFill>
                            <a:srgbClr val="000000"/>
                          </a:solidFill>
                          <a:effectLst/>
                          <a:latin typeface="Calibri" panose="020F0502020204030204" pitchFamily="34" charset="0"/>
                        </a:rPr>
                        <a:t>° de </a:t>
                      </a:r>
                      <a:r>
                        <a:rPr lang="es-MX" sz="600" b="0" i="0" u="none" strike="noStrike" dirty="0">
                          <a:solidFill>
                            <a:srgbClr val="000000"/>
                          </a:solidFill>
                          <a:effectLst/>
                          <a:latin typeface="Calibri" panose="020F0502020204030204" pitchFamily="34" charset="0"/>
                        </a:rPr>
                        <a:t>procedimientos por </a:t>
                      </a:r>
                      <a:r>
                        <a:rPr lang="es-MX" sz="600" b="0" i="0" u="none" strike="noStrike" dirty="0" smtClean="0">
                          <a:solidFill>
                            <a:srgbClr val="000000"/>
                          </a:solidFill>
                          <a:effectLst/>
                          <a:latin typeface="Calibri" panose="020F0502020204030204" pitchFamily="34" charset="0"/>
                        </a:rPr>
                        <a:t>revisar de </a:t>
                      </a:r>
                      <a:r>
                        <a:rPr lang="es-MX" sz="600" b="0" i="0" u="none" strike="noStrike" dirty="0">
                          <a:solidFill>
                            <a:srgbClr val="000000"/>
                          </a:solidFill>
                          <a:effectLst/>
                          <a:latin typeface="Calibri" panose="020F0502020204030204" pitchFamily="34" charset="0"/>
                        </a:rPr>
                        <a:t>gestión documental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53718">
                <a:tc rowSpan="2">
                  <a:txBody>
                    <a:bodyPr/>
                    <a:lstStyle/>
                    <a:p>
                      <a:pPr algn="ctr" rtl="0" fontAlgn="ctr"/>
                      <a:r>
                        <a:rPr lang="es-CO" sz="600" b="1" i="0" u="none" strike="noStrike" dirty="0" smtClean="0">
                          <a:solidFill>
                            <a:srgbClr val="000000"/>
                          </a:solidFill>
                          <a:effectLst/>
                          <a:latin typeface="Calibri" panose="020F0502020204030204" pitchFamily="34" charset="0"/>
                        </a:rPr>
                        <a:t>RC5</a:t>
                      </a:r>
                      <a:endParaRPr lang="es-CO" sz="6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rtl="0" fontAlgn="ctr"/>
                      <a:r>
                        <a:rPr lang="es-MX" sz="800" b="0" i="0" u="none" strike="noStrike" dirty="0">
                          <a:solidFill>
                            <a:srgbClr val="000000"/>
                          </a:solidFill>
                          <a:effectLst/>
                          <a:latin typeface="Calibri" panose="020F0502020204030204" pitchFamily="34" charset="0"/>
                        </a:rPr>
                        <a:t>Gestionar viáticos y pasajes para comisiones </a:t>
                      </a:r>
                      <a:r>
                        <a:rPr lang="es-MX" sz="800" b="0" i="0" u="none" strike="noStrike" dirty="0" smtClean="0">
                          <a:solidFill>
                            <a:srgbClr val="000000"/>
                          </a:solidFill>
                          <a:effectLst/>
                          <a:latin typeface="Calibri" panose="020F0502020204030204" pitchFamily="34" charset="0"/>
                        </a:rPr>
                        <a:t>autorizadas en </a:t>
                      </a:r>
                      <a:r>
                        <a:rPr lang="es-MX" sz="800" b="0" i="0" u="none" strike="noStrike" dirty="0">
                          <a:solidFill>
                            <a:srgbClr val="000000"/>
                          </a:solidFill>
                          <a:effectLst/>
                          <a:latin typeface="Calibri" panose="020F0502020204030204" pitchFamily="34" charset="0"/>
                        </a:rPr>
                        <a:t>fines de semana y festivos o para fines no oficiales</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algn="ctr" rtl="0" fontAlgn="ctr"/>
                      <a:r>
                        <a:rPr lang="es-CO" sz="600" b="0" i="0" u="none" strike="noStrike" dirty="0">
                          <a:solidFill>
                            <a:srgbClr val="000000"/>
                          </a:solidFill>
                          <a:effectLst/>
                          <a:latin typeface="Calibri" panose="020F0502020204030204" pitchFamily="34" charset="0"/>
                        </a:rPr>
                        <a:t>Corrupción </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algn="ctr" rtl="0" fontAlgn="ctr"/>
                      <a:r>
                        <a:rPr lang="es-MX" sz="600" b="0" i="0" u="none" strike="noStrike" dirty="0">
                          <a:solidFill>
                            <a:srgbClr val="000000"/>
                          </a:solidFill>
                          <a:effectLst/>
                          <a:latin typeface="Calibri" panose="020F0502020204030204" pitchFamily="34" charset="0"/>
                        </a:rPr>
                        <a:t>Deficiencias en el control de la autorización de comisiones por parte de los ordenadores de gasto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algn="ctr" fontAlgn="ctr"/>
                      <a:r>
                        <a:rPr lang="es-CO" sz="600" b="0" i="0" u="none" strike="noStrike" dirty="0">
                          <a:solidFill>
                            <a:srgbClr val="000000"/>
                          </a:solidFill>
                          <a:effectLst/>
                          <a:latin typeface="Arial" panose="020B0604020202020204" pitchFamily="34" charset="0"/>
                        </a:rPr>
                        <a:t>2 - Improbable</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algn="ctr" fontAlgn="ctr"/>
                      <a:r>
                        <a:rPr lang="es-CO" sz="600" b="0" i="0" u="none" strike="noStrike" dirty="0">
                          <a:solidFill>
                            <a:srgbClr val="000000"/>
                          </a:solidFill>
                          <a:effectLst/>
                          <a:latin typeface="Arial" panose="020B0604020202020204" pitchFamily="34" charset="0"/>
                        </a:rPr>
                        <a:t>5 -Catastrófico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algn="ctr" fontAlgn="ctr"/>
                      <a:r>
                        <a:rPr lang="es-CO" sz="600" b="0" i="0" u="none" strike="noStrike" dirty="0">
                          <a:solidFill>
                            <a:srgbClr val="000000"/>
                          </a:solidFill>
                          <a:effectLst/>
                          <a:latin typeface="Arial" panose="020B0604020202020204" pitchFamily="34" charset="0"/>
                        </a:rPr>
                        <a:t>10 - Extremo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rowSpan="2">
                  <a:txBody>
                    <a:bodyPr/>
                    <a:lstStyle/>
                    <a:p>
                      <a:pPr algn="ctr" rtl="0" fontAlgn="ctr"/>
                      <a:r>
                        <a:rPr lang="es-CO" sz="600" b="0" i="0" u="none" strike="noStrike" dirty="0">
                          <a:solidFill>
                            <a:srgbClr val="000000"/>
                          </a:solidFill>
                          <a:effectLst/>
                          <a:latin typeface="Calibri" panose="020F0502020204030204" pitchFamily="34" charset="0"/>
                        </a:rPr>
                        <a:t>Reducir</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MX" sz="600" b="0" i="0" u="none" strike="noStrike" dirty="0">
                          <a:solidFill>
                            <a:srgbClr val="000000"/>
                          </a:solidFill>
                          <a:effectLst/>
                          <a:latin typeface="Calibri" panose="020F0502020204030204" pitchFamily="34" charset="0"/>
                        </a:rPr>
                        <a:t>Firmar previamente la autorización de la solicitud de la resolución de comisión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600" b="0" i="0" u="none" strike="noStrike" dirty="0">
                          <a:solidFill>
                            <a:srgbClr val="000000"/>
                          </a:solidFill>
                          <a:effectLst/>
                          <a:latin typeface="Calibri" panose="020F0502020204030204" pitchFamily="34" charset="0"/>
                        </a:rPr>
                        <a:t>Formato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CO" sz="600" b="0" i="0" u="none" strike="noStrike" dirty="0">
                          <a:solidFill>
                            <a:srgbClr val="000000"/>
                          </a:solidFill>
                          <a:effectLst/>
                          <a:latin typeface="Calibri" panose="020F0502020204030204" pitchFamily="34" charset="0"/>
                        </a:rPr>
                        <a:t>Responsable Unidad Ejecutora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600" b="0" i="0" u="none" strike="noStrike" dirty="0">
                          <a:solidFill>
                            <a:srgbClr val="000000"/>
                          </a:solidFill>
                          <a:effectLst/>
                          <a:latin typeface="Calibri" panose="020F0502020204030204" pitchFamily="34" charset="0"/>
                        </a:rPr>
                        <a:t> 3° y 4°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CO" sz="600" b="0" i="0" u="none" strike="noStrike" dirty="0">
                          <a:solidFill>
                            <a:srgbClr val="000000"/>
                          </a:solidFill>
                          <a:effectLst/>
                          <a:latin typeface="Calibri" panose="020F0502020204030204" pitchFamily="34" charset="0"/>
                        </a:rPr>
                        <a:t>EFICACIA: Índice de cumplimiento actividades = N° de trámites con autorización previa/ N° de trámites solicitados</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80578">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l" rtl="0" fontAlgn="ctr"/>
                      <a:r>
                        <a:rPr lang="es-MX" sz="600" b="0" i="0" u="none" strike="noStrike" dirty="0">
                          <a:solidFill>
                            <a:srgbClr val="000000"/>
                          </a:solidFill>
                          <a:effectLst/>
                          <a:latin typeface="Calibri" panose="020F0502020204030204" pitchFamily="34" charset="0"/>
                        </a:rPr>
                        <a:t>Implementar el módulo de viáticos del sistema SIIF Nación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600" b="0" i="0" u="none" strike="noStrike" dirty="0">
                          <a:solidFill>
                            <a:srgbClr val="000000"/>
                          </a:solidFill>
                          <a:effectLst/>
                          <a:latin typeface="Calibri" panose="020F0502020204030204" pitchFamily="34" charset="0"/>
                        </a:rPr>
                        <a:t>Sistema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MX" sz="600" b="0" i="0" u="none" strike="noStrike" dirty="0">
                          <a:solidFill>
                            <a:srgbClr val="000000"/>
                          </a:solidFill>
                          <a:effectLst/>
                          <a:latin typeface="Calibri" panose="020F0502020204030204" pitchFamily="34" charset="0"/>
                        </a:rPr>
                        <a:t>Secretaría General, </a:t>
                      </a:r>
                      <a:r>
                        <a:rPr lang="es-MX" sz="600" b="0" i="0" u="none" strike="noStrike" dirty="0" smtClean="0">
                          <a:solidFill>
                            <a:srgbClr val="000000"/>
                          </a:solidFill>
                          <a:effectLst/>
                          <a:latin typeface="Calibri" panose="020F0502020204030204" pitchFamily="34" charset="0"/>
                        </a:rPr>
                        <a:t>Subdirector </a:t>
                      </a:r>
                      <a:r>
                        <a:rPr lang="es-MX" sz="600" b="0" i="0" u="none" strike="noStrike" dirty="0">
                          <a:solidFill>
                            <a:srgbClr val="000000"/>
                          </a:solidFill>
                          <a:effectLst/>
                          <a:latin typeface="Calibri" panose="020F0502020204030204" pitchFamily="34" charset="0"/>
                        </a:rPr>
                        <a:t>Financiero </a:t>
                      </a:r>
                      <a:r>
                        <a:rPr lang="es-MX" sz="600" b="0" i="0" u="none" strike="noStrike" dirty="0" smtClean="0">
                          <a:solidFill>
                            <a:srgbClr val="000000"/>
                          </a:solidFill>
                          <a:effectLst/>
                          <a:latin typeface="Calibri" panose="020F0502020204030204" pitchFamily="34" charset="0"/>
                        </a:rPr>
                        <a:t>y Subdirector Administrativo</a:t>
                      </a:r>
                      <a:endParaRPr lang="es-MX" sz="6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600" b="0" i="0" u="none" strike="noStrike" dirty="0">
                          <a:solidFill>
                            <a:srgbClr val="000000"/>
                          </a:solidFill>
                          <a:effectLst/>
                          <a:latin typeface="Calibri" panose="020F0502020204030204" pitchFamily="34" charset="0"/>
                        </a:rPr>
                        <a:t> 3° y 4°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CO" sz="600" b="0" i="0" u="none" strike="noStrike" dirty="0">
                          <a:solidFill>
                            <a:srgbClr val="000000"/>
                          </a:solidFill>
                          <a:effectLst/>
                          <a:latin typeface="Calibri" panose="020F0502020204030204" pitchFamily="34" charset="0"/>
                        </a:rPr>
                        <a:t>EFICACIA: Porcentaje de controles </a:t>
                      </a:r>
                      <a:r>
                        <a:rPr lang="es-CO" sz="600" b="0" i="0" u="none" strike="noStrike" dirty="0" smtClean="0">
                          <a:solidFill>
                            <a:srgbClr val="000000"/>
                          </a:solidFill>
                          <a:effectLst/>
                          <a:latin typeface="Calibri" panose="020F0502020204030204" pitchFamily="34" charset="0"/>
                        </a:rPr>
                        <a:t>implementados </a:t>
                      </a:r>
                      <a:r>
                        <a:rPr lang="es-CO" sz="600" b="0" i="0" u="none" strike="noStrike" dirty="0">
                          <a:solidFill>
                            <a:srgbClr val="000000"/>
                          </a:solidFill>
                          <a:effectLst/>
                          <a:latin typeface="Calibri" panose="020F0502020204030204" pitchFamily="34" charset="0"/>
                        </a:rPr>
                        <a:t>= (N° de solicitudes aprobadas / N° de solicitudes recibidas) * 100</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17147">
                <a:tc rowSpan="3">
                  <a:txBody>
                    <a:bodyPr/>
                    <a:lstStyle/>
                    <a:p>
                      <a:pPr algn="ctr" rtl="0" fontAlgn="ctr"/>
                      <a:r>
                        <a:rPr lang="es-CO" sz="600" b="1" i="0" u="none" strike="noStrike" dirty="0" smtClean="0">
                          <a:solidFill>
                            <a:srgbClr val="000000"/>
                          </a:solidFill>
                          <a:effectLst/>
                          <a:latin typeface="Calibri" panose="020F0502020204030204" pitchFamily="34" charset="0"/>
                        </a:rPr>
                        <a:t>RC6</a:t>
                      </a:r>
                      <a:endParaRPr lang="es-CO" sz="6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rtl="0" fontAlgn="ctr"/>
                      <a:r>
                        <a:rPr lang="es-MX" sz="800" b="0" i="0" u="none" strike="noStrike" dirty="0">
                          <a:solidFill>
                            <a:srgbClr val="000000"/>
                          </a:solidFill>
                          <a:effectLst/>
                          <a:latin typeface="Calibri" panose="020F0502020204030204" pitchFamily="34" charset="0"/>
                        </a:rPr>
                        <a:t>Terceros usufructúen los bienes fiscales y/o puedan llegar a apropiarse del bien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3">
                  <a:txBody>
                    <a:bodyPr/>
                    <a:lstStyle/>
                    <a:p>
                      <a:pPr algn="ctr" rtl="0" fontAlgn="ctr"/>
                      <a:r>
                        <a:rPr lang="es-CO" sz="600" b="0" i="0" u="none" strike="noStrike" dirty="0">
                          <a:solidFill>
                            <a:srgbClr val="000000"/>
                          </a:solidFill>
                          <a:effectLst/>
                          <a:latin typeface="Calibri" panose="020F0502020204030204" pitchFamily="34" charset="0"/>
                        </a:rPr>
                        <a:t>Corrupción </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MX" sz="600" b="0" i="0" u="none" strike="noStrike" dirty="0">
                          <a:solidFill>
                            <a:srgbClr val="000000"/>
                          </a:solidFill>
                          <a:effectLst/>
                          <a:latin typeface="Calibri" panose="020F0502020204030204" pitchFamily="34" charset="0"/>
                        </a:rPr>
                        <a:t>Falta de recurso humano y presupuestal para desarrollar las acciones de vigilancia y cuidado de los bienes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3">
                  <a:txBody>
                    <a:bodyPr/>
                    <a:lstStyle/>
                    <a:p>
                      <a:pPr algn="ctr" rtl="0" fontAlgn="ctr"/>
                      <a:r>
                        <a:rPr lang="es-CO" sz="600" b="0" i="0" u="none" strike="noStrike" dirty="0">
                          <a:solidFill>
                            <a:srgbClr val="000000"/>
                          </a:solidFill>
                          <a:effectLst/>
                          <a:latin typeface="Calibri" panose="020F0502020204030204" pitchFamily="34" charset="0"/>
                        </a:rPr>
                        <a:t>5 - Casi seguro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3">
                  <a:txBody>
                    <a:bodyPr/>
                    <a:lstStyle/>
                    <a:p>
                      <a:pPr algn="ctr" rtl="0" fontAlgn="ctr"/>
                      <a:r>
                        <a:rPr lang="es-CO" sz="600" b="0" i="0" u="none" strike="noStrike" dirty="0">
                          <a:solidFill>
                            <a:srgbClr val="000000"/>
                          </a:solidFill>
                          <a:effectLst/>
                          <a:latin typeface="Calibri" panose="020F0502020204030204" pitchFamily="34" charset="0"/>
                        </a:rPr>
                        <a:t>5 -Catastrófico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3">
                  <a:txBody>
                    <a:bodyPr/>
                    <a:lstStyle/>
                    <a:p>
                      <a:pPr algn="ctr" rtl="0" fontAlgn="ctr"/>
                      <a:r>
                        <a:rPr lang="es-CO" sz="600" b="0" i="0" u="none" strike="noStrike" dirty="0">
                          <a:solidFill>
                            <a:srgbClr val="000000"/>
                          </a:solidFill>
                          <a:effectLst/>
                          <a:latin typeface="Calibri" panose="020F0502020204030204" pitchFamily="34" charset="0"/>
                        </a:rPr>
                        <a:t>25 </a:t>
                      </a:r>
                      <a:r>
                        <a:rPr lang="es-CO" sz="600" b="0" i="0" u="none" strike="noStrike" dirty="0" smtClean="0">
                          <a:solidFill>
                            <a:srgbClr val="000000"/>
                          </a:solidFill>
                          <a:effectLst/>
                          <a:latin typeface="Calibri" panose="020F0502020204030204" pitchFamily="34" charset="0"/>
                        </a:rPr>
                        <a:t>- Extremo</a:t>
                      </a:r>
                      <a:endParaRPr lang="es-CO" sz="600" b="0" i="0" u="none" strike="noStrike" dirty="0">
                        <a:solidFill>
                          <a:srgbClr val="000000"/>
                        </a:solidFill>
                        <a:effectLst/>
                        <a:latin typeface="Calibri" panose="020F0502020204030204" pitchFamily="34" charset="0"/>
                      </a:endParaRP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rowSpan="3">
                  <a:txBody>
                    <a:bodyPr/>
                    <a:lstStyle/>
                    <a:p>
                      <a:pPr algn="ctr" rtl="0" fontAlgn="ctr"/>
                      <a:r>
                        <a:rPr lang="es-CO" sz="600" b="0" i="0" u="none" strike="noStrike" dirty="0">
                          <a:solidFill>
                            <a:srgbClr val="000000"/>
                          </a:solidFill>
                          <a:effectLst/>
                          <a:latin typeface="Calibri" panose="020F0502020204030204" pitchFamily="34" charset="0"/>
                        </a:rPr>
                        <a:t>Reducir</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MX" sz="600" b="0" i="0" u="none" strike="noStrike" dirty="0">
                          <a:solidFill>
                            <a:srgbClr val="000000"/>
                          </a:solidFill>
                          <a:effectLst/>
                          <a:latin typeface="Calibri" panose="020F0502020204030204" pitchFamily="34" charset="0"/>
                        </a:rPr>
                        <a:t>Fortalecer el equipo de trabajo con personal especializado en los temas propios del saneamiento (legal, catastral, administrativo, tributario) y de manera transitoria solicitará apoyo a la Subdirección de Gestión Social y Ambiental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600" b="0" i="0" u="none" strike="noStrike" dirty="0">
                          <a:solidFill>
                            <a:srgbClr val="000000"/>
                          </a:solidFill>
                          <a:effectLst/>
                          <a:latin typeface="Calibri" panose="020F0502020204030204" pitchFamily="34" charset="0"/>
                        </a:rPr>
                        <a:t>Equipo conformado - registro de participantes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CO" sz="600" b="0" i="0" u="none" strike="noStrike" dirty="0">
                          <a:solidFill>
                            <a:srgbClr val="000000"/>
                          </a:solidFill>
                          <a:effectLst/>
                          <a:latin typeface="Calibri" panose="020F0502020204030204" pitchFamily="34" charset="0"/>
                        </a:rPr>
                        <a:t>Subdirector Administrativo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600" b="0" i="0" u="none" strike="noStrike" dirty="0">
                          <a:solidFill>
                            <a:srgbClr val="000000"/>
                          </a:solidFill>
                          <a:effectLst/>
                          <a:latin typeface="Calibri" panose="020F0502020204030204" pitchFamily="34" charset="0"/>
                        </a:rPr>
                        <a:t> 3° y 4°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CO" sz="600" b="0" i="0" u="none" strike="noStrike" dirty="0">
                          <a:solidFill>
                            <a:srgbClr val="000000"/>
                          </a:solidFill>
                          <a:effectLst/>
                          <a:latin typeface="Calibri" panose="020F0502020204030204" pitchFamily="34" charset="0"/>
                        </a:rPr>
                        <a:t>EFICACIA: Índice de cumplimiento actividades = N de fortalecimientos al equipo / N° de necesidades de </a:t>
                      </a:r>
                      <a:r>
                        <a:rPr lang="es-CO" sz="600" b="0" i="0" u="none" strike="noStrike" dirty="0" smtClean="0">
                          <a:solidFill>
                            <a:srgbClr val="000000"/>
                          </a:solidFill>
                          <a:effectLst/>
                          <a:latin typeface="Calibri" panose="020F0502020204030204" pitchFamily="34" charset="0"/>
                        </a:rPr>
                        <a:t>fortalecimiento </a:t>
                      </a:r>
                      <a:r>
                        <a:rPr lang="es-CO" sz="600" b="0" i="0" u="none" strike="noStrike" dirty="0">
                          <a:solidFill>
                            <a:srgbClr val="000000"/>
                          </a:solidFill>
                          <a:effectLst/>
                          <a:latin typeface="Calibri" panose="020F0502020204030204" pitchFamily="34" charset="0"/>
                        </a:rPr>
                        <a:t>detectadas</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7147">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ctr"/>
                      <a:r>
                        <a:rPr lang="es-MX" sz="600" b="0" i="0" u="none" strike="noStrike" dirty="0">
                          <a:solidFill>
                            <a:srgbClr val="000000"/>
                          </a:solidFill>
                          <a:effectLst/>
                          <a:latin typeface="Calibri" panose="020F0502020204030204" pitchFamily="34" charset="0"/>
                        </a:rPr>
                        <a:t>Alto volumen de trabajo, dificultando el desarrollo del proceso de saneamiento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l" rtl="0" fontAlgn="ctr"/>
                      <a:r>
                        <a:rPr lang="es-MX" sz="600" b="0" i="0" u="none" strike="noStrike" dirty="0">
                          <a:solidFill>
                            <a:srgbClr val="000000"/>
                          </a:solidFill>
                          <a:effectLst/>
                          <a:latin typeface="Calibri" panose="020F0502020204030204" pitchFamily="34" charset="0"/>
                        </a:rPr>
                        <a:t>Fortalecer el equipo de trabajo con personal especializado en los temas propios del saneamiento (legal, catastral, administrativo, tributario) y de manera transitoria solicitará apoyo a la Subdirección de Gestión Social y Ambiental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600" b="0" i="0" u="none" strike="noStrike" dirty="0">
                          <a:solidFill>
                            <a:srgbClr val="000000"/>
                          </a:solidFill>
                          <a:effectLst/>
                          <a:latin typeface="Calibri" panose="020F0502020204030204" pitchFamily="34" charset="0"/>
                        </a:rPr>
                        <a:t>Equipo conformado - registro de participantes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CO" sz="600" b="0" i="0" u="none" strike="noStrike" dirty="0">
                          <a:solidFill>
                            <a:srgbClr val="000000"/>
                          </a:solidFill>
                          <a:effectLst/>
                          <a:latin typeface="Calibri" panose="020F0502020204030204" pitchFamily="34" charset="0"/>
                        </a:rPr>
                        <a:t>Subdirector Administrativo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600" b="0" i="0" u="none" strike="noStrike" dirty="0">
                          <a:solidFill>
                            <a:srgbClr val="000000"/>
                          </a:solidFill>
                          <a:effectLst/>
                          <a:latin typeface="Calibri" panose="020F0502020204030204" pitchFamily="34" charset="0"/>
                        </a:rPr>
                        <a:t> 3° y 4°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CO" sz="600" b="0" i="0" u="none" strike="noStrike" dirty="0">
                          <a:solidFill>
                            <a:srgbClr val="000000"/>
                          </a:solidFill>
                          <a:effectLst/>
                          <a:latin typeface="Calibri" panose="020F0502020204030204" pitchFamily="34" charset="0"/>
                        </a:rPr>
                        <a:t>EFICACIA: Índice de cumplimiento actividades = N de fortalecimientos al equipo / N° de necesidades de </a:t>
                      </a:r>
                      <a:r>
                        <a:rPr lang="es-CO" sz="600" b="0" i="0" u="none" strike="noStrike" dirty="0" smtClean="0">
                          <a:solidFill>
                            <a:srgbClr val="000000"/>
                          </a:solidFill>
                          <a:effectLst/>
                          <a:latin typeface="Calibri" panose="020F0502020204030204" pitchFamily="34" charset="0"/>
                        </a:rPr>
                        <a:t>fortalecimiento </a:t>
                      </a:r>
                      <a:r>
                        <a:rPr lang="es-CO" sz="600" b="0" i="0" u="none" strike="noStrike" dirty="0">
                          <a:solidFill>
                            <a:srgbClr val="000000"/>
                          </a:solidFill>
                          <a:effectLst/>
                          <a:latin typeface="Calibri" panose="020F0502020204030204" pitchFamily="34" charset="0"/>
                        </a:rPr>
                        <a:t>detectadas</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490455">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rtl="0" fontAlgn="ctr"/>
                      <a:r>
                        <a:rPr lang="es-MX" sz="600" b="0" i="0" u="none" strike="noStrike" dirty="0">
                          <a:solidFill>
                            <a:srgbClr val="000000"/>
                          </a:solidFill>
                          <a:effectLst/>
                          <a:latin typeface="Calibri" panose="020F0502020204030204" pitchFamily="34" charset="0"/>
                        </a:rPr>
                        <a:t>Falta de diligencia y oportunidad en la atención de solicitudes de restitución de los inmuebles por parte de las unidades involucradas (Direcciones Territoriales y Oficina Asesora Jurídica) - Principio de confianza legítima (permisividad)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l" rtl="0" fontAlgn="ctr"/>
                      <a:r>
                        <a:rPr lang="es-MX" sz="600" b="0" i="0" u="none" strike="noStrike" dirty="0" smtClean="0">
                          <a:solidFill>
                            <a:srgbClr val="000000"/>
                          </a:solidFill>
                          <a:effectLst/>
                          <a:latin typeface="Calibri" panose="020F0502020204030204" pitchFamily="34" charset="0"/>
                        </a:rPr>
                        <a:t>Revisar anualmente</a:t>
                      </a:r>
                      <a:r>
                        <a:rPr lang="es-MX" sz="600" b="0" i="0" u="none" strike="noStrike" dirty="0">
                          <a:solidFill>
                            <a:srgbClr val="000000"/>
                          </a:solidFill>
                          <a:effectLst/>
                          <a:latin typeface="Calibri" panose="020F0502020204030204" pitchFamily="34" charset="0"/>
                        </a:rPr>
                        <a:t>, de forma conjunta</a:t>
                      </a:r>
                      <a:r>
                        <a:rPr lang="es-MX" sz="600" b="0" i="0" u="none" strike="noStrike" dirty="0" smtClean="0">
                          <a:solidFill>
                            <a:srgbClr val="000000"/>
                          </a:solidFill>
                          <a:effectLst/>
                          <a:latin typeface="Calibri" panose="020F0502020204030204" pitchFamily="34" charset="0"/>
                        </a:rPr>
                        <a:t>, la </a:t>
                      </a:r>
                      <a:r>
                        <a:rPr lang="es-MX" sz="600" b="0" i="0" u="none" strike="noStrike" dirty="0">
                          <a:solidFill>
                            <a:srgbClr val="000000"/>
                          </a:solidFill>
                          <a:effectLst/>
                          <a:latin typeface="Calibri" panose="020F0502020204030204" pitchFamily="34" charset="0"/>
                        </a:rPr>
                        <a:t>vigencia y pertinencia de los procedimientos de saneamiento disponibles en el aplicativo KAWAK, </a:t>
                      </a:r>
                      <a:r>
                        <a:rPr lang="es-MX" sz="600" b="0" i="0" u="none" strike="noStrike" dirty="0" smtClean="0">
                          <a:solidFill>
                            <a:srgbClr val="000000"/>
                          </a:solidFill>
                          <a:effectLst/>
                          <a:latin typeface="Calibri" panose="020F0502020204030204" pitchFamily="34" charset="0"/>
                        </a:rPr>
                        <a:t>actualizándolos o </a:t>
                      </a:r>
                      <a:r>
                        <a:rPr lang="es-MX" sz="600" b="0" i="0" u="none" strike="noStrike" dirty="0">
                          <a:solidFill>
                            <a:srgbClr val="000000"/>
                          </a:solidFill>
                          <a:effectLst/>
                          <a:latin typeface="Calibri" panose="020F0502020204030204" pitchFamily="34" charset="0"/>
                        </a:rPr>
                        <a:t>diseñando nuevos procedimientos si es el caso e </a:t>
                      </a:r>
                      <a:r>
                        <a:rPr lang="es-MX" sz="600" b="0" i="0" u="none" strike="noStrike" dirty="0" smtClean="0">
                          <a:solidFill>
                            <a:srgbClr val="000000"/>
                          </a:solidFill>
                          <a:effectLst/>
                          <a:latin typeface="Calibri" panose="020F0502020204030204" pitchFamily="34" charset="0"/>
                        </a:rPr>
                        <a:t>incorporando </a:t>
                      </a:r>
                      <a:r>
                        <a:rPr lang="es-MX" sz="600" b="0" i="0" u="none" strike="noStrike" dirty="0">
                          <a:solidFill>
                            <a:srgbClr val="000000"/>
                          </a:solidFill>
                          <a:effectLst/>
                          <a:latin typeface="Calibri" panose="020F0502020204030204" pitchFamily="34" charset="0"/>
                        </a:rPr>
                        <a:t>los ajustes en el aplicativo KAWAK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600" b="0" i="0" u="none" strike="noStrike" dirty="0">
                          <a:solidFill>
                            <a:srgbClr val="000000"/>
                          </a:solidFill>
                          <a:effectLst/>
                          <a:latin typeface="Calibri" panose="020F0502020204030204" pitchFamily="34" charset="0"/>
                        </a:rPr>
                        <a:t>Procedimientos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MX" sz="600" b="0" i="0" u="none" strike="noStrike" dirty="0">
                          <a:solidFill>
                            <a:srgbClr val="000000"/>
                          </a:solidFill>
                          <a:effectLst/>
                          <a:latin typeface="Calibri" panose="020F0502020204030204" pitchFamily="34" charset="0"/>
                        </a:rPr>
                        <a:t>Subdirector Administrativo, Jefe Oficina asesora Jurídica, Director Operativo y Secretaría General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600" b="0" i="0" u="none" strike="noStrike" dirty="0">
                          <a:solidFill>
                            <a:srgbClr val="000000"/>
                          </a:solidFill>
                          <a:effectLst/>
                          <a:latin typeface="Calibri" panose="020F0502020204030204" pitchFamily="34" charset="0"/>
                        </a:rPr>
                        <a:t>1° trimestre de 2020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MX" sz="600" b="0" i="0" u="none" strike="noStrike" dirty="0">
                          <a:solidFill>
                            <a:srgbClr val="000000"/>
                          </a:solidFill>
                          <a:effectLst/>
                          <a:latin typeface="Calibri" panose="020F0502020204030204" pitchFamily="34" charset="0"/>
                        </a:rPr>
                        <a:t>EFICACIA: Índice de cumplimiento actividades = N</a:t>
                      </a:r>
                      <a:r>
                        <a:rPr lang="es-MX" sz="600" b="0" i="0" u="none" strike="noStrike" dirty="0" smtClean="0">
                          <a:solidFill>
                            <a:srgbClr val="000000"/>
                          </a:solidFill>
                          <a:effectLst/>
                          <a:latin typeface="Calibri" panose="020F0502020204030204" pitchFamily="34" charset="0"/>
                        </a:rPr>
                        <a:t>° de </a:t>
                      </a:r>
                      <a:r>
                        <a:rPr lang="es-MX" sz="600" b="0" i="0" u="none" strike="noStrike" dirty="0">
                          <a:solidFill>
                            <a:srgbClr val="000000"/>
                          </a:solidFill>
                          <a:effectLst/>
                          <a:latin typeface="Calibri" panose="020F0502020204030204" pitchFamily="34" charset="0"/>
                        </a:rPr>
                        <a:t>procedimientos del proceso ADMINISTRACIÓN DE BIENES Y </a:t>
                      </a:r>
                      <a:r>
                        <a:rPr lang="es-MX" sz="600" b="0" i="0" u="none" strike="noStrike" dirty="0" smtClean="0">
                          <a:solidFill>
                            <a:srgbClr val="000000"/>
                          </a:solidFill>
                          <a:effectLst/>
                          <a:latin typeface="Calibri" panose="020F0502020204030204" pitchFamily="34" charset="0"/>
                        </a:rPr>
                        <a:t>SERVICIOS de saneamiento revisados </a:t>
                      </a:r>
                      <a:r>
                        <a:rPr lang="es-MX" sz="600" b="0" i="0" u="none" strike="noStrike" dirty="0">
                          <a:solidFill>
                            <a:srgbClr val="000000"/>
                          </a:solidFill>
                          <a:effectLst/>
                          <a:latin typeface="Calibri" panose="020F0502020204030204" pitchFamily="34" charset="0"/>
                        </a:rPr>
                        <a:t>/ N</a:t>
                      </a:r>
                      <a:r>
                        <a:rPr lang="es-MX" sz="600" b="0" i="0" u="none" strike="noStrike" dirty="0" smtClean="0">
                          <a:solidFill>
                            <a:srgbClr val="000000"/>
                          </a:solidFill>
                          <a:effectLst/>
                          <a:latin typeface="Calibri" panose="020F0502020204030204" pitchFamily="34" charset="0"/>
                        </a:rPr>
                        <a:t>° de </a:t>
                      </a:r>
                      <a:r>
                        <a:rPr lang="es-MX" sz="600" b="0" i="0" u="none" strike="noStrike" dirty="0">
                          <a:solidFill>
                            <a:srgbClr val="000000"/>
                          </a:solidFill>
                          <a:effectLst/>
                          <a:latin typeface="Calibri" panose="020F0502020204030204" pitchFamily="34" charset="0"/>
                        </a:rPr>
                        <a:t>procedimientos por </a:t>
                      </a:r>
                      <a:r>
                        <a:rPr lang="es-MX" sz="600" b="0" i="0" u="none" strike="noStrike" dirty="0" smtClean="0">
                          <a:solidFill>
                            <a:srgbClr val="000000"/>
                          </a:solidFill>
                          <a:effectLst/>
                          <a:latin typeface="Calibri" panose="020F0502020204030204" pitchFamily="34" charset="0"/>
                        </a:rPr>
                        <a:t>revisar de saneamiento</a:t>
                      </a:r>
                      <a:endParaRPr lang="es-MX" sz="6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44007">
                <a:tc>
                  <a:txBody>
                    <a:bodyPr/>
                    <a:lstStyle/>
                    <a:p>
                      <a:pPr algn="ctr" rtl="0" fontAlgn="ctr"/>
                      <a:r>
                        <a:rPr lang="es-CO" sz="600" b="1" i="0" u="none" strike="noStrike" dirty="0" smtClean="0">
                          <a:solidFill>
                            <a:srgbClr val="000000"/>
                          </a:solidFill>
                          <a:effectLst/>
                          <a:latin typeface="Calibri" panose="020F0502020204030204" pitchFamily="34" charset="0"/>
                        </a:rPr>
                        <a:t>RC7</a:t>
                      </a:r>
                      <a:endParaRPr lang="es-CO" sz="6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CO" sz="800" b="0" i="0" u="none" strike="noStrike" dirty="0">
                          <a:solidFill>
                            <a:srgbClr val="000000"/>
                          </a:solidFill>
                          <a:effectLst/>
                          <a:latin typeface="Calibri" panose="020F0502020204030204" pitchFamily="34" charset="0"/>
                        </a:rPr>
                        <a:t>Cobro de servicios de mantenimiento del parque automotor por mayor valor o sobre servicios no prestados</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600" b="0" i="0" u="none" strike="noStrike" dirty="0">
                          <a:solidFill>
                            <a:srgbClr val="000000"/>
                          </a:solidFill>
                          <a:effectLst/>
                          <a:latin typeface="Calibri" panose="020F0502020204030204" pitchFamily="34" charset="0"/>
                        </a:rPr>
                        <a:t>Corrupción </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600" b="0" i="0" u="none" strike="noStrike" dirty="0">
                          <a:solidFill>
                            <a:srgbClr val="000000"/>
                          </a:solidFill>
                          <a:effectLst/>
                          <a:latin typeface="Calibri" panose="020F0502020204030204" pitchFamily="34" charset="0"/>
                        </a:rPr>
                        <a:t>Debilidades en los controles para autorizar los servicios de mantenimiento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CO" sz="600" b="0" i="0" u="none" strike="noStrike" dirty="0">
                          <a:solidFill>
                            <a:srgbClr val="000000"/>
                          </a:solidFill>
                          <a:effectLst/>
                          <a:latin typeface="Calibri" panose="020F0502020204030204" pitchFamily="34" charset="0"/>
                        </a:rPr>
                        <a:t>1 - Rara vez</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CO" sz="600" b="0" i="0" u="none" strike="noStrike" dirty="0">
                          <a:solidFill>
                            <a:srgbClr val="000000"/>
                          </a:solidFill>
                          <a:effectLst/>
                          <a:latin typeface="Calibri" panose="020F0502020204030204" pitchFamily="34" charset="0"/>
                        </a:rPr>
                        <a:t>4 -Mayor</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CO" sz="600" b="0" i="0" u="none" strike="noStrike" dirty="0">
                          <a:solidFill>
                            <a:srgbClr val="000000"/>
                          </a:solidFill>
                          <a:effectLst/>
                          <a:latin typeface="Calibri" panose="020F0502020204030204" pitchFamily="34" charset="0"/>
                        </a:rPr>
                        <a:t>4 - Alto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rtl="0" fontAlgn="ctr"/>
                      <a:r>
                        <a:rPr lang="es-CO" sz="600" b="0" i="0" u="none" strike="noStrike" dirty="0">
                          <a:solidFill>
                            <a:srgbClr val="000000"/>
                          </a:solidFill>
                          <a:effectLst/>
                          <a:latin typeface="Calibri" panose="020F0502020204030204" pitchFamily="34" charset="0"/>
                        </a:rPr>
                        <a:t>Reducir</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MX" sz="600" b="0" i="0" u="none" strike="noStrike" dirty="0">
                          <a:solidFill>
                            <a:srgbClr val="000000"/>
                          </a:solidFill>
                          <a:effectLst/>
                          <a:latin typeface="Calibri" panose="020F0502020204030204" pitchFamily="34" charset="0"/>
                        </a:rPr>
                        <a:t> Verificar si la parte o </a:t>
                      </a:r>
                      <a:r>
                        <a:rPr lang="es-MX" sz="600" b="0" i="0" u="none" strike="noStrike" dirty="0" smtClean="0">
                          <a:solidFill>
                            <a:srgbClr val="000000"/>
                          </a:solidFill>
                          <a:effectLst/>
                          <a:latin typeface="Calibri" panose="020F0502020204030204" pitchFamily="34" charset="0"/>
                        </a:rPr>
                        <a:t>accesorio que </a:t>
                      </a:r>
                      <a:r>
                        <a:rPr lang="es-MX" sz="600" b="0" i="0" u="none" strike="noStrike" dirty="0">
                          <a:solidFill>
                            <a:srgbClr val="000000"/>
                          </a:solidFill>
                          <a:effectLst/>
                          <a:latin typeface="Calibri" panose="020F0502020204030204" pitchFamily="34" charset="0"/>
                        </a:rPr>
                        <a:t>se cambia es susceptible de devolver a la nación y en tal caso solicitar al taller la devolución de los repuestos que son cambiados a los automotores para verificar que los repuestos que han sido autorizados para cambio efectivamente se realicen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MX" sz="600" b="0" i="0" u="none" strike="noStrike" dirty="0">
                          <a:solidFill>
                            <a:srgbClr val="000000"/>
                          </a:solidFill>
                          <a:effectLst/>
                          <a:latin typeface="Calibri" panose="020F0502020204030204" pitchFamily="34" charset="0"/>
                        </a:rPr>
                        <a:t>Correos y/o Memorandos y/o formato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CO" sz="600" b="0" i="0" u="none" strike="noStrike" dirty="0">
                          <a:solidFill>
                            <a:srgbClr val="000000"/>
                          </a:solidFill>
                          <a:effectLst/>
                          <a:latin typeface="Calibri" panose="020F0502020204030204" pitchFamily="34" charset="0"/>
                        </a:rPr>
                        <a:t>supervisor del contrato de mantenimiento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CO" sz="600" b="0" i="0" u="none" strike="noStrike" dirty="0">
                          <a:solidFill>
                            <a:srgbClr val="000000"/>
                          </a:solidFill>
                          <a:effectLst/>
                          <a:latin typeface="Calibri" panose="020F0502020204030204" pitchFamily="34" charset="0"/>
                        </a:rPr>
                        <a:t> 3° y 4°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CO" sz="600" b="0" i="0" u="none" strike="noStrike" dirty="0">
                          <a:solidFill>
                            <a:srgbClr val="000000"/>
                          </a:solidFill>
                          <a:effectLst/>
                          <a:latin typeface="Calibri" panose="020F0502020204030204" pitchFamily="34" charset="0"/>
                        </a:rPr>
                        <a:t>EFICACIA: Índice de cumplimiento actividades = N° de partes o accesorios recibidos </a:t>
                      </a:r>
                      <a:r>
                        <a:rPr lang="es-CO" sz="600" b="0" i="0" u="none" strike="noStrike" dirty="0" smtClean="0">
                          <a:solidFill>
                            <a:srgbClr val="000000"/>
                          </a:solidFill>
                          <a:effectLst/>
                          <a:latin typeface="Calibri" panose="020F0502020204030204" pitchFamily="34" charset="0"/>
                        </a:rPr>
                        <a:t>/ N</a:t>
                      </a:r>
                      <a:r>
                        <a:rPr lang="es-CO" sz="600" b="0" i="0" u="none" strike="noStrike" dirty="0">
                          <a:solidFill>
                            <a:srgbClr val="000000"/>
                          </a:solidFill>
                          <a:effectLst/>
                          <a:latin typeface="Calibri" panose="020F0502020204030204" pitchFamily="34" charset="0"/>
                        </a:rPr>
                        <a:t>° de partes o </a:t>
                      </a:r>
                      <a:r>
                        <a:rPr lang="es-CO" sz="600" b="0" i="0" u="none" strike="noStrike" dirty="0" smtClean="0">
                          <a:solidFill>
                            <a:srgbClr val="000000"/>
                          </a:solidFill>
                          <a:effectLst/>
                          <a:latin typeface="Calibri" panose="020F0502020204030204" pitchFamily="34" charset="0"/>
                        </a:rPr>
                        <a:t>accesorios solicitados</a:t>
                      </a:r>
                      <a:endParaRPr lang="es-CO" sz="6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70866">
                <a:tc rowSpan="2">
                  <a:txBody>
                    <a:bodyPr/>
                    <a:lstStyle/>
                    <a:p>
                      <a:pPr algn="ctr" rtl="0" fontAlgn="ctr"/>
                      <a:r>
                        <a:rPr lang="es-CO" sz="600" b="1" i="0" u="none" strike="noStrike" dirty="0" smtClean="0">
                          <a:solidFill>
                            <a:srgbClr val="000000"/>
                          </a:solidFill>
                          <a:effectLst/>
                          <a:latin typeface="Calibri" panose="020F0502020204030204" pitchFamily="34" charset="0"/>
                        </a:rPr>
                        <a:t>RC8</a:t>
                      </a:r>
                      <a:endParaRPr lang="es-CO" sz="600" b="1"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ctr"/>
                      <a:r>
                        <a:rPr lang="es-MX" sz="800" b="0" i="0" u="none" strike="noStrike" dirty="0">
                          <a:solidFill>
                            <a:srgbClr val="000000"/>
                          </a:solidFill>
                          <a:effectLst/>
                          <a:latin typeface="Calibri" panose="020F0502020204030204" pitchFamily="34" charset="0"/>
                        </a:rPr>
                        <a:t>Terceros hurten elementos de la bodega o de los vehículos allí consignados</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rtl="0" fontAlgn="ctr"/>
                      <a:r>
                        <a:rPr lang="es-CO" sz="600" b="0" i="0" u="none" strike="noStrike" dirty="0">
                          <a:solidFill>
                            <a:srgbClr val="000000"/>
                          </a:solidFill>
                          <a:effectLst/>
                          <a:latin typeface="Calibri" panose="020F0502020204030204" pitchFamily="34" charset="0"/>
                        </a:rPr>
                        <a:t>Corrupción </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600" b="0" i="0" u="none" strike="noStrike" dirty="0">
                          <a:solidFill>
                            <a:srgbClr val="000000"/>
                          </a:solidFill>
                          <a:effectLst/>
                          <a:latin typeface="Calibri" panose="020F0502020204030204" pitchFamily="34" charset="0"/>
                        </a:rPr>
                        <a:t>Lote de mayor extensión implicando tiempo de desplazamiento para realizar la ronda por parte del vigilante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s-CO" sz="600" b="0" i="0" u="none" strike="noStrike" dirty="0">
                          <a:solidFill>
                            <a:srgbClr val="000000"/>
                          </a:solidFill>
                          <a:effectLst/>
                          <a:latin typeface="Calibri" panose="020F0502020204030204" pitchFamily="34" charset="0"/>
                        </a:rPr>
                        <a:t>1 - Rara vez</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ctr"/>
                      <a:r>
                        <a:rPr lang="es-CO" sz="600" b="0" i="0" u="none" strike="noStrike" dirty="0">
                          <a:solidFill>
                            <a:srgbClr val="000000"/>
                          </a:solidFill>
                          <a:effectLst/>
                          <a:latin typeface="Calibri" panose="020F0502020204030204" pitchFamily="34" charset="0"/>
                        </a:rPr>
                        <a:t>5 -Catastrófico</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ctr"/>
                      <a:r>
                        <a:rPr lang="es-CO" sz="600" b="0" i="0" u="none" strike="noStrike" dirty="0">
                          <a:solidFill>
                            <a:srgbClr val="000000"/>
                          </a:solidFill>
                          <a:effectLst/>
                          <a:latin typeface="Calibri" panose="020F0502020204030204" pitchFamily="34" charset="0"/>
                        </a:rPr>
                        <a:t>5 </a:t>
                      </a:r>
                      <a:r>
                        <a:rPr lang="es-CO" sz="600" b="0" i="0" u="none" strike="noStrike" dirty="0" smtClean="0">
                          <a:solidFill>
                            <a:srgbClr val="000000"/>
                          </a:solidFill>
                          <a:effectLst/>
                          <a:latin typeface="Calibri" panose="020F0502020204030204" pitchFamily="34" charset="0"/>
                        </a:rPr>
                        <a:t>- Extremo</a:t>
                      </a:r>
                      <a:endParaRPr lang="es-CO" sz="600" b="0" i="0" u="none" strike="noStrike" dirty="0">
                        <a:solidFill>
                          <a:srgbClr val="000000"/>
                        </a:solidFill>
                        <a:effectLst/>
                        <a:latin typeface="Calibri" panose="020F0502020204030204" pitchFamily="34" charset="0"/>
                      </a:endParaRP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rowSpan="2">
                  <a:txBody>
                    <a:bodyPr/>
                    <a:lstStyle/>
                    <a:p>
                      <a:pPr algn="ctr" rtl="0" fontAlgn="ctr"/>
                      <a:r>
                        <a:rPr lang="es-CO" sz="600" b="0" i="0" u="none" strike="noStrike" dirty="0">
                          <a:solidFill>
                            <a:srgbClr val="000000"/>
                          </a:solidFill>
                          <a:effectLst/>
                          <a:latin typeface="Calibri" panose="020F0502020204030204" pitchFamily="34" charset="0"/>
                        </a:rPr>
                        <a:t>Reducir</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s-MX" sz="600" b="0" i="0" u="none" strike="noStrike" dirty="0">
                          <a:solidFill>
                            <a:srgbClr val="000000"/>
                          </a:solidFill>
                          <a:effectLst/>
                          <a:latin typeface="Calibri" panose="020F0502020204030204" pitchFamily="34" charset="0"/>
                        </a:rPr>
                        <a:t>Verificar semanalmente que el sello de seguridad permanezca sin alteración y realizar la inspección visual de los elementos almacenados, confirmando que todos los elementos inventariados en SAI se encuentren físicamente en la bodega, y en caso de no encontrar algún elemento instaurar la denuncia ante la Fiscalía General de la Nación y reporta el incidente al Grupo de Control Interno Disciplinario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600" b="0" i="0" u="none" strike="noStrike" dirty="0">
                          <a:solidFill>
                            <a:srgbClr val="000000"/>
                          </a:solidFill>
                          <a:effectLst/>
                          <a:latin typeface="Calibri" panose="020F0502020204030204" pitchFamily="34" charset="0"/>
                        </a:rPr>
                        <a:t>Formato control de visitas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600" b="0" i="0" u="none" strike="noStrike" dirty="0">
                          <a:solidFill>
                            <a:srgbClr val="000000"/>
                          </a:solidFill>
                          <a:effectLst/>
                          <a:latin typeface="Calibri" panose="020F0502020204030204" pitchFamily="34" charset="0"/>
                        </a:rPr>
                        <a:t>Coordinador del Grupo de Almacén e inventarios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600" b="0" i="0" u="none" strike="noStrike" dirty="0">
                          <a:solidFill>
                            <a:srgbClr val="000000"/>
                          </a:solidFill>
                          <a:effectLst/>
                          <a:latin typeface="Calibri" panose="020F0502020204030204" pitchFamily="34" charset="0"/>
                        </a:rPr>
                        <a:t> 3° y 4°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CO" sz="600" b="0" i="0" u="none" strike="noStrike" dirty="0">
                          <a:solidFill>
                            <a:srgbClr val="000000"/>
                          </a:solidFill>
                          <a:effectLst/>
                          <a:latin typeface="Calibri" panose="020F0502020204030204" pitchFamily="34" charset="0"/>
                        </a:rPr>
                        <a:t>EFICACIA: Índice de cumplimiento actividades = N de visitas realizadas / N° de visitas requeridas en el periodo</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570866">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ctr" fontAlgn="ctr"/>
                      <a:r>
                        <a:rPr lang="es-CO" sz="600" b="0" i="0" u="none" strike="noStrike" dirty="0">
                          <a:solidFill>
                            <a:srgbClr val="000000"/>
                          </a:solidFill>
                          <a:effectLst/>
                          <a:latin typeface="Calibri" panose="020F0502020204030204" pitchFamily="34" charset="0"/>
                        </a:rPr>
                        <a:t>Falta de integridad por parte de externos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CO"/>
                    </a:p>
                  </a:txBody>
                  <a:tcPr/>
                </a:tc>
                <a:tc vMerge="1">
                  <a:txBody>
                    <a:bodyPr/>
                    <a:lstStyle/>
                    <a:p>
                      <a:endParaRPr lang="es-CO"/>
                    </a:p>
                  </a:txBody>
                  <a:tcPr/>
                </a:tc>
                <a:tc vMerge="1">
                  <a:txBody>
                    <a:bodyPr/>
                    <a:lstStyle/>
                    <a:p>
                      <a:endParaRPr lang="es-CO"/>
                    </a:p>
                  </a:txBody>
                  <a:tcPr/>
                </a:tc>
                <a:tc vMerge="1">
                  <a:txBody>
                    <a:bodyPr/>
                    <a:lstStyle/>
                    <a:p>
                      <a:endParaRPr lang="es-CO"/>
                    </a:p>
                  </a:txBody>
                  <a:tcPr/>
                </a:tc>
                <a:tc>
                  <a:txBody>
                    <a:bodyPr/>
                    <a:lstStyle/>
                    <a:p>
                      <a:pPr algn="l" fontAlgn="b"/>
                      <a:r>
                        <a:rPr lang="es-MX" sz="600" b="0" i="0" u="none" strike="noStrike" dirty="0">
                          <a:solidFill>
                            <a:srgbClr val="000000"/>
                          </a:solidFill>
                          <a:effectLst/>
                          <a:latin typeface="Calibri" panose="020F0502020204030204" pitchFamily="34" charset="0"/>
                        </a:rPr>
                        <a:t>Verificar semanalmente que el sello de seguridad permanezca sin alteración y realizar la inspección visual de los elementos almacenados, confirmando que todos los elementos inventariados en SAI se encuentren físicamente en la bodega, y en caso de no encontrar algún elemento instaurar la denuncia ante la Fiscalía General de la Nación y reporta el incidente al Grupo de Control Interno Disciplinario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CO" sz="600" b="0" i="0" u="none" strike="noStrike" dirty="0">
                          <a:solidFill>
                            <a:srgbClr val="000000"/>
                          </a:solidFill>
                          <a:effectLst/>
                          <a:latin typeface="Calibri" panose="020F0502020204030204" pitchFamily="34" charset="0"/>
                        </a:rPr>
                        <a:t>Formato control de visitas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CO" sz="600" b="0" i="0" u="none" strike="noStrike" dirty="0">
                          <a:solidFill>
                            <a:srgbClr val="000000"/>
                          </a:solidFill>
                          <a:effectLst/>
                          <a:latin typeface="Calibri" panose="020F0502020204030204" pitchFamily="34" charset="0"/>
                        </a:rPr>
                        <a:t>Coordinador del Grupo de Almacén e inventarios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s-CO" sz="600" b="0" i="0" u="none" strike="noStrike" dirty="0">
                          <a:solidFill>
                            <a:srgbClr val="000000"/>
                          </a:solidFill>
                          <a:effectLst/>
                          <a:latin typeface="Calibri" panose="020F0502020204030204" pitchFamily="34" charset="0"/>
                        </a:rPr>
                        <a:t> 3° y 4° trimestre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es-CO" sz="600" b="0" i="0" u="none" strike="noStrike" dirty="0">
                          <a:solidFill>
                            <a:srgbClr val="000000"/>
                          </a:solidFill>
                          <a:effectLst/>
                          <a:latin typeface="Calibri" panose="020F0502020204030204" pitchFamily="34" charset="0"/>
                        </a:rPr>
                        <a:t>EFICACIA: Índice de cumplimiento actividades = N de visitas realizadas / N° de visitas requeridas en el periodo</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5" name="Rectángulo 4">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26196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2 - </a:t>
            </a:r>
            <a:r>
              <a:rPr lang="es-ES" sz="1600" b="1" dirty="0">
                <a:solidFill>
                  <a:schemeClr val="bg1"/>
                </a:solidFill>
                <a:latin typeface="Arial" panose="020B0604020202020204" pitchFamily="34" charset="0"/>
                <a:cs typeface="Arial" panose="020B0604020202020204" pitchFamily="34" charset="0"/>
              </a:rPr>
              <a:t>Racionalización de Trámites</a:t>
            </a:r>
          </a:p>
        </p:txBody>
      </p:sp>
      <p:sp>
        <p:nvSpPr>
          <p:cNvPr id="87" name="CuadroTexto 86"/>
          <p:cNvSpPr txBox="1"/>
          <p:nvPr/>
        </p:nvSpPr>
        <p:spPr>
          <a:xfrm>
            <a:off x="508913" y="1777318"/>
            <a:ext cx="11161719" cy="1200329"/>
          </a:xfrm>
          <a:prstGeom prst="rect">
            <a:avLst/>
          </a:prstGeom>
          <a:noFill/>
        </p:spPr>
        <p:txBody>
          <a:bodyPr wrap="square" rtlCol="0">
            <a:spAutoFit/>
          </a:bodyPr>
          <a:lstStyle/>
          <a:p>
            <a:pPr algn="just">
              <a:defRPr/>
            </a:pPr>
            <a:r>
              <a:rPr lang="es-CO" sz="2400" b="1" dirty="0"/>
              <a:t>Modernizar y aumentar la eficiencia de los procedimientos internos </a:t>
            </a:r>
            <a:r>
              <a:rPr lang="es-MX" sz="2400" b="1" dirty="0"/>
              <a:t>mediante la implementación de medios electrónicos para reducir tiempos, documentos y pasos, evitando desplazamientos de los usuarios</a:t>
            </a:r>
            <a:endParaRPr lang="es-CO" sz="2400" b="1" dirty="0"/>
          </a:p>
        </p:txBody>
      </p:sp>
      <p:grpSp>
        <p:nvGrpSpPr>
          <p:cNvPr id="88" name="Grupo 87"/>
          <p:cNvGrpSpPr/>
          <p:nvPr/>
        </p:nvGrpSpPr>
        <p:grpSpPr>
          <a:xfrm>
            <a:off x="464577" y="1016463"/>
            <a:ext cx="5524184" cy="531449"/>
            <a:chOff x="5102657" y="5945321"/>
            <a:chExt cx="6284084" cy="548229"/>
          </a:xfrm>
          <a:solidFill>
            <a:schemeClr val="accent2"/>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7" name="Tabla 26"/>
          <p:cNvGraphicFramePr>
            <a:graphicFrameLocks noGrp="1"/>
          </p:cNvGraphicFramePr>
          <p:nvPr>
            <p:extLst>
              <p:ext uri="{D42A27DB-BD31-4B8C-83A1-F6EECF244321}">
                <p14:modId xmlns:p14="http://schemas.microsoft.com/office/powerpoint/2010/main" val="1869442116"/>
              </p:ext>
            </p:extLst>
          </p:nvPr>
        </p:nvGraphicFramePr>
        <p:xfrm>
          <a:off x="508913" y="3576384"/>
          <a:ext cx="11289200" cy="1005840"/>
        </p:xfrm>
        <a:graphic>
          <a:graphicData uri="http://schemas.openxmlformats.org/drawingml/2006/table">
            <a:tbl>
              <a:tblPr firstRow="1" bandRow="1">
                <a:tableStyleId>{21E4AEA4-8DFA-4A89-87EB-49C32662AFE0}</a:tableStyleId>
              </a:tblPr>
              <a:tblGrid>
                <a:gridCol w="9213658">
                  <a:extLst>
                    <a:ext uri="{9D8B030D-6E8A-4147-A177-3AD203B41FA5}">
                      <a16:colId xmlns="" xmlns:a16="http://schemas.microsoft.com/office/drawing/2014/main" val="20000"/>
                    </a:ext>
                  </a:extLst>
                </a:gridCol>
                <a:gridCol w="2075542">
                  <a:extLst>
                    <a:ext uri="{9D8B030D-6E8A-4147-A177-3AD203B41FA5}">
                      <a16:colId xmlns=""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 xmlns:a16="http://schemas.microsoft.com/office/drawing/2014/main" val="10000"/>
                  </a:ext>
                </a:extLst>
              </a:tr>
              <a:tr h="4325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dirty="0"/>
                        <a:t>Número de trámites inscritos en SUIT que </a:t>
                      </a:r>
                      <a:r>
                        <a:rPr lang="es-CO" sz="1800" dirty="0" smtClean="0"/>
                        <a:t>puedan </a:t>
                      </a:r>
                      <a:r>
                        <a:rPr lang="es-MX" sz="1800" dirty="0" smtClean="0"/>
                        <a:t>realizarse a </a:t>
                      </a:r>
                      <a:r>
                        <a:rPr lang="es-MX" sz="1800" dirty="0"/>
                        <a:t>través de medios </a:t>
                      </a:r>
                      <a:r>
                        <a:rPr lang="es-MX" sz="1800" dirty="0" smtClean="0"/>
                        <a:t>electrónicos </a:t>
                      </a:r>
                      <a:r>
                        <a:rPr lang="es-CO" sz="1800" dirty="0" smtClean="0"/>
                        <a:t>/ </a:t>
                      </a:r>
                      <a:r>
                        <a:rPr lang="es-CO" sz="1800" dirty="0"/>
                        <a:t>Número de trámites inscritos en SUIT.</a:t>
                      </a:r>
                      <a:endParaRPr lang="es-CO" sz="18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 xmlns:a16="http://schemas.microsoft.com/office/drawing/2014/main" val="10001"/>
                  </a:ext>
                </a:extLst>
              </a:tr>
            </a:tbl>
          </a:graphicData>
        </a:graphic>
      </p:graphicFrame>
      <p:sp>
        <p:nvSpPr>
          <p:cNvPr id="28" name="Rectángulo 27"/>
          <p:cNvSpPr/>
          <p:nvPr/>
        </p:nvSpPr>
        <p:spPr>
          <a:xfrm>
            <a:off x="746375" y="4857795"/>
            <a:ext cx="9760080" cy="646331"/>
          </a:xfrm>
          <a:prstGeom prst="rect">
            <a:avLst/>
          </a:prstGeom>
        </p:spPr>
        <p:txBody>
          <a:bodyPr wrap="square">
            <a:spAutoFit/>
          </a:bodyPr>
          <a:lstStyle/>
          <a:p>
            <a:pPr algn="ctr"/>
            <a:r>
              <a:rPr lang="es-CO" b="1" dirty="0">
                <a:solidFill>
                  <a:schemeClr val="accent2"/>
                </a:solidFill>
                <a:effectLst>
                  <a:outerShdw blurRad="38100" dist="38100" dir="2700000" algn="tl">
                    <a:srgbClr val="000000">
                      <a:alpha val="43137"/>
                    </a:srgbClr>
                  </a:outerShdw>
                </a:effectLst>
              </a:rPr>
              <a:t>Comprometidos con facilitar la relación estado-ciudadano, generar esquemas no presenciales para las solitudes de trámites</a:t>
            </a:r>
          </a:p>
        </p:txBody>
      </p:sp>
    </p:spTree>
    <p:extLst>
      <p:ext uri="{BB962C8B-B14F-4D97-AF65-F5344CB8AC3E}">
        <p14:creationId xmlns:p14="http://schemas.microsoft.com/office/powerpoint/2010/main" val="917948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2 - </a:t>
            </a:r>
            <a:r>
              <a:rPr lang="es-ES" sz="1600" b="1" dirty="0">
                <a:solidFill>
                  <a:schemeClr val="bg1"/>
                </a:solidFill>
                <a:latin typeface="Arial" panose="020B0604020202020204" pitchFamily="34" charset="0"/>
                <a:cs typeface="Arial" panose="020B0604020202020204" pitchFamily="34" charset="0"/>
              </a:rPr>
              <a:t>Racionalización de Trámites</a:t>
            </a:r>
          </a:p>
        </p:txBody>
      </p:sp>
      <p:grpSp>
        <p:nvGrpSpPr>
          <p:cNvPr id="88" name="Grupo 87"/>
          <p:cNvGrpSpPr/>
          <p:nvPr/>
        </p:nvGrpSpPr>
        <p:grpSpPr>
          <a:xfrm>
            <a:off x="464577" y="522514"/>
            <a:ext cx="5524184" cy="1356677"/>
            <a:chOff x="5102657" y="5945321"/>
            <a:chExt cx="6284084" cy="889969"/>
          </a:xfrm>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solidFill>
              <a:schemeClr val="accent2"/>
            </a:solid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nvGrpSpPr>
            <p:cNvPr id="90" name="Grupo 89"/>
            <p:cNvGrpSpPr/>
            <p:nvPr/>
          </p:nvGrpSpPr>
          <p:grpSpPr>
            <a:xfrm>
              <a:off x="5102657" y="5978054"/>
              <a:ext cx="6125391" cy="857236"/>
              <a:chOff x="5102657" y="5978054"/>
              <a:chExt cx="6125391" cy="857236"/>
            </a:xfrm>
          </p:grpSpPr>
          <p:sp>
            <p:nvSpPr>
              <p:cNvPr id="91" name="Pentágono 90"/>
              <p:cNvSpPr/>
              <p:nvPr/>
            </p:nvSpPr>
            <p:spPr>
              <a:xfrm>
                <a:off x="5423219" y="6002301"/>
                <a:ext cx="361141" cy="444998"/>
              </a:xfrm>
              <a:prstGeom prst="homePlate">
                <a:avLst/>
              </a:prstGeom>
              <a:solidFill>
                <a:schemeClr val="accent2"/>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2" name="Elipse 91"/>
              <p:cNvSpPr/>
              <p:nvPr/>
            </p:nvSpPr>
            <p:spPr>
              <a:xfrm>
                <a:off x="5102657" y="5999871"/>
                <a:ext cx="439263" cy="439263"/>
              </a:xfrm>
              <a:prstGeom prst="ellipse">
                <a:avLst/>
              </a:prstGeom>
              <a:solidFill>
                <a:schemeClr val="accent2"/>
              </a:solid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3" name="CuadroTexto 92"/>
              <p:cNvSpPr txBox="1"/>
              <p:nvPr/>
            </p:nvSpPr>
            <p:spPr>
              <a:xfrm>
                <a:off x="6026810" y="5978054"/>
                <a:ext cx="5201238" cy="857236"/>
              </a:xfrm>
              <a:prstGeom prst="rect">
                <a:avLst/>
              </a:prstGeom>
              <a:noFill/>
            </p:spPr>
            <p:txBody>
              <a:bodyPr wrap="square" rtlCol="0">
                <a:spAutoFit/>
              </a:bodyPr>
              <a:lstStyle/>
              <a:p>
                <a:r>
                  <a:rPr lang="es-ES" sz="2400" b="1" dirty="0">
                    <a:solidFill>
                      <a:schemeClr val="bg1"/>
                    </a:solidFill>
                    <a:latin typeface="Arial" panose="020B0604020202020204" pitchFamily="34" charset="0"/>
                    <a:cs typeface="Arial" panose="020B0604020202020204" pitchFamily="34" charset="0"/>
                  </a:rPr>
                  <a:t>Estrategia de Racionalización de Trámites</a:t>
                </a:r>
              </a:p>
            </p:txBody>
          </p:sp>
        </p:grpSp>
      </p:grpSp>
      <p:graphicFrame>
        <p:nvGraphicFramePr>
          <p:cNvPr id="12" name="Tabla 11"/>
          <p:cNvGraphicFramePr>
            <a:graphicFrameLocks noGrp="1"/>
          </p:cNvGraphicFramePr>
          <p:nvPr>
            <p:extLst>
              <p:ext uri="{D42A27DB-BD31-4B8C-83A1-F6EECF244321}">
                <p14:modId xmlns:p14="http://schemas.microsoft.com/office/powerpoint/2010/main" val="73552048"/>
              </p:ext>
            </p:extLst>
          </p:nvPr>
        </p:nvGraphicFramePr>
        <p:xfrm>
          <a:off x="344161" y="1445099"/>
          <a:ext cx="11289200" cy="4629817"/>
        </p:xfrm>
        <a:graphic>
          <a:graphicData uri="http://schemas.openxmlformats.org/drawingml/2006/table">
            <a:tbl>
              <a:tblPr firstRow="1" bandRow="1">
                <a:tableStyleId>{21E4AEA4-8DFA-4A89-87EB-49C32662AFE0}</a:tableStyleId>
              </a:tblPr>
              <a:tblGrid>
                <a:gridCol w="2331084">
                  <a:extLst>
                    <a:ext uri="{9D8B030D-6E8A-4147-A177-3AD203B41FA5}">
                      <a16:colId xmlns="" xmlns:a16="http://schemas.microsoft.com/office/drawing/2014/main" val="20000"/>
                    </a:ext>
                  </a:extLst>
                </a:gridCol>
                <a:gridCol w="1278467">
                  <a:extLst>
                    <a:ext uri="{9D8B030D-6E8A-4147-A177-3AD203B41FA5}">
                      <a16:colId xmlns="" xmlns:a16="http://schemas.microsoft.com/office/drawing/2014/main" val="20001"/>
                    </a:ext>
                  </a:extLst>
                </a:gridCol>
                <a:gridCol w="838200">
                  <a:extLst>
                    <a:ext uri="{9D8B030D-6E8A-4147-A177-3AD203B41FA5}">
                      <a16:colId xmlns="" xmlns:a16="http://schemas.microsoft.com/office/drawing/2014/main" val="20002"/>
                    </a:ext>
                  </a:extLst>
                </a:gridCol>
                <a:gridCol w="897467">
                  <a:extLst>
                    <a:ext uri="{9D8B030D-6E8A-4147-A177-3AD203B41FA5}">
                      <a16:colId xmlns="" xmlns:a16="http://schemas.microsoft.com/office/drawing/2014/main" val="20003"/>
                    </a:ext>
                  </a:extLst>
                </a:gridCol>
                <a:gridCol w="1176866">
                  <a:extLst>
                    <a:ext uri="{9D8B030D-6E8A-4147-A177-3AD203B41FA5}">
                      <a16:colId xmlns="" xmlns:a16="http://schemas.microsoft.com/office/drawing/2014/main" val="20004"/>
                    </a:ext>
                  </a:extLst>
                </a:gridCol>
                <a:gridCol w="820272">
                  <a:extLst>
                    <a:ext uri="{9D8B030D-6E8A-4147-A177-3AD203B41FA5}">
                      <a16:colId xmlns="" xmlns:a16="http://schemas.microsoft.com/office/drawing/2014/main" val="20005"/>
                    </a:ext>
                  </a:extLst>
                </a:gridCol>
                <a:gridCol w="766624">
                  <a:extLst>
                    <a:ext uri="{9D8B030D-6E8A-4147-A177-3AD203B41FA5}">
                      <a16:colId xmlns="" xmlns:a16="http://schemas.microsoft.com/office/drawing/2014/main" val="20006"/>
                    </a:ext>
                  </a:extLst>
                </a:gridCol>
                <a:gridCol w="943428">
                  <a:extLst>
                    <a:ext uri="{9D8B030D-6E8A-4147-A177-3AD203B41FA5}">
                      <a16:colId xmlns="" xmlns:a16="http://schemas.microsoft.com/office/drawing/2014/main" val="20007"/>
                    </a:ext>
                  </a:extLst>
                </a:gridCol>
                <a:gridCol w="847876">
                  <a:extLst>
                    <a:ext uri="{9D8B030D-6E8A-4147-A177-3AD203B41FA5}">
                      <a16:colId xmlns="" xmlns:a16="http://schemas.microsoft.com/office/drawing/2014/main" val="20008"/>
                    </a:ext>
                  </a:extLst>
                </a:gridCol>
                <a:gridCol w="1388916">
                  <a:extLst>
                    <a:ext uri="{9D8B030D-6E8A-4147-A177-3AD203B41FA5}">
                      <a16:colId xmlns="" xmlns:a16="http://schemas.microsoft.com/office/drawing/2014/main" val="20009"/>
                    </a:ext>
                  </a:extLst>
                </a:gridCol>
              </a:tblGrid>
              <a:tr h="250593">
                <a:tc>
                  <a:txBody>
                    <a:bodyPr/>
                    <a:lstStyle/>
                    <a:p>
                      <a:pPr algn="ctr" fontAlgn="ctr"/>
                      <a:r>
                        <a:rPr lang="es-CO" sz="1050" u="none" strike="noStrike" dirty="0">
                          <a:effectLst/>
                        </a:rPr>
                        <a:t>DATOS TRÁMITES A RACIONALIZAR</a:t>
                      </a:r>
                      <a:endParaRPr lang="es-CO" sz="1050" b="1" i="0" u="none" strike="noStrike" dirty="0">
                        <a:solidFill>
                          <a:srgbClr val="000000"/>
                        </a:solidFill>
                        <a:effectLst/>
                        <a:latin typeface="SansSerif"/>
                      </a:endParaRPr>
                    </a:p>
                  </a:txBody>
                  <a:tcPr marL="8089" marR="8089" marT="8089" marB="0" anchor="ctr"/>
                </a:tc>
                <a:tc gridSpan="5">
                  <a:txBody>
                    <a:bodyPr/>
                    <a:lstStyle/>
                    <a:p>
                      <a:pPr algn="ctr" fontAlgn="ctr"/>
                      <a:r>
                        <a:rPr lang="es-ES" sz="1050" u="none" strike="noStrike" dirty="0">
                          <a:effectLst/>
                        </a:rPr>
                        <a:t>ACCIONES DE RACIONALIZACIÓN A DESARROLLAR</a:t>
                      </a:r>
                      <a:endParaRPr lang="es-ES" sz="1050" b="1" i="0" u="none" strike="noStrike" dirty="0">
                        <a:solidFill>
                          <a:srgbClr val="000000"/>
                        </a:solidFill>
                        <a:effectLst/>
                        <a:latin typeface="SansSerif"/>
                      </a:endParaRPr>
                    </a:p>
                  </a:txBody>
                  <a:tcPr marL="8089" marR="8089" marT="8089" marB="0" anchor="ct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gridSpan="4">
                  <a:txBody>
                    <a:bodyPr/>
                    <a:lstStyle/>
                    <a:p>
                      <a:pPr algn="ctr" fontAlgn="ctr"/>
                      <a:r>
                        <a:rPr lang="es-CO" sz="1050" u="none" strike="noStrike" dirty="0">
                          <a:effectLst/>
                        </a:rPr>
                        <a:t>PLAN DE EJECUCIÓN</a:t>
                      </a:r>
                      <a:endParaRPr lang="es-CO" sz="1050" b="1" i="0" u="none" strike="noStrike" dirty="0">
                        <a:solidFill>
                          <a:srgbClr val="000000"/>
                        </a:solidFill>
                        <a:effectLst/>
                        <a:latin typeface="SansSerif"/>
                      </a:endParaRPr>
                    </a:p>
                  </a:txBody>
                  <a:tcPr marL="8089" marR="8089" marT="8089" marB="0" anchor="ct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 xmlns:a16="http://schemas.microsoft.com/office/drawing/2014/main" val="10000"/>
                  </a:ext>
                </a:extLst>
              </a:tr>
              <a:tr h="662497">
                <a:tc>
                  <a:txBody>
                    <a:bodyPr/>
                    <a:lstStyle/>
                    <a:p>
                      <a:pPr algn="ctr" fontAlgn="ctr"/>
                      <a:r>
                        <a:rPr lang="es-CO" sz="900" u="none" strike="noStrike" dirty="0">
                          <a:effectLst/>
                        </a:rPr>
                        <a:t>Nombre del Trámite en SUIT</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dirty="0">
                          <a:effectLst/>
                        </a:rPr>
                        <a:t>Situación actual</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dirty="0">
                          <a:effectLst/>
                        </a:rPr>
                        <a:t>Mejora por implementar</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ES" sz="900" u="none" strike="noStrike" dirty="0">
                          <a:effectLst/>
                        </a:rPr>
                        <a:t>Beneficio al ciudadano y/o entidad</a:t>
                      </a:r>
                      <a:endParaRPr lang="es-ES"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ES" sz="900" u="none" strike="noStrike" dirty="0">
                          <a:effectLst/>
                        </a:rPr>
                        <a:t>Tipo racionalización</a:t>
                      </a:r>
                      <a:br>
                        <a:rPr lang="es-ES" sz="900" u="none" strike="noStrike" dirty="0">
                          <a:effectLst/>
                        </a:rPr>
                      </a:br>
                      <a:r>
                        <a:rPr lang="es-ES" sz="900" u="none" strike="noStrike" dirty="0">
                          <a:effectLst/>
                        </a:rPr>
                        <a:t>(administrativa / tecnológica / normativa)</a:t>
                      </a:r>
                      <a:endParaRPr lang="es-ES"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dirty="0">
                          <a:effectLst/>
                        </a:rPr>
                        <a:t>Acciones racionalización</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dirty="0">
                          <a:effectLst/>
                        </a:rPr>
                        <a:t>Fecha inicio</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dirty="0">
                          <a:effectLst/>
                        </a:rPr>
                        <a:t>Fecha final racionalización</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dirty="0">
                          <a:effectLst/>
                        </a:rPr>
                        <a:t>Fecha final Implementación</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dirty="0">
                          <a:effectLst/>
                        </a:rPr>
                        <a:t>Responsable</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extLst>
                  <a:ext uri="{0D108BD9-81ED-4DB2-BD59-A6C34878D82A}">
                    <a16:rowId xmlns="" xmlns:a16="http://schemas.microsoft.com/office/drawing/2014/main" val="10001"/>
                  </a:ext>
                </a:extLst>
              </a:tr>
              <a:tr h="380773">
                <a:tc>
                  <a:txBody>
                    <a:bodyPr/>
                    <a:lstStyle/>
                    <a:p>
                      <a:pPr algn="l" fontAlgn="ctr"/>
                      <a:r>
                        <a:rPr lang="es-ES" sz="900" u="none" strike="noStrike" dirty="0">
                          <a:effectLst/>
                        </a:rPr>
                        <a:t>Permiso de circulación para carga extrapesada y/o extradimensionada (permiso de carga especial).</a:t>
                      </a:r>
                      <a:endParaRPr lang="es-ES" sz="900" b="0" i="0" u="none" strike="noStrike" dirty="0">
                        <a:solidFill>
                          <a:srgbClr val="000000"/>
                        </a:solidFill>
                        <a:effectLst/>
                        <a:latin typeface="SansSerif"/>
                      </a:endParaRPr>
                    </a:p>
                  </a:txBody>
                  <a:tcPr marL="8089" marR="8089" marT="8089" marB="0" anchor="ctr"/>
                </a:tc>
                <a:tc>
                  <a:txBody>
                    <a:bodyPr/>
                    <a:lstStyle/>
                    <a:p>
                      <a:pPr algn="l" fontAlgn="ctr"/>
                      <a:r>
                        <a:rPr lang="es-ES" sz="900" u="none" strike="noStrike" dirty="0">
                          <a:effectLst/>
                        </a:rPr>
                        <a:t>Solicitud y pago por medio </a:t>
                      </a:r>
                      <a:r>
                        <a:rPr lang="es-ES" sz="900" u="none" strike="noStrike" dirty="0" smtClean="0">
                          <a:effectLst/>
                        </a:rPr>
                        <a:t>electrónico. Radicación </a:t>
                      </a:r>
                      <a:r>
                        <a:rPr lang="es-ES" sz="900" u="none" strike="noStrike" dirty="0">
                          <a:effectLst/>
                        </a:rPr>
                        <a:t>presencial de los requisitos</a:t>
                      </a:r>
                      <a:endParaRPr lang="es-ES"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Revisión de procedimiento interno y automatización.</a:t>
                      </a:r>
                      <a:endParaRPr lang="es-ES"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Ciudadano: Evitar desplazamiento al ciudadano</a:t>
                      </a:r>
                      <a:br>
                        <a:rPr lang="es-ES" sz="900" u="none" strike="noStrike" dirty="0">
                          <a:effectLst/>
                        </a:rPr>
                      </a:br>
                      <a:r>
                        <a:rPr lang="es-ES" sz="900" u="none" strike="noStrike" dirty="0">
                          <a:effectLst/>
                        </a:rPr>
                        <a:t>Entidad: generación de </a:t>
                      </a:r>
                      <a:r>
                        <a:rPr lang="es-ES" sz="900" u="none" strike="noStrike" dirty="0" smtClean="0">
                          <a:effectLst/>
                        </a:rPr>
                        <a:t>reportes </a:t>
                      </a:r>
                      <a:endParaRPr lang="es-ES" sz="900" b="0" i="0" u="none" strike="noStrike" dirty="0">
                        <a:solidFill>
                          <a:srgbClr val="000000"/>
                        </a:solidFill>
                        <a:effectLst/>
                        <a:latin typeface="SansSerif"/>
                      </a:endParaRPr>
                    </a:p>
                  </a:txBody>
                  <a:tcPr marL="8089" marR="8089" marT="8089" marB="0" anchor="ctr"/>
                </a:tc>
                <a:tc rowSpan="4">
                  <a:txBody>
                    <a:bodyPr/>
                    <a:lstStyle/>
                    <a:p>
                      <a:pPr algn="l" fontAlgn="ctr"/>
                      <a:r>
                        <a:rPr lang="es-CO" sz="900" u="none" strike="noStrike" dirty="0">
                          <a:effectLst/>
                        </a:rPr>
                        <a:t>Tecnológica</a:t>
                      </a:r>
                      <a:endParaRPr lang="es-CO"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Trámite realizado totalmente en línea.</a:t>
                      </a: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29/03/2019</a:t>
                      </a:r>
                      <a:endParaRPr lang="es-CO" sz="900" b="0" i="0" u="none" strike="noStrike" dirty="0">
                        <a:solidFill>
                          <a:srgbClr val="000000"/>
                        </a:solidFill>
                        <a:effectLst/>
                        <a:latin typeface="SansSerif"/>
                      </a:endParaRPr>
                    </a:p>
                  </a:txBody>
                  <a:tcPr marL="8089" marR="8089" marT="8089" marB="0" anchor="ctr"/>
                </a:tc>
                <a:tc rowSpan="4">
                  <a:txBody>
                    <a:bodyPr/>
                    <a:lstStyle/>
                    <a:p>
                      <a:pPr algn="l" fontAlgn="ctr"/>
                      <a:r>
                        <a:rPr lang="es-ES" sz="900" u="none" strike="noStrike" dirty="0">
                          <a:effectLst/>
                        </a:rPr>
                        <a:t>OAP/Grupo Sistemas de Información y Subdirección de Estudios e Innovación</a:t>
                      </a: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2"/>
                  </a:ext>
                </a:extLst>
              </a:tr>
              <a:tr h="250593">
                <a:tc>
                  <a:txBody>
                    <a:bodyPr/>
                    <a:lstStyle/>
                    <a:p>
                      <a:pPr algn="l" fontAlgn="ctr"/>
                      <a:r>
                        <a:rPr lang="es-ES" sz="900" u="none" strike="noStrike" dirty="0">
                          <a:effectLst/>
                        </a:rPr>
                        <a:t>Permiso de cierre de vías por eventos deportivos y/o culturales, por obras y emergencias.</a:t>
                      </a:r>
                      <a:br>
                        <a:rPr lang="es-ES" sz="900" u="none" strike="noStrike" dirty="0">
                          <a:effectLst/>
                        </a:rPr>
                      </a:br>
                      <a:endParaRPr lang="es-ES" sz="900" b="0" i="0" u="none" strike="noStrike" dirty="0">
                        <a:solidFill>
                          <a:srgbClr val="000000"/>
                        </a:solidFill>
                        <a:effectLst/>
                        <a:latin typeface="SansSerif"/>
                      </a:endParaRPr>
                    </a:p>
                  </a:txBody>
                  <a:tcPr marL="8089" marR="8089" marT="8089" marB="0" anchor="ctr"/>
                </a:tc>
                <a:tc rowSpan="3">
                  <a:txBody>
                    <a:bodyPr/>
                    <a:lstStyle/>
                    <a:p>
                      <a:pPr algn="l" fontAlgn="ctr"/>
                      <a:r>
                        <a:rPr lang="es-ES" sz="900" u="none" strike="noStrike" dirty="0">
                          <a:effectLst/>
                        </a:rPr>
                        <a:t>Solicitud y radicación presencial de los requisitos.</a:t>
                      </a:r>
                      <a:br>
                        <a:rPr lang="es-ES" sz="900" u="none" strike="noStrike" dirty="0">
                          <a:effectLst/>
                        </a:rPr>
                      </a:br>
                      <a:r>
                        <a:rPr lang="es-ES" sz="900" u="none" strike="noStrike" dirty="0">
                          <a:effectLst/>
                        </a:rPr>
                        <a:t>Modulo de tramite de permiso en implementación. </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29/03/2019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3"/>
                  </a:ext>
                </a:extLst>
              </a:tr>
              <a:tr h="250593">
                <a:tc>
                  <a:txBody>
                    <a:bodyPr/>
                    <a:lstStyle/>
                    <a:p>
                      <a:pPr algn="l" fontAlgn="ctr"/>
                      <a:r>
                        <a:rPr lang="es-ES" sz="900" u="none" strike="noStrike" dirty="0">
                          <a:effectLst/>
                        </a:rPr>
                        <a:t>Concepto técnico de ubicación de estaciones de servicios.</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29/03/2019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4"/>
                  </a:ext>
                </a:extLst>
              </a:tr>
              <a:tr h="432530">
                <a:tc>
                  <a:txBody>
                    <a:bodyPr/>
                    <a:lstStyle/>
                    <a:p>
                      <a:pPr algn="l" fontAlgn="ctr"/>
                      <a:r>
                        <a:rPr lang="es-ES" sz="900" u="none" strike="noStrike" dirty="0">
                          <a:effectLst/>
                        </a:rPr>
                        <a:t>Permiso de uso de zona de vía.</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29/03/2019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29/03/2019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5"/>
                  </a:ext>
                </a:extLst>
              </a:tr>
              <a:tr h="432530">
                <a:tc>
                  <a:txBody>
                    <a:bodyPr/>
                    <a:lstStyle/>
                    <a:p>
                      <a:pPr algn="l" fontAlgn="ctr"/>
                      <a:r>
                        <a:rPr kumimoji="0" lang="es-CO" altLang="es-CO"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para movilización de carga extradimensionada por las vías nacionales </a:t>
                      </a:r>
                      <a:r>
                        <a:rPr kumimoji="0" lang="es-CO" altLang="es-CO" sz="900" b="0"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de carga ordinario)</a:t>
                      </a:r>
                      <a:r>
                        <a:rPr kumimoji="0" lang="es-CO" altLang="es-CO" sz="800" b="0" i="0" u="none" strike="noStrike" cap="none" normalizeH="0" baseline="0" dirty="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endParaRPr lang="es-ES" sz="900" b="0" i="0" u="none" strike="noStrike" dirty="0">
                        <a:solidFill>
                          <a:srgbClr val="000000"/>
                        </a:solidFill>
                        <a:effectLst/>
                        <a:latin typeface="SansSerif"/>
                      </a:endParaRPr>
                    </a:p>
                  </a:txBody>
                  <a:tcPr marL="8089" marR="8089" marT="8089" marB="0" anchor="ctr"/>
                </a:tc>
                <a:tc rowSpan="5">
                  <a:txBody>
                    <a:bodyPr/>
                    <a:lstStyle/>
                    <a:p>
                      <a:pPr algn="l" fontAlgn="ctr"/>
                      <a:r>
                        <a:rPr lang="es-ES" sz="900" b="0" i="0" u="none" strike="noStrike" dirty="0">
                          <a:solidFill>
                            <a:schemeClr val="tx1"/>
                          </a:solidFill>
                          <a:effectLst/>
                          <a:latin typeface="SansSerif"/>
                        </a:rPr>
                        <a:t>Normatividad </a:t>
                      </a:r>
                      <a:r>
                        <a:rPr lang="es-ES" sz="900" b="0" i="0" u="none" strike="noStrike" dirty="0" smtClean="0">
                          <a:solidFill>
                            <a:schemeClr val="tx1"/>
                          </a:solidFill>
                          <a:effectLst/>
                          <a:latin typeface="SansSerif"/>
                        </a:rPr>
                        <a:t>desactualizada </a:t>
                      </a:r>
                      <a:endParaRPr lang="es-ES" sz="900" b="0" i="0" u="none" strike="noStrike" dirty="0">
                        <a:solidFill>
                          <a:schemeClr val="tx1"/>
                        </a:solidFill>
                        <a:effectLst/>
                        <a:latin typeface="SansSerif"/>
                      </a:endParaRPr>
                    </a:p>
                  </a:txBody>
                  <a:tcPr marL="8089" marR="8089" marT="8089" marB="0" anchor="ctr"/>
                </a:tc>
                <a:tc rowSpan="5">
                  <a:txBody>
                    <a:bodyPr/>
                    <a:lstStyle/>
                    <a:p>
                      <a:pPr algn="l" fontAlgn="ctr"/>
                      <a:r>
                        <a:rPr lang="es-ES" sz="900" b="0" i="0" u="none" strike="noStrike" dirty="0">
                          <a:solidFill>
                            <a:schemeClr val="tx1"/>
                          </a:solidFill>
                          <a:effectLst/>
                          <a:latin typeface="SansSerif"/>
                        </a:rPr>
                        <a:t>Revisión de la normatividad</a:t>
                      </a:r>
                      <a:r>
                        <a:rPr lang="es-ES" sz="900" b="0" i="0" u="none" strike="noStrike" baseline="0" dirty="0">
                          <a:solidFill>
                            <a:schemeClr val="tx1"/>
                          </a:solidFill>
                          <a:effectLst/>
                          <a:latin typeface="SansSerif"/>
                        </a:rPr>
                        <a:t> y propuesta de actualización</a:t>
                      </a:r>
                      <a:endParaRPr lang="es-ES" sz="900" b="0" i="0" u="none" strike="noStrike" dirty="0">
                        <a:solidFill>
                          <a:schemeClr val="tx1"/>
                        </a:solidFill>
                        <a:effectLst/>
                        <a:latin typeface="SansSerif"/>
                      </a:endParaRPr>
                    </a:p>
                  </a:txBody>
                  <a:tcPr marL="8089" marR="8089" marT="8089" marB="0" anchor="ctr"/>
                </a:tc>
                <a:tc rowSpan="5">
                  <a:txBody>
                    <a:bodyPr/>
                    <a:lstStyle/>
                    <a:p>
                      <a:pPr algn="l" fontAlgn="ctr"/>
                      <a:r>
                        <a:rPr lang="es-ES" sz="900" u="none" strike="noStrike" dirty="0" smtClean="0">
                          <a:solidFill>
                            <a:schemeClr val="tx1"/>
                          </a:solidFill>
                          <a:effectLst/>
                        </a:rPr>
                        <a:t>Ciudadano y Entidad: Normas acordes con la</a:t>
                      </a:r>
                      <a:r>
                        <a:rPr lang="es-ES" sz="900" u="none" strike="noStrike" baseline="0" dirty="0" smtClean="0">
                          <a:solidFill>
                            <a:schemeClr val="tx1"/>
                          </a:solidFill>
                          <a:effectLst/>
                        </a:rPr>
                        <a:t> situación actual del país y de las vías</a:t>
                      </a:r>
                      <a:endParaRPr lang="es-ES" sz="900" b="0" i="0" u="none" strike="noStrike" dirty="0">
                        <a:solidFill>
                          <a:schemeClr val="tx1"/>
                        </a:solidFill>
                        <a:effectLst/>
                        <a:latin typeface="SansSerif"/>
                      </a:endParaRPr>
                    </a:p>
                  </a:txBody>
                  <a:tcPr marL="8089" marR="8089" marT="8089" marB="0" anchor="ctr"/>
                </a:tc>
                <a:tc rowSpan="5">
                  <a:txBody>
                    <a:bodyPr/>
                    <a:lstStyle/>
                    <a:p>
                      <a:pPr algn="l" fontAlgn="ctr"/>
                      <a:r>
                        <a:rPr lang="es-CO" sz="900" b="0" i="0" u="none" strike="noStrike" dirty="0">
                          <a:solidFill>
                            <a:schemeClr val="tx1"/>
                          </a:solidFill>
                          <a:effectLst/>
                          <a:latin typeface="SansSerif"/>
                        </a:rPr>
                        <a:t>Normativa </a:t>
                      </a:r>
                    </a:p>
                  </a:txBody>
                  <a:tcPr marL="8089" marR="8089" marT="8089" marB="0" anchor="ctr"/>
                </a:tc>
                <a:tc rowSpan="5">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900" b="0" i="0" u="none" strike="noStrike" dirty="0" smtClean="0">
                          <a:solidFill>
                            <a:schemeClr val="tx1"/>
                          </a:solidFill>
                          <a:effectLst/>
                          <a:latin typeface="SansSerif"/>
                        </a:rPr>
                        <a:t>Actualizar normatividad – Mejora u optimización del proceso o procedimiento asociado al trámite </a:t>
                      </a:r>
                      <a:endParaRPr lang="es-ES" sz="900" b="0" i="0" u="none" strike="noStrike" dirty="0">
                        <a:solidFill>
                          <a:schemeClr val="tx1"/>
                        </a:solidFill>
                        <a:effectLst/>
                        <a:latin typeface="SansSerif"/>
                      </a:endParaRPr>
                    </a:p>
                    <a:p>
                      <a:pPr algn="l" fontAlgn="ctr"/>
                      <a:endParaRPr lang="es-ES" sz="900" b="0" i="0" u="none" strike="noStrike" dirty="0">
                        <a:solidFill>
                          <a:schemeClr val="tx1"/>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p>
                      <a:pPr algn="r" fontAlgn="ct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rowSpan="5">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900" u="none" strike="noStrike" dirty="0">
                          <a:solidFill>
                            <a:schemeClr val="tx1"/>
                          </a:solidFill>
                          <a:effectLst/>
                        </a:rPr>
                        <a:t>Subdirección de Estudios e </a:t>
                      </a:r>
                      <a:r>
                        <a:rPr lang="es-ES" sz="900" u="none" strike="noStrike" dirty="0" smtClean="0">
                          <a:solidFill>
                            <a:schemeClr val="tx1"/>
                          </a:solidFill>
                          <a:effectLst/>
                        </a:rPr>
                        <a:t>Innovación / Secretaría General</a:t>
                      </a:r>
                      <a:endParaRPr lang="es-ES" sz="900" b="0" i="0" u="none" strike="noStrike" dirty="0">
                        <a:solidFill>
                          <a:schemeClr val="tx1"/>
                        </a:solidFill>
                        <a:effectLst/>
                        <a:latin typeface="SansSerif"/>
                      </a:endParaRPr>
                    </a:p>
                  </a:txBody>
                  <a:tcPr marL="8089" marR="8089" marT="8089" marB="0" anchor="ctr"/>
                </a:tc>
                <a:extLst>
                  <a:ext uri="{0D108BD9-81ED-4DB2-BD59-A6C34878D82A}">
                    <a16:rowId xmlns="" xmlns:a16="http://schemas.microsoft.com/office/drawing/2014/main" val="10006"/>
                  </a:ext>
                </a:extLst>
              </a:tr>
              <a:tr h="432530">
                <a:tc>
                  <a:txBody>
                    <a:bodyPr/>
                    <a:lstStyle/>
                    <a:p>
                      <a:pPr algn="l" fontAlgn="ctr"/>
                      <a:r>
                        <a:rPr lang="es-ES" sz="900" u="none" strike="noStrike" dirty="0">
                          <a:effectLst/>
                        </a:rPr>
                        <a:t>Permiso de circulación para carga extrapesada y/o extradimensionada </a:t>
                      </a:r>
                      <a:r>
                        <a:rPr lang="es-ES" sz="900" i="1" u="none" strike="noStrike" dirty="0">
                          <a:effectLst/>
                        </a:rPr>
                        <a:t>(permiso de carga especial).</a:t>
                      </a:r>
                      <a:endParaRPr lang="es-ES" sz="900" b="0" i="1"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7"/>
                  </a:ext>
                </a:extLst>
              </a:tr>
              <a:tr h="432530">
                <a:tc>
                  <a:txBody>
                    <a:bodyPr/>
                    <a:lstStyle/>
                    <a:p>
                      <a:pPr algn="l" fontAlgn="ctr"/>
                      <a:r>
                        <a:rPr lang="es-ES" sz="900" u="none" strike="noStrike" dirty="0">
                          <a:effectLst/>
                        </a:rPr>
                        <a:t>Permiso de cierre de vías por eventos deportivos y/o culturales, por obras y emergencias.</a:t>
                      </a:r>
                      <a:br>
                        <a:rPr lang="es-ES" sz="900" u="none" strike="noStrike" dirty="0">
                          <a:effectLst/>
                        </a:rPr>
                      </a:b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1/02/2019</a:t>
                      </a:r>
                      <a:endParaRPr lang="es-CO" sz="900" b="0" i="0" u="none" strike="noStrike" dirty="0">
                        <a:solidFill>
                          <a:schemeClr val="tx1"/>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8"/>
                  </a:ext>
                </a:extLst>
              </a:tr>
              <a:tr h="432530">
                <a:tc>
                  <a:txBody>
                    <a:bodyPr/>
                    <a:lstStyle/>
                    <a:p>
                      <a:pPr algn="l" fontAlgn="ctr"/>
                      <a:r>
                        <a:rPr lang="es-ES" sz="900" u="none" strike="noStrike" dirty="0">
                          <a:effectLst/>
                        </a:rPr>
                        <a:t>Concepto técnico de ubicación de estaciones de servicios.</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9"/>
                  </a:ext>
                </a:extLst>
              </a:tr>
              <a:tr h="432530">
                <a:tc>
                  <a:txBody>
                    <a:bodyPr/>
                    <a:lstStyle/>
                    <a:p>
                      <a:pPr algn="l" fontAlgn="ctr"/>
                      <a:r>
                        <a:rPr lang="es-ES" sz="900" u="none" strike="noStrike" dirty="0">
                          <a:effectLst/>
                        </a:rPr>
                        <a:t>Permiso de uso de zona de vía.</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10"/>
                  </a:ext>
                </a:extLst>
              </a:tr>
            </a:tbl>
          </a:graphicData>
        </a:graphic>
      </p:graphicFrame>
    </p:spTree>
    <p:extLst>
      <p:ext uri="{BB962C8B-B14F-4D97-AF65-F5344CB8AC3E}">
        <p14:creationId xmlns:p14="http://schemas.microsoft.com/office/powerpoint/2010/main" val="35364902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2 - </a:t>
            </a:r>
            <a:r>
              <a:rPr lang="es-ES" sz="1600" b="1" dirty="0">
                <a:solidFill>
                  <a:schemeClr val="bg1"/>
                </a:solidFill>
                <a:latin typeface="Arial" panose="020B0604020202020204" pitchFamily="34" charset="0"/>
                <a:cs typeface="Arial" panose="020B0604020202020204" pitchFamily="34" charset="0"/>
              </a:rPr>
              <a:t>Racionalización de Trámites</a:t>
            </a:r>
          </a:p>
        </p:txBody>
      </p:sp>
      <p:grpSp>
        <p:nvGrpSpPr>
          <p:cNvPr id="88" name="Grupo 87"/>
          <p:cNvGrpSpPr/>
          <p:nvPr/>
        </p:nvGrpSpPr>
        <p:grpSpPr>
          <a:xfrm>
            <a:off x="464577" y="522514"/>
            <a:ext cx="5524184" cy="1356677"/>
            <a:chOff x="5102657" y="5945321"/>
            <a:chExt cx="6284084" cy="889969"/>
          </a:xfrm>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solidFill>
              <a:schemeClr val="accent2"/>
            </a:solid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nvGrpSpPr>
            <p:cNvPr id="90" name="Grupo 89"/>
            <p:cNvGrpSpPr/>
            <p:nvPr/>
          </p:nvGrpSpPr>
          <p:grpSpPr>
            <a:xfrm>
              <a:off x="5102657" y="5978054"/>
              <a:ext cx="6125391" cy="857236"/>
              <a:chOff x="5102657" y="5978054"/>
              <a:chExt cx="6125391" cy="857236"/>
            </a:xfrm>
          </p:grpSpPr>
          <p:sp>
            <p:nvSpPr>
              <p:cNvPr id="91" name="Pentágono 90"/>
              <p:cNvSpPr/>
              <p:nvPr/>
            </p:nvSpPr>
            <p:spPr>
              <a:xfrm>
                <a:off x="5423219" y="6002301"/>
                <a:ext cx="361141" cy="444998"/>
              </a:xfrm>
              <a:prstGeom prst="homePlate">
                <a:avLst/>
              </a:prstGeom>
              <a:solidFill>
                <a:schemeClr val="accent2"/>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2" name="Elipse 91"/>
              <p:cNvSpPr/>
              <p:nvPr/>
            </p:nvSpPr>
            <p:spPr>
              <a:xfrm>
                <a:off x="5102657" y="5999871"/>
                <a:ext cx="439263" cy="439263"/>
              </a:xfrm>
              <a:prstGeom prst="ellipse">
                <a:avLst/>
              </a:prstGeom>
              <a:solidFill>
                <a:schemeClr val="accent2"/>
              </a:solid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3" name="CuadroTexto 92"/>
              <p:cNvSpPr txBox="1"/>
              <p:nvPr/>
            </p:nvSpPr>
            <p:spPr>
              <a:xfrm>
                <a:off x="6026810" y="5978054"/>
                <a:ext cx="5201238" cy="857236"/>
              </a:xfrm>
              <a:prstGeom prst="rect">
                <a:avLst/>
              </a:prstGeom>
              <a:noFill/>
            </p:spPr>
            <p:txBody>
              <a:bodyPr wrap="square" rtlCol="0">
                <a:spAutoFit/>
              </a:bodyPr>
              <a:lstStyle/>
              <a:p>
                <a:r>
                  <a:rPr lang="es-ES" sz="2400" b="1" dirty="0">
                    <a:solidFill>
                      <a:schemeClr val="bg1"/>
                    </a:solidFill>
                    <a:latin typeface="Arial" panose="020B0604020202020204" pitchFamily="34" charset="0"/>
                    <a:cs typeface="Arial" panose="020B0604020202020204" pitchFamily="34" charset="0"/>
                  </a:rPr>
                  <a:t>Estrategia de Racionalización de Trámites</a:t>
                </a:r>
              </a:p>
            </p:txBody>
          </p:sp>
        </p:grpSp>
      </p:grpSp>
      <p:graphicFrame>
        <p:nvGraphicFramePr>
          <p:cNvPr id="12" name="Tabla 11"/>
          <p:cNvGraphicFramePr>
            <a:graphicFrameLocks noGrp="1"/>
          </p:cNvGraphicFramePr>
          <p:nvPr>
            <p:extLst>
              <p:ext uri="{D42A27DB-BD31-4B8C-83A1-F6EECF244321}">
                <p14:modId xmlns:p14="http://schemas.microsoft.com/office/powerpoint/2010/main" val="545027486"/>
              </p:ext>
            </p:extLst>
          </p:nvPr>
        </p:nvGraphicFramePr>
        <p:xfrm>
          <a:off x="344161" y="1445099"/>
          <a:ext cx="11289200" cy="3075740"/>
        </p:xfrm>
        <a:graphic>
          <a:graphicData uri="http://schemas.openxmlformats.org/drawingml/2006/table">
            <a:tbl>
              <a:tblPr firstRow="1" bandRow="1">
                <a:tableStyleId>{21E4AEA4-8DFA-4A89-87EB-49C32662AFE0}</a:tableStyleId>
              </a:tblPr>
              <a:tblGrid>
                <a:gridCol w="2331084">
                  <a:extLst>
                    <a:ext uri="{9D8B030D-6E8A-4147-A177-3AD203B41FA5}">
                      <a16:colId xmlns="" xmlns:a16="http://schemas.microsoft.com/office/drawing/2014/main" val="20000"/>
                    </a:ext>
                  </a:extLst>
                </a:gridCol>
                <a:gridCol w="1278467">
                  <a:extLst>
                    <a:ext uri="{9D8B030D-6E8A-4147-A177-3AD203B41FA5}">
                      <a16:colId xmlns="" xmlns:a16="http://schemas.microsoft.com/office/drawing/2014/main" val="20001"/>
                    </a:ext>
                  </a:extLst>
                </a:gridCol>
                <a:gridCol w="838200">
                  <a:extLst>
                    <a:ext uri="{9D8B030D-6E8A-4147-A177-3AD203B41FA5}">
                      <a16:colId xmlns="" xmlns:a16="http://schemas.microsoft.com/office/drawing/2014/main" val="20002"/>
                    </a:ext>
                  </a:extLst>
                </a:gridCol>
                <a:gridCol w="897467">
                  <a:extLst>
                    <a:ext uri="{9D8B030D-6E8A-4147-A177-3AD203B41FA5}">
                      <a16:colId xmlns="" xmlns:a16="http://schemas.microsoft.com/office/drawing/2014/main" val="20003"/>
                    </a:ext>
                  </a:extLst>
                </a:gridCol>
                <a:gridCol w="1176866">
                  <a:extLst>
                    <a:ext uri="{9D8B030D-6E8A-4147-A177-3AD203B41FA5}">
                      <a16:colId xmlns="" xmlns:a16="http://schemas.microsoft.com/office/drawing/2014/main" val="20004"/>
                    </a:ext>
                  </a:extLst>
                </a:gridCol>
                <a:gridCol w="820272">
                  <a:extLst>
                    <a:ext uri="{9D8B030D-6E8A-4147-A177-3AD203B41FA5}">
                      <a16:colId xmlns="" xmlns:a16="http://schemas.microsoft.com/office/drawing/2014/main" val="20005"/>
                    </a:ext>
                  </a:extLst>
                </a:gridCol>
                <a:gridCol w="766624">
                  <a:extLst>
                    <a:ext uri="{9D8B030D-6E8A-4147-A177-3AD203B41FA5}">
                      <a16:colId xmlns="" xmlns:a16="http://schemas.microsoft.com/office/drawing/2014/main" val="20006"/>
                    </a:ext>
                  </a:extLst>
                </a:gridCol>
                <a:gridCol w="943428">
                  <a:extLst>
                    <a:ext uri="{9D8B030D-6E8A-4147-A177-3AD203B41FA5}">
                      <a16:colId xmlns="" xmlns:a16="http://schemas.microsoft.com/office/drawing/2014/main" val="20007"/>
                    </a:ext>
                  </a:extLst>
                </a:gridCol>
                <a:gridCol w="847876">
                  <a:extLst>
                    <a:ext uri="{9D8B030D-6E8A-4147-A177-3AD203B41FA5}">
                      <a16:colId xmlns="" xmlns:a16="http://schemas.microsoft.com/office/drawing/2014/main" val="20008"/>
                    </a:ext>
                  </a:extLst>
                </a:gridCol>
                <a:gridCol w="1388916">
                  <a:extLst>
                    <a:ext uri="{9D8B030D-6E8A-4147-A177-3AD203B41FA5}">
                      <a16:colId xmlns="" xmlns:a16="http://schemas.microsoft.com/office/drawing/2014/main" val="20009"/>
                    </a:ext>
                  </a:extLst>
                </a:gridCol>
              </a:tblGrid>
              <a:tr h="250593">
                <a:tc>
                  <a:txBody>
                    <a:bodyPr/>
                    <a:lstStyle/>
                    <a:p>
                      <a:pPr algn="ctr" fontAlgn="ctr"/>
                      <a:r>
                        <a:rPr lang="es-CO" sz="1050" u="none" strike="noStrike" dirty="0">
                          <a:effectLst/>
                        </a:rPr>
                        <a:t>DATOS TRÁMITES A RACIONALIZAR</a:t>
                      </a:r>
                      <a:endParaRPr lang="es-CO" sz="1050" b="1" i="0" u="none" strike="noStrike" dirty="0">
                        <a:solidFill>
                          <a:srgbClr val="000000"/>
                        </a:solidFill>
                        <a:effectLst/>
                        <a:latin typeface="SansSerif"/>
                      </a:endParaRPr>
                    </a:p>
                  </a:txBody>
                  <a:tcPr marL="8089" marR="8089" marT="8089" marB="0" anchor="ctr"/>
                </a:tc>
                <a:tc gridSpan="5">
                  <a:txBody>
                    <a:bodyPr/>
                    <a:lstStyle/>
                    <a:p>
                      <a:pPr algn="ctr" fontAlgn="ctr"/>
                      <a:r>
                        <a:rPr lang="es-ES" sz="1050" u="none" strike="noStrike" dirty="0">
                          <a:effectLst/>
                        </a:rPr>
                        <a:t>ACCIONES DE RACIONALIZACIÓN A DESARROLLAR</a:t>
                      </a:r>
                      <a:endParaRPr lang="es-ES" sz="1050" b="1" i="0" u="none" strike="noStrike" dirty="0">
                        <a:solidFill>
                          <a:srgbClr val="000000"/>
                        </a:solidFill>
                        <a:effectLst/>
                        <a:latin typeface="SansSerif"/>
                      </a:endParaRPr>
                    </a:p>
                  </a:txBody>
                  <a:tcPr marL="8089" marR="8089" marT="8089" marB="0" anchor="ct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gridSpan="4">
                  <a:txBody>
                    <a:bodyPr/>
                    <a:lstStyle/>
                    <a:p>
                      <a:pPr algn="ctr" fontAlgn="ctr"/>
                      <a:r>
                        <a:rPr lang="es-CO" sz="1050" u="none" strike="noStrike" dirty="0">
                          <a:effectLst/>
                        </a:rPr>
                        <a:t>PLAN DE EJECUCIÓN</a:t>
                      </a:r>
                      <a:endParaRPr lang="es-CO" sz="1050" b="1" i="0" u="none" strike="noStrike" dirty="0">
                        <a:solidFill>
                          <a:srgbClr val="000000"/>
                        </a:solidFill>
                        <a:effectLst/>
                        <a:latin typeface="SansSerif"/>
                      </a:endParaRPr>
                    </a:p>
                  </a:txBody>
                  <a:tcPr marL="8089" marR="8089" marT="8089" marB="0" anchor="ctr"/>
                </a:tc>
                <a:tc hMerge="1">
                  <a:txBody>
                    <a:bodyPr/>
                    <a:lstStyle/>
                    <a:p>
                      <a:endParaRPr lang="es-CO"/>
                    </a:p>
                  </a:txBody>
                  <a:tcPr/>
                </a:tc>
                <a:tc hMerge="1">
                  <a:txBody>
                    <a:bodyPr/>
                    <a:lstStyle/>
                    <a:p>
                      <a:endParaRPr lang="es-CO"/>
                    </a:p>
                  </a:txBody>
                  <a:tcPr/>
                </a:tc>
                <a:tc hMerge="1">
                  <a:txBody>
                    <a:bodyPr/>
                    <a:lstStyle/>
                    <a:p>
                      <a:endParaRPr lang="es-CO"/>
                    </a:p>
                  </a:txBody>
                  <a:tcPr/>
                </a:tc>
                <a:extLst>
                  <a:ext uri="{0D108BD9-81ED-4DB2-BD59-A6C34878D82A}">
                    <a16:rowId xmlns="" xmlns:a16="http://schemas.microsoft.com/office/drawing/2014/main" val="10000"/>
                  </a:ext>
                </a:extLst>
              </a:tr>
              <a:tr h="662497">
                <a:tc>
                  <a:txBody>
                    <a:bodyPr/>
                    <a:lstStyle/>
                    <a:p>
                      <a:pPr algn="ctr" fontAlgn="ctr"/>
                      <a:r>
                        <a:rPr lang="es-CO" sz="900" u="none" strike="noStrike" dirty="0">
                          <a:effectLst/>
                        </a:rPr>
                        <a:t>Nombre del Trámite en SUIT</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dirty="0">
                          <a:effectLst/>
                        </a:rPr>
                        <a:t>Situación actual</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dirty="0">
                          <a:effectLst/>
                        </a:rPr>
                        <a:t>Mejora por implementar</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ES" sz="900" u="none" strike="noStrike" dirty="0">
                          <a:effectLst/>
                        </a:rPr>
                        <a:t>Beneficio al ciudadano y/o entidad</a:t>
                      </a:r>
                      <a:endParaRPr lang="es-ES"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ES" sz="900" u="none" strike="noStrike" dirty="0">
                          <a:effectLst/>
                        </a:rPr>
                        <a:t>Tipo racionalización</a:t>
                      </a:r>
                      <a:br>
                        <a:rPr lang="es-ES" sz="900" u="none" strike="noStrike" dirty="0">
                          <a:effectLst/>
                        </a:rPr>
                      </a:br>
                      <a:r>
                        <a:rPr lang="es-ES" sz="900" u="none" strike="noStrike" dirty="0">
                          <a:effectLst/>
                        </a:rPr>
                        <a:t>(administrativa / tecnológica / normativa)</a:t>
                      </a:r>
                      <a:endParaRPr lang="es-ES"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dirty="0">
                          <a:effectLst/>
                        </a:rPr>
                        <a:t>Acciones racionalización</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dirty="0">
                          <a:effectLst/>
                        </a:rPr>
                        <a:t>Fecha inicio</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dirty="0">
                          <a:effectLst/>
                        </a:rPr>
                        <a:t>Fecha final racionalización</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dirty="0">
                          <a:effectLst/>
                        </a:rPr>
                        <a:t>Fecha final Implementación</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tc>
                  <a:txBody>
                    <a:bodyPr/>
                    <a:lstStyle/>
                    <a:p>
                      <a:pPr algn="ctr" fontAlgn="ctr"/>
                      <a:r>
                        <a:rPr lang="es-CO" sz="900" u="none" strike="noStrike" dirty="0">
                          <a:effectLst/>
                        </a:rPr>
                        <a:t>Responsable</a:t>
                      </a:r>
                      <a:endParaRPr lang="es-CO" sz="900" b="1" i="0" u="none" strike="noStrike" dirty="0">
                        <a:solidFill>
                          <a:srgbClr val="000000"/>
                        </a:solidFill>
                        <a:effectLst/>
                        <a:latin typeface="SansSerif"/>
                      </a:endParaRPr>
                    </a:p>
                  </a:txBody>
                  <a:tcPr marL="8089" marR="8089" marT="8089" marB="0" anchor="ctr">
                    <a:solidFill>
                      <a:schemeClr val="tx1">
                        <a:lumMod val="50000"/>
                        <a:lumOff val="50000"/>
                      </a:schemeClr>
                    </a:solidFill>
                  </a:tcPr>
                </a:tc>
                <a:extLst>
                  <a:ext uri="{0D108BD9-81ED-4DB2-BD59-A6C34878D82A}">
                    <a16:rowId xmlns="" xmlns:a16="http://schemas.microsoft.com/office/drawing/2014/main" val="10001"/>
                  </a:ext>
                </a:extLst>
              </a:tr>
              <a:tr h="432530">
                <a:tc>
                  <a:txBody>
                    <a:bodyPr/>
                    <a:lstStyle/>
                    <a:p>
                      <a:pPr algn="l" fontAlgn="ctr"/>
                      <a:r>
                        <a:rPr kumimoji="0" lang="es-CO" altLang="es-CO" sz="9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para movilización de carga extradimensionada por las vías nacionales </a:t>
                      </a:r>
                      <a:r>
                        <a:rPr kumimoji="0" lang="es-CO" altLang="es-CO" sz="900" b="0"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(permiso de carga ordinario)</a:t>
                      </a:r>
                      <a:r>
                        <a:rPr kumimoji="0" lang="es-CO" altLang="es-CO" sz="800" b="0" i="0" u="none" strike="noStrike" cap="none" normalizeH="0" baseline="0" dirty="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endParaRPr lang="es-ES" sz="900" b="0" i="0" u="none" strike="noStrike" dirty="0">
                        <a:solidFill>
                          <a:srgbClr val="000000"/>
                        </a:solidFill>
                        <a:effectLst/>
                        <a:latin typeface="SansSerif"/>
                      </a:endParaRPr>
                    </a:p>
                  </a:txBody>
                  <a:tcPr marL="8089" marR="8089" marT="8089" marB="0" anchor="ctr"/>
                </a:tc>
                <a:tc rowSpan="5">
                  <a:txBody>
                    <a:bodyPr/>
                    <a:lstStyle/>
                    <a:p>
                      <a:pPr algn="l" fontAlgn="ctr"/>
                      <a:r>
                        <a:rPr lang="es-ES" sz="900" b="0" i="0" u="none" strike="noStrike" dirty="0" smtClean="0">
                          <a:solidFill>
                            <a:srgbClr val="000000"/>
                          </a:solidFill>
                          <a:effectLst/>
                          <a:latin typeface="SansSerif"/>
                        </a:rPr>
                        <a:t>Requisitos no aplicables y/o desactualizados</a:t>
                      </a:r>
                      <a:endParaRPr lang="es-ES" sz="900" b="0" i="0" u="none" strike="noStrike" dirty="0">
                        <a:solidFill>
                          <a:srgbClr val="000000"/>
                        </a:solidFill>
                        <a:effectLst/>
                        <a:latin typeface="SansSerif"/>
                      </a:endParaRPr>
                    </a:p>
                  </a:txBody>
                  <a:tcPr marL="8089" marR="8089" marT="8089" marB="0" anchor="ctr"/>
                </a:tc>
                <a:tc rowSpan="5">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900" b="0" i="0" u="none" strike="noStrike" dirty="0" smtClean="0">
                          <a:solidFill>
                            <a:schemeClr val="tx1"/>
                          </a:solidFill>
                          <a:effectLst/>
                          <a:latin typeface="SansSerif"/>
                        </a:rPr>
                        <a:t>Reducción y/o actualización de Requisitos</a:t>
                      </a:r>
                      <a:endParaRPr lang="es-ES" sz="900" b="0" i="0" u="none" strike="noStrike" dirty="0">
                        <a:solidFill>
                          <a:schemeClr val="tx1"/>
                        </a:solidFill>
                        <a:effectLst/>
                        <a:latin typeface="SansSerif"/>
                      </a:endParaRPr>
                    </a:p>
                  </a:txBody>
                  <a:tcPr marL="8089" marR="8089" marT="8089" marB="0" anchor="ctr"/>
                </a:tc>
                <a:tc rowSpan="5">
                  <a:txBody>
                    <a:bodyPr/>
                    <a:lstStyle/>
                    <a:p>
                      <a:pPr algn="l" fontAlgn="ctr"/>
                      <a:r>
                        <a:rPr lang="es-ES" sz="900" u="none" strike="noStrike" dirty="0">
                          <a:solidFill>
                            <a:schemeClr val="tx1"/>
                          </a:solidFill>
                          <a:effectLst/>
                        </a:rPr>
                        <a:t>Ciudadano: </a:t>
                      </a:r>
                      <a:r>
                        <a:rPr lang="es-ES" sz="900" u="none" strike="noStrike" dirty="0" smtClean="0">
                          <a:solidFill>
                            <a:schemeClr val="tx1"/>
                          </a:solidFill>
                          <a:effectLst/>
                        </a:rPr>
                        <a:t>Claridad en los requisitos de los trámites</a:t>
                      </a:r>
                      <a:endParaRPr lang="es-ES" sz="900" b="0" i="0" u="none" strike="noStrike" dirty="0">
                        <a:solidFill>
                          <a:schemeClr val="tx1"/>
                        </a:solidFill>
                        <a:effectLst/>
                        <a:latin typeface="SansSerif"/>
                      </a:endParaRPr>
                    </a:p>
                  </a:txBody>
                  <a:tcPr marL="8089" marR="8089" marT="8089" marB="0" anchor="ctr"/>
                </a:tc>
                <a:tc rowSpan="5">
                  <a:txBody>
                    <a:bodyPr/>
                    <a:lstStyle/>
                    <a:p>
                      <a:pPr algn="l" fontAlgn="ctr"/>
                      <a:r>
                        <a:rPr lang="es-CO" sz="900" b="0" i="0" u="none" strike="noStrike" dirty="0" smtClean="0">
                          <a:solidFill>
                            <a:schemeClr val="tx1"/>
                          </a:solidFill>
                          <a:effectLst/>
                          <a:latin typeface="SansSerif"/>
                        </a:rPr>
                        <a:t>Administrativa </a:t>
                      </a:r>
                      <a:endParaRPr lang="es-CO" sz="900" b="0" i="0" u="none" strike="noStrike" dirty="0">
                        <a:solidFill>
                          <a:schemeClr val="tx1"/>
                        </a:solidFill>
                        <a:effectLst/>
                        <a:latin typeface="SansSerif"/>
                      </a:endParaRPr>
                    </a:p>
                  </a:txBody>
                  <a:tcPr marL="8089" marR="8089" marT="8089" marB="0" anchor="ctr"/>
                </a:tc>
                <a:tc rowSpan="5">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900" b="0" i="0" u="none" strike="noStrike" dirty="0" smtClean="0">
                          <a:solidFill>
                            <a:schemeClr val="tx1"/>
                          </a:solidFill>
                          <a:effectLst/>
                          <a:latin typeface="SansSerif"/>
                        </a:rPr>
                        <a:t>Revisión de Requisitos - Mejora u optimización del proceso o procedimiento asociado al trámite </a:t>
                      </a:r>
                    </a:p>
                    <a:p>
                      <a:pPr marL="0" marR="0" lvl="0" indent="0" algn="l" defTabSz="914400" rtl="0" eaLnBrk="1" fontAlgn="ctr" latinLnBrk="0" hangingPunct="1">
                        <a:lnSpc>
                          <a:spcPct val="100000"/>
                        </a:lnSpc>
                        <a:spcBef>
                          <a:spcPts val="0"/>
                        </a:spcBef>
                        <a:spcAft>
                          <a:spcPts val="0"/>
                        </a:spcAft>
                        <a:buClrTx/>
                        <a:buSzTx/>
                        <a:buFontTx/>
                        <a:buNone/>
                        <a:tabLst/>
                        <a:defRPr/>
                      </a:pPr>
                      <a:endParaRPr lang="es-ES" sz="900" b="0" i="0" u="none" strike="noStrike" dirty="0">
                        <a:solidFill>
                          <a:schemeClr val="tx1"/>
                        </a:solidFill>
                        <a:effectLst/>
                        <a:latin typeface="SansSerif"/>
                      </a:endParaRPr>
                    </a:p>
                    <a:p>
                      <a:pPr algn="l" fontAlgn="ctr"/>
                      <a:endParaRPr lang="es-ES" sz="900" b="0" i="0" u="none" strike="noStrike" dirty="0">
                        <a:solidFill>
                          <a:schemeClr val="tx1"/>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p>
                      <a:pPr algn="r" fontAlgn="ct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rowSpan="5">
                  <a:txBody>
                    <a:bodyPr/>
                    <a:lstStyle/>
                    <a:p>
                      <a:pPr algn="l" fontAlgn="ctr"/>
                      <a:r>
                        <a:rPr lang="es-ES" sz="900" u="none" strike="noStrike" dirty="0">
                          <a:solidFill>
                            <a:schemeClr val="tx1"/>
                          </a:solidFill>
                          <a:effectLst/>
                        </a:rPr>
                        <a:t>Subdirección de Estudios e </a:t>
                      </a:r>
                      <a:r>
                        <a:rPr lang="es-ES" sz="900" u="none" strike="noStrike" dirty="0" smtClean="0">
                          <a:solidFill>
                            <a:schemeClr val="tx1"/>
                          </a:solidFill>
                          <a:effectLst/>
                        </a:rPr>
                        <a:t>Innovación / Secretaría General</a:t>
                      </a:r>
                      <a:endParaRPr lang="es-ES" sz="900" b="0" i="0" u="none" strike="noStrike" dirty="0">
                        <a:solidFill>
                          <a:schemeClr val="tx1"/>
                        </a:solidFill>
                        <a:effectLst/>
                        <a:latin typeface="SansSerif"/>
                      </a:endParaRPr>
                    </a:p>
                  </a:txBody>
                  <a:tcPr marL="8089" marR="8089" marT="8089" marB="0" anchor="ctr"/>
                </a:tc>
                <a:extLst>
                  <a:ext uri="{0D108BD9-81ED-4DB2-BD59-A6C34878D82A}">
                    <a16:rowId xmlns="" xmlns:a16="http://schemas.microsoft.com/office/drawing/2014/main" val="10006"/>
                  </a:ext>
                </a:extLst>
              </a:tr>
              <a:tr h="432530">
                <a:tc>
                  <a:txBody>
                    <a:bodyPr/>
                    <a:lstStyle/>
                    <a:p>
                      <a:pPr algn="l" fontAlgn="ctr"/>
                      <a:r>
                        <a:rPr lang="es-ES" sz="900" u="none" strike="noStrike" dirty="0">
                          <a:effectLst/>
                        </a:rPr>
                        <a:t>Permiso de circulación para carga extrapesada y/o extradimensionada </a:t>
                      </a:r>
                      <a:r>
                        <a:rPr lang="es-ES" sz="900" i="1" u="none" strike="noStrike" dirty="0">
                          <a:effectLst/>
                        </a:rPr>
                        <a:t>(permiso de carga especial).</a:t>
                      </a:r>
                      <a:endParaRPr lang="es-ES" sz="900" b="0" i="1"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1/02/2019</a:t>
                      </a:r>
                      <a:endParaRPr lang="es-CO" sz="900" b="0" i="0" u="none" strike="noStrike" dirty="0">
                        <a:solidFill>
                          <a:schemeClr val="tx1"/>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7"/>
                  </a:ext>
                </a:extLst>
              </a:tr>
              <a:tr h="432530">
                <a:tc>
                  <a:txBody>
                    <a:bodyPr/>
                    <a:lstStyle/>
                    <a:p>
                      <a:pPr algn="l" fontAlgn="ctr"/>
                      <a:r>
                        <a:rPr lang="es-ES" sz="900" u="none" strike="noStrike" dirty="0">
                          <a:effectLst/>
                        </a:rPr>
                        <a:t>Permiso de cierre de vías por eventos deportivos y/o culturales, por obras y emergencias.</a:t>
                      </a:r>
                      <a:br>
                        <a:rPr lang="es-ES" sz="900" u="none" strike="noStrike" dirty="0">
                          <a:effectLst/>
                        </a:rPr>
                      </a:b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1/02/2019</a:t>
                      </a:r>
                      <a:endParaRPr lang="es-CO" sz="900" b="0" i="0" u="none" strike="noStrike" dirty="0">
                        <a:solidFill>
                          <a:schemeClr val="tx1"/>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a:txBody>
                    <a:bodyPr/>
                    <a:lstStyle/>
                    <a:p>
                      <a:pPr algn="r" fontAlgn="ctr"/>
                      <a:r>
                        <a:rPr lang="es-CO" sz="900" u="none" strike="noStrike" dirty="0">
                          <a:solidFill>
                            <a:schemeClr val="tx1"/>
                          </a:solidFill>
                          <a:effectLst/>
                        </a:rPr>
                        <a:t>30/12/2019</a:t>
                      </a:r>
                      <a:endParaRPr lang="es-CO" sz="900" b="0" i="0" u="none" strike="noStrike" dirty="0">
                        <a:solidFill>
                          <a:schemeClr val="tx1"/>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8"/>
                  </a:ext>
                </a:extLst>
              </a:tr>
              <a:tr h="432530">
                <a:tc>
                  <a:txBody>
                    <a:bodyPr/>
                    <a:lstStyle/>
                    <a:p>
                      <a:pPr algn="l" fontAlgn="ctr"/>
                      <a:r>
                        <a:rPr lang="es-ES" sz="900" u="none" strike="noStrike" dirty="0">
                          <a:effectLst/>
                        </a:rPr>
                        <a:t>Concepto técnico de ubicación de estaciones de servicios.</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09"/>
                  </a:ext>
                </a:extLst>
              </a:tr>
              <a:tr h="432530">
                <a:tc>
                  <a:txBody>
                    <a:bodyPr/>
                    <a:lstStyle/>
                    <a:p>
                      <a:pPr algn="l" fontAlgn="ctr"/>
                      <a:r>
                        <a:rPr lang="es-ES" sz="900" u="none" strike="noStrike" dirty="0">
                          <a:effectLst/>
                        </a:rPr>
                        <a:t>Permiso de uso de zona de vía.</a:t>
                      </a: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vMerge="1">
                  <a:txBody>
                    <a:bodyPr/>
                    <a:lstStyle/>
                    <a:p>
                      <a:pPr algn="l" fontAlgn="ct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1/02/2019</a:t>
                      </a:r>
                      <a:endParaRPr lang="es-CO" sz="900" b="0" i="0" u="none" strike="noStrike" dirty="0">
                        <a:solidFill>
                          <a:srgbClr val="000000"/>
                        </a:solidFill>
                        <a:effectLst/>
                        <a:latin typeface="SansSerif"/>
                      </a:endParaRPr>
                    </a:p>
                  </a:txBody>
                  <a:tcPr marL="8089" marR="8089" marT="808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a:txBody>
                    <a:bodyPr/>
                    <a:lstStyle/>
                    <a:p>
                      <a:pPr algn="r" fontAlgn="ctr"/>
                      <a:r>
                        <a:rPr lang="es-CO" sz="900" u="none" strike="noStrike" dirty="0">
                          <a:effectLst/>
                        </a:rPr>
                        <a:t>30/12/2019</a:t>
                      </a:r>
                      <a:endParaRPr lang="es-CO" sz="900" b="0" i="0" u="none" strike="noStrike" dirty="0">
                        <a:solidFill>
                          <a:srgbClr val="000000"/>
                        </a:solidFill>
                        <a:effectLst/>
                        <a:latin typeface="SansSerif"/>
                      </a:endParaRPr>
                    </a:p>
                  </a:txBody>
                  <a:tcPr marL="8089" marR="8089" marT="8089" marB="0" anchor="ctr"/>
                </a:tc>
                <a:tc vMerge="1">
                  <a:txBody>
                    <a:bodyPr/>
                    <a:lstStyle/>
                    <a:p>
                      <a:pPr algn="l" fontAlgn="ctr"/>
                      <a:endParaRPr lang="es-ES" sz="900" b="0" i="0" u="none" strike="noStrike" dirty="0">
                        <a:solidFill>
                          <a:srgbClr val="000000"/>
                        </a:solidFill>
                        <a:effectLst/>
                        <a:latin typeface="SansSerif"/>
                      </a:endParaRPr>
                    </a:p>
                  </a:txBody>
                  <a:tcPr marL="8089" marR="8089" marT="8089" marB="0" anchor="ctr"/>
                </a:tc>
                <a:extLst>
                  <a:ext uri="{0D108BD9-81ED-4DB2-BD59-A6C34878D82A}">
                    <a16:rowId xmlns="" xmlns:a16="http://schemas.microsoft.com/office/drawing/2014/main" val="10010"/>
                  </a:ext>
                </a:extLst>
              </a:tr>
            </a:tbl>
          </a:graphicData>
        </a:graphic>
      </p:graphicFrame>
    </p:spTree>
    <p:extLst>
      <p:ext uri="{BB962C8B-B14F-4D97-AF65-F5344CB8AC3E}">
        <p14:creationId xmlns:p14="http://schemas.microsoft.com/office/powerpoint/2010/main" val="23853578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sp>
        <p:nvSpPr>
          <p:cNvPr id="87" name="CuadroTexto 86"/>
          <p:cNvSpPr txBox="1"/>
          <p:nvPr/>
        </p:nvSpPr>
        <p:spPr>
          <a:xfrm>
            <a:off x="206343" y="1266548"/>
            <a:ext cx="11574798" cy="1200329"/>
          </a:xfrm>
          <a:prstGeom prst="rect">
            <a:avLst/>
          </a:prstGeom>
          <a:noFill/>
        </p:spPr>
        <p:txBody>
          <a:bodyPr wrap="square" rtlCol="0">
            <a:spAutoFit/>
          </a:bodyPr>
          <a:lstStyle/>
          <a:p>
            <a:pPr algn="just">
              <a:defRPr/>
            </a:pPr>
            <a:r>
              <a:rPr lang="es-CO" sz="2400" b="1" dirty="0"/>
              <a:t>Promover el control social mediante la adopción de un proceso transversal con interacción permanente entre la Entidad y los ciudadanos, con el fin de </a:t>
            </a:r>
            <a:r>
              <a:rPr lang="es-MX" sz="2400" b="1" dirty="0"/>
              <a:t>responder por los resultados de la gestión.</a:t>
            </a:r>
            <a:endParaRPr lang="es-ES" sz="2400" b="1" dirty="0"/>
          </a:p>
        </p:txBody>
      </p:sp>
      <p:grpSp>
        <p:nvGrpSpPr>
          <p:cNvPr id="88" name="Grupo 87"/>
          <p:cNvGrpSpPr/>
          <p:nvPr/>
        </p:nvGrpSpPr>
        <p:grpSpPr>
          <a:xfrm>
            <a:off x="333949" y="698545"/>
            <a:ext cx="5524184" cy="531449"/>
            <a:chOff x="5102657" y="5945321"/>
            <a:chExt cx="6284084" cy="548229"/>
          </a:xfrm>
          <a:solidFill>
            <a:schemeClr val="accent4"/>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7" name="Tabla 26"/>
          <p:cNvGraphicFramePr>
            <a:graphicFrameLocks noGrp="1"/>
          </p:cNvGraphicFramePr>
          <p:nvPr>
            <p:extLst>
              <p:ext uri="{D42A27DB-BD31-4B8C-83A1-F6EECF244321}">
                <p14:modId xmlns:p14="http://schemas.microsoft.com/office/powerpoint/2010/main" val="4289833181"/>
              </p:ext>
            </p:extLst>
          </p:nvPr>
        </p:nvGraphicFramePr>
        <p:xfrm>
          <a:off x="491941" y="3274847"/>
          <a:ext cx="11289200" cy="1280160"/>
        </p:xfrm>
        <a:graphic>
          <a:graphicData uri="http://schemas.openxmlformats.org/drawingml/2006/table">
            <a:tbl>
              <a:tblPr firstRow="1" bandRow="1">
                <a:tableStyleId>{00A15C55-8517-42AA-B614-E9B94910E393}</a:tableStyleId>
              </a:tblPr>
              <a:tblGrid>
                <a:gridCol w="9213658">
                  <a:extLst>
                    <a:ext uri="{9D8B030D-6E8A-4147-A177-3AD203B41FA5}">
                      <a16:colId xmlns="" xmlns:a16="http://schemas.microsoft.com/office/drawing/2014/main" val="20000"/>
                    </a:ext>
                  </a:extLst>
                </a:gridCol>
                <a:gridCol w="2075542">
                  <a:extLst>
                    <a:ext uri="{9D8B030D-6E8A-4147-A177-3AD203B41FA5}">
                      <a16:colId xmlns=""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 xmlns:a16="http://schemas.microsoft.com/office/drawing/2014/main" val="10000"/>
                  </a:ext>
                </a:extLst>
              </a:tr>
              <a:tr h="4325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dirty="0"/>
                        <a:t>Número de interacciones entre la Entidad y los ciudadanos realizadas / Número de interacciones entre la Entidad y los ciudadanos programadas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 xmlns:a16="http://schemas.microsoft.com/office/drawing/2014/main" val="10001"/>
                  </a:ext>
                </a:extLst>
              </a:tr>
            </a:tbl>
          </a:graphicData>
        </a:graphic>
      </p:graphicFrame>
      <p:sp>
        <p:nvSpPr>
          <p:cNvPr id="28" name="Rectángulo 27"/>
          <p:cNvSpPr/>
          <p:nvPr/>
        </p:nvSpPr>
        <p:spPr>
          <a:xfrm>
            <a:off x="746375" y="4913392"/>
            <a:ext cx="9760080" cy="369332"/>
          </a:xfrm>
          <a:prstGeom prst="rect">
            <a:avLst/>
          </a:prstGeom>
        </p:spPr>
        <p:txBody>
          <a:bodyPr wrap="square">
            <a:spAutoFit/>
          </a:bodyPr>
          <a:lstStyle/>
          <a:p>
            <a:pPr algn="ctr"/>
            <a:r>
              <a:rPr lang="es-CO" b="1" dirty="0">
                <a:solidFill>
                  <a:schemeClr val="accent4"/>
                </a:solidFill>
                <a:effectLst>
                  <a:outerShdw blurRad="38100" dist="38100" dir="2700000" algn="tl">
                    <a:srgbClr val="000000">
                      <a:alpha val="43137"/>
                    </a:srgbClr>
                  </a:outerShdw>
                </a:effectLst>
              </a:rPr>
              <a:t>Generamos valor público y promovemos el control social </a:t>
            </a:r>
          </a:p>
        </p:txBody>
      </p:sp>
    </p:spTree>
    <p:extLst>
      <p:ext uri="{BB962C8B-B14F-4D97-AF65-F5344CB8AC3E}">
        <p14:creationId xmlns:p14="http://schemas.microsoft.com/office/powerpoint/2010/main" val="32568453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pSp>
        <p:nvGrpSpPr>
          <p:cNvPr id="88" name="Grupo 87"/>
          <p:cNvGrpSpPr/>
          <p:nvPr/>
        </p:nvGrpSpPr>
        <p:grpSpPr>
          <a:xfrm>
            <a:off x="464577" y="499104"/>
            <a:ext cx="6056539" cy="531449"/>
            <a:chOff x="5102657" y="5945321"/>
            <a:chExt cx="6889669" cy="548229"/>
          </a:xfrm>
          <a:solidFill>
            <a:schemeClr val="accent4"/>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nvGrpSpPr>
            <p:cNvPr id="90" name="Grupo 89"/>
            <p:cNvGrpSpPr/>
            <p:nvPr/>
          </p:nvGrpSpPr>
          <p:grpSpPr>
            <a:xfrm>
              <a:off x="5102657" y="5978051"/>
              <a:ext cx="6889669" cy="469248"/>
              <a:chOff x="5102657" y="5978051"/>
              <a:chExt cx="6889669" cy="469248"/>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3" name="CuadroTexto 92"/>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11" name="11 Tabla"/>
          <p:cNvGraphicFramePr>
            <a:graphicFrameLocks noGrp="1"/>
          </p:cNvGraphicFramePr>
          <p:nvPr>
            <p:extLst>
              <p:ext uri="{D42A27DB-BD31-4B8C-83A1-F6EECF244321}">
                <p14:modId xmlns:p14="http://schemas.microsoft.com/office/powerpoint/2010/main" val="4191125501"/>
              </p:ext>
            </p:extLst>
          </p:nvPr>
        </p:nvGraphicFramePr>
        <p:xfrm>
          <a:off x="375194" y="1207734"/>
          <a:ext cx="11227133" cy="4250567"/>
        </p:xfrm>
        <a:graphic>
          <a:graphicData uri="http://schemas.openxmlformats.org/drawingml/2006/table">
            <a:tbl>
              <a:tblPr firstRow="1" bandRow="1">
                <a:tableStyleId>{00A15C55-8517-42AA-B614-E9B94910E393}</a:tableStyleId>
              </a:tblPr>
              <a:tblGrid>
                <a:gridCol w="1682206">
                  <a:extLst>
                    <a:ext uri="{9D8B030D-6E8A-4147-A177-3AD203B41FA5}">
                      <a16:colId xmlns="" xmlns:a16="http://schemas.microsoft.com/office/drawing/2014/main" val="20000"/>
                    </a:ext>
                  </a:extLst>
                </a:gridCol>
                <a:gridCol w="3212432">
                  <a:extLst>
                    <a:ext uri="{9D8B030D-6E8A-4147-A177-3AD203B41FA5}">
                      <a16:colId xmlns="" xmlns:a16="http://schemas.microsoft.com/office/drawing/2014/main" val="20001"/>
                    </a:ext>
                  </a:extLst>
                </a:gridCol>
                <a:gridCol w="2723874">
                  <a:extLst>
                    <a:ext uri="{9D8B030D-6E8A-4147-A177-3AD203B41FA5}">
                      <a16:colId xmlns="" xmlns:a16="http://schemas.microsoft.com/office/drawing/2014/main" val="20002"/>
                    </a:ext>
                  </a:extLst>
                </a:gridCol>
                <a:gridCol w="1804449">
                  <a:extLst>
                    <a:ext uri="{9D8B030D-6E8A-4147-A177-3AD203B41FA5}">
                      <a16:colId xmlns="" xmlns:a16="http://schemas.microsoft.com/office/drawing/2014/main" val="20003"/>
                    </a:ext>
                  </a:extLst>
                </a:gridCol>
                <a:gridCol w="1804172">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nchor="ctr"/>
                </a:tc>
                <a:extLst>
                  <a:ext uri="{0D108BD9-81ED-4DB2-BD59-A6C34878D82A}">
                    <a16:rowId xmlns="" xmlns:a16="http://schemas.microsoft.com/office/drawing/2014/main" val="10000"/>
                  </a:ext>
                </a:extLst>
              </a:tr>
              <a:tr h="620765">
                <a:tc rowSpan="4">
                  <a:txBody>
                    <a:bodyPr/>
                    <a:lstStyle/>
                    <a:p>
                      <a:r>
                        <a:rPr lang="es-CO" sz="1800" dirty="0">
                          <a:effectLst>
                            <a:outerShdw blurRad="38100" dist="38100" dir="2700000" algn="tl">
                              <a:srgbClr val="000000">
                                <a:alpha val="43137"/>
                              </a:srgbClr>
                            </a:outerShdw>
                          </a:effectLst>
                        </a:rPr>
                        <a:t>1. </a:t>
                      </a:r>
                      <a:r>
                        <a:rPr lang="es-CO" sz="1800" u="none" strike="noStrike" kern="1200" baseline="0" dirty="0"/>
                        <a:t>Información de calidad y en lenguaje comprensible</a:t>
                      </a:r>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Velar por la actualización de la información publicada en los canales de comunicación externa e internos, sobre la gestión de la entidad</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Información sobre la gestión de la entidad publicada en los canales de comunicación externa e interna, actualizada</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 Grupo de Comunicaciones</a:t>
                      </a:r>
                      <a:endParaRPr lang="es-CO" sz="14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2°, 3° y 4° trimestre</a:t>
                      </a:r>
                      <a:endParaRPr lang="es-CO" sz="14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1"/>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Publicar y divulgar oportunamente en los canales de comunicación externa e internos el informe de gestión de la Entidad</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Informe de gestión de la Entidad publicado y divulgado en los canales de comunicación externa e internos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 Grupo de Comunicaciones</a:t>
                      </a:r>
                      <a:endParaRPr lang="es-CO" sz="14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2"/>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Documentar y publicar los lineamientos de la estrategia de rendición de cuentas y el principal espacio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Lineamientos de la estrategia de rendición de cuentas y el principal espacio documentados y publicados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Grupo de Comunicaciones Oficina Asesora de Planeación</a:t>
                      </a:r>
                      <a:endParaRPr lang="es-CO" sz="14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y 2°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3"/>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Diseñar y publicar agenda Principal espacio de Rendición de Cuentas a la Ciudadanía (incluyendo Acciones de diálogo con la ciudadanía)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Agenda Principal espacio de Rendición de Cuentas a la Ciudadanía diseñada y publicada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 Grupo de Comunicaciones- con apoyo de la Oficina Asesora de Planeación</a:t>
                      </a:r>
                      <a:endParaRPr lang="es-CO" sz="14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2°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19249930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aphicFrame>
        <p:nvGraphicFramePr>
          <p:cNvPr id="11" name="11 Tabla"/>
          <p:cNvGraphicFramePr>
            <a:graphicFrameLocks noGrp="1"/>
          </p:cNvGraphicFramePr>
          <p:nvPr>
            <p:extLst>
              <p:ext uri="{D42A27DB-BD31-4B8C-83A1-F6EECF244321}">
                <p14:modId xmlns:p14="http://schemas.microsoft.com/office/powerpoint/2010/main" val="1648973358"/>
              </p:ext>
            </p:extLst>
          </p:nvPr>
        </p:nvGraphicFramePr>
        <p:xfrm>
          <a:off x="375194" y="1725094"/>
          <a:ext cx="11227133" cy="3397127"/>
        </p:xfrm>
        <a:graphic>
          <a:graphicData uri="http://schemas.openxmlformats.org/drawingml/2006/table">
            <a:tbl>
              <a:tblPr firstRow="1" bandRow="1">
                <a:tableStyleId>{00A15C55-8517-42AA-B614-E9B94910E393}</a:tableStyleId>
              </a:tblPr>
              <a:tblGrid>
                <a:gridCol w="2149642">
                  <a:extLst>
                    <a:ext uri="{9D8B030D-6E8A-4147-A177-3AD203B41FA5}">
                      <a16:colId xmlns="" xmlns:a16="http://schemas.microsoft.com/office/drawing/2014/main" val="20000"/>
                    </a:ext>
                  </a:extLst>
                </a:gridCol>
                <a:gridCol w="3864915">
                  <a:extLst>
                    <a:ext uri="{9D8B030D-6E8A-4147-A177-3AD203B41FA5}">
                      <a16:colId xmlns="" xmlns:a16="http://schemas.microsoft.com/office/drawing/2014/main" val="20001"/>
                    </a:ext>
                  </a:extLst>
                </a:gridCol>
                <a:gridCol w="1603955">
                  <a:extLst>
                    <a:ext uri="{9D8B030D-6E8A-4147-A177-3AD203B41FA5}">
                      <a16:colId xmlns="" xmlns:a16="http://schemas.microsoft.com/office/drawing/2014/main" val="20002"/>
                    </a:ext>
                  </a:extLst>
                </a:gridCol>
                <a:gridCol w="1804449">
                  <a:extLst>
                    <a:ext uri="{9D8B030D-6E8A-4147-A177-3AD203B41FA5}">
                      <a16:colId xmlns="" xmlns:a16="http://schemas.microsoft.com/office/drawing/2014/main" val="20003"/>
                    </a:ext>
                  </a:extLst>
                </a:gridCol>
                <a:gridCol w="1804172">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nchor="ctr"/>
                </a:tc>
                <a:extLst>
                  <a:ext uri="{0D108BD9-81ED-4DB2-BD59-A6C34878D82A}">
                    <a16:rowId xmlns="" xmlns:a16="http://schemas.microsoft.com/office/drawing/2014/main" val="10000"/>
                  </a:ext>
                </a:extLst>
              </a:tr>
              <a:tr h="620765">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dirty="0">
                          <a:effectLst>
                            <a:outerShdw blurRad="38100" dist="38100" dir="2700000" algn="tl">
                              <a:srgbClr val="000000">
                                <a:alpha val="43137"/>
                              </a:srgbClr>
                            </a:outerShdw>
                          </a:effectLst>
                        </a:rPr>
                        <a:t>2. </a:t>
                      </a:r>
                      <a:r>
                        <a:rPr lang="es-CO" sz="1800" u="none" strike="noStrike" kern="1200" baseline="0" dirty="0"/>
                        <a:t>Diálogo de doble vía con la ciudadanía y sus organizaciones</a:t>
                      </a:r>
                      <a:endParaRPr lang="es-CO" sz="1800" dirty="0">
                        <a:effectLst>
                          <a:outerShdw blurRad="38100" dist="38100" dir="2700000" algn="tl">
                            <a:srgbClr val="000000">
                              <a:alpha val="43137"/>
                            </a:srgbClr>
                          </a:outerShdw>
                        </a:effectLst>
                      </a:endParaRPr>
                    </a:p>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Realizar principal espacio de rendición de cuentas presentando los resultados de los planes programas y proyectos de la Entidad de interés ciudadano</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Principal espacio de Rendición de Cuentas Realizado</a:t>
                      </a:r>
                    </a:p>
                  </a:txBody>
                  <a:tcPr marL="0" marR="0" marT="0" marB="0" anchor="ctr"/>
                </a:tc>
                <a:tc>
                  <a:txBody>
                    <a:bodyPr/>
                    <a:lstStyle/>
                    <a:p>
                      <a:pPr algn="ctr"/>
                      <a:r>
                        <a:rPr lang="es-ES" sz="1400" u="none" strike="noStrike" kern="1200" baseline="0" dirty="0">
                          <a:solidFill>
                            <a:schemeClr val="dk1"/>
                          </a:solidFill>
                          <a:latin typeface="+mn-lt"/>
                          <a:ea typeface="+mn-ea"/>
                          <a:cs typeface="+mn-cs"/>
                        </a:rPr>
                        <a:t>Secretaría General, Dirección Técnica, Dirección Operativa y Oficina Asesora de Planeación</a:t>
                      </a:r>
                      <a:endParaRPr lang="es-CO" sz="14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3° y 4° trimestre</a:t>
                      </a:r>
                      <a:endParaRPr lang="es-CO" sz="14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1"/>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Realizar Chat ciudadano temático que propicien el diálogo con la ciudadanía.</a:t>
                      </a:r>
                    </a:p>
                  </a:txBody>
                  <a:tcPr marL="0" marR="0" marT="0" marB="0" anchor="ctr"/>
                </a:tc>
                <a:tc>
                  <a:txBody>
                    <a:bodyPr/>
                    <a:lstStyle/>
                    <a:p>
                      <a:pPr algn="l" fontAlgn="ctr"/>
                      <a:r>
                        <a:rPr lang="es-CO" sz="1400" u="none" strike="noStrike" kern="1200" baseline="0" dirty="0">
                          <a:solidFill>
                            <a:schemeClr val="dk1"/>
                          </a:solidFill>
                          <a:latin typeface="+mn-lt"/>
                          <a:ea typeface="+mn-ea"/>
                          <a:cs typeface="+mn-cs"/>
                        </a:rPr>
                        <a:t>Chat ciudadano temático realizado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Dirección Operativa</a:t>
                      </a:r>
                    </a:p>
                    <a:p>
                      <a:pPr algn="ctr"/>
                      <a:r>
                        <a:rPr lang="es-ES" sz="1400" u="none" strike="noStrike" kern="1200" baseline="0" dirty="0">
                          <a:solidFill>
                            <a:schemeClr val="dk1"/>
                          </a:solidFill>
                          <a:latin typeface="+mn-lt"/>
                          <a:ea typeface="+mn-ea"/>
                          <a:cs typeface="+mn-cs"/>
                        </a:rPr>
                        <a:t>Dirección Técnica</a:t>
                      </a:r>
                    </a:p>
                    <a:p>
                      <a:pPr algn="ctr"/>
                      <a:r>
                        <a:rPr lang="es-ES" sz="1400" u="none" strike="noStrike" kern="1200" baseline="0" dirty="0">
                          <a:solidFill>
                            <a:schemeClr val="dk1"/>
                          </a:solidFill>
                          <a:latin typeface="+mn-lt"/>
                          <a:ea typeface="+mn-ea"/>
                          <a:cs typeface="+mn-cs"/>
                        </a:rPr>
                        <a:t>Unidades Ejecutoras</a:t>
                      </a:r>
                    </a:p>
                    <a:p>
                      <a:pPr algn="ctr"/>
                      <a:r>
                        <a:rPr lang="es-ES" sz="1400" u="none" strike="noStrike" kern="1200" baseline="0" dirty="0">
                          <a:solidFill>
                            <a:schemeClr val="dk1"/>
                          </a:solidFill>
                          <a:latin typeface="+mn-lt"/>
                          <a:ea typeface="+mn-ea"/>
                          <a:cs typeface="+mn-cs"/>
                        </a:rPr>
                        <a:t>Secretaría General</a:t>
                      </a:r>
                      <a:endParaRPr lang="es-CO" sz="14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1°, 2°, 3° y 4° trimestre</a:t>
                      </a:r>
                      <a:endParaRPr lang="es-CO" sz="1400" u="none" strike="noStrike" kern="1200" baseline="0" dirty="0">
                        <a:solidFill>
                          <a:schemeClr val="dk1"/>
                        </a:solidFill>
                        <a:latin typeface="+mn-lt"/>
                        <a:ea typeface="+mn-ea"/>
                        <a:cs typeface="+mn-cs"/>
                      </a:endParaRPr>
                    </a:p>
                    <a:p>
                      <a:pPr algn="ctr"/>
                      <a:endParaRPr lang="es-CO" sz="14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2"/>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Fortalecer los convenios interinstitucionales para instaurar la cátedra Invías</a:t>
                      </a:r>
                    </a:p>
                  </a:txBody>
                  <a:tcPr marL="0" marR="0" marT="0" marB="0" anchor="ctr"/>
                </a:tc>
                <a:tc>
                  <a:txBody>
                    <a:bodyPr/>
                    <a:lstStyle/>
                    <a:p>
                      <a:pPr algn="l" fontAlgn="ctr"/>
                      <a:r>
                        <a:rPr lang="es-CO" sz="1400" u="none" strike="noStrike" kern="1200" baseline="0" dirty="0">
                          <a:solidFill>
                            <a:schemeClr val="dk1"/>
                          </a:solidFill>
                          <a:latin typeface="+mn-lt"/>
                          <a:ea typeface="+mn-ea"/>
                          <a:cs typeface="+mn-cs"/>
                        </a:rPr>
                        <a:t>Cátedra Invías instauradas</a:t>
                      </a:r>
                    </a:p>
                  </a:txBody>
                  <a:tcPr marL="0" marR="0" marT="0" marB="0" anchor="ctr"/>
                </a:tc>
                <a:tc>
                  <a:txBody>
                    <a:bodyPr/>
                    <a:lstStyle/>
                    <a:p>
                      <a:pPr algn="ctr"/>
                      <a:r>
                        <a:rPr lang="es-ES" sz="1400" u="none" strike="noStrike" kern="1200" baseline="0" dirty="0">
                          <a:solidFill>
                            <a:schemeClr val="dk1"/>
                          </a:solidFill>
                          <a:latin typeface="+mn-lt"/>
                          <a:ea typeface="+mn-ea"/>
                          <a:cs typeface="+mn-cs"/>
                        </a:rPr>
                        <a:t>Dirección Técnica con apoyo de la Dirección de Contratación</a:t>
                      </a:r>
                      <a:endParaRPr lang="es-CO" sz="14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 2°, 3° y 4° trimestre</a:t>
                      </a:r>
                      <a:endParaRPr lang="es-CO" sz="14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3"/>
                  </a:ext>
                </a:extLst>
              </a:tr>
            </a:tbl>
          </a:graphicData>
        </a:graphic>
      </p:graphicFrame>
      <p:grpSp>
        <p:nvGrpSpPr>
          <p:cNvPr id="10" name="Grupo 9"/>
          <p:cNvGrpSpPr/>
          <p:nvPr/>
        </p:nvGrpSpPr>
        <p:grpSpPr>
          <a:xfrm>
            <a:off x="464577" y="1016464"/>
            <a:ext cx="6056539" cy="531449"/>
            <a:chOff x="5102657" y="5945321"/>
            <a:chExt cx="6889669" cy="548229"/>
          </a:xfrm>
          <a:solidFill>
            <a:schemeClr val="accent4"/>
          </a:solidFill>
        </p:grpSpPr>
        <p:sp>
          <p:nvSpPr>
            <p:cNvPr id="12" name="Forma libre 11"/>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nvGrpSpPr>
            <p:cNvPr id="13" name="Grupo 12"/>
            <p:cNvGrpSpPr/>
            <p:nvPr/>
          </p:nvGrpSpPr>
          <p:grpSpPr>
            <a:xfrm>
              <a:off x="5102657" y="5978051"/>
              <a:ext cx="6889669" cy="469248"/>
              <a:chOff x="5102657" y="5978051"/>
              <a:chExt cx="6889669" cy="469248"/>
            </a:xfrm>
            <a:grpFill/>
          </p:grpSpPr>
          <p:sp>
            <p:nvSpPr>
              <p:cNvPr id="14" name="Pentágono 13"/>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15" name="Elipse 14"/>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16" name="CuadroTexto 15"/>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20120250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aphicFrame>
        <p:nvGraphicFramePr>
          <p:cNvPr id="11" name="11 Tabla"/>
          <p:cNvGraphicFramePr>
            <a:graphicFrameLocks noGrp="1"/>
          </p:cNvGraphicFramePr>
          <p:nvPr>
            <p:extLst>
              <p:ext uri="{D42A27DB-BD31-4B8C-83A1-F6EECF244321}">
                <p14:modId xmlns:p14="http://schemas.microsoft.com/office/powerpoint/2010/main" val="855317102"/>
              </p:ext>
            </p:extLst>
          </p:nvPr>
        </p:nvGraphicFramePr>
        <p:xfrm>
          <a:off x="285811" y="1243832"/>
          <a:ext cx="11577326" cy="3610709"/>
        </p:xfrm>
        <a:graphic>
          <a:graphicData uri="http://schemas.openxmlformats.org/drawingml/2006/table">
            <a:tbl>
              <a:tblPr firstRow="1" bandRow="1">
                <a:tableStyleId>{00A15C55-8517-42AA-B614-E9B94910E393}</a:tableStyleId>
              </a:tblPr>
              <a:tblGrid>
                <a:gridCol w="1663305">
                  <a:extLst>
                    <a:ext uri="{9D8B030D-6E8A-4147-A177-3AD203B41FA5}">
                      <a16:colId xmlns="" xmlns:a16="http://schemas.microsoft.com/office/drawing/2014/main" val="20000"/>
                    </a:ext>
                  </a:extLst>
                </a:gridCol>
                <a:gridCol w="4538856">
                  <a:extLst>
                    <a:ext uri="{9D8B030D-6E8A-4147-A177-3AD203B41FA5}">
                      <a16:colId xmlns="" xmlns:a16="http://schemas.microsoft.com/office/drawing/2014/main" val="20001"/>
                    </a:ext>
                  </a:extLst>
                </a:gridCol>
                <a:gridCol w="1984085">
                  <a:extLst>
                    <a:ext uri="{9D8B030D-6E8A-4147-A177-3AD203B41FA5}">
                      <a16:colId xmlns="" xmlns:a16="http://schemas.microsoft.com/office/drawing/2014/main" val="20002"/>
                    </a:ext>
                  </a:extLst>
                </a:gridCol>
                <a:gridCol w="2084353">
                  <a:extLst>
                    <a:ext uri="{9D8B030D-6E8A-4147-A177-3AD203B41FA5}">
                      <a16:colId xmlns="" xmlns:a16="http://schemas.microsoft.com/office/drawing/2014/main" val="20003"/>
                    </a:ext>
                  </a:extLst>
                </a:gridCol>
                <a:gridCol w="1306727">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nchor="ctr"/>
                </a:tc>
                <a:extLst>
                  <a:ext uri="{0D108BD9-81ED-4DB2-BD59-A6C34878D82A}">
                    <a16:rowId xmlns="" xmlns:a16="http://schemas.microsoft.com/office/drawing/2014/main" val="10000"/>
                  </a:ext>
                </a:extLst>
              </a:tr>
              <a:tr h="620765">
                <a:tc rowSpan="4">
                  <a:txBody>
                    <a:bodyPr/>
                    <a:lstStyle/>
                    <a:p>
                      <a:r>
                        <a:rPr lang="es-CO" sz="1800" dirty="0">
                          <a:effectLst>
                            <a:outerShdw blurRad="38100" dist="38100" dir="2700000" algn="tl">
                              <a:srgbClr val="000000">
                                <a:alpha val="43137"/>
                              </a:srgbClr>
                            </a:outerShdw>
                          </a:effectLst>
                        </a:rPr>
                        <a:t>3. </a:t>
                      </a:r>
                      <a:r>
                        <a:rPr lang="es-CO" sz="1800" u="none" strike="noStrike" kern="1200" baseline="0" dirty="0"/>
                        <a:t>Incentivos para motivar la cultura de la rendición y petición de cuentas</a:t>
                      </a:r>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Realizar consultas a la ciudadanía para identificar necesidades de información e involucrar los temas en chats, foros, principal espacio de rendición de cuentas, revistas, boletines, etc. (caracterización de necesidades de información) </a:t>
                      </a:r>
                    </a:p>
                  </a:txBody>
                  <a:tcPr marL="0" marR="0" marT="0" marB="0" anchor="ctr"/>
                </a:tc>
                <a:tc>
                  <a:txBody>
                    <a:bodyPr/>
                    <a:lstStyle/>
                    <a:p>
                      <a:pPr algn="l" fontAlgn="ctr"/>
                      <a:r>
                        <a:rPr lang="es-CO" sz="1100" u="none" strike="noStrike" kern="1200" baseline="0" dirty="0">
                          <a:solidFill>
                            <a:schemeClr val="dk1"/>
                          </a:solidFill>
                          <a:latin typeface="+mn-lt"/>
                          <a:ea typeface="+mn-ea"/>
                          <a:cs typeface="+mn-cs"/>
                        </a:rPr>
                        <a:t>Consultas realizadas e involucradas en chats, foros, principal espacio de rendición de cuentas, revistas, boletines, etc. </a:t>
                      </a:r>
                    </a:p>
                  </a:txBody>
                  <a:tcPr marL="0" marR="0" marT="0" marB="0" anchor="ctr"/>
                </a:tc>
                <a:tc>
                  <a:txBody>
                    <a:bodyPr/>
                    <a:lstStyle/>
                    <a:p>
                      <a:pPr algn="ctr"/>
                      <a:r>
                        <a:rPr lang="es-ES" sz="1100" u="none" strike="noStrike" kern="1200" baseline="0" dirty="0">
                          <a:solidFill>
                            <a:schemeClr val="dk1"/>
                          </a:solidFill>
                          <a:latin typeface="+mn-lt"/>
                          <a:ea typeface="+mn-ea"/>
                          <a:cs typeface="+mn-cs"/>
                        </a:rPr>
                        <a:t>Secretaría General - Grupo de Comunicaciones - Grupo de Atención al Ciudadano con apoyo de la Dirección Operativa</a:t>
                      </a:r>
                      <a:endParaRPr lang="es-CO" sz="1100" u="none" strike="noStrike" kern="1200" baseline="0" dirty="0">
                        <a:solidFill>
                          <a:schemeClr val="dk1"/>
                        </a:solidFill>
                        <a:latin typeface="+mn-lt"/>
                        <a:ea typeface="+mn-ea"/>
                        <a:cs typeface="+mn-cs"/>
                      </a:endParaRPr>
                    </a:p>
                  </a:txBody>
                  <a:tcPr marL="36000" marR="36000" marT="36007" marB="36007" anchor="ctr"/>
                </a:tc>
                <a:tc>
                  <a:txBody>
                    <a:bodyPr/>
                    <a:lstStyle/>
                    <a:p>
                      <a:pPr algn="ctr"/>
                      <a:r>
                        <a:rPr lang="es-ES" sz="1100" u="none" strike="noStrike" kern="1200" baseline="0" dirty="0" smtClean="0">
                          <a:solidFill>
                            <a:schemeClr val="dk1"/>
                          </a:solidFill>
                          <a:latin typeface="+mn-lt"/>
                          <a:ea typeface="+mn-ea"/>
                          <a:cs typeface="+mn-cs"/>
                        </a:rPr>
                        <a:t>2° trimestre</a:t>
                      </a:r>
                      <a:endParaRPr lang="es-CO" sz="11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1"/>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Implementar el Programa Cívico Guardavías – Vías para la Equidad mediante capacitaciones que permita a las personas y comunidades interesadas en realizar seguimiento a los proyectos instruirse y desarrollar las capacidades necesarias para llevar a cabo su misión; y dar así inicio al proceso de conformación de veedurías ciudadanas u otro espacio de participación comunitaria. </a:t>
                      </a:r>
                    </a:p>
                  </a:txBody>
                  <a:tcPr marL="0" marR="0" marT="0" marB="0" anchor="ctr"/>
                </a:tc>
                <a:tc>
                  <a:txBody>
                    <a:bodyPr/>
                    <a:lstStyle/>
                    <a:p>
                      <a:pPr algn="l" fontAlgn="ctr"/>
                      <a:r>
                        <a:rPr lang="es-ES" sz="1100" u="none" strike="noStrike" kern="1200" baseline="0" dirty="0">
                          <a:solidFill>
                            <a:schemeClr val="dk1"/>
                          </a:solidFill>
                          <a:latin typeface="+mn-lt"/>
                          <a:ea typeface="+mn-ea"/>
                          <a:cs typeface="+mn-cs"/>
                        </a:rPr>
                        <a:t>Programa Cívico Guardavías implementado, fomentando e incentivando el involucramiento y participación de las comunidades locales </a:t>
                      </a:r>
                    </a:p>
                  </a:txBody>
                  <a:tcPr marL="0" marR="0" marT="0" marB="0" anchor="ctr"/>
                </a:tc>
                <a:tc>
                  <a:txBody>
                    <a:bodyPr/>
                    <a:lstStyle/>
                    <a:p>
                      <a:pPr algn="ctr"/>
                      <a:r>
                        <a:rPr lang="es-ES" sz="1100" u="none" strike="noStrike" kern="1200" baseline="0" dirty="0">
                          <a:solidFill>
                            <a:schemeClr val="dk1"/>
                          </a:solidFill>
                          <a:latin typeface="+mn-lt"/>
                          <a:ea typeface="+mn-ea"/>
                          <a:cs typeface="+mn-cs"/>
                        </a:rPr>
                        <a:t>Dirección Técnica con apoyo de Subdirección de Medio Ambiente y Gestión Social</a:t>
                      </a:r>
                      <a:endParaRPr lang="es-CO" sz="1100" u="none" strike="noStrike" kern="1200" baseline="0" dirty="0">
                        <a:solidFill>
                          <a:schemeClr val="dk1"/>
                        </a:solidFill>
                        <a:latin typeface="+mn-lt"/>
                        <a:ea typeface="+mn-ea"/>
                        <a:cs typeface="+mn-cs"/>
                      </a:endParaRPr>
                    </a:p>
                  </a:txBody>
                  <a:tcPr marL="36000" marR="36000" marT="36007" marB="36007" anchor="ctr"/>
                </a:tc>
                <a:tc>
                  <a:txBody>
                    <a:bodyPr/>
                    <a:lstStyle/>
                    <a:p>
                      <a:pPr algn="ctr"/>
                      <a:r>
                        <a:rPr lang="es-ES" sz="1100" u="none" strike="noStrike" kern="1200" baseline="0" dirty="0">
                          <a:solidFill>
                            <a:schemeClr val="dk1"/>
                          </a:solidFill>
                          <a:latin typeface="+mn-lt"/>
                          <a:ea typeface="+mn-ea"/>
                          <a:cs typeface="+mn-cs"/>
                        </a:rPr>
                        <a:t>1°, 2°, 3° y 4° trimestre</a:t>
                      </a:r>
                      <a:endParaRPr lang="es-CO" sz="11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2"/>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Incentivar a ciudadanos, que hayan participado en una acción de rendición de cuentas, con una visita informativa guiada a una obra en su región</a:t>
                      </a:r>
                    </a:p>
                  </a:txBody>
                  <a:tcPr marL="0" marR="0" marT="0" marB="0" anchor="ctr"/>
                </a:tc>
                <a:tc>
                  <a:txBody>
                    <a:bodyPr/>
                    <a:lstStyle/>
                    <a:p>
                      <a:pPr algn="l" fontAlgn="ctr"/>
                      <a:r>
                        <a:rPr lang="es-ES" sz="1100" u="none" strike="noStrike" kern="1200" baseline="0" dirty="0">
                          <a:solidFill>
                            <a:schemeClr val="dk1"/>
                          </a:solidFill>
                          <a:latin typeface="+mn-lt"/>
                          <a:ea typeface="+mn-ea"/>
                          <a:cs typeface="+mn-cs"/>
                        </a:rPr>
                        <a:t>Visita informativa realizada con ciudadanos a una obra en su región</a:t>
                      </a:r>
                    </a:p>
                  </a:txBody>
                  <a:tcPr marL="0" marR="0" marT="0" marB="0" anchor="ctr"/>
                </a:tc>
                <a:tc>
                  <a:txBody>
                    <a:bodyPr/>
                    <a:lstStyle/>
                    <a:p>
                      <a:pPr algn="ctr"/>
                      <a:r>
                        <a:rPr lang="es-CO" sz="1100" u="none" strike="noStrike" kern="1200" baseline="0" dirty="0">
                          <a:solidFill>
                            <a:schemeClr val="dk1"/>
                          </a:solidFill>
                          <a:latin typeface="+mn-lt"/>
                          <a:ea typeface="+mn-ea"/>
                          <a:cs typeface="+mn-cs"/>
                        </a:rPr>
                        <a:t>Secretaría General </a:t>
                      </a: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u="none" strike="noStrike" kern="1200" baseline="0" dirty="0">
                          <a:solidFill>
                            <a:schemeClr val="dk1"/>
                          </a:solidFill>
                          <a:latin typeface="+mn-lt"/>
                          <a:ea typeface="+mn-ea"/>
                          <a:cs typeface="+mn-cs"/>
                        </a:rPr>
                        <a:t>1</a:t>
                      </a:r>
                      <a:r>
                        <a:rPr lang="es-ES" sz="1100" u="none" strike="noStrike" kern="1200" baseline="0" dirty="0" smtClean="0">
                          <a:solidFill>
                            <a:schemeClr val="dk1"/>
                          </a:solidFill>
                          <a:latin typeface="+mn-lt"/>
                          <a:ea typeface="+mn-ea"/>
                          <a:cs typeface="+mn-cs"/>
                        </a:rPr>
                        <a:t>°, 2°, 3° y 4° trimestre</a:t>
                      </a:r>
                      <a:endParaRPr lang="es-CO" sz="1100" u="none" strike="noStrike" kern="1200" baseline="0" dirty="0">
                        <a:solidFill>
                          <a:schemeClr val="dk1"/>
                        </a:solidFill>
                        <a:latin typeface="+mn-lt"/>
                        <a:ea typeface="+mn-ea"/>
                        <a:cs typeface="+mn-cs"/>
                      </a:endParaRPr>
                    </a:p>
                    <a:p>
                      <a:pPr algn="ctr"/>
                      <a:endParaRPr lang="es-CO" sz="11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4"/>
                  </a:ext>
                </a:extLst>
              </a:tr>
              <a:tr h="620765">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100" u="none" strike="noStrike" kern="1200" baseline="0" dirty="0">
                          <a:solidFill>
                            <a:schemeClr val="dk1"/>
                          </a:solidFill>
                          <a:latin typeface="+mn-lt"/>
                          <a:ea typeface="+mn-ea"/>
                          <a:cs typeface="+mn-cs"/>
                        </a:rPr>
                        <a:t>Promover divulgar la cultura de la rendición y petición de cuentas a través de los canales de comunicación internos </a:t>
                      </a:r>
                    </a:p>
                  </a:txBody>
                  <a:tcPr marL="0" marR="0" marT="0" marB="0" anchor="ctr"/>
                </a:tc>
                <a:tc>
                  <a:txBody>
                    <a:bodyPr/>
                    <a:lstStyle/>
                    <a:p>
                      <a:pPr algn="l" fontAlgn="ctr"/>
                      <a:r>
                        <a:rPr lang="es-ES" sz="1100" u="none" strike="noStrike" kern="1200" baseline="0" dirty="0">
                          <a:solidFill>
                            <a:schemeClr val="dk1"/>
                          </a:solidFill>
                          <a:latin typeface="+mn-lt"/>
                          <a:ea typeface="+mn-ea"/>
                          <a:cs typeface="+mn-cs"/>
                        </a:rPr>
                        <a:t>Cultura de la rendición promovida y divulgada a través de los canales de comunicación internos </a:t>
                      </a:r>
                    </a:p>
                  </a:txBody>
                  <a:tcPr marL="0" marR="0" marT="0" marB="0" anchor="ctr"/>
                </a:tc>
                <a:tc>
                  <a:txBody>
                    <a:bodyPr/>
                    <a:lstStyle/>
                    <a:p>
                      <a:pPr algn="ctr"/>
                      <a:r>
                        <a:rPr lang="es-ES" sz="1100" u="none" strike="noStrike" kern="1200" baseline="0" dirty="0">
                          <a:solidFill>
                            <a:schemeClr val="dk1"/>
                          </a:solidFill>
                          <a:latin typeface="+mn-lt"/>
                          <a:ea typeface="+mn-ea"/>
                          <a:cs typeface="+mn-cs"/>
                        </a:rPr>
                        <a:t>Secretaría General - Grupo de Comunicaciones </a:t>
                      </a:r>
                      <a:endParaRPr lang="es-CO" sz="11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u="none" strike="noStrike" kern="1200" baseline="0" dirty="0">
                          <a:solidFill>
                            <a:schemeClr val="dk1"/>
                          </a:solidFill>
                          <a:latin typeface="+mn-lt"/>
                          <a:ea typeface="+mn-ea"/>
                          <a:cs typeface="+mn-cs"/>
                        </a:rPr>
                        <a:t>2°, 3° y 4° trimestre</a:t>
                      </a:r>
                      <a:endParaRPr lang="es-CO" sz="1100" u="none" strike="noStrike" kern="1200" baseline="0" dirty="0">
                        <a:solidFill>
                          <a:schemeClr val="dk1"/>
                        </a:solidFill>
                        <a:latin typeface="+mn-lt"/>
                        <a:ea typeface="+mn-ea"/>
                        <a:cs typeface="+mn-cs"/>
                      </a:endParaRPr>
                    </a:p>
                    <a:p>
                      <a:pPr algn="ctr"/>
                      <a:endParaRPr lang="es-CO" sz="11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5"/>
                  </a:ext>
                </a:extLst>
              </a:tr>
            </a:tbl>
          </a:graphicData>
        </a:graphic>
      </p:graphicFrame>
      <p:grpSp>
        <p:nvGrpSpPr>
          <p:cNvPr id="10" name="Grupo 9"/>
          <p:cNvGrpSpPr/>
          <p:nvPr/>
        </p:nvGrpSpPr>
        <p:grpSpPr>
          <a:xfrm>
            <a:off x="375194" y="521162"/>
            <a:ext cx="6056539" cy="531449"/>
            <a:chOff x="5102657" y="5945321"/>
            <a:chExt cx="6889669" cy="548229"/>
          </a:xfrm>
          <a:solidFill>
            <a:schemeClr val="accent4"/>
          </a:solidFill>
        </p:grpSpPr>
        <p:sp>
          <p:nvSpPr>
            <p:cNvPr id="12" name="Forma libre 11"/>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nvGrpSpPr>
            <p:cNvPr id="13" name="Grupo 12"/>
            <p:cNvGrpSpPr/>
            <p:nvPr/>
          </p:nvGrpSpPr>
          <p:grpSpPr>
            <a:xfrm>
              <a:off x="5102657" y="5978051"/>
              <a:ext cx="6889669" cy="469248"/>
              <a:chOff x="5102657" y="5978051"/>
              <a:chExt cx="6889669" cy="469248"/>
            </a:xfrm>
            <a:grpFill/>
          </p:grpSpPr>
          <p:sp>
            <p:nvSpPr>
              <p:cNvPr id="14" name="Pentágono 13"/>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15" name="Elipse 14"/>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16" name="CuadroTexto 15"/>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545530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CO" sz="2800" b="1" dirty="0">
                <a:solidFill>
                  <a:schemeClr val="bg1"/>
                </a:solidFill>
                <a:latin typeface="Arial" panose="020B0604020202020204" pitchFamily="34" charset="0"/>
                <a:cs typeface="Arial" panose="020B0604020202020204" pitchFamily="34" charset="0"/>
              </a:rPr>
              <a:t>TABLA DE CONTENIDO</a:t>
            </a:r>
          </a:p>
        </p:txBody>
      </p:sp>
      <p:grpSp>
        <p:nvGrpSpPr>
          <p:cNvPr id="16" name="Grupo 15"/>
          <p:cNvGrpSpPr/>
          <p:nvPr/>
        </p:nvGrpSpPr>
        <p:grpSpPr>
          <a:xfrm>
            <a:off x="3968234" y="1742994"/>
            <a:ext cx="7858808" cy="689013"/>
            <a:chOff x="3799824" y="1095038"/>
            <a:chExt cx="11627198" cy="1019400"/>
          </a:xfrm>
        </p:grpSpPr>
        <p:sp>
          <p:nvSpPr>
            <p:cNvPr id="19" name="Pentágono 18"/>
            <p:cNvSpPr/>
            <p:nvPr/>
          </p:nvSpPr>
          <p:spPr>
            <a:xfrm>
              <a:off x="4220433"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20" name="Forma libre 19"/>
            <p:cNvSpPr/>
            <p:nvPr/>
          </p:nvSpPr>
          <p:spPr>
            <a:xfrm>
              <a:off x="4724834" y="1098524"/>
              <a:ext cx="10702188" cy="638227"/>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21" name="CuadroTexto 20"/>
            <p:cNvSpPr txBox="1"/>
            <p:nvPr/>
          </p:nvSpPr>
          <p:spPr>
            <a:xfrm>
              <a:off x="5031704" y="1158186"/>
              <a:ext cx="5394660" cy="956252"/>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Planeación Participativa</a:t>
              </a: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23" name="Elipse 22"/>
            <p:cNvSpPr/>
            <p:nvPr/>
          </p:nvSpPr>
          <p:spPr>
            <a:xfrm>
              <a:off x="3799824" y="109503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grpSp>
        <p:nvGrpSpPr>
          <p:cNvPr id="30" name="Grupo 29"/>
          <p:cNvGrpSpPr/>
          <p:nvPr/>
        </p:nvGrpSpPr>
        <p:grpSpPr>
          <a:xfrm>
            <a:off x="3941563" y="2242534"/>
            <a:ext cx="7865353" cy="939494"/>
            <a:chOff x="3790135" y="1084178"/>
            <a:chExt cx="11636883" cy="894663"/>
          </a:xfrm>
        </p:grpSpPr>
        <p:sp>
          <p:nvSpPr>
            <p:cNvPr id="31" name="Pentágono 30"/>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32" name="Forma libre 31"/>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33" name="CuadroTexto 32"/>
            <p:cNvSpPr txBox="1"/>
            <p:nvPr/>
          </p:nvSpPr>
          <p:spPr>
            <a:xfrm>
              <a:off x="5086889" y="1158189"/>
              <a:ext cx="9895110" cy="820652"/>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1 </a:t>
              </a:r>
              <a:r>
                <a:rPr lang="es-CO" b="1" dirty="0" smtClean="0">
                  <a:solidFill>
                    <a:schemeClr val="accent1">
                      <a:lumMod val="50000"/>
                    </a:schemeClr>
                  </a:solidFill>
                  <a:latin typeface="Arial" panose="020B0604020202020204" pitchFamily="34" charset="0"/>
                  <a:cs typeface="Arial" panose="020B0604020202020204" pitchFamily="34" charset="0"/>
                </a:rPr>
                <a:t>- </a:t>
              </a:r>
              <a:r>
                <a:rPr lang="es-CO" sz="1400" b="1" dirty="0" smtClean="0">
                  <a:solidFill>
                    <a:schemeClr val="accent1">
                      <a:lumMod val="50000"/>
                    </a:schemeClr>
                  </a:solidFill>
                  <a:latin typeface="Arial" panose="020B0604020202020204" pitchFamily="34" charset="0"/>
                  <a:cs typeface="Arial" panose="020B0604020202020204" pitchFamily="34" charset="0"/>
                </a:rPr>
                <a:t>Gestión </a:t>
              </a:r>
              <a:r>
                <a:rPr lang="es-CO" sz="1400" b="1" dirty="0">
                  <a:solidFill>
                    <a:schemeClr val="accent1">
                      <a:lumMod val="50000"/>
                    </a:schemeClr>
                  </a:solidFill>
                  <a:latin typeface="Arial" panose="020B0604020202020204" pitchFamily="34" charset="0"/>
                  <a:cs typeface="Arial" panose="020B0604020202020204" pitchFamily="34" charset="0"/>
                </a:rPr>
                <a:t>del Riesgo de Corrupción “MAPA DE RIESGOS DE CORRUPCIÓN”</a:t>
              </a: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35" name="Elipse 34"/>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sp>
        <p:nvSpPr>
          <p:cNvPr id="68" name="Circular 67"/>
          <p:cNvSpPr/>
          <p:nvPr/>
        </p:nvSpPr>
        <p:spPr bwMode="auto">
          <a:xfrm rot="18048252">
            <a:off x="398798" y="1496223"/>
            <a:ext cx="2965450" cy="2928937"/>
          </a:xfrm>
          <a:prstGeom prst="pie">
            <a:avLst>
              <a:gd name="adj1" fmla="val 16200000"/>
              <a:gd name="adj2" fmla="val 19800000"/>
            </a:avLst>
          </a:prstGeom>
        </p:spPr>
        <p:style>
          <a:lnRef idx="2">
            <a:schemeClr val="dk1"/>
          </a:lnRef>
          <a:fillRef idx="1">
            <a:schemeClr val="lt1"/>
          </a:fillRef>
          <a:effectRef idx="0">
            <a:schemeClr val="dk1"/>
          </a:effectRef>
          <a:fontRef idx="minor">
            <a:schemeClr val="dk1"/>
          </a:fontRef>
        </p:style>
      </p:sp>
      <p:grpSp>
        <p:nvGrpSpPr>
          <p:cNvPr id="5" name="Grupo 4"/>
          <p:cNvGrpSpPr/>
          <p:nvPr/>
        </p:nvGrpSpPr>
        <p:grpSpPr>
          <a:xfrm>
            <a:off x="438116" y="1496223"/>
            <a:ext cx="2965450" cy="2976562"/>
            <a:chOff x="1203317" y="1246177"/>
            <a:chExt cx="2965450" cy="2976562"/>
          </a:xfrm>
        </p:grpSpPr>
        <p:grpSp>
          <p:nvGrpSpPr>
            <p:cNvPr id="52" name="Grupo 101"/>
            <p:cNvGrpSpPr>
              <a:grpSpLocks/>
            </p:cNvGrpSpPr>
            <p:nvPr/>
          </p:nvGrpSpPr>
          <p:grpSpPr bwMode="auto">
            <a:xfrm>
              <a:off x="1203317" y="1246177"/>
              <a:ext cx="2965450" cy="2928937"/>
              <a:chOff x="902958" y="505093"/>
              <a:chExt cx="3952859" cy="3903503"/>
            </a:xfrm>
          </p:grpSpPr>
          <p:sp>
            <p:nvSpPr>
              <p:cNvPr id="53" name="Circular 52"/>
              <p:cNvSpPr/>
              <p:nvPr/>
            </p:nvSpPr>
            <p:spPr>
              <a:xfrm>
                <a:off x="902958" y="505093"/>
                <a:ext cx="3952859" cy="3903503"/>
              </a:xfrm>
              <a:prstGeom prst="pie">
                <a:avLst>
                  <a:gd name="adj1" fmla="val 16200000"/>
                  <a:gd name="adj2" fmla="val 19800000"/>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54" name="Circular 4"/>
              <p:cNvSpPr/>
              <p:nvPr/>
            </p:nvSpPr>
            <p:spPr>
              <a:xfrm>
                <a:off x="2921709" y="924006"/>
                <a:ext cx="1153269" cy="835709"/>
              </a:xfrm>
              <a:prstGeom prst="rect">
                <a:avLst/>
              </a:prstGeom>
            </p:spPr>
            <p:style>
              <a:lnRef idx="0">
                <a:scrgbClr r="0" g="0" b="0"/>
              </a:lnRef>
              <a:fillRef idx="0">
                <a:scrgbClr r="0" g="0" b="0"/>
              </a:fillRef>
              <a:effectRef idx="0">
                <a:scrgbClr r="0" g="0" b="0"/>
              </a:effectRef>
              <a:fontRef idx="minor">
                <a:schemeClr val="lt1"/>
              </a:fontRef>
            </p:style>
            <p:txBody>
              <a:bodyPr lIns="0" tIns="13335" rIns="0" bIns="13335" spcCol="1270"/>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1) Gestión del Riesgo de Corrupción - </a:t>
                </a:r>
                <a:r>
                  <a:rPr lang="es-CO" sz="825" b="1" dirty="0">
                    <a:effectLst>
                      <a:outerShdw blurRad="38100" dist="38100" dir="2700000" algn="tl">
                        <a:srgbClr val="000000">
                          <a:alpha val="43137"/>
                        </a:srgbClr>
                      </a:outerShdw>
                    </a:effectLst>
                  </a:rPr>
                  <a:t>MAPA DE RIESGOS DE CORRUPCIÓN</a:t>
                </a:r>
                <a:endParaRPr lang="es-CO" sz="1050" b="1" dirty="0">
                  <a:effectLst>
                    <a:outerShdw blurRad="38100" dist="38100" dir="2700000" algn="tl">
                      <a:srgbClr val="000000">
                        <a:alpha val="43137"/>
                      </a:srgbClr>
                    </a:outerShdw>
                  </a:effectLst>
                </a:endParaRPr>
              </a:p>
              <a:p>
                <a:pPr marL="0"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0"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128588"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128588"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a:p>
                <a:pPr marL="128588" lvl="1" defTabSz="466725">
                  <a:lnSpc>
                    <a:spcPct val="90000"/>
                  </a:lnSpc>
                  <a:spcAft>
                    <a:spcPct val="15000"/>
                  </a:spcAft>
                  <a:buFontTx/>
                  <a:buChar char="••"/>
                  <a:defRPr/>
                </a:pPr>
                <a:endParaRPr lang="es-CO" sz="1050" b="1" dirty="0">
                  <a:effectLst>
                    <a:outerShdw blurRad="38100" dist="38100" dir="2700000" algn="tl">
                      <a:srgbClr val="000000">
                        <a:alpha val="43137"/>
                      </a:srgbClr>
                    </a:outerShdw>
                  </a:effectLst>
                </a:endParaRPr>
              </a:p>
            </p:txBody>
          </p:sp>
        </p:grpSp>
        <p:grpSp>
          <p:nvGrpSpPr>
            <p:cNvPr id="55" name="Grupo 104"/>
            <p:cNvGrpSpPr>
              <a:grpSpLocks/>
            </p:cNvGrpSpPr>
            <p:nvPr/>
          </p:nvGrpSpPr>
          <p:grpSpPr bwMode="auto">
            <a:xfrm>
              <a:off x="1203317" y="1295389"/>
              <a:ext cx="2903537" cy="2903538"/>
              <a:chOff x="1005437" y="476554"/>
              <a:chExt cx="3871063" cy="3871063"/>
            </a:xfrm>
          </p:grpSpPr>
          <p:sp>
            <p:nvSpPr>
              <p:cNvPr id="56" name="Circular 55"/>
              <p:cNvSpPr/>
              <p:nvPr/>
            </p:nvSpPr>
            <p:spPr>
              <a:xfrm>
                <a:off x="1005437" y="476554"/>
                <a:ext cx="3871063" cy="3871063"/>
              </a:xfrm>
              <a:prstGeom prst="pie">
                <a:avLst>
                  <a:gd name="adj1" fmla="val 19800000"/>
                  <a:gd name="adj2" fmla="val 1800000"/>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57" name="Circular 4"/>
              <p:cNvSpPr/>
              <p:nvPr/>
            </p:nvSpPr>
            <p:spPr>
              <a:xfrm>
                <a:off x="3655285" y="2019477"/>
                <a:ext cx="1170419" cy="785218"/>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2) Racionalización de Trámites.</a:t>
                </a:r>
              </a:p>
            </p:txBody>
          </p:sp>
        </p:grpSp>
        <p:grpSp>
          <p:nvGrpSpPr>
            <p:cNvPr id="58" name="Grupo 107"/>
            <p:cNvGrpSpPr>
              <a:grpSpLocks/>
            </p:cNvGrpSpPr>
            <p:nvPr/>
          </p:nvGrpSpPr>
          <p:grpSpPr bwMode="auto">
            <a:xfrm>
              <a:off x="1203317" y="1319202"/>
              <a:ext cx="2903537" cy="2903537"/>
              <a:chOff x="1005437" y="476554"/>
              <a:chExt cx="3871063" cy="3871063"/>
            </a:xfrm>
          </p:grpSpPr>
          <p:sp>
            <p:nvSpPr>
              <p:cNvPr id="59" name="Circular 58"/>
              <p:cNvSpPr/>
              <p:nvPr/>
            </p:nvSpPr>
            <p:spPr>
              <a:xfrm>
                <a:off x="1005437" y="476554"/>
                <a:ext cx="3871063" cy="3871063"/>
              </a:xfrm>
              <a:prstGeom prst="pie">
                <a:avLst>
                  <a:gd name="adj1" fmla="val 1800000"/>
                  <a:gd name="adj2" fmla="val 5400000"/>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60" name="Circular 4"/>
              <p:cNvSpPr/>
              <p:nvPr/>
            </p:nvSpPr>
            <p:spPr>
              <a:xfrm>
                <a:off x="2982240" y="3103120"/>
                <a:ext cx="1130207" cy="829665"/>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3</a:t>
                </a:r>
                <a:r>
                  <a:rPr lang="es-CO" sz="1050" b="1" dirty="0" smtClean="0">
                    <a:effectLst>
                      <a:outerShdw blurRad="38100" dist="38100" dir="2700000" algn="tl">
                        <a:srgbClr val="000000">
                          <a:alpha val="43137"/>
                        </a:srgbClr>
                      </a:outerShdw>
                    </a:effectLst>
                  </a:rPr>
                  <a:t>) Rendición </a:t>
                </a:r>
                <a:r>
                  <a:rPr lang="es-CO" sz="1050" b="1" dirty="0">
                    <a:effectLst>
                      <a:outerShdw blurRad="38100" dist="38100" dir="2700000" algn="tl">
                        <a:srgbClr val="000000">
                          <a:alpha val="43137"/>
                        </a:srgbClr>
                      </a:outerShdw>
                    </a:effectLst>
                  </a:rPr>
                  <a:t>de Cuentas</a:t>
                </a:r>
              </a:p>
            </p:txBody>
          </p:sp>
        </p:grpSp>
        <p:grpSp>
          <p:nvGrpSpPr>
            <p:cNvPr id="61" name="Grupo 110"/>
            <p:cNvGrpSpPr>
              <a:grpSpLocks/>
            </p:cNvGrpSpPr>
            <p:nvPr/>
          </p:nvGrpSpPr>
          <p:grpSpPr bwMode="auto">
            <a:xfrm>
              <a:off x="1203317" y="1319202"/>
              <a:ext cx="2903537" cy="2903537"/>
              <a:chOff x="1005437" y="476554"/>
              <a:chExt cx="3871063" cy="3871063"/>
            </a:xfrm>
          </p:grpSpPr>
          <p:sp>
            <p:nvSpPr>
              <p:cNvPr id="62" name="Circular 61"/>
              <p:cNvSpPr/>
              <p:nvPr/>
            </p:nvSpPr>
            <p:spPr>
              <a:xfrm>
                <a:off x="1005437" y="476554"/>
                <a:ext cx="3871063" cy="3871063"/>
              </a:xfrm>
              <a:prstGeom prst="pie">
                <a:avLst>
                  <a:gd name="adj1" fmla="val 5400000"/>
                  <a:gd name="adj2" fmla="val 9000000"/>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63" name="Circular 4"/>
              <p:cNvSpPr/>
              <p:nvPr/>
            </p:nvSpPr>
            <p:spPr>
              <a:xfrm>
                <a:off x="1769490" y="3103120"/>
                <a:ext cx="1130207" cy="829665"/>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4) Mecanismos para mejorar la Atención al Ciudadano</a:t>
                </a:r>
              </a:p>
            </p:txBody>
          </p:sp>
        </p:grpSp>
        <p:grpSp>
          <p:nvGrpSpPr>
            <p:cNvPr id="64" name="Grupo 113"/>
            <p:cNvGrpSpPr>
              <a:grpSpLocks/>
            </p:cNvGrpSpPr>
            <p:nvPr/>
          </p:nvGrpSpPr>
          <p:grpSpPr bwMode="auto">
            <a:xfrm>
              <a:off x="1203317" y="1295389"/>
              <a:ext cx="2903537" cy="2903538"/>
              <a:chOff x="1005437" y="476554"/>
              <a:chExt cx="3871063" cy="3871063"/>
            </a:xfrm>
          </p:grpSpPr>
          <p:sp>
            <p:nvSpPr>
              <p:cNvPr id="65" name="Circular 64"/>
              <p:cNvSpPr/>
              <p:nvPr/>
            </p:nvSpPr>
            <p:spPr>
              <a:xfrm>
                <a:off x="1005437" y="476554"/>
                <a:ext cx="3871063" cy="3871063"/>
              </a:xfrm>
              <a:prstGeom prst="pie">
                <a:avLst>
                  <a:gd name="adj1" fmla="val 9000000"/>
                  <a:gd name="adj2" fmla="val 12600000"/>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66" name="Circular 4"/>
              <p:cNvSpPr/>
              <p:nvPr/>
            </p:nvSpPr>
            <p:spPr>
              <a:xfrm>
                <a:off x="1064699" y="2019477"/>
                <a:ext cx="1170419" cy="785218"/>
              </a:xfrm>
              <a:prstGeom prst="rect">
                <a:avLst/>
              </a:prstGeom>
            </p:spPr>
            <p:style>
              <a:lnRef idx="0">
                <a:scrgbClr r="0" g="0" b="0"/>
              </a:lnRef>
              <a:fillRef idx="0">
                <a:scrgbClr r="0" g="0" b="0"/>
              </a:fillRef>
              <a:effectRef idx="0">
                <a:scrgbClr r="0" g="0" b="0"/>
              </a:effectRef>
              <a:fontRef idx="minor">
                <a:schemeClr val="lt1"/>
              </a:fontRef>
            </p:style>
            <p:txBody>
              <a:bodyPr lIns="13335" tIns="13335" rIns="13335" bIns="13335" spcCol="1270" anchor="ctr"/>
              <a:lstStyle/>
              <a:p>
                <a:pPr algn="ctr" defTabSz="466725">
                  <a:lnSpc>
                    <a:spcPct val="90000"/>
                  </a:lnSpc>
                  <a:spcAft>
                    <a:spcPct val="35000"/>
                  </a:spcAft>
                  <a:defRPr/>
                </a:pPr>
                <a:r>
                  <a:rPr lang="es-CO" sz="1050" b="1" dirty="0">
                    <a:effectLst>
                      <a:outerShdw blurRad="38100" dist="38100" dir="2700000" algn="tl">
                        <a:srgbClr val="000000">
                          <a:alpha val="43137"/>
                        </a:srgbClr>
                      </a:outerShdw>
                    </a:effectLst>
                  </a:rPr>
                  <a:t>5) Mecanismos para la Transparencia y Acceso a la Información</a:t>
                </a:r>
              </a:p>
            </p:txBody>
          </p:sp>
        </p:grpSp>
        <p:sp>
          <p:nvSpPr>
            <p:cNvPr id="67" name="CuadroTexto 66"/>
            <p:cNvSpPr txBox="1"/>
            <p:nvPr/>
          </p:nvSpPr>
          <p:spPr>
            <a:xfrm>
              <a:off x="1641467" y="1758939"/>
              <a:ext cx="1033462" cy="369888"/>
            </a:xfrm>
            <a:prstGeom prst="rect">
              <a:avLst/>
            </a:prstGeom>
            <a:noFill/>
          </p:spPr>
          <p:txBody>
            <a:bodyPr>
              <a:spAutoFit/>
            </a:bodyPr>
            <a:lstStyle/>
            <a:p>
              <a:pPr>
                <a:defRPr/>
              </a:pPr>
              <a:r>
                <a:rPr lang="es-CO" sz="900" dirty="0">
                  <a:effectLst>
                    <a:outerShdw blurRad="38100" dist="38100" dir="2700000" algn="tl">
                      <a:srgbClr val="000000">
                        <a:alpha val="43137"/>
                      </a:srgbClr>
                    </a:outerShdw>
                  </a:effectLst>
                </a:rPr>
                <a:t>6) INICIATIVAS ADICIONALES</a:t>
              </a:r>
            </a:p>
          </p:txBody>
        </p:sp>
      </p:grpSp>
      <p:grpSp>
        <p:nvGrpSpPr>
          <p:cNvPr id="50" name="Grupo 49"/>
          <p:cNvGrpSpPr/>
          <p:nvPr/>
        </p:nvGrpSpPr>
        <p:grpSpPr>
          <a:xfrm>
            <a:off x="3961689" y="3035182"/>
            <a:ext cx="7865353" cy="696971"/>
            <a:chOff x="3790135" y="1084178"/>
            <a:chExt cx="11636883" cy="1018634"/>
          </a:xfrm>
        </p:grpSpPr>
        <p:sp>
          <p:nvSpPr>
            <p:cNvPr id="51" name="Pentágono 50"/>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69" name="Forma libre 68"/>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70" name="CuadroTexto 69"/>
            <p:cNvSpPr txBox="1"/>
            <p:nvPr/>
          </p:nvSpPr>
          <p:spPr>
            <a:xfrm>
              <a:off x="5086889" y="1158189"/>
              <a:ext cx="9895110" cy="944623"/>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2 </a:t>
              </a:r>
              <a:r>
                <a:rPr lang="es-CO" b="1" dirty="0" smtClean="0">
                  <a:solidFill>
                    <a:schemeClr val="accent1">
                      <a:lumMod val="50000"/>
                    </a:schemeClr>
                  </a:solidFill>
                  <a:latin typeface="Arial" panose="020B0604020202020204" pitchFamily="34" charset="0"/>
                  <a:cs typeface="Arial" panose="020B0604020202020204" pitchFamily="34" charset="0"/>
                </a:rPr>
                <a:t>- </a:t>
              </a:r>
              <a:r>
                <a:rPr lang="es-CO" sz="1400" b="1" dirty="0" smtClean="0">
                  <a:solidFill>
                    <a:schemeClr val="accent1">
                      <a:lumMod val="50000"/>
                    </a:schemeClr>
                  </a:solidFill>
                  <a:latin typeface="Arial" panose="020B0604020202020204" pitchFamily="34" charset="0"/>
                  <a:cs typeface="Arial" panose="020B0604020202020204" pitchFamily="34" charset="0"/>
                </a:rPr>
                <a:t>Racionalización </a:t>
              </a:r>
              <a:r>
                <a:rPr lang="es-CO" sz="1400" b="1" dirty="0">
                  <a:solidFill>
                    <a:schemeClr val="accent1">
                      <a:lumMod val="50000"/>
                    </a:schemeClr>
                  </a:solidFill>
                  <a:latin typeface="Arial" panose="020B0604020202020204" pitchFamily="34" charset="0"/>
                  <a:cs typeface="Arial" panose="020B0604020202020204" pitchFamily="34" charset="0"/>
                </a:rPr>
                <a:t>de Trámites</a:t>
              </a: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71" name="Elipse 70"/>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grpSp>
        <p:nvGrpSpPr>
          <p:cNvPr id="72" name="Grupo 71"/>
          <p:cNvGrpSpPr/>
          <p:nvPr/>
        </p:nvGrpSpPr>
        <p:grpSpPr>
          <a:xfrm>
            <a:off x="3941563" y="3595432"/>
            <a:ext cx="7865353" cy="912414"/>
            <a:chOff x="3790135" y="1084178"/>
            <a:chExt cx="11636883" cy="1333509"/>
          </a:xfrm>
        </p:grpSpPr>
        <p:sp>
          <p:nvSpPr>
            <p:cNvPr id="73" name="Pentágono 72"/>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74" name="Forma libre 73"/>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75" name="CuadroTexto 74"/>
            <p:cNvSpPr txBox="1"/>
            <p:nvPr/>
          </p:nvSpPr>
          <p:spPr>
            <a:xfrm>
              <a:off x="5086889" y="1158189"/>
              <a:ext cx="9895110" cy="1259498"/>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3 </a:t>
              </a:r>
              <a:r>
                <a:rPr lang="es-CO" b="1" dirty="0" smtClean="0">
                  <a:solidFill>
                    <a:schemeClr val="accent1">
                      <a:lumMod val="50000"/>
                    </a:schemeClr>
                  </a:solidFill>
                  <a:latin typeface="Arial" panose="020B0604020202020204" pitchFamily="34" charset="0"/>
                  <a:cs typeface="Arial" panose="020B0604020202020204" pitchFamily="34" charset="0"/>
                </a:rPr>
                <a:t>- </a:t>
              </a:r>
              <a:r>
                <a:rPr lang="es-CO" sz="1400" b="1" dirty="0" smtClean="0">
                  <a:solidFill>
                    <a:schemeClr val="accent1">
                      <a:lumMod val="50000"/>
                    </a:schemeClr>
                  </a:solidFill>
                  <a:latin typeface="Arial" panose="020B0604020202020204" pitchFamily="34" charset="0"/>
                  <a:cs typeface="Arial" panose="020B0604020202020204" pitchFamily="34" charset="0"/>
                </a:rPr>
                <a:t>Rendición </a:t>
              </a:r>
              <a:r>
                <a:rPr lang="es-CO" sz="1400" b="1" dirty="0">
                  <a:solidFill>
                    <a:schemeClr val="accent1">
                      <a:lumMod val="50000"/>
                    </a:schemeClr>
                  </a:solidFill>
                  <a:latin typeface="Arial" panose="020B0604020202020204" pitchFamily="34" charset="0"/>
                  <a:cs typeface="Arial" panose="020B0604020202020204" pitchFamily="34" charset="0"/>
                </a:rPr>
                <a:t>de Cuentas</a:t>
              </a:r>
            </a:p>
            <a:p>
              <a:endParaRPr lang="es-CO" sz="1400" b="1" dirty="0">
                <a:solidFill>
                  <a:schemeClr val="accent1">
                    <a:lumMod val="50000"/>
                  </a:schemeClr>
                </a:solidFill>
                <a:latin typeface="Arial" panose="020B0604020202020204" pitchFamily="34" charset="0"/>
                <a:cs typeface="Arial" panose="020B0604020202020204" pitchFamily="34" charset="0"/>
              </a:endParaRP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76" name="Elipse 75"/>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grpSp>
        <p:nvGrpSpPr>
          <p:cNvPr id="77" name="Grupo 76"/>
          <p:cNvGrpSpPr/>
          <p:nvPr/>
        </p:nvGrpSpPr>
        <p:grpSpPr>
          <a:xfrm>
            <a:off x="3976653" y="4154465"/>
            <a:ext cx="7865353" cy="439074"/>
            <a:chOff x="3790135" y="1084178"/>
            <a:chExt cx="11636883" cy="641713"/>
          </a:xfrm>
        </p:grpSpPr>
        <p:sp>
          <p:nvSpPr>
            <p:cNvPr id="78" name="Pentágono 77"/>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79" name="Forma libre 78"/>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80" name="CuadroTexto 79"/>
            <p:cNvSpPr txBox="1"/>
            <p:nvPr/>
          </p:nvSpPr>
          <p:spPr>
            <a:xfrm>
              <a:off x="5086889" y="1158189"/>
              <a:ext cx="9895110" cy="335951"/>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4 -</a:t>
              </a:r>
              <a:r>
                <a:rPr lang="es-CO" sz="1400" b="1" dirty="0">
                  <a:solidFill>
                    <a:schemeClr val="accent1">
                      <a:lumMod val="50000"/>
                    </a:schemeClr>
                  </a:solidFill>
                  <a:latin typeface="Arial" panose="020B0604020202020204" pitchFamily="34" charset="0"/>
                  <a:cs typeface="Arial" panose="020B0604020202020204" pitchFamily="34" charset="0"/>
                </a:rPr>
                <a:t> </a:t>
              </a:r>
              <a:r>
                <a:rPr lang="es-ES" sz="1400" b="1" dirty="0">
                  <a:solidFill>
                    <a:schemeClr val="accent1">
                      <a:lumMod val="50000"/>
                    </a:schemeClr>
                  </a:solidFill>
                  <a:latin typeface="Arial" panose="020B0604020202020204" pitchFamily="34" charset="0"/>
                  <a:cs typeface="Arial" panose="020B0604020202020204" pitchFamily="34" charset="0"/>
                </a:rPr>
                <a:t>Mecanismos para mejorar la Atención al Ciudadano</a:t>
              </a:r>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81" name="Elipse 80"/>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grpSp>
        <p:nvGrpSpPr>
          <p:cNvPr id="82" name="Grupo 81"/>
          <p:cNvGrpSpPr/>
          <p:nvPr/>
        </p:nvGrpSpPr>
        <p:grpSpPr>
          <a:xfrm>
            <a:off x="3961689" y="4745926"/>
            <a:ext cx="7865353" cy="860500"/>
            <a:chOff x="3790135" y="1084178"/>
            <a:chExt cx="11636883" cy="857896"/>
          </a:xfrm>
        </p:grpSpPr>
        <p:sp>
          <p:nvSpPr>
            <p:cNvPr id="83" name="Pentágono 82"/>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84" name="Forma libre 83"/>
            <p:cNvSpPr/>
            <p:nvPr/>
          </p:nvSpPr>
          <p:spPr>
            <a:xfrm>
              <a:off x="4724828" y="1098523"/>
              <a:ext cx="10702190" cy="62736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85" name="CuadroTexto 84"/>
            <p:cNvSpPr txBox="1"/>
            <p:nvPr/>
          </p:nvSpPr>
          <p:spPr>
            <a:xfrm>
              <a:off x="5086889" y="1158189"/>
              <a:ext cx="9895110" cy="783885"/>
            </a:xfrm>
            <a:prstGeom prst="rect">
              <a:avLst/>
            </a:prstGeom>
            <a:noFill/>
          </p:spPr>
          <p:txBody>
            <a:bodyPr wrap="square" rtlCol="0">
              <a:spAutoFit/>
            </a:bodyPr>
            <a:lstStyle/>
            <a:p>
              <a:r>
                <a:rPr lang="es-CO" b="1" dirty="0">
                  <a:solidFill>
                    <a:schemeClr val="accent1">
                      <a:lumMod val="50000"/>
                    </a:schemeClr>
                  </a:solidFill>
                  <a:latin typeface="Arial" panose="020B0604020202020204" pitchFamily="34" charset="0"/>
                  <a:cs typeface="Arial" panose="020B0604020202020204" pitchFamily="34" charset="0"/>
                </a:rPr>
                <a:t>Componente 5 - </a:t>
              </a:r>
              <a:r>
                <a:rPr lang="es-ES" sz="1400" b="1" dirty="0">
                  <a:solidFill>
                    <a:schemeClr val="accent1">
                      <a:lumMod val="50000"/>
                    </a:schemeClr>
                  </a:solidFill>
                  <a:latin typeface="Arial" panose="020B0604020202020204" pitchFamily="34" charset="0"/>
                  <a:cs typeface="Arial" panose="020B0604020202020204" pitchFamily="34" charset="0"/>
                </a:rPr>
                <a:t>Mecanismos para la Transparencia y Acceso a la Información</a:t>
              </a:r>
              <a:endParaRPr lang="es-CO" sz="1400" b="1" dirty="0">
                <a:solidFill>
                  <a:schemeClr val="accent1">
                    <a:lumMod val="50000"/>
                  </a:schemeClr>
                </a:solidFill>
                <a:latin typeface="Arial" panose="020B0604020202020204" pitchFamily="34" charset="0"/>
                <a:cs typeface="Arial" panose="020B0604020202020204" pitchFamily="34" charset="0"/>
              </a:endParaRPr>
            </a:p>
            <a:p>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86" name="Elipse 85"/>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grpSp>
        <p:nvGrpSpPr>
          <p:cNvPr id="87" name="Grupo 86"/>
          <p:cNvGrpSpPr/>
          <p:nvPr/>
        </p:nvGrpSpPr>
        <p:grpSpPr>
          <a:xfrm>
            <a:off x="3982921" y="1131093"/>
            <a:ext cx="7860041" cy="437568"/>
            <a:chOff x="3797995" y="1094708"/>
            <a:chExt cx="11629026" cy="642043"/>
          </a:xfrm>
        </p:grpSpPr>
        <p:sp>
          <p:nvSpPr>
            <p:cNvPr id="88" name="Pentágono 87"/>
            <p:cNvSpPr/>
            <p:nvPr/>
          </p:nvSpPr>
          <p:spPr>
            <a:xfrm>
              <a:off x="4218601" y="1098522"/>
              <a:ext cx="517959"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89" name="Forma libre 88"/>
            <p:cNvSpPr/>
            <p:nvPr/>
          </p:nvSpPr>
          <p:spPr>
            <a:xfrm>
              <a:off x="4750696" y="1098524"/>
              <a:ext cx="10676325" cy="638227"/>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0" name="CuadroTexto 89"/>
            <p:cNvSpPr txBox="1"/>
            <p:nvPr/>
          </p:nvSpPr>
          <p:spPr>
            <a:xfrm>
              <a:off x="5051750" y="1094708"/>
              <a:ext cx="9770040" cy="429438"/>
            </a:xfrm>
            <a:prstGeom prst="rect">
              <a:avLst/>
            </a:prstGeom>
            <a:noFill/>
          </p:spPr>
          <p:txBody>
            <a:bodyPr wrap="square" rtlCol="0">
              <a:spAutoFit/>
            </a:bodyPr>
            <a:lstStyle/>
            <a:p>
              <a:r>
                <a:rPr lang="es-ES" b="1" dirty="0">
                  <a:solidFill>
                    <a:schemeClr val="accent1">
                      <a:lumMod val="50000"/>
                    </a:schemeClr>
                  </a:solidFill>
                  <a:latin typeface="Arial" panose="020B0604020202020204" pitchFamily="34" charset="0"/>
                  <a:cs typeface="Arial" panose="020B0604020202020204" pitchFamily="34" charset="0"/>
                </a:rPr>
                <a:t>Compromiso Institucional de lucha contra la corrupción</a:t>
              </a:r>
            </a:p>
          </p:txBody>
        </p:sp>
        <p:sp>
          <p:nvSpPr>
            <p:cNvPr id="91" name="Elipse 90"/>
            <p:cNvSpPr/>
            <p:nvPr/>
          </p:nvSpPr>
          <p:spPr>
            <a:xfrm>
              <a:off x="3797995" y="109503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spTree>
    <p:extLst>
      <p:ext uri="{BB962C8B-B14F-4D97-AF65-F5344CB8AC3E}">
        <p14:creationId xmlns:p14="http://schemas.microsoft.com/office/powerpoint/2010/main" val="21330832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523220"/>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3 - </a:t>
            </a:r>
            <a:r>
              <a:rPr lang="es-ES" sz="1600" b="1" dirty="0">
                <a:solidFill>
                  <a:schemeClr val="bg1"/>
                </a:solidFill>
                <a:latin typeface="Arial" panose="020B0604020202020204" pitchFamily="34" charset="0"/>
                <a:cs typeface="Arial" panose="020B0604020202020204" pitchFamily="34" charset="0"/>
              </a:rPr>
              <a:t>Rendición de Cuentas</a:t>
            </a:r>
          </a:p>
        </p:txBody>
      </p:sp>
      <p:graphicFrame>
        <p:nvGraphicFramePr>
          <p:cNvPr id="11" name="11 Tabla"/>
          <p:cNvGraphicFramePr>
            <a:graphicFrameLocks noGrp="1"/>
          </p:cNvGraphicFramePr>
          <p:nvPr>
            <p:extLst>
              <p:ext uri="{D42A27DB-BD31-4B8C-83A1-F6EECF244321}">
                <p14:modId xmlns:p14="http://schemas.microsoft.com/office/powerpoint/2010/main" val="4245230067"/>
              </p:ext>
            </p:extLst>
          </p:nvPr>
        </p:nvGraphicFramePr>
        <p:xfrm>
          <a:off x="375194" y="1725094"/>
          <a:ext cx="11227133" cy="3165689"/>
        </p:xfrm>
        <a:graphic>
          <a:graphicData uri="http://schemas.openxmlformats.org/drawingml/2006/table">
            <a:tbl>
              <a:tblPr firstRow="1" bandRow="1">
                <a:tableStyleId>{00A15C55-8517-42AA-B614-E9B94910E393}</a:tableStyleId>
              </a:tblPr>
              <a:tblGrid>
                <a:gridCol w="1814553">
                  <a:extLst>
                    <a:ext uri="{9D8B030D-6E8A-4147-A177-3AD203B41FA5}">
                      <a16:colId xmlns="" xmlns:a16="http://schemas.microsoft.com/office/drawing/2014/main" val="20000"/>
                    </a:ext>
                  </a:extLst>
                </a:gridCol>
                <a:gridCol w="3682547">
                  <a:extLst>
                    <a:ext uri="{9D8B030D-6E8A-4147-A177-3AD203B41FA5}">
                      <a16:colId xmlns="" xmlns:a16="http://schemas.microsoft.com/office/drawing/2014/main" val="20001"/>
                    </a:ext>
                  </a:extLst>
                </a:gridCol>
                <a:gridCol w="2121412">
                  <a:extLst>
                    <a:ext uri="{9D8B030D-6E8A-4147-A177-3AD203B41FA5}">
                      <a16:colId xmlns="" xmlns:a16="http://schemas.microsoft.com/office/drawing/2014/main" val="20002"/>
                    </a:ext>
                  </a:extLst>
                </a:gridCol>
                <a:gridCol w="1804449">
                  <a:extLst>
                    <a:ext uri="{9D8B030D-6E8A-4147-A177-3AD203B41FA5}">
                      <a16:colId xmlns="" xmlns:a16="http://schemas.microsoft.com/office/drawing/2014/main" val="20003"/>
                    </a:ext>
                  </a:extLst>
                </a:gridCol>
                <a:gridCol w="1804172">
                  <a:extLst>
                    <a:ext uri="{9D8B030D-6E8A-4147-A177-3AD203B41FA5}">
                      <a16:colId xmlns="" xmlns:a16="http://schemas.microsoft.com/office/drawing/2014/main" val="20004"/>
                    </a:ext>
                  </a:extLst>
                </a:gridCol>
              </a:tblGrid>
              <a:tr h="8442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nchor="ctr"/>
                </a:tc>
                <a:extLst>
                  <a:ext uri="{0D108BD9-81ED-4DB2-BD59-A6C34878D82A}">
                    <a16:rowId xmlns="" xmlns:a16="http://schemas.microsoft.com/office/drawing/2014/main" val="10000"/>
                  </a:ext>
                </a:extLst>
              </a:tr>
              <a:tr h="1160712">
                <a:tc rowSpan="2">
                  <a:txBody>
                    <a:bodyPr/>
                    <a:lstStyle/>
                    <a:p>
                      <a:r>
                        <a:rPr lang="es-CO" sz="1800" dirty="0">
                          <a:effectLst>
                            <a:outerShdw blurRad="38100" dist="38100" dir="2700000" algn="tl">
                              <a:srgbClr val="000000">
                                <a:alpha val="43137"/>
                              </a:srgbClr>
                            </a:outerShdw>
                          </a:effectLst>
                        </a:rPr>
                        <a:t>4. </a:t>
                      </a:r>
                      <a:r>
                        <a:rPr lang="es-CO" sz="1800" u="none" strike="noStrike" kern="1200" baseline="0" dirty="0"/>
                        <a:t>Evaluación y retroalimentación a la gestión institucional</a:t>
                      </a:r>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Realizar seguimiento a la estrategia de Rendición de Cuentas y evaluar principal espacio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Seguimiento a la estrategia de Rendición de Cuentas, documentando la evaluación del principal espacio</a:t>
                      </a:r>
                    </a:p>
                  </a:txBody>
                  <a:tcPr marL="0" marR="0" marT="0" marB="0" anchor="ctr"/>
                </a:tc>
                <a:tc>
                  <a:txBody>
                    <a:bodyPr/>
                    <a:lstStyle/>
                    <a:p>
                      <a:r>
                        <a:rPr lang="es-ES" sz="1400" u="none" strike="noStrike" kern="1200" baseline="0" dirty="0">
                          <a:solidFill>
                            <a:schemeClr val="dk1"/>
                          </a:solidFill>
                          <a:latin typeface="+mn-lt"/>
                          <a:ea typeface="+mn-ea"/>
                          <a:cs typeface="+mn-cs"/>
                        </a:rPr>
                        <a:t>Oficina Asesora de Planeación con apoyo de la Secretaría General </a:t>
                      </a:r>
                      <a:endParaRPr lang="es-CO" sz="14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4° trimestre</a:t>
                      </a:r>
                      <a:endParaRPr lang="es-CO" sz="14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1"/>
                  </a:ext>
                </a:extLst>
              </a:tr>
              <a:tr h="1160712">
                <a:tc vMerge="1">
                  <a:txBody>
                    <a:bodyPr/>
                    <a:lstStyle/>
                    <a:p>
                      <a:endParaRPr lang="es-CO" sz="1800" dirty="0">
                        <a:effectLst>
                          <a:outerShdw blurRad="38100" dist="38100" dir="2700000" algn="tl">
                            <a:srgbClr val="000000">
                              <a:alpha val="43137"/>
                            </a:srgbClr>
                          </a:outerShdw>
                        </a:effectLst>
                      </a:endParaRPr>
                    </a:p>
                  </a:txBody>
                  <a:tcPr marL="36000" marR="36000" marT="36007" marB="36007" anchor="ctr"/>
                </a:tc>
                <a:tc>
                  <a:txBody>
                    <a:bodyPr/>
                    <a:lstStyle/>
                    <a:p>
                      <a:pPr algn="l" fontAlgn="ctr"/>
                      <a:r>
                        <a:rPr lang="es-ES" sz="1400" u="none" strike="noStrike" kern="1200" baseline="0" dirty="0">
                          <a:solidFill>
                            <a:schemeClr val="dk1"/>
                          </a:solidFill>
                          <a:latin typeface="+mn-lt"/>
                          <a:ea typeface="+mn-ea"/>
                          <a:cs typeface="+mn-cs"/>
                        </a:rPr>
                        <a:t>Elaborar informe de Evaluación de la estrategia de Rendición de Cuentas a la Ciudadanía </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Informe de Evaluación de la estrategia de Rendición de Cuentas a la ciudadanía elaborado </a:t>
                      </a:r>
                    </a:p>
                  </a:txBody>
                  <a:tcPr marL="0" marR="0" marT="0" marB="0" anchor="ctr"/>
                </a:tc>
                <a:tc>
                  <a:txBody>
                    <a:bodyPr/>
                    <a:lstStyle/>
                    <a:p>
                      <a:r>
                        <a:rPr lang="es-CO" sz="1400" u="none" strike="noStrike" kern="1200" baseline="0" dirty="0">
                          <a:solidFill>
                            <a:schemeClr val="dk1"/>
                          </a:solidFill>
                          <a:latin typeface="+mn-lt"/>
                          <a:ea typeface="+mn-ea"/>
                          <a:cs typeface="+mn-cs"/>
                        </a:rPr>
                        <a:t>Oficina de Control Interno</a:t>
                      </a:r>
                    </a:p>
                  </a:txBody>
                  <a:tcPr marL="36000" marR="36000" marT="36007" marB="36007"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solidFill>
                            <a:schemeClr val="dk1"/>
                          </a:solidFill>
                          <a:latin typeface="+mn-lt"/>
                          <a:ea typeface="+mn-ea"/>
                          <a:cs typeface="+mn-cs"/>
                        </a:rPr>
                        <a:t>4° trimestre</a:t>
                      </a:r>
                      <a:endParaRPr lang="es-CO" sz="1400" u="none" strike="noStrike" kern="1200" baseline="0" dirty="0">
                        <a:solidFill>
                          <a:schemeClr val="dk1"/>
                        </a:solidFill>
                        <a:latin typeface="+mn-lt"/>
                        <a:ea typeface="+mn-ea"/>
                        <a:cs typeface="+mn-cs"/>
                      </a:endParaRPr>
                    </a:p>
                    <a:p>
                      <a:endParaRPr lang="es-CO" sz="14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2"/>
                  </a:ext>
                </a:extLst>
              </a:tr>
            </a:tbl>
          </a:graphicData>
        </a:graphic>
      </p:graphicFrame>
      <p:grpSp>
        <p:nvGrpSpPr>
          <p:cNvPr id="10" name="Grupo 9"/>
          <p:cNvGrpSpPr/>
          <p:nvPr/>
        </p:nvGrpSpPr>
        <p:grpSpPr>
          <a:xfrm>
            <a:off x="464577" y="1016464"/>
            <a:ext cx="6056539" cy="531449"/>
            <a:chOff x="5102657" y="5945321"/>
            <a:chExt cx="6889669" cy="548229"/>
          </a:xfrm>
          <a:solidFill>
            <a:schemeClr val="accent4"/>
          </a:solidFill>
        </p:grpSpPr>
        <p:sp>
          <p:nvSpPr>
            <p:cNvPr id="12" name="Forma libre 11"/>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nvGrpSpPr>
            <p:cNvPr id="13" name="Grupo 12"/>
            <p:cNvGrpSpPr/>
            <p:nvPr/>
          </p:nvGrpSpPr>
          <p:grpSpPr>
            <a:xfrm>
              <a:off x="5102657" y="5978051"/>
              <a:ext cx="6889669" cy="469248"/>
              <a:chOff x="5102657" y="5978051"/>
              <a:chExt cx="6889669" cy="469248"/>
            </a:xfrm>
            <a:grpFill/>
          </p:grpSpPr>
          <p:sp>
            <p:nvSpPr>
              <p:cNvPr id="14" name="Pentágono 13"/>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15" name="Elipse 14"/>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16" name="CuadroTexto 15"/>
              <p:cNvSpPr txBox="1"/>
              <p:nvPr/>
            </p:nvSpPr>
            <p:spPr>
              <a:xfrm>
                <a:off x="6026809" y="5978051"/>
                <a:ext cx="5965517" cy="412743"/>
              </a:xfrm>
              <a:prstGeom prst="rect">
                <a:avLst/>
              </a:prstGeom>
              <a:noFill/>
            </p:spPr>
            <p:txBody>
              <a:bodyPr wrap="square" rtlCol="0">
                <a:spAutoFit/>
              </a:bodyPr>
              <a:lstStyle/>
              <a:p>
                <a:r>
                  <a:rPr lang="es-ES" sz="2000" b="1" dirty="0">
                    <a:solidFill>
                      <a:schemeClr val="bg1"/>
                    </a:solidFill>
                    <a:latin typeface="Arial" panose="020B0604020202020204" pitchFamily="34" charset="0"/>
                    <a:cs typeface="Arial" panose="020B0604020202020204" pitchFamily="34" charset="0"/>
                  </a:rPr>
                  <a:t>Estrategia de Rendición de Cuentas</a:t>
                </a:r>
                <a:endParaRPr lang="es-CO" sz="1400" b="1" dirty="0">
                  <a:solidFill>
                    <a:schemeClr val="accent1">
                      <a:lumMod val="50000"/>
                    </a:schemeClr>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31264297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sp>
        <p:nvSpPr>
          <p:cNvPr id="87" name="CuadroTexto 86"/>
          <p:cNvSpPr txBox="1"/>
          <p:nvPr/>
        </p:nvSpPr>
        <p:spPr>
          <a:xfrm>
            <a:off x="508913" y="1588636"/>
            <a:ext cx="11354224" cy="1569660"/>
          </a:xfrm>
          <a:prstGeom prst="rect">
            <a:avLst/>
          </a:prstGeom>
          <a:noFill/>
        </p:spPr>
        <p:txBody>
          <a:bodyPr wrap="square" rtlCol="0">
            <a:spAutoFit/>
          </a:bodyPr>
          <a:lstStyle/>
          <a:p>
            <a:pPr algn="just">
              <a:defRPr/>
            </a:pPr>
            <a:r>
              <a:rPr lang="es-CO" sz="2400" b="1" dirty="0"/>
              <a:t>Garantizar el acceso de los ciudadanos a los trámites y servicios de la Administración Pública conforme a los principios de información completa, clara, consistente, con altos niveles de calidad y oportunidad en el servicio ajustando la oferta institucional a las necesidades, realidades y expectativas del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Tabla 25"/>
          <p:cNvGraphicFramePr>
            <a:graphicFrameLocks noGrp="1"/>
          </p:cNvGraphicFramePr>
          <p:nvPr>
            <p:extLst>
              <p:ext uri="{D42A27DB-BD31-4B8C-83A1-F6EECF244321}">
                <p14:modId xmlns:p14="http://schemas.microsoft.com/office/powerpoint/2010/main" val="401295550"/>
              </p:ext>
            </p:extLst>
          </p:nvPr>
        </p:nvGraphicFramePr>
        <p:xfrm>
          <a:off x="679508" y="3251771"/>
          <a:ext cx="11151117" cy="1005840"/>
        </p:xfrm>
        <a:graphic>
          <a:graphicData uri="http://schemas.openxmlformats.org/drawingml/2006/table">
            <a:tbl>
              <a:tblPr firstRow="1" bandRow="1">
                <a:tableStyleId>{93296810-A885-4BE3-A3E7-6D5BEEA58F35}</a:tableStyleId>
              </a:tblPr>
              <a:tblGrid>
                <a:gridCol w="9198418">
                  <a:extLst>
                    <a:ext uri="{9D8B030D-6E8A-4147-A177-3AD203B41FA5}">
                      <a16:colId xmlns="" xmlns:a16="http://schemas.microsoft.com/office/drawing/2014/main" val="20000"/>
                    </a:ext>
                  </a:extLst>
                </a:gridCol>
                <a:gridCol w="1952699">
                  <a:extLst>
                    <a:ext uri="{9D8B030D-6E8A-4147-A177-3AD203B41FA5}">
                      <a16:colId xmlns=""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 xmlns:a16="http://schemas.microsoft.com/office/drawing/2014/main" val="10000"/>
                  </a:ext>
                </a:extLst>
              </a:tr>
              <a:tr h="432530">
                <a:tc>
                  <a:txBody>
                    <a:bodyPr/>
                    <a:lstStyle/>
                    <a:p>
                      <a:pPr>
                        <a:defRPr/>
                      </a:pPr>
                      <a:r>
                        <a:rPr lang="es-ES" sz="1800" b="0" i="0" u="none" strike="noStrike" kern="1200" baseline="0" dirty="0">
                          <a:solidFill>
                            <a:schemeClr val="tx1"/>
                          </a:solidFill>
                          <a:latin typeface="+mn-lt"/>
                          <a:ea typeface="+mn-ea"/>
                          <a:cs typeface="+mn-cs"/>
                        </a:rPr>
                        <a:t>No. de peticiones de los ciudadanos respondidas oportunamente/ No. de peticiones realizadas por los ciudadanos </a:t>
                      </a:r>
                      <a:endParaRPr lang="es-CO" sz="1800" b="1" dirty="0">
                        <a:solidFill>
                          <a:schemeClr val="tx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solidFill>
                            <a:schemeClr val="tx1"/>
                          </a:solidFill>
                        </a:rPr>
                        <a:t>100%</a:t>
                      </a:r>
                      <a:endParaRPr lang="es-CO" dirty="0">
                        <a:solidFill>
                          <a:schemeClr val="tx1"/>
                        </a:solidFill>
                      </a:endParaRPr>
                    </a:p>
                  </a:txBody>
                  <a:tcPr anchor="ctr"/>
                </a:tc>
                <a:extLst>
                  <a:ext uri="{0D108BD9-81ED-4DB2-BD59-A6C34878D82A}">
                    <a16:rowId xmlns="" xmlns:a16="http://schemas.microsoft.com/office/drawing/2014/main" val="10001"/>
                  </a:ext>
                </a:extLst>
              </a:tr>
            </a:tbl>
          </a:graphicData>
        </a:graphic>
      </p:graphicFrame>
      <p:sp>
        <p:nvSpPr>
          <p:cNvPr id="27" name="Rectángulo 26"/>
          <p:cNvSpPr/>
          <p:nvPr/>
        </p:nvSpPr>
        <p:spPr>
          <a:xfrm>
            <a:off x="746375" y="4913392"/>
            <a:ext cx="11084250" cy="369332"/>
          </a:xfrm>
          <a:prstGeom prst="rect">
            <a:avLst/>
          </a:prstGeom>
        </p:spPr>
        <p:txBody>
          <a:bodyPr wrap="square">
            <a:spAutoFit/>
          </a:bodyPr>
          <a:lstStyle/>
          <a:p>
            <a:pPr algn="ctr"/>
            <a:r>
              <a:rPr lang="es-CO" b="1" dirty="0">
                <a:solidFill>
                  <a:schemeClr val="accent6"/>
                </a:solidFill>
                <a:effectLst>
                  <a:outerShdw blurRad="38100" dist="38100" dir="2700000" algn="tl">
                    <a:srgbClr val="000000">
                      <a:alpha val="43137"/>
                    </a:srgbClr>
                  </a:outerShdw>
                </a:effectLst>
              </a:rPr>
              <a:t>Comprometidos con nuestros grupos de valor facilitamos el </a:t>
            </a:r>
            <a:r>
              <a:rPr lang="es-ES" b="1" dirty="0">
                <a:solidFill>
                  <a:schemeClr val="accent6"/>
                </a:solidFill>
                <a:effectLst>
                  <a:outerShdw blurRad="38100" dist="38100" dir="2700000" algn="tl">
                    <a:srgbClr val="000000">
                      <a:alpha val="43137"/>
                    </a:srgbClr>
                  </a:outerShdw>
                </a:effectLst>
              </a:rPr>
              <a:t>acceso de los ciudadanos a los trámites y </a:t>
            </a:r>
            <a:r>
              <a:rPr lang="es-ES" b="1" dirty="0" smtClean="0">
                <a:solidFill>
                  <a:schemeClr val="accent6"/>
                </a:solidFill>
                <a:effectLst>
                  <a:outerShdw blurRad="38100" dist="38100" dir="2700000" algn="tl">
                    <a:srgbClr val="000000">
                      <a:alpha val="43137"/>
                    </a:srgbClr>
                  </a:outerShdw>
                </a:effectLst>
              </a:rPr>
              <a:t>servicios </a:t>
            </a:r>
            <a:endParaRPr lang="es-CO" b="1" dirty="0">
              <a:solidFill>
                <a:schemeClr val="accent6"/>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6022048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3166097211"/>
              </p:ext>
            </p:extLst>
          </p:nvPr>
        </p:nvGraphicFramePr>
        <p:xfrm>
          <a:off x="375194" y="1725094"/>
          <a:ext cx="11227133" cy="3397349"/>
        </p:xfrm>
        <a:graphic>
          <a:graphicData uri="http://schemas.openxmlformats.org/drawingml/2006/table">
            <a:tbl>
              <a:tblPr firstRow="1" bandRow="1">
                <a:tableStyleId>{93296810-A885-4BE3-A3E7-6D5BEEA58F35}</a:tableStyleId>
              </a:tblPr>
              <a:tblGrid>
                <a:gridCol w="1862680">
                  <a:extLst>
                    <a:ext uri="{9D8B030D-6E8A-4147-A177-3AD203B41FA5}">
                      <a16:colId xmlns="" xmlns:a16="http://schemas.microsoft.com/office/drawing/2014/main" val="20000"/>
                    </a:ext>
                  </a:extLst>
                </a:gridCol>
                <a:gridCol w="3705726">
                  <a:extLst>
                    <a:ext uri="{9D8B030D-6E8A-4147-A177-3AD203B41FA5}">
                      <a16:colId xmlns="" xmlns:a16="http://schemas.microsoft.com/office/drawing/2014/main" val="20001"/>
                    </a:ext>
                  </a:extLst>
                </a:gridCol>
                <a:gridCol w="2093495">
                  <a:extLst>
                    <a:ext uri="{9D8B030D-6E8A-4147-A177-3AD203B41FA5}">
                      <a16:colId xmlns="" xmlns:a16="http://schemas.microsoft.com/office/drawing/2014/main" val="20002"/>
                    </a:ext>
                  </a:extLst>
                </a:gridCol>
                <a:gridCol w="2117558">
                  <a:extLst>
                    <a:ext uri="{9D8B030D-6E8A-4147-A177-3AD203B41FA5}">
                      <a16:colId xmlns="" xmlns:a16="http://schemas.microsoft.com/office/drawing/2014/main" val="20003"/>
                    </a:ext>
                  </a:extLst>
                </a:gridCol>
                <a:gridCol w="1447674">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nchor="ctr"/>
                </a:tc>
                <a:extLst>
                  <a:ext uri="{0D108BD9-81ED-4DB2-BD59-A6C34878D82A}">
                    <a16:rowId xmlns="" xmlns:a16="http://schemas.microsoft.com/office/drawing/2014/main" val="10000"/>
                  </a:ext>
                </a:extLst>
              </a:tr>
              <a:tr h="620765">
                <a:tc rowSpan="2">
                  <a:txBody>
                    <a:bodyPr/>
                    <a:lstStyle/>
                    <a:p>
                      <a:pPr marL="0" indent="0" algn="ctr" fontAlgn="ctr">
                        <a:buFont typeface="+mj-lt"/>
                        <a:buNone/>
                      </a:pPr>
                      <a:r>
                        <a:rPr lang="es-CO" sz="1800" dirty="0">
                          <a:effectLst>
                            <a:outerShdw blurRad="38100" dist="38100" dir="2700000" algn="tl">
                              <a:srgbClr val="000000">
                                <a:alpha val="43137"/>
                              </a:srgbClr>
                            </a:outerShdw>
                          </a:effectLst>
                        </a:rPr>
                        <a:t>1</a:t>
                      </a:r>
                      <a:r>
                        <a:rPr lang="es-CO" sz="1800" u="none" strike="noStrike" kern="1200" baseline="0" dirty="0"/>
                        <a:t>. Estructura administrativa y Direccionamiento estratégico </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Documentar un proceso de servicio al ciudadano y un procedimiento para las peticiones incompletas.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Proceso documentado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-Grupo de Atención al Ciudadano </a:t>
                      </a:r>
                    </a:p>
                    <a:p>
                      <a:pPr algn="ctr"/>
                      <a:r>
                        <a:rPr lang="es-ES" sz="1200" u="none" strike="noStrike" kern="1200" baseline="0" dirty="0">
                          <a:solidFill>
                            <a:schemeClr val="dk1"/>
                          </a:solidFill>
                          <a:latin typeface="+mn-lt"/>
                          <a:ea typeface="+mn-ea"/>
                          <a:cs typeface="+mn-cs"/>
                        </a:rPr>
                        <a:t>Comité Institucional de Gestión y Desempeño</a:t>
                      </a:r>
                      <a:endParaRPr lang="es-CO" sz="12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a:t>
                      </a:r>
                      <a:r>
                        <a:rPr lang="es-ES" sz="1200" u="none" strike="noStrike" kern="1200" baseline="0" dirty="0" smtClean="0">
                          <a:solidFill>
                            <a:schemeClr val="dk1"/>
                          </a:solidFill>
                          <a:latin typeface="+mn-lt"/>
                          <a:ea typeface="+mn-ea"/>
                          <a:cs typeface="+mn-cs"/>
                        </a:rPr>
                        <a:t>y 3</a:t>
                      </a:r>
                      <a:r>
                        <a:rPr lang="es-ES" sz="1200" u="none" strike="noStrike" kern="1200" baseline="0" dirty="0">
                          <a:solidFill>
                            <a:schemeClr val="dk1"/>
                          </a:solidFill>
                          <a:latin typeface="+mn-lt"/>
                          <a:ea typeface="+mn-ea"/>
                          <a:cs typeface="+mn-cs"/>
                        </a:rPr>
                        <a:t>°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1"/>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Identificar necesidades para mejorar el sistema de información para el registro ordenado y la gestión de peticiones, quejas, reclamos y denuncias</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Necesidades para mejorar el sistema de información para el registro ordenado y la gestión de PQRD identificadas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-Grupo de Atención al Ciudadano </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3° </a:t>
                      </a:r>
                      <a:r>
                        <a:rPr lang="es-ES" sz="1200" u="none" strike="noStrike" kern="1200" baseline="0" dirty="0" smtClean="0">
                          <a:solidFill>
                            <a:schemeClr val="dk1"/>
                          </a:solidFill>
                          <a:latin typeface="+mn-lt"/>
                          <a:ea typeface="+mn-ea"/>
                          <a:cs typeface="+mn-cs"/>
                        </a:rPr>
                        <a:t>y 4</a:t>
                      </a:r>
                      <a:r>
                        <a:rPr lang="es-ES" sz="1200" u="none" strike="noStrike" kern="1200" baseline="0" dirty="0">
                          <a:solidFill>
                            <a:schemeClr val="dk1"/>
                          </a:solidFill>
                          <a:latin typeface="+mn-lt"/>
                          <a:ea typeface="+mn-ea"/>
                          <a:cs typeface="+mn-cs"/>
                        </a:rPr>
                        <a:t>°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2"/>
                  </a:ext>
                </a:extLst>
              </a:tr>
              <a:tr h="620765">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800" u="none" strike="noStrike" kern="1200" baseline="0" dirty="0"/>
                        <a:t>2. Fortalecimiento de los canales de atención</a:t>
                      </a:r>
                      <a:endParaRPr lang="es-CO" sz="180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Atender oportunamente las peticiones, quejas, reclamos y denuncias (PQRD) de acuerdo a ley y demás disposiciones vigentes</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PQRD atendidas oportunamente de acuerdo a ley y demás disposiciones vigentes</a:t>
                      </a:r>
                    </a:p>
                  </a:txBody>
                  <a:tcPr marL="0" marR="0" marT="0" marB="0" anchor="ctr"/>
                </a:tc>
                <a:tc>
                  <a:txBody>
                    <a:bodyPr/>
                    <a:lstStyle/>
                    <a:p>
                      <a:pPr algn="ctr"/>
                      <a:r>
                        <a:rPr lang="es-CO" sz="1200" u="none" strike="noStrike" kern="1200" baseline="0" dirty="0">
                          <a:solidFill>
                            <a:schemeClr val="dk1"/>
                          </a:solidFill>
                          <a:latin typeface="+mn-lt"/>
                          <a:ea typeface="+mn-ea"/>
                          <a:cs typeface="+mn-cs"/>
                        </a:rPr>
                        <a:t>Todas las dependencias</a:t>
                      </a: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a:t>
                      </a:r>
                      <a:r>
                        <a:rPr lang="es-ES" sz="1200" u="none" strike="noStrike" kern="1200" baseline="0" dirty="0" smtClean="0">
                          <a:solidFill>
                            <a:schemeClr val="dk1"/>
                          </a:solidFill>
                          <a:latin typeface="+mn-lt"/>
                          <a:ea typeface="+mn-ea"/>
                          <a:cs typeface="+mn-cs"/>
                        </a:rPr>
                        <a:t>y 4</a:t>
                      </a:r>
                      <a:r>
                        <a:rPr lang="es-ES" sz="1200" u="none" strike="noStrike" kern="1200" baseline="0" dirty="0">
                          <a:solidFill>
                            <a:schemeClr val="dk1"/>
                          </a:solidFill>
                          <a:latin typeface="+mn-lt"/>
                          <a:ea typeface="+mn-ea"/>
                          <a:cs typeface="+mn-cs"/>
                        </a:rPr>
                        <a:t>° trimestre</a:t>
                      </a:r>
                      <a:endParaRPr lang="es-CO" sz="12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3"/>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Promover el uso de la línea de atención específica para denunciantes de hechos de corrupción</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Línea de atención específica para denunciantes de hechos de corrupción promovida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endParaRPr lang="es-CO" sz="12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a:t>
                      </a:r>
                      <a:r>
                        <a:rPr lang="es-ES" sz="1200" u="none" strike="noStrike" kern="1200" baseline="0" dirty="0" smtClean="0">
                          <a:solidFill>
                            <a:schemeClr val="dk1"/>
                          </a:solidFill>
                          <a:latin typeface="+mn-lt"/>
                          <a:ea typeface="+mn-ea"/>
                          <a:cs typeface="+mn-cs"/>
                        </a:rPr>
                        <a:t>y 4</a:t>
                      </a:r>
                      <a:r>
                        <a:rPr lang="es-ES" sz="1200" u="none" strike="noStrike" kern="1200" baseline="0" dirty="0">
                          <a:solidFill>
                            <a:schemeClr val="dk1"/>
                          </a:solidFill>
                          <a:latin typeface="+mn-lt"/>
                          <a:ea typeface="+mn-ea"/>
                          <a:cs typeface="+mn-cs"/>
                        </a:rPr>
                        <a:t>°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829625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1097259380"/>
              </p:ext>
            </p:extLst>
          </p:nvPr>
        </p:nvGraphicFramePr>
        <p:xfrm>
          <a:off x="375194" y="1725094"/>
          <a:ext cx="11227133" cy="2776584"/>
        </p:xfrm>
        <a:graphic>
          <a:graphicData uri="http://schemas.openxmlformats.org/drawingml/2006/table">
            <a:tbl>
              <a:tblPr firstRow="1" bandRow="1">
                <a:tableStyleId>{93296810-A885-4BE3-A3E7-6D5BEEA58F35}</a:tableStyleId>
              </a:tblPr>
              <a:tblGrid>
                <a:gridCol w="1802522">
                  <a:extLst>
                    <a:ext uri="{9D8B030D-6E8A-4147-A177-3AD203B41FA5}">
                      <a16:colId xmlns="" xmlns:a16="http://schemas.microsoft.com/office/drawing/2014/main" val="20000"/>
                    </a:ext>
                  </a:extLst>
                </a:gridCol>
                <a:gridCol w="3970421">
                  <a:extLst>
                    <a:ext uri="{9D8B030D-6E8A-4147-A177-3AD203B41FA5}">
                      <a16:colId xmlns="" xmlns:a16="http://schemas.microsoft.com/office/drawing/2014/main" val="20001"/>
                    </a:ext>
                  </a:extLst>
                </a:gridCol>
                <a:gridCol w="1845569">
                  <a:extLst>
                    <a:ext uri="{9D8B030D-6E8A-4147-A177-3AD203B41FA5}">
                      <a16:colId xmlns="" xmlns:a16="http://schemas.microsoft.com/office/drawing/2014/main" val="20002"/>
                    </a:ext>
                  </a:extLst>
                </a:gridCol>
                <a:gridCol w="1804449">
                  <a:extLst>
                    <a:ext uri="{9D8B030D-6E8A-4147-A177-3AD203B41FA5}">
                      <a16:colId xmlns="" xmlns:a16="http://schemas.microsoft.com/office/drawing/2014/main" val="20003"/>
                    </a:ext>
                  </a:extLst>
                </a:gridCol>
                <a:gridCol w="1804172">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nchor="ctr"/>
                </a:tc>
                <a:extLst>
                  <a:ext uri="{0D108BD9-81ED-4DB2-BD59-A6C34878D82A}">
                    <a16:rowId xmlns="" xmlns:a16="http://schemas.microsoft.com/office/drawing/2014/main" val="10000"/>
                  </a:ext>
                </a:extLst>
              </a:tr>
              <a:tr h="620765">
                <a:tc rowSpan="3">
                  <a:txBody>
                    <a:bodyPr/>
                    <a:lstStyle/>
                    <a:p>
                      <a:pPr marL="0" indent="0" algn="ctr" fontAlgn="ctr">
                        <a:buFont typeface="+mj-lt"/>
                        <a:buNone/>
                      </a:pPr>
                      <a:r>
                        <a:rPr lang="es-CO" sz="1800" u="none" strike="noStrike" kern="1200" baseline="0" dirty="0"/>
                        <a:t>3. Talento humano</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Diseñar e implementar un programa para promover espacios de sensibilización en la cultura del servicio en Invías</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Programa de sensibilización diseñado e implementado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Administrativa con apoyo de la Secretaría General </a:t>
                      </a:r>
                      <a:endParaRPr lang="es-CO" sz="12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a:t>
                      </a:r>
                      <a:r>
                        <a:rPr lang="es-ES" sz="1200" u="none" strike="noStrike" kern="1200" baseline="0" dirty="0" smtClean="0">
                          <a:solidFill>
                            <a:schemeClr val="dk1"/>
                          </a:solidFill>
                          <a:latin typeface="+mn-lt"/>
                          <a:ea typeface="+mn-ea"/>
                          <a:cs typeface="+mn-cs"/>
                        </a:rPr>
                        <a:t>y 4</a:t>
                      </a:r>
                      <a:r>
                        <a:rPr lang="es-ES" sz="1200" u="none" strike="noStrike" kern="1200" baseline="0" dirty="0">
                          <a:solidFill>
                            <a:schemeClr val="dk1"/>
                          </a:solidFill>
                          <a:latin typeface="+mn-lt"/>
                          <a:ea typeface="+mn-ea"/>
                          <a:cs typeface="+mn-cs"/>
                        </a:rPr>
                        <a:t>°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1"/>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mesas de trabajo presenciales con Direcciones Territoriales y Unidades Ejecutoras de Planta Central para mejorar la oportunidad en la atención de las peticiones, quejas, reclamos y denuncias (PQRD).</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Mesas de trabajo realizadas </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Atención al Ciudadano</a:t>
                      </a:r>
                      <a:endParaRPr lang="es-CO" sz="12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a:t>
                      </a:r>
                      <a:r>
                        <a:rPr lang="es-ES" sz="1200" u="none" strike="noStrike" kern="1200" baseline="0" dirty="0" smtClean="0">
                          <a:solidFill>
                            <a:schemeClr val="dk1"/>
                          </a:solidFill>
                          <a:latin typeface="+mn-lt"/>
                          <a:ea typeface="+mn-ea"/>
                          <a:cs typeface="+mn-cs"/>
                        </a:rPr>
                        <a:t>y 4</a:t>
                      </a:r>
                      <a:r>
                        <a:rPr lang="es-ES" sz="1200" u="none" strike="noStrike" kern="1200" baseline="0" dirty="0">
                          <a:solidFill>
                            <a:schemeClr val="dk1"/>
                          </a:solidFill>
                          <a:latin typeface="+mn-lt"/>
                          <a:ea typeface="+mn-ea"/>
                          <a:cs typeface="+mn-cs"/>
                        </a:rPr>
                        <a:t>° trimestre</a:t>
                      </a:r>
                      <a:endParaRPr lang="es-CO" sz="12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2"/>
                  </a:ext>
                </a:extLst>
              </a:tr>
              <a:tr h="620765">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2 talleres sobre la responsabilidad de los servidores públicos, y ciudadanos frente a sus deberes, derechos y obligaciones.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Talleres realizados.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Control Interno Disciplinario y Grupo de Comunicaciones </a:t>
                      </a:r>
                      <a:endParaRPr lang="es-CO" sz="12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a:t>
                      </a:r>
                      <a:r>
                        <a:rPr lang="es-ES" sz="1200" u="none" strike="noStrike" kern="1200" baseline="0" dirty="0" smtClean="0">
                          <a:solidFill>
                            <a:schemeClr val="dk1"/>
                          </a:solidFill>
                          <a:latin typeface="+mn-lt"/>
                          <a:ea typeface="+mn-ea"/>
                          <a:cs typeface="+mn-cs"/>
                        </a:rPr>
                        <a:t>y 4</a:t>
                      </a:r>
                      <a:r>
                        <a:rPr lang="es-ES" sz="1200" u="none" strike="noStrike" kern="1200" baseline="0" dirty="0">
                          <a:solidFill>
                            <a:schemeClr val="dk1"/>
                          </a:solidFill>
                          <a:latin typeface="+mn-lt"/>
                          <a:ea typeface="+mn-ea"/>
                          <a:cs typeface="+mn-cs"/>
                        </a:rPr>
                        <a:t>° trimestre</a:t>
                      </a:r>
                      <a:endParaRPr lang="es-CO" sz="1200" u="none" strike="noStrike" kern="1200" baseline="0" dirty="0">
                        <a:solidFill>
                          <a:schemeClr val="dk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s-CO" sz="12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22387180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243682" y="292655"/>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3004518191"/>
              </p:ext>
            </p:extLst>
          </p:nvPr>
        </p:nvGraphicFramePr>
        <p:xfrm>
          <a:off x="243682" y="979136"/>
          <a:ext cx="11840029" cy="5076764"/>
        </p:xfrm>
        <a:graphic>
          <a:graphicData uri="http://schemas.openxmlformats.org/drawingml/2006/table">
            <a:tbl>
              <a:tblPr firstRow="1" bandRow="1">
                <a:tableStyleId>{93296810-A885-4BE3-A3E7-6D5BEEA58F35}</a:tableStyleId>
              </a:tblPr>
              <a:tblGrid>
                <a:gridCol w="1685504">
                  <a:extLst>
                    <a:ext uri="{9D8B030D-6E8A-4147-A177-3AD203B41FA5}">
                      <a16:colId xmlns="" xmlns:a16="http://schemas.microsoft.com/office/drawing/2014/main" val="20000"/>
                    </a:ext>
                  </a:extLst>
                </a:gridCol>
                <a:gridCol w="3374827">
                  <a:extLst>
                    <a:ext uri="{9D8B030D-6E8A-4147-A177-3AD203B41FA5}">
                      <a16:colId xmlns="" xmlns:a16="http://schemas.microsoft.com/office/drawing/2014/main" val="20001"/>
                    </a:ext>
                  </a:extLst>
                </a:gridCol>
                <a:gridCol w="2068208">
                  <a:extLst>
                    <a:ext uri="{9D8B030D-6E8A-4147-A177-3AD203B41FA5}">
                      <a16:colId xmlns="" xmlns:a16="http://schemas.microsoft.com/office/drawing/2014/main" val="20002"/>
                    </a:ext>
                  </a:extLst>
                </a:gridCol>
                <a:gridCol w="3413178">
                  <a:extLst>
                    <a:ext uri="{9D8B030D-6E8A-4147-A177-3AD203B41FA5}">
                      <a16:colId xmlns="" xmlns:a16="http://schemas.microsoft.com/office/drawing/2014/main" val="20003"/>
                    </a:ext>
                  </a:extLst>
                </a:gridCol>
                <a:gridCol w="1298312">
                  <a:extLst>
                    <a:ext uri="{9D8B030D-6E8A-4147-A177-3AD203B41FA5}">
                      <a16:colId xmlns="" xmlns:a16="http://schemas.microsoft.com/office/drawing/2014/main" val="20004"/>
                    </a:ext>
                  </a:extLst>
                </a:gridCol>
              </a:tblGrid>
              <a:tr h="320274">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tc>
                <a:extLst>
                  <a:ext uri="{0D108BD9-81ED-4DB2-BD59-A6C34878D82A}">
                    <a16:rowId xmlns="" xmlns:a16="http://schemas.microsoft.com/office/drawing/2014/main" val="10000"/>
                  </a:ext>
                </a:extLst>
              </a:tr>
              <a:tr h="620765">
                <a:tc rowSpan="7">
                  <a:txBody>
                    <a:bodyPr/>
                    <a:lstStyle/>
                    <a:p>
                      <a:pPr marL="0" indent="0" algn="ctr" fontAlgn="ctr">
                        <a:buFont typeface="+mj-lt"/>
                        <a:buNone/>
                      </a:pPr>
                      <a:r>
                        <a:rPr lang="es-CO" sz="1800" u="none" strike="noStrike" kern="1200" baseline="0" dirty="0"/>
                        <a:t> 4</a:t>
                      </a:r>
                      <a:r>
                        <a:rPr lang="es-CO" sz="1800" u="none" strike="noStrike" kern="1200" baseline="0" dirty="0" smtClean="0"/>
                        <a:t>. Normativo </a:t>
                      </a:r>
                      <a:r>
                        <a:rPr lang="es-CO" sz="1800" u="none" strike="noStrike" kern="1200" baseline="0" dirty="0"/>
                        <a:t>y procedimental</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encuestas a usuarios frente a la atención recibida y/o una encuesta sobre el nivel de percepción y satisfacción del ciudadano respecto del Invías en página web.</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Encuestas a usuarios realizada </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a:t>
                      </a:r>
                      <a:r>
                        <a:rPr lang="es-ES" sz="1200" u="none" strike="noStrike" kern="1200" baseline="0" dirty="0" smtClean="0">
                          <a:solidFill>
                            <a:schemeClr val="dk1"/>
                          </a:solidFill>
                          <a:latin typeface="+mn-lt"/>
                          <a:ea typeface="+mn-ea"/>
                          <a:cs typeface="+mn-cs"/>
                        </a:rPr>
                        <a:t>y 3</a:t>
                      </a:r>
                      <a:r>
                        <a:rPr lang="es-ES" sz="1200" u="none" strike="noStrike" kern="1200" baseline="0" dirty="0">
                          <a:solidFill>
                            <a:schemeClr val="dk1"/>
                          </a:solidFill>
                          <a:latin typeface="+mn-lt"/>
                          <a:ea typeface="+mn-ea"/>
                          <a:cs typeface="+mn-cs"/>
                        </a:rPr>
                        <a:t>°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1"/>
                  </a:ext>
                </a:extLst>
              </a:tr>
              <a:tr h="620765">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Difundir la política para el tratamiento de datos personales </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Política de tratamiento de datos personales y difundida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 y Grupo de Comunicaciones con apoyo de la Oficina Asesora Jurídica Oficina Asesora de Planeación</a:t>
                      </a:r>
                      <a:endParaRPr lang="es-CO" sz="12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3° </a:t>
                      </a:r>
                      <a:r>
                        <a:rPr lang="es-ES" sz="1200" u="none" strike="noStrike" kern="1200" baseline="0" dirty="0" smtClean="0">
                          <a:solidFill>
                            <a:schemeClr val="dk1"/>
                          </a:solidFill>
                          <a:latin typeface="+mn-lt"/>
                          <a:ea typeface="+mn-ea"/>
                          <a:cs typeface="+mn-cs"/>
                        </a:rPr>
                        <a:t>y 4</a:t>
                      </a:r>
                      <a:r>
                        <a:rPr lang="es-ES" sz="1200" u="none" strike="noStrike" kern="1200" baseline="0" dirty="0">
                          <a:solidFill>
                            <a:schemeClr val="dk1"/>
                          </a:solidFill>
                          <a:latin typeface="+mn-lt"/>
                          <a:ea typeface="+mn-ea"/>
                          <a:cs typeface="+mn-cs"/>
                        </a:rPr>
                        <a:t>°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2"/>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Diseñar mecanismos para la autorización del ciudadano para la recolección de los datos personales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Mecanismo de Autorización diseñado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 y Grupo de Comunicaciones con apoyo de la Oficina Asesora Jurídica </a:t>
                      </a:r>
                      <a:endParaRPr lang="es-CO" sz="12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a:t>
                      </a:r>
                      <a:r>
                        <a:rPr lang="es-ES" sz="1200" u="none" strike="noStrike" kern="1200" baseline="0" dirty="0" smtClean="0">
                          <a:solidFill>
                            <a:schemeClr val="dk1"/>
                          </a:solidFill>
                          <a:latin typeface="+mn-lt"/>
                          <a:ea typeface="+mn-ea"/>
                          <a:cs typeface="+mn-cs"/>
                        </a:rPr>
                        <a:t>y 2</a:t>
                      </a:r>
                      <a:r>
                        <a:rPr lang="es-ES" sz="1200" u="none" strike="noStrike" kern="1200" baseline="0" dirty="0">
                          <a:solidFill>
                            <a:schemeClr val="dk1"/>
                          </a:solidFill>
                          <a:latin typeface="+mn-lt"/>
                          <a:ea typeface="+mn-ea"/>
                          <a:cs typeface="+mn-cs"/>
                        </a:rPr>
                        <a:t>°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3"/>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Efectuar el control a la Atención de Ciudadanos en los SAUS de acuerdo con los lineamientos impartidos por la Entidad. (Número único de radicado)</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Seguimiento efectuado a Controles efectuados en los SAUS </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Medio Ambiente y Gestión Social </a:t>
                      </a:r>
                      <a:endParaRPr lang="es-CO" sz="12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 4° trimestre</a:t>
                      </a:r>
                      <a:endParaRPr lang="es-CO" sz="12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4"/>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Disponer de canales electrónicos para recopilar la información de las características geográficas de los grupos de interés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Canales electrónicos disponibles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 y Grupo de Comunicaciones </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a:t>
                      </a:r>
                      <a:r>
                        <a:rPr lang="es-ES" sz="1200" u="none" strike="noStrike" kern="1200" baseline="0" dirty="0" smtClean="0">
                          <a:solidFill>
                            <a:schemeClr val="dk1"/>
                          </a:solidFill>
                          <a:latin typeface="+mn-lt"/>
                          <a:ea typeface="+mn-ea"/>
                          <a:cs typeface="+mn-cs"/>
                        </a:rPr>
                        <a:t>y 4</a:t>
                      </a:r>
                      <a:r>
                        <a:rPr lang="es-ES" sz="1200" u="none" strike="noStrike" kern="1200" baseline="0" dirty="0">
                          <a:solidFill>
                            <a:schemeClr val="dk1"/>
                          </a:solidFill>
                          <a:latin typeface="+mn-lt"/>
                          <a:ea typeface="+mn-ea"/>
                          <a:cs typeface="+mn-cs"/>
                        </a:rPr>
                        <a:t>°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5"/>
                  </a:ext>
                </a:extLst>
              </a:tr>
              <a:tr h="620765">
                <a:tc vMerge="1">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Actualizar y divulgar la carta de trato digno al usuario, en la que se indique sus derechos y los medios dispuestos para garantizarlos.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Carta de trato digno al usuario actualizada y divulgada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endParaRPr lang="es-CO" sz="12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6"/>
                  </a:ext>
                </a:extLst>
              </a:tr>
              <a:tr h="620765">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Revisar y mejorar los procedimientos internos tendientes a automatizar los trámites</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Procedimientos tendientes a automatizar los trámites internos revisados y mejorados</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de Estudios e innovación</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7"/>
                  </a:ext>
                </a:extLst>
              </a:tr>
            </a:tbl>
          </a:graphicData>
        </a:graphic>
      </p:graphicFrame>
    </p:spTree>
    <p:extLst>
      <p:ext uri="{BB962C8B-B14F-4D97-AF65-F5344CB8AC3E}">
        <p14:creationId xmlns:p14="http://schemas.microsoft.com/office/powerpoint/2010/main" val="29494404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4 - </a:t>
            </a:r>
            <a:r>
              <a:rPr lang="es-ES" sz="1600" b="1" dirty="0">
                <a:solidFill>
                  <a:schemeClr val="bg1"/>
                </a:solidFill>
                <a:latin typeface="Arial" panose="020B0604020202020204" pitchFamily="34" charset="0"/>
                <a:cs typeface="Arial" panose="020B0604020202020204" pitchFamily="34" charset="0"/>
              </a:rPr>
              <a:t>Mecanismos para mejorar la Atención al Ciudadano</a:t>
            </a:r>
          </a:p>
        </p:txBody>
      </p:sp>
      <p:grpSp>
        <p:nvGrpSpPr>
          <p:cNvPr id="88" name="Grupo 87"/>
          <p:cNvGrpSpPr/>
          <p:nvPr/>
        </p:nvGrpSpPr>
        <p:grpSpPr>
          <a:xfrm>
            <a:off x="464577" y="1016463"/>
            <a:ext cx="5524184" cy="531449"/>
            <a:chOff x="5102657" y="5945321"/>
            <a:chExt cx="6284084" cy="548229"/>
          </a:xfrm>
          <a:solidFill>
            <a:schemeClr val="accent6"/>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Estrategia </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6" name="11 Tabla"/>
          <p:cNvGraphicFramePr>
            <a:graphicFrameLocks noGrp="1"/>
          </p:cNvGraphicFramePr>
          <p:nvPr>
            <p:extLst>
              <p:ext uri="{D42A27DB-BD31-4B8C-83A1-F6EECF244321}">
                <p14:modId xmlns:p14="http://schemas.microsoft.com/office/powerpoint/2010/main" val="3491460293"/>
              </p:ext>
            </p:extLst>
          </p:nvPr>
        </p:nvGraphicFramePr>
        <p:xfrm>
          <a:off x="542974" y="1913261"/>
          <a:ext cx="11227133" cy="3031478"/>
        </p:xfrm>
        <a:graphic>
          <a:graphicData uri="http://schemas.openxmlformats.org/drawingml/2006/table">
            <a:tbl>
              <a:tblPr firstRow="1" bandRow="1">
                <a:tableStyleId>{93296810-A885-4BE3-A3E7-6D5BEEA58F35}</a:tableStyleId>
              </a:tblPr>
              <a:tblGrid>
                <a:gridCol w="1873055">
                  <a:extLst>
                    <a:ext uri="{9D8B030D-6E8A-4147-A177-3AD203B41FA5}">
                      <a16:colId xmlns="" xmlns:a16="http://schemas.microsoft.com/office/drawing/2014/main" val="20000"/>
                    </a:ext>
                  </a:extLst>
                </a:gridCol>
                <a:gridCol w="2994870">
                  <a:extLst>
                    <a:ext uri="{9D8B030D-6E8A-4147-A177-3AD203B41FA5}">
                      <a16:colId xmlns="" xmlns:a16="http://schemas.microsoft.com/office/drawing/2014/main" val="20001"/>
                    </a:ext>
                  </a:extLst>
                </a:gridCol>
                <a:gridCol w="2750587">
                  <a:extLst>
                    <a:ext uri="{9D8B030D-6E8A-4147-A177-3AD203B41FA5}">
                      <a16:colId xmlns="" xmlns:a16="http://schemas.microsoft.com/office/drawing/2014/main" val="20002"/>
                    </a:ext>
                  </a:extLst>
                </a:gridCol>
                <a:gridCol w="1804449">
                  <a:extLst>
                    <a:ext uri="{9D8B030D-6E8A-4147-A177-3AD203B41FA5}">
                      <a16:colId xmlns="" xmlns:a16="http://schemas.microsoft.com/office/drawing/2014/main" val="20003"/>
                    </a:ext>
                  </a:extLst>
                </a:gridCol>
                <a:gridCol w="1804172">
                  <a:extLst>
                    <a:ext uri="{9D8B030D-6E8A-4147-A177-3AD203B41FA5}">
                      <a16:colId xmlns="" xmlns:a16="http://schemas.microsoft.com/office/drawing/2014/main" val="20004"/>
                    </a:ext>
                  </a:extLst>
                </a:gridCol>
              </a:tblGrid>
              <a:tr h="620765">
                <a:tc>
                  <a:txBody>
                    <a:bodyPr/>
                    <a:lstStyle/>
                    <a:p>
                      <a:pPr algn="ctr"/>
                      <a:r>
                        <a:rPr lang="es-CO" sz="18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Actividades</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Meta o producto</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Responsable</a:t>
                      </a:r>
                      <a:endParaRPr lang="es-CO" sz="1100" dirty="0">
                        <a:effectLst>
                          <a:outerShdw blurRad="38100" dist="38100" dir="2700000" algn="tl">
                            <a:srgbClr val="000000">
                              <a:alpha val="43137"/>
                            </a:srgbClr>
                          </a:outerShdw>
                        </a:effectLst>
                      </a:endParaRPr>
                    </a:p>
                  </a:txBody>
                  <a:tcPr marL="36000" marR="36000" marT="36007" marB="36007" anchor="ctr"/>
                </a:tc>
                <a:tc>
                  <a:txBody>
                    <a:bodyPr/>
                    <a:lstStyle/>
                    <a:p>
                      <a:pPr algn="ctr"/>
                      <a:r>
                        <a:rPr lang="es-CO" sz="1800" u="none" strike="noStrike" kern="1200" baseline="0" dirty="0"/>
                        <a:t>Fecha programada</a:t>
                      </a:r>
                      <a:endParaRPr lang="es-CO" sz="1100" dirty="0">
                        <a:effectLst>
                          <a:outerShdw blurRad="38100" dist="38100" dir="2700000" algn="tl">
                            <a:srgbClr val="000000">
                              <a:alpha val="43137"/>
                            </a:srgbClr>
                          </a:outerShdw>
                        </a:effectLst>
                      </a:endParaRPr>
                    </a:p>
                  </a:txBody>
                  <a:tcPr marL="36000" marR="36000" marT="36007" marB="36007" anchor="ctr"/>
                </a:tc>
                <a:extLst>
                  <a:ext uri="{0D108BD9-81ED-4DB2-BD59-A6C34878D82A}">
                    <a16:rowId xmlns="" xmlns:a16="http://schemas.microsoft.com/office/drawing/2014/main" val="10000"/>
                  </a:ext>
                </a:extLst>
              </a:tr>
              <a:tr h="620765">
                <a:tc rowSpan="3">
                  <a:txBody>
                    <a:bodyPr/>
                    <a:lstStyle/>
                    <a:p>
                      <a:pPr marL="0" marR="0" lvl="0" indent="0" algn="ctr" defTabSz="914400" rtl="0" eaLnBrk="1" fontAlgn="ctr" latinLnBrk="0" hangingPunct="1">
                        <a:lnSpc>
                          <a:spcPct val="100000"/>
                        </a:lnSpc>
                        <a:spcBef>
                          <a:spcPts val="0"/>
                        </a:spcBef>
                        <a:spcAft>
                          <a:spcPts val="0"/>
                        </a:spcAft>
                        <a:buClrTx/>
                        <a:buSzTx/>
                        <a:buFont typeface="+mj-lt"/>
                        <a:buNone/>
                        <a:tabLst/>
                        <a:defRPr/>
                      </a:pPr>
                      <a:r>
                        <a:rPr lang="es-CO" sz="1800" u="none" strike="noStrike" kern="1200" baseline="0" dirty="0"/>
                        <a:t>5.Relacionamiento con el ciudadano</a:t>
                      </a: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Revisar la caracterización de usuarios, ciudadanos y grupos de interés </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Caracterización de usuarios, ciudadanos y grupos de interés revisada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a:t>
                      </a:r>
                    </a:p>
                    <a:p>
                      <a:pPr algn="ctr"/>
                      <a:r>
                        <a:rPr lang="es-ES" sz="1200" u="none" strike="noStrike" kern="1200" baseline="0" dirty="0">
                          <a:solidFill>
                            <a:schemeClr val="dk1"/>
                          </a:solidFill>
                          <a:latin typeface="+mn-lt"/>
                          <a:ea typeface="+mn-ea"/>
                          <a:cs typeface="+mn-cs"/>
                        </a:rPr>
                        <a:t>Oficina Asesora de Planeación</a:t>
                      </a:r>
                      <a:endParaRPr lang="es-CO" sz="12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3° </a:t>
                      </a:r>
                      <a:r>
                        <a:rPr lang="es-ES" sz="1200" u="none" strike="noStrike" kern="1200" baseline="0" dirty="0" smtClean="0">
                          <a:solidFill>
                            <a:schemeClr val="dk1"/>
                          </a:solidFill>
                          <a:latin typeface="+mn-lt"/>
                          <a:ea typeface="+mn-ea"/>
                          <a:cs typeface="+mn-cs"/>
                        </a:rPr>
                        <a:t>y 4</a:t>
                      </a:r>
                      <a:r>
                        <a:rPr lang="es-ES" sz="1200" u="none" strike="noStrike" kern="1200" baseline="0" dirty="0">
                          <a:solidFill>
                            <a:schemeClr val="dk1"/>
                          </a:solidFill>
                          <a:latin typeface="+mn-lt"/>
                          <a:ea typeface="+mn-ea"/>
                          <a:cs typeface="+mn-cs"/>
                        </a:rPr>
                        <a:t>° trimestre</a:t>
                      </a:r>
                      <a:endParaRPr lang="es-CO" sz="12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1"/>
                  </a:ext>
                </a:extLst>
              </a:tr>
              <a:tr h="62076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Mantener actualizado el listado de preguntas frecuentes</a:t>
                      </a:r>
                    </a:p>
                  </a:txBody>
                  <a:tcPr marL="0" marR="0" marT="0" marB="0" anchor="ctr"/>
                </a:tc>
                <a:tc>
                  <a:txBody>
                    <a:bodyPr/>
                    <a:lstStyle/>
                    <a:p>
                      <a:pPr algn="l" fontAlgn="ctr"/>
                      <a:r>
                        <a:rPr lang="es-CO" sz="1200" u="none" strike="noStrike" kern="1200" baseline="0" dirty="0">
                          <a:solidFill>
                            <a:schemeClr val="dk1"/>
                          </a:solidFill>
                          <a:latin typeface="+mn-lt"/>
                          <a:ea typeface="+mn-ea"/>
                          <a:cs typeface="+mn-cs"/>
                        </a:rPr>
                        <a:t>Listado de preguntas frecuentes actualizado</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Secretaría General -Grupo de Atención al Ciudadano</a:t>
                      </a:r>
                      <a:endParaRPr lang="es-CO" sz="12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a:t>
                      </a:r>
                      <a:r>
                        <a:rPr lang="es-ES" sz="1200" u="none" strike="noStrike" kern="1200" baseline="0" dirty="0" smtClean="0">
                          <a:solidFill>
                            <a:schemeClr val="dk1"/>
                          </a:solidFill>
                          <a:latin typeface="+mn-lt"/>
                          <a:ea typeface="+mn-ea"/>
                          <a:cs typeface="+mn-cs"/>
                        </a:rPr>
                        <a:t>y 4</a:t>
                      </a:r>
                      <a:r>
                        <a:rPr lang="es-ES" sz="1200" u="none" strike="noStrike" kern="1200" baseline="0" dirty="0">
                          <a:solidFill>
                            <a:schemeClr val="dk1"/>
                          </a:solidFill>
                          <a:latin typeface="+mn-lt"/>
                          <a:ea typeface="+mn-ea"/>
                          <a:cs typeface="+mn-cs"/>
                        </a:rPr>
                        <a:t>°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2"/>
                  </a:ext>
                </a:extLst>
              </a:tr>
              <a:tr h="895140">
                <a:tc vMerge="1">
                  <a:txBody>
                    <a:bodyPr/>
                    <a:lstStyle/>
                    <a:p>
                      <a:pPr marL="0" indent="0" algn="ctr" fontAlgn="ctr">
                        <a:buFont typeface="+mj-lt"/>
                        <a:buNone/>
                      </a:pPr>
                      <a:endParaRPr lang="es-CO" sz="1800" u="none" strike="noStrike" kern="1200" baseline="0" dirty="0">
                        <a:solidFill>
                          <a:schemeClr val="tx1"/>
                        </a:solidFill>
                        <a:latin typeface="+mn-lt"/>
                        <a:ea typeface="+mn-ea"/>
                        <a:cs typeface="+mn-cs"/>
                      </a:endParaRPr>
                    </a:p>
                  </a:txBody>
                  <a:tcPr marL="36000" marR="36000" marT="36007" marB="36007" anchor="ctr"/>
                </a:tc>
                <a:tc>
                  <a:txBody>
                    <a:bodyPr/>
                    <a:lstStyle/>
                    <a:p>
                      <a:pPr algn="l" fontAlgn="ctr"/>
                      <a:r>
                        <a:rPr lang="es-ES" sz="1200" u="none" strike="noStrike" kern="1200" baseline="0" dirty="0">
                          <a:solidFill>
                            <a:schemeClr val="dk1"/>
                          </a:solidFill>
                          <a:latin typeface="+mn-lt"/>
                          <a:ea typeface="+mn-ea"/>
                          <a:cs typeface="+mn-cs"/>
                        </a:rPr>
                        <a:t>Realizar campaña de difusión y promoción de los productos, trámites y servicios que ofrece INVIAS </a:t>
                      </a:r>
                    </a:p>
                  </a:txBody>
                  <a:tcPr marL="0" marR="0" marT="0" marB="0" anchor="ctr"/>
                </a:tc>
                <a:tc>
                  <a:txBody>
                    <a:bodyPr/>
                    <a:lstStyle/>
                    <a:p>
                      <a:pPr algn="l" fontAlgn="ctr"/>
                      <a:r>
                        <a:rPr lang="es-ES" sz="1200" u="none" strike="noStrike" kern="1200" baseline="0" dirty="0">
                          <a:solidFill>
                            <a:schemeClr val="dk1"/>
                          </a:solidFill>
                          <a:latin typeface="+mn-lt"/>
                          <a:ea typeface="+mn-ea"/>
                          <a:cs typeface="+mn-cs"/>
                        </a:rPr>
                        <a:t>Campaña de difusión y promoción de los productos, trámites y servicios que ofrece Invías realizada</a:t>
                      </a:r>
                    </a:p>
                  </a:txBody>
                  <a:tcPr marL="0" marR="0" marT="0" marB="0" anchor="ctr"/>
                </a:tc>
                <a:tc>
                  <a:txBody>
                    <a:bodyPr/>
                    <a:lstStyle/>
                    <a:p>
                      <a:pPr algn="ctr"/>
                      <a:r>
                        <a:rPr lang="es-ES" sz="1200" u="none" strike="noStrike" kern="1200" baseline="0" dirty="0">
                          <a:solidFill>
                            <a:schemeClr val="dk1"/>
                          </a:solidFill>
                          <a:latin typeface="+mn-lt"/>
                          <a:ea typeface="+mn-ea"/>
                          <a:cs typeface="+mn-cs"/>
                        </a:rPr>
                        <a:t>Subdirección de Estudios e Innovación </a:t>
                      </a:r>
                    </a:p>
                    <a:p>
                      <a:pPr algn="ctr"/>
                      <a:r>
                        <a:rPr lang="es-ES" sz="1200" u="none" strike="noStrike" kern="1200" baseline="0" dirty="0">
                          <a:solidFill>
                            <a:schemeClr val="dk1"/>
                          </a:solidFill>
                          <a:latin typeface="+mn-lt"/>
                          <a:ea typeface="+mn-ea"/>
                          <a:cs typeface="+mn-cs"/>
                        </a:rPr>
                        <a:t>Dirección Técnica </a:t>
                      </a:r>
                    </a:p>
                    <a:p>
                      <a:pPr algn="ctr"/>
                      <a:r>
                        <a:rPr lang="es-ES" sz="1200" u="none" strike="noStrike" kern="1200" baseline="0" dirty="0">
                          <a:solidFill>
                            <a:schemeClr val="dk1"/>
                          </a:solidFill>
                          <a:latin typeface="+mn-lt"/>
                          <a:ea typeface="+mn-ea"/>
                          <a:cs typeface="+mn-cs"/>
                        </a:rPr>
                        <a:t>Secretaría General – Grupo de Comunicaciones </a:t>
                      </a:r>
                      <a:endParaRPr lang="es-CO" sz="1200" u="none" strike="noStrike" kern="1200" baseline="0" dirty="0">
                        <a:solidFill>
                          <a:schemeClr val="dk1"/>
                        </a:solidFill>
                        <a:latin typeface="+mn-lt"/>
                        <a:ea typeface="+mn-ea"/>
                        <a:cs typeface="+mn-cs"/>
                      </a:endParaRP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a:t>
                      </a:r>
                      <a:r>
                        <a:rPr lang="es-ES" sz="1200" u="none" strike="noStrike" kern="1200" baseline="0" dirty="0" smtClean="0">
                          <a:solidFill>
                            <a:schemeClr val="dk1"/>
                          </a:solidFill>
                          <a:latin typeface="+mn-lt"/>
                          <a:ea typeface="+mn-ea"/>
                          <a:cs typeface="+mn-cs"/>
                        </a:rPr>
                        <a:t>y 4</a:t>
                      </a:r>
                      <a:r>
                        <a:rPr lang="es-ES" sz="1200" u="none" strike="noStrike" kern="1200" baseline="0" dirty="0">
                          <a:solidFill>
                            <a:schemeClr val="dk1"/>
                          </a:solidFill>
                          <a:latin typeface="+mn-lt"/>
                          <a:ea typeface="+mn-ea"/>
                          <a:cs typeface="+mn-cs"/>
                        </a:rPr>
                        <a:t>° trimestre</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14164654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5 - </a:t>
            </a:r>
            <a:r>
              <a:rPr lang="es-ES" sz="1600" b="1" dirty="0">
                <a:solidFill>
                  <a:schemeClr val="bg1"/>
                </a:solidFill>
                <a:latin typeface="Arial" panose="020B0604020202020204" pitchFamily="34" charset="0"/>
                <a:cs typeface="Arial" panose="020B0604020202020204" pitchFamily="34" charset="0"/>
              </a:rPr>
              <a:t>Mecanismos para la Transparencia y Acceso a la Información</a:t>
            </a:r>
          </a:p>
        </p:txBody>
      </p:sp>
      <p:sp>
        <p:nvSpPr>
          <p:cNvPr id="87" name="CuadroTexto 86"/>
          <p:cNvSpPr txBox="1"/>
          <p:nvPr/>
        </p:nvSpPr>
        <p:spPr>
          <a:xfrm>
            <a:off x="508913" y="1675720"/>
            <a:ext cx="11407316" cy="1569660"/>
          </a:xfrm>
          <a:prstGeom prst="rect">
            <a:avLst/>
          </a:prstGeom>
          <a:noFill/>
        </p:spPr>
        <p:txBody>
          <a:bodyPr wrap="square" rtlCol="0">
            <a:spAutoFit/>
          </a:bodyPr>
          <a:lstStyle/>
          <a:p>
            <a:pPr lvl="0" algn="just"/>
            <a:r>
              <a:rPr lang="es-CO" sz="2400" b="1" dirty="0"/>
              <a:t>Garantizar el derecho fundamental de acceso a la información pública, divulgando proactivamente la información pública y respondiendo de buena fe, de manera adecuada, veraz, oportuna y accesible a las solicitudes de acceso con el fin de consolidar una cultura de transparencia</a:t>
            </a:r>
          </a:p>
        </p:txBody>
      </p:sp>
      <p:grpSp>
        <p:nvGrpSpPr>
          <p:cNvPr id="88" name="Grupo 87"/>
          <p:cNvGrpSpPr/>
          <p:nvPr/>
        </p:nvGrpSpPr>
        <p:grpSpPr>
          <a:xfrm>
            <a:off x="464577" y="1016463"/>
            <a:ext cx="5524184" cy="531449"/>
            <a:chOff x="5102657" y="5945321"/>
            <a:chExt cx="6284084" cy="548229"/>
          </a:xfrm>
          <a:solidFill>
            <a:schemeClr val="accent3"/>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8" name="Tabla 27"/>
          <p:cNvGraphicFramePr>
            <a:graphicFrameLocks noGrp="1"/>
          </p:cNvGraphicFramePr>
          <p:nvPr>
            <p:extLst>
              <p:ext uri="{D42A27DB-BD31-4B8C-83A1-F6EECF244321}">
                <p14:modId xmlns:p14="http://schemas.microsoft.com/office/powerpoint/2010/main" val="1748636205"/>
              </p:ext>
            </p:extLst>
          </p:nvPr>
        </p:nvGraphicFramePr>
        <p:xfrm>
          <a:off x="541425" y="3251771"/>
          <a:ext cx="11289200" cy="1005840"/>
        </p:xfrm>
        <a:graphic>
          <a:graphicData uri="http://schemas.openxmlformats.org/drawingml/2006/table">
            <a:tbl>
              <a:tblPr firstRow="1" bandRow="1">
                <a:tableStyleId>{F5AB1C69-6EDB-4FF4-983F-18BD219EF322}</a:tableStyleId>
              </a:tblPr>
              <a:tblGrid>
                <a:gridCol w="9213658">
                  <a:extLst>
                    <a:ext uri="{9D8B030D-6E8A-4147-A177-3AD203B41FA5}">
                      <a16:colId xmlns="" xmlns:a16="http://schemas.microsoft.com/office/drawing/2014/main" val="20000"/>
                    </a:ext>
                  </a:extLst>
                </a:gridCol>
                <a:gridCol w="2075542">
                  <a:extLst>
                    <a:ext uri="{9D8B030D-6E8A-4147-A177-3AD203B41FA5}">
                      <a16:colId xmlns=""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 xmlns:a16="http://schemas.microsoft.com/office/drawing/2014/main" val="10000"/>
                  </a:ext>
                </a:extLst>
              </a:tr>
              <a:tr h="432530">
                <a:tc>
                  <a:txBody>
                    <a:bodyPr/>
                    <a:lstStyle/>
                    <a:p>
                      <a:pPr>
                        <a:defRPr/>
                      </a:pPr>
                      <a:r>
                        <a:rPr lang="es-ES" sz="1800" b="0" i="0" u="none" strike="noStrike" kern="1200" baseline="0" dirty="0">
                          <a:solidFill>
                            <a:schemeClr val="dk1"/>
                          </a:solidFill>
                          <a:latin typeface="+mn-lt"/>
                          <a:ea typeface="+mn-ea"/>
                          <a:cs typeface="+mn-cs"/>
                        </a:rPr>
                        <a:t>Porcentaje de cumplimiento de los lineamientos respecto de los estándares para publicación y divulgación de la información, según normatividad vigente.</a:t>
                      </a:r>
                      <a:endParaRPr lang="es-CO" sz="1800" b="1"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dirty="0">
                          <a:solidFill>
                            <a:schemeClr val="tx1"/>
                          </a:solidFill>
                        </a:rPr>
                        <a:t>100%</a:t>
                      </a:r>
                    </a:p>
                  </a:txBody>
                  <a:tcPr anchor="ctr"/>
                </a:tc>
                <a:extLst>
                  <a:ext uri="{0D108BD9-81ED-4DB2-BD59-A6C34878D82A}">
                    <a16:rowId xmlns="" xmlns:a16="http://schemas.microsoft.com/office/drawing/2014/main" val="10001"/>
                  </a:ext>
                </a:extLst>
              </a:tr>
            </a:tbl>
          </a:graphicData>
        </a:graphic>
      </p:graphicFrame>
      <p:sp>
        <p:nvSpPr>
          <p:cNvPr id="29" name="Rectángulo 28"/>
          <p:cNvSpPr/>
          <p:nvPr/>
        </p:nvSpPr>
        <p:spPr>
          <a:xfrm>
            <a:off x="746375" y="4913392"/>
            <a:ext cx="11084250" cy="646331"/>
          </a:xfrm>
          <a:prstGeom prst="rect">
            <a:avLst/>
          </a:prstGeom>
        </p:spPr>
        <p:txBody>
          <a:bodyPr wrap="square">
            <a:spAutoFit/>
          </a:bodyPr>
          <a:lstStyle/>
          <a:p>
            <a:pPr algn="ctr"/>
            <a:r>
              <a:rPr lang="es-ES" b="1" dirty="0" smtClean="0">
                <a:solidFill>
                  <a:schemeClr val="bg1">
                    <a:lumMod val="75000"/>
                  </a:schemeClr>
                </a:solidFill>
                <a:effectLst>
                  <a:outerShdw blurRad="38100" dist="38100" dir="2700000" algn="tl">
                    <a:srgbClr val="000000">
                      <a:alpha val="43137"/>
                    </a:srgbClr>
                  </a:outerShdw>
                </a:effectLst>
              </a:rPr>
              <a:t>Consolidamos </a:t>
            </a:r>
            <a:r>
              <a:rPr lang="es-ES" b="1" dirty="0">
                <a:solidFill>
                  <a:schemeClr val="bg1">
                    <a:lumMod val="75000"/>
                  </a:schemeClr>
                </a:solidFill>
                <a:effectLst>
                  <a:outerShdw blurRad="38100" dist="38100" dir="2700000" algn="tl">
                    <a:srgbClr val="000000">
                      <a:alpha val="43137"/>
                    </a:srgbClr>
                  </a:outerShdw>
                </a:effectLst>
              </a:rPr>
              <a:t>una cultura de </a:t>
            </a:r>
            <a:r>
              <a:rPr lang="es-ES" b="1" dirty="0" smtClean="0">
                <a:solidFill>
                  <a:schemeClr val="bg1">
                    <a:lumMod val="75000"/>
                  </a:schemeClr>
                </a:solidFill>
                <a:effectLst>
                  <a:outerShdw blurRad="38100" dist="38100" dir="2700000" algn="tl">
                    <a:srgbClr val="000000">
                      <a:alpha val="43137"/>
                    </a:srgbClr>
                  </a:outerShdw>
                </a:effectLst>
              </a:rPr>
              <a:t>transparencia </a:t>
            </a:r>
            <a:r>
              <a:rPr lang="es-ES" b="1" dirty="0">
                <a:solidFill>
                  <a:schemeClr val="bg1">
                    <a:lumMod val="75000"/>
                  </a:schemeClr>
                </a:solidFill>
                <a:effectLst>
                  <a:outerShdw blurRad="38100" dist="38100" dir="2700000" algn="tl">
                    <a:srgbClr val="000000">
                      <a:alpha val="43137"/>
                    </a:srgbClr>
                  </a:outerShdw>
                </a:effectLst>
              </a:rPr>
              <a:t>para garantizar el derecho fundamental de acceso a la información pública</a:t>
            </a:r>
            <a:endParaRPr lang="es-CO" b="1" dirty="0">
              <a:solidFill>
                <a:schemeClr val="bg1">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981556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5 - </a:t>
            </a:r>
            <a:r>
              <a:rPr lang="es-ES" sz="1600" b="1" dirty="0">
                <a:solidFill>
                  <a:schemeClr val="bg1"/>
                </a:solidFill>
                <a:latin typeface="Arial" panose="020B0604020202020204" pitchFamily="34" charset="0"/>
                <a:cs typeface="Arial" panose="020B0604020202020204" pitchFamily="34" charset="0"/>
              </a:rPr>
              <a:t>Mecanismos para la Transparencia y Acceso a la Información</a:t>
            </a:r>
          </a:p>
        </p:txBody>
      </p:sp>
      <p:grpSp>
        <p:nvGrpSpPr>
          <p:cNvPr id="88" name="Grupo 87"/>
          <p:cNvGrpSpPr/>
          <p:nvPr/>
        </p:nvGrpSpPr>
        <p:grpSpPr>
          <a:xfrm>
            <a:off x="0" y="382662"/>
            <a:ext cx="6280954" cy="1245390"/>
            <a:chOff x="5102657" y="5945321"/>
            <a:chExt cx="6284084" cy="889968"/>
          </a:xfrm>
          <a:solidFill>
            <a:schemeClr val="accent3"/>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nvGrpSpPr>
            <p:cNvPr id="90" name="Grupo 89"/>
            <p:cNvGrpSpPr/>
            <p:nvPr/>
          </p:nvGrpSpPr>
          <p:grpSpPr>
            <a:xfrm>
              <a:off x="5102657" y="5978054"/>
              <a:ext cx="6013726" cy="857235"/>
              <a:chOff x="5102657" y="5978054"/>
              <a:chExt cx="6013726" cy="857235"/>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3" name="CuadroTexto 92"/>
              <p:cNvSpPr txBox="1"/>
              <p:nvPr/>
            </p:nvSpPr>
            <p:spPr>
              <a:xfrm>
                <a:off x="6026810" y="5978054"/>
                <a:ext cx="5089573" cy="857235"/>
              </a:xfrm>
              <a:prstGeom prst="rect">
                <a:avLst/>
              </a:prstGeom>
              <a:noFill/>
            </p:spPr>
            <p:txBody>
              <a:bodyPr wrap="square" rtlCol="0">
                <a:spAutoFit/>
              </a:bodyPr>
              <a:lstStyle/>
              <a:p>
                <a:pPr>
                  <a:lnSpc>
                    <a:spcPct val="100000"/>
                  </a:lnSpc>
                  <a:spcBef>
                    <a:spcPct val="0"/>
                  </a:spcBef>
                  <a:buFontTx/>
                  <a:buNone/>
                </a:pPr>
                <a:r>
                  <a:rPr lang="es-CO" altLang="es-CO" sz="2400" b="1" dirty="0">
                    <a:solidFill>
                      <a:schemeClr val="bg1"/>
                    </a:solidFill>
                  </a:rPr>
                  <a:t>Estrategia de Transparencia y Acceso a la Información</a:t>
                </a:r>
              </a:p>
            </p:txBody>
          </p:sp>
        </p:grpSp>
      </p:grpSp>
      <p:graphicFrame>
        <p:nvGraphicFramePr>
          <p:cNvPr id="11" name="7 Tabla"/>
          <p:cNvGraphicFramePr>
            <a:graphicFrameLocks noGrp="1"/>
          </p:cNvGraphicFramePr>
          <p:nvPr>
            <p:extLst>
              <p:ext uri="{D42A27DB-BD31-4B8C-83A1-F6EECF244321}">
                <p14:modId xmlns:p14="http://schemas.microsoft.com/office/powerpoint/2010/main" val="1904201162"/>
              </p:ext>
            </p:extLst>
          </p:nvPr>
        </p:nvGraphicFramePr>
        <p:xfrm>
          <a:off x="192036" y="1229571"/>
          <a:ext cx="11695164" cy="3664040"/>
        </p:xfrm>
        <a:graphic>
          <a:graphicData uri="http://schemas.openxmlformats.org/drawingml/2006/table">
            <a:tbl>
              <a:tblPr firstRow="1" bandRow="1">
                <a:tableStyleId>{F5AB1C69-6EDB-4FF4-983F-18BD219EF322}</a:tableStyleId>
              </a:tblPr>
              <a:tblGrid>
                <a:gridCol w="1636764">
                  <a:extLst>
                    <a:ext uri="{9D8B030D-6E8A-4147-A177-3AD203B41FA5}">
                      <a16:colId xmlns="" xmlns:a16="http://schemas.microsoft.com/office/drawing/2014/main" val="20000"/>
                    </a:ext>
                  </a:extLst>
                </a:gridCol>
                <a:gridCol w="3584261">
                  <a:extLst>
                    <a:ext uri="{9D8B030D-6E8A-4147-A177-3AD203B41FA5}">
                      <a16:colId xmlns="" xmlns:a16="http://schemas.microsoft.com/office/drawing/2014/main" val="20001"/>
                    </a:ext>
                  </a:extLst>
                </a:gridCol>
                <a:gridCol w="1357541">
                  <a:extLst>
                    <a:ext uri="{9D8B030D-6E8A-4147-A177-3AD203B41FA5}">
                      <a16:colId xmlns="" xmlns:a16="http://schemas.microsoft.com/office/drawing/2014/main" val="20002"/>
                    </a:ext>
                  </a:extLst>
                </a:gridCol>
                <a:gridCol w="1566393">
                  <a:extLst>
                    <a:ext uri="{9D8B030D-6E8A-4147-A177-3AD203B41FA5}">
                      <a16:colId xmlns="" xmlns:a16="http://schemas.microsoft.com/office/drawing/2014/main" val="20003"/>
                    </a:ext>
                  </a:extLst>
                </a:gridCol>
                <a:gridCol w="1670820">
                  <a:extLst>
                    <a:ext uri="{9D8B030D-6E8A-4147-A177-3AD203B41FA5}">
                      <a16:colId xmlns="" xmlns:a16="http://schemas.microsoft.com/office/drawing/2014/main" val="20004"/>
                    </a:ext>
                  </a:extLst>
                </a:gridCol>
                <a:gridCol w="1879385">
                  <a:extLst>
                    <a:ext uri="{9D8B030D-6E8A-4147-A177-3AD203B41FA5}">
                      <a16:colId xmlns="" xmlns:a16="http://schemas.microsoft.com/office/drawing/2014/main" val="20005"/>
                    </a:ext>
                  </a:extLst>
                </a:gridCol>
              </a:tblGrid>
              <a:tr h="725310">
                <a:tc>
                  <a:txBody>
                    <a:bodyPr/>
                    <a:lstStyle/>
                    <a:p>
                      <a:pPr algn="ctr"/>
                      <a:r>
                        <a:rPr lang="es-CO" sz="16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15" marB="36015" anchor="ctr"/>
                </a:tc>
                <a:tc>
                  <a:txBody>
                    <a:bodyPr/>
                    <a:lstStyle/>
                    <a:p>
                      <a:pPr algn="ctr"/>
                      <a:r>
                        <a:rPr lang="es-CO" sz="1600" u="none" strike="noStrike" kern="1200" baseline="0" dirty="0"/>
                        <a:t>Actividades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Meta o producto</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Indicadores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Responsable</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Fecha programada</a:t>
                      </a:r>
                      <a:endParaRPr lang="es-CO" sz="1600" b="1" u="none" strike="noStrike" kern="1200" baseline="0" dirty="0">
                        <a:solidFill>
                          <a:schemeClr val="lt1"/>
                        </a:solidFill>
                        <a:latin typeface="+mn-lt"/>
                        <a:ea typeface="+mn-ea"/>
                        <a:cs typeface="+mn-cs"/>
                      </a:endParaRPr>
                    </a:p>
                  </a:txBody>
                  <a:tcPr marL="36000" marR="36000" marT="36015" marB="36015" anchor="ctr"/>
                </a:tc>
                <a:extLst>
                  <a:ext uri="{0D108BD9-81ED-4DB2-BD59-A6C34878D82A}">
                    <a16:rowId xmlns="" xmlns:a16="http://schemas.microsoft.com/office/drawing/2014/main" val="10000"/>
                  </a:ext>
                </a:extLst>
              </a:tr>
              <a:tr h="672768">
                <a:tc rowSpan="3">
                  <a:txBody>
                    <a:bodyPr/>
                    <a:lstStyle/>
                    <a:p>
                      <a:r>
                        <a:rPr lang="es-CO" sz="1600" dirty="0">
                          <a:effectLst>
                            <a:outerShdw blurRad="38100" dist="38100" dir="2700000" algn="tl">
                              <a:srgbClr val="000000">
                                <a:alpha val="43137"/>
                              </a:srgbClr>
                            </a:outerShdw>
                          </a:effectLst>
                        </a:rPr>
                        <a:t>1. </a:t>
                      </a:r>
                      <a:r>
                        <a:rPr lang="es-CO" sz="1600" u="none" strike="noStrike" kern="1200" baseline="0" dirty="0"/>
                        <a:t>Lineamientos de Transparencia Activa</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algn="ctr" fontAlgn="ctr"/>
                      <a:r>
                        <a:rPr lang="es-ES" sz="1200" u="none" strike="noStrike" kern="1200" baseline="0" dirty="0">
                          <a:solidFill>
                            <a:schemeClr val="dk1"/>
                          </a:solidFill>
                          <a:latin typeface="+mn-lt"/>
                          <a:ea typeface="+mn-ea"/>
                          <a:cs typeface="+mn-cs"/>
                        </a:rPr>
                        <a:t>Elaborar, publicar y difundir un folleto informativo de las funciones del Invías que incluya el mapa de vías a su cargo, trámites, las bases de la política de participación ciudadana, la política de tratamiento de datos personales y canales de atención.</a:t>
                      </a:r>
                    </a:p>
                  </a:txBody>
                  <a:tcPr marL="0" marR="0" marT="0" marB="0" anchor="ctr"/>
                </a:tc>
                <a:tc>
                  <a:txBody>
                    <a:bodyPr/>
                    <a:lstStyle/>
                    <a:p>
                      <a:pPr algn="ctr"/>
                      <a:r>
                        <a:rPr lang="es-ES" sz="1200" u="none" strike="noStrike" kern="1200" baseline="0" dirty="0">
                          <a:solidFill>
                            <a:schemeClr val="dk1"/>
                          </a:solidFill>
                          <a:latin typeface="+mn-lt"/>
                          <a:ea typeface="+mn-ea"/>
                          <a:cs typeface="+mn-cs"/>
                        </a:rPr>
                        <a:t>Folleto</a:t>
                      </a:r>
                      <a:endParaRPr lang="es-CO" sz="1200" u="none" strike="noStrike" kern="1200" baseline="0" dirty="0">
                        <a:solidFill>
                          <a:schemeClr val="dk1"/>
                        </a:solidFill>
                        <a:latin typeface="+mn-lt"/>
                        <a:ea typeface="+mn-ea"/>
                        <a:cs typeface="+mn-cs"/>
                      </a:endParaRPr>
                    </a:p>
                  </a:txBody>
                  <a:tcPr marL="36000" marR="36000" marT="36015" marB="36015" anchor="ctr"/>
                </a:tc>
                <a:tc>
                  <a:txBody>
                    <a:bodyPr/>
                    <a:lstStyle/>
                    <a:p>
                      <a:pPr algn="ctr"/>
                      <a:r>
                        <a:rPr lang="es-ES" sz="1200" u="none" strike="noStrike" kern="1200" baseline="0" dirty="0">
                          <a:solidFill>
                            <a:schemeClr val="dk1"/>
                          </a:solidFill>
                          <a:latin typeface="+mn-lt"/>
                          <a:ea typeface="+mn-ea"/>
                          <a:cs typeface="+mn-cs"/>
                        </a:rPr>
                        <a:t>Folleto elaborado, publicado y difundido.</a:t>
                      </a:r>
                      <a:endParaRPr lang="es-CO" sz="1200" u="none" strike="noStrike" kern="1200" baseline="0" dirty="0">
                        <a:solidFill>
                          <a:schemeClr val="dk1"/>
                        </a:solidFill>
                        <a:latin typeface="+mn-lt"/>
                        <a:ea typeface="+mn-ea"/>
                        <a:cs typeface="+mn-cs"/>
                      </a:endParaRPr>
                    </a:p>
                  </a:txBody>
                  <a:tcPr marL="36000" marR="36000" marT="36015" marB="36015" anchor="ctr"/>
                </a:tc>
                <a:tc>
                  <a:txBody>
                    <a:bodyPr/>
                    <a:lstStyle/>
                    <a:p>
                      <a:pPr algn="ctr"/>
                      <a:r>
                        <a:rPr lang="es-ES" sz="1200" u="none" strike="noStrike" kern="1200" baseline="0" dirty="0">
                          <a:solidFill>
                            <a:schemeClr val="dk1"/>
                          </a:solidFill>
                          <a:latin typeface="+mn-lt"/>
                          <a:ea typeface="+mn-ea"/>
                          <a:cs typeface="+mn-cs"/>
                        </a:rPr>
                        <a:t>Secretaría General – Grupo de Atención al Ciudadano, Grupo de Comunicaciones, Subdirección de Estudios e Innovación.</a:t>
                      </a:r>
                      <a:endParaRPr lang="es-CO" sz="1200" u="none" strike="noStrike" kern="1200" baseline="0" dirty="0">
                        <a:solidFill>
                          <a:schemeClr val="dk1"/>
                        </a:solidFill>
                        <a:latin typeface="+mn-lt"/>
                        <a:ea typeface="+mn-ea"/>
                        <a:cs typeface="+mn-cs"/>
                      </a:endParaRPr>
                    </a:p>
                  </a:txBody>
                  <a:tcPr marL="36000" marR="36000" marT="36015" marB="36015" anchor="ctr"/>
                </a:tc>
                <a:tc>
                  <a:txBody>
                    <a:bodyPr/>
                    <a:lstStyle/>
                    <a:p>
                      <a:pPr algn="ctr"/>
                      <a:r>
                        <a:rPr lang="es-ES" sz="1200" u="none" strike="noStrike" kern="1200" baseline="0" dirty="0">
                          <a:solidFill>
                            <a:schemeClr val="dk1"/>
                          </a:solidFill>
                          <a:latin typeface="+mn-lt"/>
                          <a:ea typeface="+mn-ea"/>
                          <a:cs typeface="+mn-cs"/>
                        </a:rPr>
                        <a:t>1°, 2° y 3° trimestre </a:t>
                      </a:r>
                      <a:endParaRPr lang="es-CO" sz="1200" u="none" strike="noStrike" kern="1200" baseline="0" dirty="0">
                        <a:solidFill>
                          <a:schemeClr val="dk1"/>
                        </a:solidFill>
                        <a:latin typeface="+mn-lt"/>
                        <a:ea typeface="+mn-ea"/>
                        <a:cs typeface="+mn-cs"/>
                      </a:endParaRPr>
                    </a:p>
                  </a:txBody>
                  <a:tcPr marL="36000" marR="36000" marT="36015" marB="36015" anchor="ctr"/>
                </a:tc>
                <a:extLst>
                  <a:ext uri="{0D108BD9-81ED-4DB2-BD59-A6C34878D82A}">
                    <a16:rowId xmlns="" xmlns:a16="http://schemas.microsoft.com/office/drawing/2014/main" val="10001"/>
                  </a:ext>
                </a:extLst>
              </a:tr>
              <a:tr h="379604">
                <a:tc vMerge="1">
                  <a:txBody>
                    <a:bodyPr/>
                    <a:lstStyle/>
                    <a:p>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algn="ctr" fontAlgn="ctr"/>
                      <a:r>
                        <a:rPr lang="es-ES" sz="1200" u="none" strike="noStrike" kern="1200" baseline="0" dirty="0">
                          <a:solidFill>
                            <a:schemeClr val="dk1"/>
                          </a:solidFill>
                          <a:latin typeface="+mn-lt"/>
                          <a:ea typeface="+mn-ea"/>
                          <a:cs typeface="+mn-cs"/>
                        </a:rPr>
                        <a:t>Reportar y socializar el estado de la red vial</a:t>
                      </a:r>
                    </a:p>
                  </a:txBody>
                  <a:tcPr marL="0" marR="0" marT="0" marB="0" anchor="ctr"/>
                </a:tc>
                <a:tc>
                  <a:txBody>
                    <a:bodyPr/>
                    <a:lstStyle/>
                    <a:p>
                      <a:pPr algn="ctr" fontAlgn="ctr"/>
                      <a:r>
                        <a:rPr lang="es-ES" sz="1200" u="none" strike="noStrike" kern="1200" baseline="0" dirty="0">
                          <a:solidFill>
                            <a:schemeClr val="dk1"/>
                          </a:solidFill>
                          <a:latin typeface="+mn-lt"/>
                          <a:ea typeface="+mn-ea"/>
                          <a:cs typeface="+mn-cs"/>
                        </a:rPr>
                        <a:t>Informe semestral</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Informe semestral del Estado de la red vial reportado y socializado</a:t>
                      </a:r>
                    </a:p>
                    <a:p>
                      <a:pPr algn="ctr"/>
                      <a:endParaRPr lang="es-CO" sz="1200" u="none" strike="noStrike" kern="1200" baseline="0" dirty="0">
                        <a:solidFill>
                          <a:schemeClr val="dk1"/>
                        </a:solidFill>
                        <a:latin typeface="+mn-lt"/>
                        <a:ea typeface="+mn-ea"/>
                        <a:cs typeface="+mn-cs"/>
                      </a:endParaRPr>
                    </a:p>
                  </a:txBody>
                  <a:tcPr marL="36000" marR="36000" marT="36015" marB="36015" anchor="ctr"/>
                </a:tc>
                <a:tc>
                  <a:txBody>
                    <a:bodyPr/>
                    <a:lstStyle/>
                    <a:p>
                      <a:pPr algn="ctr"/>
                      <a:r>
                        <a:rPr lang="es-ES" sz="1200" u="none" strike="noStrike" kern="1200" baseline="0" dirty="0">
                          <a:solidFill>
                            <a:schemeClr val="dk1"/>
                          </a:solidFill>
                          <a:latin typeface="+mn-lt"/>
                          <a:ea typeface="+mn-ea"/>
                          <a:cs typeface="+mn-cs"/>
                        </a:rPr>
                        <a:t>Subdirección de Estudios e innovación</a:t>
                      </a:r>
                      <a:endParaRPr lang="es-CO" sz="1200" u="none" strike="noStrike" kern="1200" baseline="0" dirty="0">
                        <a:solidFill>
                          <a:schemeClr val="dk1"/>
                        </a:solidFill>
                        <a:latin typeface="+mn-lt"/>
                        <a:ea typeface="+mn-ea"/>
                        <a:cs typeface="+mn-cs"/>
                      </a:endParaRPr>
                    </a:p>
                  </a:txBody>
                  <a:tcPr marL="36000" marR="36000" marT="36015" marB="36015"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y 4° trimestre </a:t>
                      </a:r>
                      <a:endParaRPr lang="es-CO" sz="1200" u="none" strike="noStrike" kern="1200" baseline="0" dirty="0">
                        <a:solidFill>
                          <a:schemeClr val="dk1"/>
                        </a:solidFill>
                        <a:latin typeface="+mn-lt"/>
                        <a:ea typeface="+mn-ea"/>
                        <a:cs typeface="+mn-cs"/>
                      </a:endParaRPr>
                    </a:p>
                    <a:p>
                      <a:pPr algn="ctr"/>
                      <a:endParaRPr lang="es-CO" sz="1200" u="none" strike="noStrike" kern="1200" baseline="0" dirty="0">
                        <a:solidFill>
                          <a:schemeClr val="dk1"/>
                        </a:solidFill>
                        <a:latin typeface="+mn-lt"/>
                        <a:ea typeface="+mn-ea"/>
                        <a:cs typeface="+mn-cs"/>
                      </a:endParaRPr>
                    </a:p>
                  </a:txBody>
                  <a:tcPr marL="36000" marR="36000" marT="36015" marB="36015" anchor="ctr"/>
                </a:tc>
                <a:extLst>
                  <a:ext uri="{0D108BD9-81ED-4DB2-BD59-A6C34878D82A}">
                    <a16:rowId xmlns="" xmlns:a16="http://schemas.microsoft.com/office/drawing/2014/main" val="10002"/>
                  </a:ext>
                </a:extLst>
              </a:tr>
              <a:tr h="965870">
                <a:tc vMerge="1">
                  <a:txBody>
                    <a:bodyPr/>
                    <a:lstStyle/>
                    <a:p>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algn="ctr" fontAlgn="ctr"/>
                      <a:r>
                        <a:rPr lang="es-ES" sz="1200" u="none" strike="noStrike" kern="1200" baseline="0" dirty="0">
                          <a:solidFill>
                            <a:schemeClr val="dk1"/>
                          </a:solidFill>
                          <a:latin typeface="+mn-lt"/>
                          <a:ea typeface="+mn-ea"/>
                          <a:cs typeface="+mn-cs"/>
                        </a:rPr>
                        <a:t>Difundir información sobre la oferta institucional de trámites y otros procedimientos en lenguaje claro y de forma permanente a los usuarios de los trámites teniendo en cuenta la caracterización</a:t>
                      </a:r>
                    </a:p>
                  </a:txBody>
                  <a:tcPr marL="0" marR="0" marT="0" marB="0" anchor="ctr"/>
                </a:tc>
                <a:tc>
                  <a:txBody>
                    <a:bodyPr/>
                    <a:lstStyle/>
                    <a:p>
                      <a:pPr algn="ctr" fontAlgn="ctr"/>
                      <a:r>
                        <a:rPr lang="es-CO" sz="1200" u="none" strike="noStrike" kern="1200" baseline="0" dirty="0">
                          <a:solidFill>
                            <a:schemeClr val="dk1"/>
                          </a:solidFill>
                          <a:latin typeface="+mn-lt"/>
                          <a:ea typeface="+mn-ea"/>
                          <a:cs typeface="+mn-cs"/>
                        </a:rPr>
                        <a:t>Información</a:t>
                      </a:r>
                    </a:p>
                  </a:txBody>
                  <a:tcPr marL="0" marR="0" marT="0" marB="0" anchor="ctr"/>
                </a:tc>
                <a:tc>
                  <a:txBody>
                    <a:bodyPr/>
                    <a:lstStyle/>
                    <a:p>
                      <a:pPr algn="ctr"/>
                      <a:r>
                        <a:rPr lang="es-CO" sz="1200" u="none" strike="noStrike" kern="1200" baseline="0" dirty="0">
                          <a:solidFill>
                            <a:schemeClr val="dk1"/>
                          </a:solidFill>
                          <a:latin typeface="+mn-lt"/>
                          <a:ea typeface="+mn-ea"/>
                          <a:cs typeface="+mn-cs"/>
                        </a:rPr>
                        <a:t>Información difundida </a:t>
                      </a:r>
                    </a:p>
                  </a:txBody>
                  <a:tcPr marL="36000" marR="36000" marT="36015" marB="36015" anchor="ctr"/>
                </a:tc>
                <a:tc>
                  <a:txBody>
                    <a:bodyPr/>
                    <a:lstStyle/>
                    <a:p>
                      <a:pPr algn="ctr"/>
                      <a:r>
                        <a:rPr lang="es-ES" sz="1200" u="none" strike="noStrike" kern="1200" baseline="0" dirty="0">
                          <a:solidFill>
                            <a:schemeClr val="dk1"/>
                          </a:solidFill>
                          <a:latin typeface="+mn-lt"/>
                          <a:ea typeface="+mn-ea"/>
                          <a:cs typeface="+mn-cs"/>
                        </a:rPr>
                        <a:t>Secretaría General – Grupo de Comunicaciones y Grupo de Atención al Ciudadano</a:t>
                      </a:r>
                      <a:endParaRPr lang="es-CO" sz="1200" u="none" strike="noStrike" kern="1200" baseline="0" dirty="0">
                        <a:solidFill>
                          <a:schemeClr val="dk1"/>
                        </a:solidFill>
                        <a:latin typeface="+mn-lt"/>
                        <a:ea typeface="+mn-ea"/>
                        <a:cs typeface="+mn-cs"/>
                      </a:endParaRPr>
                    </a:p>
                  </a:txBody>
                  <a:tcPr marL="36000" marR="36000" marT="36015" marB="36015" anchor="ctr"/>
                </a:tc>
                <a:tc>
                  <a:txBody>
                    <a:bodyPr/>
                    <a:lstStyle/>
                    <a:p>
                      <a:pPr algn="ctr"/>
                      <a:r>
                        <a:rPr lang="es-ES" sz="1200" u="none" strike="noStrike" kern="1200" baseline="0" dirty="0">
                          <a:solidFill>
                            <a:schemeClr val="dk1"/>
                          </a:solidFill>
                          <a:latin typeface="+mn-lt"/>
                          <a:ea typeface="+mn-ea"/>
                          <a:cs typeface="+mn-cs"/>
                        </a:rPr>
                        <a:t>4° trimestre</a:t>
                      </a:r>
                      <a:endParaRPr lang="es-CO" sz="1200" u="none" strike="noStrike" kern="1200" baseline="0" dirty="0">
                        <a:solidFill>
                          <a:schemeClr val="dk1"/>
                        </a:solidFill>
                        <a:latin typeface="+mn-lt"/>
                        <a:ea typeface="+mn-ea"/>
                        <a:cs typeface="+mn-cs"/>
                      </a:endParaRPr>
                    </a:p>
                  </a:txBody>
                  <a:tcPr marL="36000" marR="36000" marT="36015" marB="36015" anchor="ct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37256082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5 - </a:t>
            </a:r>
            <a:r>
              <a:rPr lang="es-ES" sz="1600" b="1" dirty="0">
                <a:solidFill>
                  <a:schemeClr val="bg1"/>
                </a:solidFill>
                <a:latin typeface="Arial" panose="020B0604020202020204" pitchFamily="34" charset="0"/>
                <a:cs typeface="Arial" panose="020B0604020202020204" pitchFamily="34" charset="0"/>
              </a:rPr>
              <a:t>Mecanismos para la Transparencia y Acceso a la Información</a:t>
            </a:r>
          </a:p>
        </p:txBody>
      </p:sp>
      <p:grpSp>
        <p:nvGrpSpPr>
          <p:cNvPr id="88" name="Grupo 87"/>
          <p:cNvGrpSpPr/>
          <p:nvPr/>
        </p:nvGrpSpPr>
        <p:grpSpPr>
          <a:xfrm>
            <a:off x="0" y="382662"/>
            <a:ext cx="6280954" cy="1245390"/>
            <a:chOff x="5102657" y="5945321"/>
            <a:chExt cx="6284084" cy="889968"/>
          </a:xfrm>
          <a:solidFill>
            <a:schemeClr val="accent3"/>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nvGrpSpPr>
            <p:cNvPr id="90" name="Grupo 89"/>
            <p:cNvGrpSpPr/>
            <p:nvPr/>
          </p:nvGrpSpPr>
          <p:grpSpPr>
            <a:xfrm>
              <a:off x="5102657" y="5978054"/>
              <a:ext cx="6013726" cy="857235"/>
              <a:chOff x="5102657" y="5978054"/>
              <a:chExt cx="6013726" cy="857235"/>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3" name="CuadroTexto 92"/>
              <p:cNvSpPr txBox="1"/>
              <p:nvPr/>
            </p:nvSpPr>
            <p:spPr>
              <a:xfrm>
                <a:off x="6026810" y="5978054"/>
                <a:ext cx="5089573" cy="857235"/>
              </a:xfrm>
              <a:prstGeom prst="rect">
                <a:avLst/>
              </a:prstGeom>
              <a:noFill/>
            </p:spPr>
            <p:txBody>
              <a:bodyPr wrap="square" rtlCol="0">
                <a:spAutoFit/>
              </a:bodyPr>
              <a:lstStyle/>
              <a:p>
                <a:pPr>
                  <a:lnSpc>
                    <a:spcPct val="100000"/>
                  </a:lnSpc>
                  <a:spcBef>
                    <a:spcPct val="0"/>
                  </a:spcBef>
                  <a:buFontTx/>
                  <a:buNone/>
                </a:pPr>
                <a:r>
                  <a:rPr lang="es-CO" altLang="es-CO" sz="2400" b="1" dirty="0">
                    <a:solidFill>
                      <a:schemeClr val="bg1"/>
                    </a:solidFill>
                  </a:rPr>
                  <a:t>Estrategia de Transparencia y Acceso a la Información</a:t>
                </a:r>
              </a:p>
            </p:txBody>
          </p:sp>
        </p:grpSp>
      </p:grpSp>
      <p:graphicFrame>
        <p:nvGraphicFramePr>
          <p:cNvPr id="11" name="7 Tabla"/>
          <p:cNvGraphicFramePr>
            <a:graphicFrameLocks noGrp="1"/>
          </p:cNvGraphicFramePr>
          <p:nvPr>
            <p:extLst>
              <p:ext uri="{D42A27DB-BD31-4B8C-83A1-F6EECF244321}">
                <p14:modId xmlns:p14="http://schemas.microsoft.com/office/powerpoint/2010/main" val="923267568"/>
              </p:ext>
            </p:extLst>
          </p:nvPr>
        </p:nvGraphicFramePr>
        <p:xfrm>
          <a:off x="192036" y="1229571"/>
          <a:ext cx="11695164" cy="4416120"/>
        </p:xfrm>
        <a:graphic>
          <a:graphicData uri="http://schemas.openxmlformats.org/drawingml/2006/table">
            <a:tbl>
              <a:tblPr firstRow="1" bandRow="1">
                <a:tableStyleId>{F5AB1C69-6EDB-4FF4-983F-18BD219EF322}</a:tableStyleId>
              </a:tblPr>
              <a:tblGrid>
                <a:gridCol w="2599290">
                  <a:extLst>
                    <a:ext uri="{9D8B030D-6E8A-4147-A177-3AD203B41FA5}">
                      <a16:colId xmlns="" xmlns:a16="http://schemas.microsoft.com/office/drawing/2014/main" val="20000"/>
                    </a:ext>
                  </a:extLst>
                </a:gridCol>
                <a:gridCol w="2621735">
                  <a:extLst>
                    <a:ext uri="{9D8B030D-6E8A-4147-A177-3AD203B41FA5}">
                      <a16:colId xmlns="" xmlns:a16="http://schemas.microsoft.com/office/drawing/2014/main" val="20001"/>
                    </a:ext>
                  </a:extLst>
                </a:gridCol>
                <a:gridCol w="1357541">
                  <a:extLst>
                    <a:ext uri="{9D8B030D-6E8A-4147-A177-3AD203B41FA5}">
                      <a16:colId xmlns="" xmlns:a16="http://schemas.microsoft.com/office/drawing/2014/main" val="20002"/>
                    </a:ext>
                  </a:extLst>
                </a:gridCol>
                <a:gridCol w="1566393">
                  <a:extLst>
                    <a:ext uri="{9D8B030D-6E8A-4147-A177-3AD203B41FA5}">
                      <a16:colId xmlns="" xmlns:a16="http://schemas.microsoft.com/office/drawing/2014/main" val="20003"/>
                    </a:ext>
                  </a:extLst>
                </a:gridCol>
                <a:gridCol w="1670820">
                  <a:extLst>
                    <a:ext uri="{9D8B030D-6E8A-4147-A177-3AD203B41FA5}">
                      <a16:colId xmlns="" xmlns:a16="http://schemas.microsoft.com/office/drawing/2014/main" val="20004"/>
                    </a:ext>
                  </a:extLst>
                </a:gridCol>
                <a:gridCol w="1879385">
                  <a:extLst>
                    <a:ext uri="{9D8B030D-6E8A-4147-A177-3AD203B41FA5}">
                      <a16:colId xmlns="" xmlns:a16="http://schemas.microsoft.com/office/drawing/2014/main" val="20005"/>
                    </a:ext>
                  </a:extLst>
                </a:gridCol>
              </a:tblGrid>
              <a:tr h="725310">
                <a:tc>
                  <a:txBody>
                    <a:bodyPr/>
                    <a:lstStyle/>
                    <a:p>
                      <a:pPr algn="ctr"/>
                      <a:r>
                        <a:rPr lang="es-CO" sz="1600" u="none" strike="noStrike" kern="1200" baseline="0" dirty="0"/>
                        <a:t>Subcomponente</a:t>
                      </a:r>
                      <a:endParaRPr lang="es-CO" sz="1100" dirty="0">
                        <a:effectLst>
                          <a:outerShdw blurRad="38100" dist="38100" dir="2700000" algn="tl">
                            <a:srgbClr val="000000">
                              <a:alpha val="43137"/>
                            </a:srgbClr>
                          </a:outerShdw>
                        </a:effectLst>
                      </a:endParaRPr>
                    </a:p>
                  </a:txBody>
                  <a:tcPr marL="36000" marR="36000" marT="36015" marB="36015" anchor="ctr"/>
                </a:tc>
                <a:tc>
                  <a:txBody>
                    <a:bodyPr/>
                    <a:lstStyle/>
                    <a:p>
                      <a:pPr algn="ctr"/>
                      <a:r>
                        <a:rPr lang="es-CO" sz="1600" u="none" strike="noStrike" kern="1200" baseline="0" dirty="0"/>
                        <a:t>Actividades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Meta o producto</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Indicadores</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Responsable</a:t>
                      </a:r>
                      <a:endParaRPr lang="es-CO" sz="1600" b="1" u="none" strike="noStrike" kern="1200" baseline="0" dirty="0">
                        <a:solidFill>
                          <a:schemeClr val="lt1"/>
                        </a:solidFill>
                        <a:latin typeface="+mn-lt"/>
                        <a:ea typeface="+mn-ea"/>
                        <a:cs typeface="+mn-cs"/>
                      </a:endParaRPr>
                    </a:p>
                  </a:txBody>
                  <a:tcPr marL="36000" marR="36000" marT="36015" marB="36015" anchor="ctr"/>
                </a:tc>
                <a:tc>
                  <a:txBody>
                    <a:bodyPr/>
                    <a:lstStyle/>
                    <a:p>
                      <a:pPr algn="ctr"/>
                      <a:r>
                        <a:rPr lang="es-CO" sz="1600" u="none" strike="noStrike" kern="1200" baseline="0" dirty="0"/>
                        <a:t>Fecha programada</a:t>
                      </a:r>
                      <a:endParaRPr lang="es-CO" sz="1600" b="1" u="none" strike="noStrike" kern="1200" baseline="0" dirty="0">
                        <a:solidFill>
                          <a:schemeClr val="lt1"/>
                        </a:solidFill>
                        <a:latin typeface="+mn-lt"/>
                        <a:ea typeface="+mn-ea"/>
                        <a:cs typeface="+mn-cs"/>
                      </a:endParaRPr>
                    </a:p>
                  </a:txBody>
                  <a:tcPr marL="36000" marR="36000" marT="36015" marB="36015" anchor="ctr"/>
                </a:tc>
                <a:extLst>
                  <a:ext uri="{0D108BD9-81ED-4DB2-BD59-A6C34878D82A}">
                    <a16:rowId xmlns="" xmlns:a16="http://schemas.microsoft.com/office/drawing/2014/main" val="10000"/>
                  </a:ext>
                </a:extLst>
              </a:tr>
              <a:tr h="379604">
                <a:tc>
                  <a:txBody>
                    <a:bodyPr/>
                    <a:lstStyle/>
                    <a:p>
                      <a:r>
                        <a:rPr lang="es-CO" sz="1600" dirty="0">
                          <a:effectLst>
                            <a:outerShdw blurRad="38100" dist="38100" dir="2700000" algn="tl">
                              <a:srgbClr val="000000">
                                <a:alpha val="43137"/>
                              </a:srgbClr>
                            </a:outerShdw>
                          </a:effectLst>
                        </a:rPr>
                        <a:t>2. </a:t>
                      </a:r>
                      <a:r>
                        <a:rPr lang="es-CO" sz="1600" u="none" strike="noStrike" kern="1200" baseline="0" dirty="0"/>
                        <a:t>Lineamientos de Transparencia Pasiva</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Consolidar y publicar el Plan Anual de Adquisiciones -PAA -y sus respectivas actualizaciones </a:t>
                      </a:r>
                    </a:p>
                  </a:txBody>
                  <a:tcPr marL="0" marR="0" marT="0" marB="0"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Plan Anual de Adquisiciones publicado y actualizado</a:t>
                      </a:r>
                    </a:p>
                  </a:txBody>
                  <a:tcPr marL="0" marR="0" marT="0" marB="0" anchor="ctr"/>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Plan Anual de Adquisiciones consolidado y publicado</a:t>
                      </a:r>
                      <a:endParaRPr lang="es-CO" sz="1200" u="none" strike="noStrike" kern="1200" baseline="0" dirty="0">
                        <a:solidFill>
                          <a:schemeClr val="dk1"/>
                        </a:solidFill>
                        <a:latin typeface="+mn-lt"/>
                        <a:ea typeface="+mn-ea"/>
                        <a:cs typeface="+mn-cs"/>
                      </a:endParaRPr>
                    </a:p>
                  </a:txBody>
                  <a:tcPr marL="36000" marR="36000" marT="36015" marB="36015" anchor="ctr"/>
                </a:tc>
                <a:tc>
                  <a:txBody>
                    <a:bodyPr/>
                    <a:lstStyle/>
                    <a:p>
                      <a:pPr marL="0" algn="ctr" defTabSz="914400" rtl="0" eaLnBrk="1" latinLnBrk="0" hangingPunct="1"/>
                      <a:r>
                        <a:rPr lang="es-CO" sz="1200" u="none" strike="noStrike" kern="1200" baseline="0" dirty="0">
                          <a:solidFill>
                            <a:schemeClr val="dk1"/>
                          </a:solidFill>
                          <a:latin typeface="+mn-lt"/>
                          <a:ea typeface="+mn-ea"/>
                          <a:cs typeface="+mn-cs"/>
                        </a:rPr>
                        <a:t>Dirección de Contratación con la información reportada por las Unidades Ejecutoras</a:t>
                      </a:r>
                    </a:p>
                  </a:txBody>
                  <a:tcPr marL="36000" marR="36000" marT="36015" marB="36015"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1°, 2°, 3° </a:t>
                      </a:r>
                      <a:r>
                        <a:rPr lang="es-ES" sz="1200" u="none" strike="noStrike" kern="1200" baseline="0" dirty="0" smtClean="0">
                          <a:solidFill>
                            <a:schemeClr val="dk1"/>
                          </a:solidFill>
                          <a:latin typeface="+mn-lt"/>
                          <a:ea typeface="+mn-ea"/>
                          <a:cs typeface="+mn-cs"/>
                        </a:rPr>
                        <a:t>y 4</a:t>
                      </a:r>
                      <a:r>
                        <a:rPr lang="es-ES" sz="1200" u="none" strike="noStrike" kern="1200" baseline="0" dirty="0">
                          <a:solidFill>
                            <a:schemeClr val="dk1"/>
                          </a:solidFill>
                          <a:latin typeface="+mn-lt"/>
                          <a:ea typeface="+mn-ea"/>
                          <a:cs typeface="+mn-cs"/>
                        </a:rPr>
                        <a:t>° trimestre</a:t>
                      </a:r>
                      <a:endParaRPr lang="es-CO" sz="1200" u="none" strike="noStrike" kern="1200" baseline="0" dirty="0">
                        <a:solidFill>
                          <a:schemeClr val="dk1"/>
                        </a:solidFill>
                        <a:latin typeface="+mn-lt"/>
                        <a:ea typeface="+mn-ea"/>
                        <a:cs typeface="+mn-cs"/>
                      </a:endParaRPr>
                    </a:p>
                    <a:p>
                      <a:pPr marL="0" algn="ctr" defTabSz="914400" rtl="0" eaLnBrk="1" latinLnBrk="0" hangingPunct="1"/>
                      <a:endParaRPr lang="es-CO" sz="1200" u="none" strike="noStrike" kern="1200" baseline="0" dirty="0">
                        <a:solidFill>
                          <a:schemeClr val="dk1"/>
                        </a:solidFill>
                        <a:latin typeface="+mn-lt"/>
                        <a:ea typeface="+mn-ea"/>
                        <a:cs typeface="+mn-cs"/>
                      </a:endParaRPr>
                    </a:p>
                  </a:txBody>
                  <a:tcPr marL="36000" marR="36000" marT="36015" marB="36015" anchor="ctr"/>
                </a:tc>
                <a:extLst>
                  <a:ext uri="{0D108BD9-81ED-4DB2-BD59-A6C34878D82A}">
                    <a16:rowId xmlns="" xmlns:a16="http://schemas.microsoft.com/office/drawing/2014/main" val="10001"/>
                  </a:ext>
                </a:extLst>
              </a:tr>
              <a:tr h="9658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600" dirty="0">
                          <a:effectLst>
                            <a:outerShdw blurRad="38100" dist="38100" dir="2700000" algn="tl">
                              <a:srgbClr val="000000">
                                <a:alpha val="43137"/>
                              </a:srgbClr>
                            </a:outerShdw>
                          </a:effectLst>
                        </a:rPr>
                        <a:t>3. </a:t>
                      </a:r>
                      <a:r>
                        <a:rPr lang="es-CO" sz="1600" u="none" strike="noStrike" kern="1200" baseline="0" dirty="0"/>
                        <a:t>Elaboración los Instrumentos de Gestión de la Información</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Actualizar los instrumentos de gestión de la información y adoptarlos mediante acto administrativo</a:t>
                      </a:r>
                    </a:p>
                  </a:txBody>
                  <a:tcPr marL="0" marR="0" marT="0" marB="0"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Instrumentos de gestión de la información</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Instrumentos de gestión de la información actualizados y adoptados mediante acto administrativo</a:t>
                      </a:r>
                    </a:p>
                  </a:txBody>
                  <a:tcPr marL="36000" marR="36000" marT="36015" marB="36015" anchor="ctr"/>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Secretaría General y</a:t>
                      </a:r>
                    </a:p>
                    <a:p>
                      <a:pPr marL="0" algn="ctr" defTabSz="914400" rtl="0" eaLnBrk="1" latinLnBrk="0" hangingPunct="1"/>
                      <a:r>
                        <a:rPr lang="es-ES" sz="1200" u="none" strike="noStrike" kern="1200" baseline="0" dirty="0">
                          <a:solidFill>
                            <a:schemeClr val="dk1"/>
                          </a:solidFill>
                          <a:latin typeface="+mn-lt"/>
                          <a:ea typeface="+mn-ea"/>
                          <a:cs typeface="+mn-cs"/>
                        </a:rPr>
                        <a:t>Lideres de procesos</a:t>
                      </a:r>
                      <a:endParaRPr lang="es-CO" sz="1200" u="none" strike="noStrike" kern="1200" baseline="0" dirty="0">
                        <a:solidFill>
                          <a:schemeClr val="dk1"/>
                        </a:solidFill>
                        <a:latin typeface="+mn-lt"/>
                        <a:ea typeface="+mn-ea"/>
                        <a:cs typeface="+mn-cs"/>
                      </a:endParaRPr>
                    </a:p>
                  </a:txBody>
                  <a:tcPr marL="36000" marR="36000" marT="36015" marB="36015" anchor="ctr"/>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2° trimestre</a:t>
                      </a:r>
                      <a:endParaRPr lang="es-CO" sz="1200" u="none" strike="noStrike" kern="1200" baseline="0" dirty="0">
                        <a:solidFill>
                          <a:schemeClr val="dk1"/>
                        </a:solidFill>
                        <a:latin typeface="+mn-lt"/>
                        <a:ea typeface="+mn-ea"/>
                        <a:cs typeface="+mn-cs"/>
                      </a:endParaRPr>
                    </a:p>
                  </a:txBody>
                  <a:tcPr marL="36000" marR="36000" marT="36015" marB="36015" anchor="ctr"/>
                </a:tc>
                <a:extLst>
                  <a:ext uri="{0D108BD9-81ED-4DB2-BD59-A6C34878D82A}">
                    <a16:rowId xmlns="" xmlns:a16="http://schemas.microsoft.com/office/drawing/2014/main" val="10002"/>
                  </a:ext>
                </a:extLst>
              </a:tr>
              <a:tr h="672768">
                <a:tc>
                  <a:txBody>
                    <a:bodyPr/>
                    <a:lstStyle/>
                    <a:p>
                      <a:r>
                        <a:rPr lang="es-CO" sz="1600" dirty="0">
                          <a:effectLst>
                            <a:outerShdw blurRad="38100" dist="38100" dir="2700000" algn="tl">
                              <a:srgbClr val="000000">
                                <a:alpha val="43137"/>
                              </a:srgbClr>
                            </a:outerShdw>
                          </a:effectLst>
                        </a:rPr>
                        <a:t>4. </a:t>
                      </a:r>
                      <a:r>
                        <a:rPr lang="es-CO" sz="1600" u="none" strike="noStrike" kern="1200" baseline="0" dirty="0"/>
                        <a:t>Criterio Diferencial de</a:t>
                      </a:r>
                    </a:p>
                    <a:p>
                      <a:r>
                        <a:rPr lang="es-CO" sz="1600" u="none" strike="noStrike" kern="1200" baseline="0" dirty="0"/>
                        <a:t>Accesibilidad</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Realizar acercamientos con entidades u organismos que apoyen la mejora en la atención de Población en situación de discapacidad </a:t>
                      </a:r>
                    </a:p>
                  </a:txBody>
                  <a:tcPr marL="0" marR="0" marT="0" marB="0" anchor="ctr"/>
                </a:tc>
                <a:tc>
                  <a:txBody>
                    <a:bodyPr/>
                    <a:lstStyle/>
                    <a:p>
                      <a:pPr marL="0" algn="ctr" defTabSz="914400" rtl="0" eaLnBrk="1" fontAlgn="ctr" latinLnBrk="0" hangingPunct="1"/>
                      <a:r>
                        <a:rPr lang="es-CO" sz="1200" u="none" strike="noStrike" kern="1200" baseline="0" dirty="0">
                          <a:solidFill>
                            <a:schemeClr val="dk1"/>
                          </a:solidFill>
                          <a:latin typeface="+mn-lt"/>
                          <a:ea typeface="+mn-ea"/>
                          <a:cs typeface="+mn-cs"/>
                        </a:rPr>
                        <a:t>Acercamientos</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200" u="none" strike="noStrike" kern="1200" baseline="0" dirty="0">
                          <a:solidFill>
                            <a:schemeClr val="dk1"/>
                          </a:solidFill>
                          <a:latin typeface="+mn-lt"/>
                          <a:ea typeface="+mn-ea"/>
                          <a:cs typeface="+mn-cs"/>
                        </a:rPr>
                        <a:t>Acercamientos realizados </a:t>
                      </a:r>
                    </a:p>
                  </a:txBody>
                  <a:tcPr marL="36000" marR="36000" marT="36007" marB="36007" anchor="ctr"/>
                </a:tc>
                <a:tc>
                  <a:txBody>
                    <a:bodyPr/>
                    <a:lstStyle/>
                    <a:p>
                      <a:pPr marL="0" algn="ctr" defTabSz="914400" rtl="0" eaLnBrk="1" latinLnBrk="0" hangingPunct="1"/>
                      <a:r>
                        <a:rPr lang="es-CO" sz="1200" u="none" strike="noStrike" kern="1200" baseline="0" dirty="0">
                          <a:solidFill>
                            <a:schemeClr val="dk1"/>
                          </a:solidFill>
                          <a:latin typeface="+mn-lt"/>
                          <a:ea typeface="+mn-ea"/>
                          <a:cs typeface="+mn-cs"/>
                        </a:rPr>
                        <a:t>Secretaría General</a:t>
                      </a:r>
                    </a:p>
                  </a:txBody>
                  <a:tcPr marL="36000" marR="36000" marT="36007" marB="36007"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2° </a:t>
                      </a:r>
                      <a:r>
                        <a:rPr lang="es-ES" sz="1200" u="none" strike="noStrike" kern="1200" baseline="0" dirty="0" smtClean="0">
                          <a:solidFill>
                            <a:schemeClr val="dk1"/>
                          </a:solidFill>
                          <a:latin typeface="+mn-lt"/>
                          <a:ea typeface="+mn-ea"/>
                          <a:cs typeface="+mn-cs"/>
                        </a:rPr>
                        <a:t>y 3</a:t>
                      </a:r>
                      <a:r>
                        <a:rPr lang="es-ES" sz="1200" u="none" strike="noStrike" kern="1200" baseline="0" dirty="0">
                          <a:solidFill>
                            <a:schemeClr val="dk1"/>
                          </a:solidFill>
                          <a:latin typeface="+mn-lt"/>
                          <a:ea typeface="+mn-ea"/>
                          <a:cs typeface="+mn-cs"/>
                        </a:rPr>
                        <a:t>° trimestre</a:t>
                      </a:r>
                      <a:endParaRPr lang="es-CO" sz="1200" u="none" strike="noStrike" kern="1200" baseline="0" dirty="0">
                        <a:solidFill>
                          <a:schemeClr val="dk1"/>
                        </a:solidFill>
                        <a:latin typeface="+mn-lt"/>
                        <a:ea typeface="+mn-ea"/>
                        <a:cs typeface="+mn-cs"/>
                      </a:endParaRPr>
                    </a:p>
                  </a:txBody>
                  <a:tcPr marL="36000" marR="36000" marT="36007" marB="36007" anchor="ctr"/>
                </a:tc>
                <a:extLst>
                  <a:ext uri="{0D108BD9-81ED-4DB2-BD59-A6C34878D82A}">
                    <a16:rowId xmlns="" xmlns:a16="http://schemas.microsoft.com/office/drawing/2014/main" val="10003"/>
                  </a:ext>
                </a:extLst>
              </a:tr>
              <a:tr h="672768">
                <a:tc>
                  <a:txBody>
                    <a:bodyPr/>
                    <a:lstStyle/>
                    <a:p>
                      <a:r>
                        <a:rPr lang="es-CO" sz="1600" dirty="0">
                          <a:effectLst>
                            <a:outerShdw blurRad="38100" dist="38100" dir="2700000" algn="tl">
                              <a:srgbClr val="000000">
                                <a:alpha val="43137"/>
                              </a:srgbClr>
                            </a:outerShdw>
                          </a:effectLst>
                        </a:rPr>
                        <a:t>5. </a:t>
                      </a:r>
                      <a:r>
                        <a:rPr lang="es-CO" sz="1600" u="none" strike="noStrike" kern="1200" baseline="0" dirty="0"/>
                        <a:t>Monitoreo del Acceso a</a:t>
                      </a:r>
                    </a:p>
                    <a:p>
                      <a:r>
                        <a:rPr lang="es-CO" sz="1600" u="none" strike="noStrike" kern="1200" baseline="0" dirty="0"/>
                        <a:t>la Información Pública</a:t>
                      </a:r>
                      <a:endParaRPr lang="es-CO" sz="1600" dirty="0">
                        <a:effectLst>
                          <a:outerShdw blurRad="38100" dist="38100" dir="2700000" algn="tl">
                            <a:srgbClr val="000000">
                              <a:alpha val="43137"/>
                            </a:srgbClr>
                          </a:outerShdw>
                        </a:effectLst>
                      </a:endParaRPr>
                    </a:p>
                  </a:txBody>
                  <a:tcPr marL="36000" marR="36000" marT="36015" marB="36015"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Elaborar y publicar informe de peticiones, quejas, reclamos, denuncias y solicitudes de acceso a la información en página web</a:t>
                      </a:r>
                    </a:p>
                  </a:txBody>
                  <a:tcPr marL="0" marR="0" marT="0" marB="0" anchor="ctr"/>
                </a:tc>
                <a:tc>
                  <a:txBody>
                    <a:bodyPr/>
                    <a:lstStyle/>
                    <a:p>
                      <a:pPr marL="0" algn="ctr" defTabSz="914400" rtl="0" eaLnBrk="1" fontAlgn="ctr" latinLnBrk="0" hangingPunct="1"/>
                      <a:r>
                        <a:rPr lang="es-ES" sz="1200" u="none" strike="noStrike" kern="1200" baseline="0" dirty="0">
                          <a:solidFill>
                            <a:schemeClr val="dk1"/>
                          </a:solidFill>
                          <a:latin typeface="+mn-lt"/>
                          <a:ea typeface="+mn-ea"/>
                          <a:cs typeface="+mn-cs"/>
                        </a:rPr>
                        <a:t>Informe</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u="none" strike="noStrike" kern="1200" baseline="0" dirty="0">
                          <a:solidFill>
                            <a:schemeClr val="dk1"/>
                          </a:solidFill>
                          <a:latin typeface="+mn-lt"/>
                          <a:ea typeface="+mn-ea"/>
                          <a:cs typeface="+mn-cs"/>
                        </a:rPr>
                        <a:t>Informe elaborado y publicado en página web</a:t>
                      </a:r>
                    </a:p>
                    <a:p>
                      <a:pPr marL="0" algn="ctr" defTabSz="914400" rtl="0" eaLnBrk="1" latinLnBrk="0" hangingPunct="1"/>
                      <a:endParaRPr lang="es-CO" sz="1200" u="none" strike="noStrike" kern="1200" baseline="0" dirty="0">
                        <a:solidFill>
                          <a:schemeClr val="dk1"/>
                        </a:solidFill>
                        <a:latin typeface="+mn-lt"/>
                        <a:ea typeface="+mn-ea"/>
                        <a:cs typeface="+mn-cs"/>
                      </a:endParaRPr>
                    </a:p>
                  </a:txBody>
                  <a:tcPr marL="36000" marR="36000" marT="36015" marB="36015" anchor="ctr"/>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Secretaría General- Grupo de Atención al Ciudadano</a:t>
                      </a:r>
                      <a:endParaRPr lang="es-CO" sz="1200" u="none" strike="noStrike" kern="1200" baseline="0" dirty="0">
                        <a:solidFill>
                          <a:schemeClr val="dk1"/>
                        </a:solidFill>
                        <a:latin typeface="+mn-lt"/>
                        <a:ea typeface="+mn-ea"/>
                        <a:cs typeface="+mn-cs"/>
                      </a:endParaRPr>
                    </a:p>
                  </a:txBody>
                  <a:tcPr marL="36000" marR="36000" marT="36015" marB="36015" anchor="ctr"/>
                </a:tc>
                <a:tc>
                  <a:txBody>
                    <a:bodyPr/>
                    <a:lstStyle/>
                    <a:p>
                      <a:pPr marL="0" algn="ctr" defTabSz="914400" rtl="0" eaLnBrk="1" latinLnBrk="0" hangingPunct="1"/>
                      <a:r>
                        <a:rPr lang="es-ES" sz="1200" u="none" strike="noStrike" kern="1200" baseline="0" dirty="0">
                          <a:solidFill>
                            <a:schemeClr val="dk1"/>
                          </a:solidFill>
                          <a:latin typeface="+mn-lt"/>
                          <a:ea typeface="+mn-ea"/>
                          <a:cs typeface="+mn-cs"/>
                        </a:rPr>
                        <a:t>1°, 2°, 3° y 4° trimestre</a:t>
                      </a:r>
                      <a:endParaRPr lang="es-CO" sz="1200" u="none" strike="noStrike" kern="1200" baseline="0" dirty="0">
                        <a:solidFill>
                          <a:schemeClr val="dk1"/>
                        </a:solidFill>
                        <a:latin typeface="+mn-lt"/>
                        <a:ea typeface="+mn-ea"/>
                        <a:cs typeface="+mn-cs"/>
                      </a:endParaRPr>
                    </a:p>
                  </a:txBody>
                  <a:tcPr marL="36000" marR="36000" marT="36015" marB="36015" anchor="ct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4085831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07886"/>
          </a:xfrm>
          <a:prstGeom prst="rect">
            <a:avLst/>
          </a:prstGeom>
        </p:spPr>
        <p:txBody>
          <a:bodyPr wrap="square">
            <a:spAutoFit/>
          </a:bodyPr>
          <a:lstStyle/>
          <a:p>
            <a:r>
              <a:rPr lang="es-ES" sz="2000" b="1" dirty="0">
                <a:solidFill>
                  <a:schemeClr val="bg1"/>
                </a:solidFill>
                <a:latin typeface="Arial" panose="020B0604020202020204" pitchFamily="34" charset="0"/>
                <a:cs typeface="Arial" panose="020B0604020202020204" pitchFamily="34" charset="0"/>
              </a:rPr>
              <a:t>Compromiso Institucional de lucha contra la corrupción</a:t>
            </a:r>
            <a:endParaRPr lang="es-CO" sz="2000" b="1" dirty="0">
              <a:solidFill>
                <a:schemeClr val="bg1"/>
              </a:solidFill>
              <a:latin typeface="Arial" panose="020B0604020202020204" pitchFamily="34" charset="0"/>
              <a:cs typeface="Arial" panose="020B0604020202020204" pitchFamily="34" charset="0"/>
            </a:endParaRPr>
          </a:p>
        </p:txBody>
      </p:sp>
      <p:sp>
        <p:nvSpPr>
          <p:cNvPr id="81" name="CuadroTexto 80"/>
          <p:cNvSpPr txBox="1"/>
          <p:nvPr/>
        </p:nvSpPr>
        <p:spPr>
          <a:xfrm>
            <a:off x="204717" y="517142"/>
            <a:ext cx="11878994" cy="4647426"/>
          </a:xfrm>
          <a:prstGeom prst="rect">
            <a:avLst/>
          </a:prstGeom>
          <a:noFill/>
        </p:spPr>
        <p:txBody>
          <a:bodyPr wrap="square" rtlCol="0">
            <a:spAutoFit/>
          </a:bodyPr>
          <a:lstStyle/>
          <a:p>
            <a:pPr algn="just"/>
            <a:r>
              <a:rPr lang="es-CO" sz="2000" dirty="0"/>
              <a:t> </a:t>
            </a:r>
          </a:p>
          <a:p>
            <a:pPr algn="just"/>
            <a:r>
              <a:rPr lang="es-CO" sz="2000" dirty="0" smtClean="0"/>
              <a:t>Invías comprometido </a:t>
            </a:r>
            <a:r>
              <a:rPr lang="es-CO" sz="2000" dirty="0"/>
              <a:t>con la lucha contra la corrupción, dando cumplimiento a la Ley 1474 de 2011 “</a:t>
            </a:r>
            <a:r>
              <a:rPr lang="es-CO" sz="2000" i="1" dirty="0"/>
              <a:t>Por la cual se dictan normas orientadas a fortalecer los mecanismos de prevención, investigación y sanción de actos de corrupción y la efectividad del control de la gestión pública</a:t>
            </a:r>
            <a:r>
              <a:rPr lang="es-CO" sz="2000" dirty="0"/>
              <a:t>” elabora anualmente una estrategia de lucha contra la corrupción y de atención al ciudadano, contemplando entre otras cosas, el mapa de riesgos de corrupción de la entidad, las medidas concretas para mitigar esos riesgos, las estrategias antitrámites y los mecanismos para mejorar la atención al ciudadano.</a:t>
            </a:r>
          </a:p>
          <a:p>
            <a:pPr algn="just"/>
            <a:endParaRPr lang="es-CO" sz="2000" dirty="0"/>
          </a:p>
          <a:p>
            <a:pPr algn="just"/>
            <a:r>
              <a:rPr lang="es-CO" sz="2000" i="1" dirty="0"/>
              <a:t>La formulación participativa con actores internos y externos del Plan Anticorrupción y de Atención al Ciudadano –PAAC- es liderada por la Oficina Asesora de Planeación. Dependencia </a:t>
            </a:r>
            <a:r>
              <a:rPr lang="es-CO" sz="2000" i="1" dirty="0" smtClean="0"/>
              <a:t>que asegura </a:t>
            </a:r>
            <a:r>
              <a:rPr lang="es-CO" sz="2000" i="1" dirty="0"/>
              <a:t>el cumplimiento de lo estipulado en el Decreto 124 de 2016 “Por el cual se sustituye el Título IV de la Parte 1 del Libro 2 del Decreto 1081 de 2015, relativo al “Plan Anticorrupción y de Atención al Ciudadano””, los </a:t>
            </a:r>
            <a:r>
              <a:rPr lang="es-CO" sz="2000" i="1" dirty="0" smtClean="0"/>
              <a:t>lineamientos del </a:t>
            </a:r>
            <a:r>
              <a:rPr lang="es-CO" sz="2000" i="1" dirty="0"/>
              <a:t>Modelo Integrado de Planeación y Gestión –MIPG </a:t>
            </a:r>
            <a:r>
              <a:rPr lang="es-CO" sz="2000" i="1" dirty="0" smtClean="0"/>
              <a:t>y la </a:t>
            </a:r>
            <a:r>
              <a:rPr lang="es-CO" sz="2000" i="1" dirty="0"/>
              <a:t>articulación en el Plan Estratégico Institucional -PEI- y los demás instrumentos de planeación.</a:t>
            </a:r>
          </a:p>
          <a:p>
            <a:pPr algn="just"/>
            <a:endParaRPr lang="es-ES" sz="1600" dirty="0"/>
          </a:p>
        </p:txBody>
      </p:sp>
      <p:sp>
        <p:nvSpPr>
          <p:cNvPr id="2" name="CuadroTexto 1"/>
          <p:cNvSpPr txBox="1"/>
          <p:nvPr/>
        </p:nvSpPr>
        <p:spPr>
          <a:xfrm>
            <a:off x="4594338" y="4758168"/>
            <a:ext cx="7489373" cy="938719"/>
          </a:xfrm>
          <a:prstGeom prst="rect">
            <a:avLst/>
          </a:prstGeom>
          <a:ln>
            <a:prstDash val="dash"/>
          </a:ln>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s-ES" sz="1100" dirty="0"/>
              <a:t>Para el análisis del Contexto Estratégico se consideró:</a:t>
            </a:r>
          </a:p>
          <a:p>
            <a:pPr marL="342900" indent="-342900" algn="just">
              <a:buFont typeface="+mj-lt"/>
              <a:buAutoNum type="alphaLcParenR"/>
            </a:pPr>
            <a:r>
              <a:rPr lang="es-ES" sz="1100" dirty="0"/>
              <a:t>Panorama sobre posibles hechos susceptibles de corrupción o de actos de corrupción que se han presentado en la entidad</a:t>
            </a:r>
          </a:p>
          <a:p>
            <a:pPr marL="342900" indent="-342900" algn="just">
              <a:buFont typeface="+mj-lt"/>
              <a:buAutoNum type="alphaLcParenR"/>
            </a:pPr>
            <a:r>
              <a:rPr lang="es-ES" sz="1100" dirty="0"/>
              <a:t>Trámites y servicios de la entidad </a:t>
            </a:r>
          </a:p>
          <a:p>
            <a:pPr marL="342900" indent="-342900" algn="just">
              <a:buFont typeface="+mj-lt"/>
              <a:buAutoNum type="alphaLcParenR"/>
            </a:pPr>
            <a:r>
              <a:rPr lang="es-ES" sz="1100" dirty="0"/>
              <a:t>Identificación de necesidades de información dirigida a más usuarios y ciudadanos (RENDICIÓN DE CUENTAS)</a:t>
            </a:r>
          </a:p>
          <a:p>
            <a:pPr marL="342900" indent="-342900" algn="just">
              <a:buFont typeface="+mj-lt"/>
              <a:buAutoNum type="alphaLcParenR"/>
            </a:pPr>
            <a:r>
              <a:rPr lang="es-ES" sz="1100" dirty="0"/>
              <a:t>Diagnóstico del avance en la implementación de la ley de transparencia</a:t>
            </a:r>
            <a:endParaRPr lang="es-CO" sz="1100" dirty="0"/>
          </a:p>
        </p:txBody>
      </p:sp>
    </p:spTree>
    <p:extLst>
      <p:ext uri="{BB962C8B-B14F-4D97-AF65-F5344CB8AC3E}">
        <p14:creationId xmlns:p14="http://schemas.microsoft.com/office/powerpoint/2010/main" val="2305061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486902" y="983290"/>
            <a:ext cx="5229585" cy="871359"/>
            <a:chOff x="3797995" y="1094842"/>
            <a:chExt cx="8830845" cy="749947"/>
          </a:xfrm>
        </p:grpSpPr>
        <p:sp>
          <p:nvSpPr>
            <p:cNvPr id="12" name="Pentágono 11"/>
            <p:cNvSpPr/>
            <p:nvPr/>
          </p:nvSpPr>
          <p:spPr>
            <a:xfrm>
              <a:off x="4218601" y="1098522"/>
              <a:ext cx="517959"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13" name="Forma libre 12"/>
            <p:cNvSpPr/>
            <p:nvPr/>
          </p:nvSpPr>
          <p:spPr>
            <a:xfrm>
              <a:off x="4750696" y="1098523"/>
              <a:ext cx="7878144"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14" name="CuadroTexto 13"/>
            <p:cNvSpPr txBox="1"/>
            <p:nvPr/>
          </p:nvSpPr>
          <p:spPr>
            <a:xfrm>
              <a:off x="5051752" y="1094842"/>
              <a:ext cx="7144492" cy="749947"/>
            </a:xfrm>
            <a:prstGeom prst="rect">
              <a:avLst/>
            </a:prstGeom>
            <a:noFill/>
          </p:spPr>
          <p:txBody>
            <a:bodyPr wrap="square" rtlCol="0">
              <a:spAutoFit/>
            </a:bodyPr>
            <a:lstStyle/>
            <a:p>
              <a:r>
                <a:rPr lang="es-ES" b="1" dirty="0">
                  <a:solidFill>
                    <a:schemeClr val="accent1">
                      <a:lumMod val="50000"/>
                    </a:schemeClr>
                  </a:solidFill>
                  <a:latin typeface="Arial" panose="020B0604020202020204" pitchFamily="34" charset="0"/>
                  <a:cs typeface="Arial" panose="020B0604020202020204" pitchFamily="34" charset="0"/>
                </a:rPr>
                <a:t>Lineamientos para la formulación del PAAC</a:t>
              </a:r>
              <a:endParaRPr lang="es-CO" sz="1800" b="1" dirty="0">
                <a:solidFill>
                  <a:schemeClr val="accent1">
                    <a:lumMod val="50000"/>
                  </a:schemeClr>
                </a:solidFill>
                <a:latin typeface="Arial" panose="020B0604020202020204" pitchFamily="34" charset="0"/>
                <a:cs typeface="Arial" panose="020B0604020202020204" pitchFamily="34" charset="0"/>
              </a:endParaRPr>
            </a:p>
          </p:txBody>
        </p:sp>
        <p:sp>
          <p:nvSpPr>
            <p:cNvPr id="16" name="Elipse 15"/>
            <p:cNvSpPr/>
            <p:nvPr/>
          </p:nvSpPr>
          <p:spPr>
            <a:xfrm>
              <a:off x="3797995" y="109503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grpSp>
        <p:nvGrpSpPr>
          <p:cNvPr id="23" name="Grupo 22"/>
          <p:cNvGrpSpPr/>
          <p:nvPr/>
        </p:nvGrpSpPr>
        <p:grpSpPr>
          <a:xfrm>
            <a:off x="533486" y="2245831"/>
            <a:ext cx="5228228" cy="1431975"/>
            <a:chOff x="3788546" y="1095038"/>
            <a:chExt cx="8840294" cy="873936"/>
          </a:xfrm>
        </p:grpSpPr>
        <p:sp>
          <p:nvSpPr>
            <p:cNvPr id="24" name="Pentágono 23"/>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25" name="Forma libre 24"/>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26" name="CuadroTexto 25"/>
            <p:cNvSpPr txBox="1"/>
            <p:nvPr/>
          </p:nvSpPr>
          <p:spPr>
            <a:xfrm>
              <a:off x="5066838" y="1158188"/>
              <a:ext cx="7122164" cy="810786"/>
            </a:xfrm>
            <a:prstGeom prst="rect">
              <a:avLst/>
            </a:prstGeom>
            <a:noFill/>
          </p:spPr>
          <p:txBody>
            <a:bodyPr wrap="square" rtlCol="0">
              <a:spAutoFit/>
            </a:bodyPr>
            <a:lstStyle/>
            <a:p>
              <a:pPr lvl="0"/>
              <a:r>
                <a:rPr lang="es-CO" b="1" dirty="0">
                  <a:solidFill>
                    <a:schemeClr val="accent1">
                      <a:lumMod val="50000"/>
                    </a:schemeClr>
                  </a:solidFill>
                  <a:latin typeface="Arial" panose="020B0604020202020204" pitchFamily="34" charset="0"/>
                  <a:cs typeface="Arial" panose="020B0604020202020204" pitchFamily="34" charset="0"/>
                </a:rPr>
                <a:t>Aportes de los facilitadores de Planeación (Planta Central y Direcciones Territoriales)</a:t>
              </a:r>
            </a:p>
          </p:txBody>
        </p:sp>
        <p:sp>
          <p:nvSpPr>
            <p:cNvPr id="28" name="Elipse 27"/>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grpSp>
        <p:nvGrpSpPr>
          <p:cNvPr id="35" name="Grupo 34"/>
          <p:cNvGrpSpPr/>
          <p:nvPr/>
        </p:nvGrpSpPr>
        <p:grpSpPr>
          <a:xfrm>
            <a:off x="486902" y="3816519"/>
            <a:ext cx="5228228" cy="1103858"/>
            <a:chOff x="3799261" y="1070597"/>
            <a:chExt cx="8838708" cy="641713"/>
          </a:xfrm>
        </p:grpSpPr>
        <p:sp>
          <p:nvSpPr>
            <p:cNvPr id="36" name="Pentágono 35"/>
            <p:cNvSpPr/>
            <p:nvPr/>
          </p:nvSpPr>
          <p:spPr>
            <a:xfrm>
              <a:off x="4219870" y="1074081"/>
              <a:ext cx="517958" cy="638229"/>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37" name="Forma libre 36"/>
            <p:cNvSpPr/>
            <p:nvPr/>
          </p:nvSpPr>
          <p:spPr>
            <a:xfrm>
              <a:off x="4761416" y="1098522"/>
              <a:ext cx="7876553" cy="60207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38" name="CuadroTexto 37"/>
            <p:cNvSpPr txBox="1"/>
            <p:nvPr/>
          </p:nvSpPr>
          <p:spPr>
            <a:xfrm>
              <a:off x="5096019" y="1158187"/>
              <a:ext cx="7179012" cy="449113"/>
            </a:xfrm>
            <a:prstGeom prst="rect">
              <a:avLst/>
            </a:prstGeom>
            <a:noFill/>
          </p:spPr>
          <p:txBody>
            <a:bodyPr wrap="square" rtlCol="0">
              <a:spAutoFit/>
            </a:bodyPr>
            <a:lstStyle/>
            <a:p>
              <a:r>
                <a:rPr lang="es-ES" b="1" dirty="0">
                  <a:solidFill>
                    <a:schemeClr val="accent1">
                      <a:lumMod val="50000"/>
                    </a:schemeClr>
                  </a:solidFill>
                  <a:latin typeface="Arial" panose="020B0604020202020204" pitchFamily="34" charset="0"/>
                  <a:cs typeface="Arial" panose="020B0604020202020204" pitchFamily="34" charset="0"/>
                </a:rPr>
                <a:t>Revisión participativa de la POLÍTICA INSTITUCIONAL DE ADMINISTRACIÓN DEL RIESGO</a:t>
              </a:r>
              <a:endParaRPr lang="es-CO" b="1" dirty="0">
                <a:solidFill>
                  <a:schemeClr val="accent1">
                    <a:lumMod val="50000"/>
                  </a:schemeClr>
                </a:solidFill>
                <a:latin typeface="Arial" panose="020B0604020202020204" pitchFamily="34" charset="0"/>
                <a:cs typeface="Arial" panose="020B0604020202020204" pitchFamily="34" charset="0"/>
              </a:endParaRPr>
            </a:p>
          </p:txBody>
        </p:sp>
        <p:sp>
          <p:nvSpPr>
            <p:cNvPr id="40" name="Elipse 39"/>
            <p:cNvSpPr/>
            <p:nvPr/>
          </p:nvSpPr>
          <p:spPr>
            <a:xfrm>
              <a:off x="3799261" y="1070597"/>
              <a:ext cx="630003" cy="630003"/>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cxnSp>
        <p:nvCxnSpPr>
          <p:cNvPr id="8" name="Conector recto 7"/>
          <p:cNvCxnSpPr/>
          <p:nvPr/>
        </p:nvCxnSpPr>
        <p:spPr>
          <a:xfrm flipH="1">
            <a:off x="5761714" y="914400"/>
            <a:ext cx="21271" cy="4670210"/>
          </a:xfrm>
          <a:prstGeom prst="line">
            <a:avLst/>
          </a:prstGeom>
          <a:ln w="57150"/>
        </p:spPr>
        <p:style>
          <a:lnRef idx="1">
            <a:schemeClr val="accent1"/>
          </a:lnRef>
          <a:fillRef idx="0">
            <a:schemeClr val="accent1"/>
          </a:fillRef>
          <a:effectRef idx="0">
            <a:schemeClr val="accent1"/>
          </a:effectRef>
          <a:fontRef idx="minor">
            <a:schemeClr val="tx1"/>
          </a:fontRef>
        </p:style>
      </p:cxnSp>
      <p:grpSp>
        <p:nvGrpSpPr>
          <p:cNvPr id="133" name="Grupo 132"/>
          <p:cNvGrpSpPr/>
          <p:nvPr/>
        </p:nvGrpSpPr>
        <p:grpSpPr>
          <a:xfrm flipH="1">
            <a:off x="5844385" y="1187447"/>
            <a:ext cx="5375157" cy="1884739"/>
            <a:chOff x="3788546" y="1095038"/>
            <a:chExt cx="8840294" cy="912659"/>
          </a:xfrm>
        </p:grpSpPr>
        <p:sp>
          <p:nvSpPr>
            <p:cNvPr id="134" name="Pentágono 133"/>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135" name="Forma libre 134"/>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136" name="CuadroTexto 135"/>
            <p:cNvSpPr txBox="1"/>
            <p:nvPr/>
          </p:nvSpPr>
          <p:spPr>
            <a:xfrm>
              <a:off x="5066839" y="1158189"/>
              <a:ext cx="7046792" cy="849508"/>
            </a:xfrm>
            <a:prstGeom prst="rect">
              <a:avLst/>
            </a:prstGeom>
            <a:noFill/>
          </p:spPr>
          <p:txBody>
            <a:bodyPr wrap="square" rtlCol="0">
              <a:spAutoFit/>
            </a:bodyPr>
            <a:lstStyle/>
            <a:p>
              <a:pPr algn="ctr"/>
              <a:r>
                <a:rPr lang="es-CO" b="1" dirty="0">
                  <a:solidFill>
                    <a:schemeClr val="accent1">
                      <a:lumMod val="50000"/>
                    </a:schemeClr>
                  </a:solidFill>
                  <a:latin typeface="Arial" panose="020B0604020202020204" pitchFamily="34" charset="0"/>
                  <a:cs typeface="Arial" panose="020B0604020202020204" pitchFamily="34" charset="0"/>
                </a:rPr>
                <a:t>Consulta para selección de temas Plan Anticorrupción y de Atención al Ciudadano 2019 y su Mapa de Riesgos de Corrupción</a:t>
              </a:r>
            </a:p>
            <a:p>
              <a:pPr algn="ctr"/>
              <a:endParaRPr lang="es-CO" b="1" dirty="0">
                <a:solidFill>
                  <a:schemeClr val="accent1">
                    <a:lumMod val="50000"/>
                  </a:schemeClr>
                </a:solidFill>
                <a:latin typeface="Arial" panose="020B0604020202020204" pitchFamily="34" charset="0"/>
                <a:cs typeface="Arial" panose="020B0604020202020204" pitchFamily="34" charset="0"/>
              </a:endParaRPr>
            </a:p>
          </p:txBody>
        </p:sp>
        <p:sp>
          <p:nvSpPr>
            <p:cNvPr id="138" name="Elipse 137"/>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grpSp>
        <p:nvGrpSpPr>
          <p:cNvPr id="29" name="Grupo 28"/>
          <p:cNvGrpSpPr/>
          <p:nvPr/>
        </p:nvGrpSpPr>
        <p:grpSpPr>
          <a:xfrm flipH="1">
            <a:off x="5804256" y="3163443"/>
            <a:ext cx="5270265" cy="1756934"/>
            <a:chOff x="3790135" y="1084178"/>
            <a:chExt cx="8838706" cy="1145365"/>
          </a:xfrm>
        </p:grpSpPr>
        <p:sp>
          <p:nvSpPr>
            <p:cNvPr id="30" name="Pentágono 29"/>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31" name="Forma libre 30"/>
            <p:cNvSpPr/>
            <p:nvPr/>
          </p:nvSpPr>
          <p:spPr>
            <a:xfrm>
              <a:off x="4724830" y="1098523"/>
              <a:ext cx="7904011"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32" name="CuadroTexto 31"/>
            <p:cNvSpPr txBox="1"/>
            <p:nvPr/>
          </p:nvSpPr>
          <p:spPr>
            <a:xfrm>
              <a:off x="4400667" y="1158189"/>
              <a:ext cx="7902838" cy="1071354"/>
            </a:xfrm>
            <a:prstGeom prst="rect">
              <a:avLst/>
            </a:prstGeom>
            <a:noFill/>
          </p:spPr>
          <p:txBody>
            <a:bodyPr wrap="square" rtlCol="0">
              <a:spAutoFit/>
            </a:bodyPr>
            <a:lstStyle/>
            <a:p>
              <a:pPr lvl="0"/>
              <a:r>
                <a:rPr lang="es-CO" b="1" dirty="0">
                  <a:solidFill>
                    <a:schemeClr val="accent1">
                      <a:lumMod val="50000"/>
                    </a:schemeClr>
                  </a:solidFill>
                  <a:latin typeface="Arial" panose="020B0604020202020204" pitchFamily="34" charset="0"/>
                  <a:cs typeface="Arial" panose="020B0604020202020204" pitchFamily="34" charset="0"/>
                </a:rPr>
                <a:t>Aportes ciudadanos Directiva Presidencial N°7 de 2018 - ESTADO SIMPLE COLOMBIA AGIL </a:t>
              </a:r>
            </a:p>
          </p:txBody>
        </p:sp>
        <p:sp>
          <p:nvSpPr>
            <p:cNvPr id="34" name="Elipse 33"/>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grpSp>
        <p:nvGrpSpPr>
          <p:cNvPr id="60" name="Grupo 59"/>
          <p:cNvGrpSpPr/>
          <p:nvPr/>
        </p:nvGrpSpPr>
        <p:grpSpPr>
          <a:xfrm>
            <a:off x="5791962" y="4789951"/>
            <a:ext cx="5558140" cy="794659"/>
            <a:chOff x="5102657" y="5945321"/>
            <a:chExt cx="6284084" cy="548229"/>
          </a:xfrm>
        </p:grpSpPr>
        <p:sp>
          <p:nvSpPr>
            <p:cNvPr id="61" name="Forma libre 60"/>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solidFill>
              <a:schemeClr val="accent1">
                <a:lumMod val="50000"/>
              </a:schemeClr>
            </a:solid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dirty="0"/>
            </a:p>
          </p:txBody>
        </p:sp>
        <p:grpSp>
          <p:nvGrpSpPr>
            <p:cNvPr id="62" name="Grupo 61"/>
            <p:cNvGrpSpPr/>
            <p:nvPr/>
          </p:nvGrpSpPr>
          <p:grpSpPr>
            <a:xfrm>
              <a:off x="5102657" y="5978054"/>
              <a:ext cx="5972511" cy="469245"/>
              <a:chOff x="5102657" y="5978054"/>
              <a:chExt cx="5972511" cy="469245"/>
            </a:xfrm>
          </p:grpSpPr>
          <p:sp>
            <p:nvSpPr>
              <p:cNvPr id="63" name="Pentágono 62"/>
              <p:cNvSpPr/>
              <p:nvPr/>
            </p:nvSpPr>
            <p:spPr>
              <a:xfrm>
                <a:off x="5423219" y="6002301"/>
                <a:ext cx="361141" cy="444998"/>
              </a:xfrm>
              <a:prstGeom prst="homePlate">
                <a:avLst/>
              </a:prstGeom>
              <a:solidFill>
                <a:schemeClr val="accent1">
                  <a:lumMod val="50000"/>
                </a:schemeClr>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dirty="0"/>
              </a:p>
            </p:txBody>
          </p:sp>
          <p:sp>
            <p:nvSpPr>
              <p:cNvPr id="65" name="Elipse 64"/>
              <p:cNvSpPr/>
              <p:nvPr/>
            </p:nvSpPr>
            <p:spPr>
              <a:xfrm>
                <a:off x="5102657" y="5999871"/>
                <a:ext cx="439263" cy="439263"/>
              </a:xfrm>
              <a:prstGeom prst="ellipse">
                <a:avLst/>
              </a:prstGeom>
              <a:solidFill>
                <a:schemeClr val="accent1">
                  <a:lumMod val="50000"/>
                </a:schemeClr>
              </a:solid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dirty="0"/>
              </a:p>
            </p:txBody>
          </p:sp>
          <p:sp>
            <p:nvSpPr>
              <p:cNvPr id="66" name="CuadroTexto 65"/>
              <p:cNvSpPr txBox="1"/>
              <p:nvPr/>
            </p:nvSpPr>
            <p:spPr>
              <a:xfrm>
                <a:off x="6026809" y="5978054"/>
                <a:ext cx="5048359" cy="445899"/>
              </a:xfrm>
              <a:prstGeom prst="rect">
                <a:avLst/>
              </a:prstGeom>
              <a:noFill/>
            </p:spPr>
            <p:txBody>
              <a:bodyPr wrap="square" rtlCol="0">
                <a:spAutoFit/>
              </a:bodyPr>
              <a:lstStyle/>
              <a:p>
                <a:pPr algn="ctr"/>
                <a:r>
                  <a:rPr lang="es-CO" b="1" dirty="0">
                    <a:solidFill>
                      <a:schemeClr val="bg1"/>
                    </a:solidFill>
                    <a:latin typeface="Arial" panose="020B0604020202020204" pitchFamily="34" charset="0"/>
                    <a:cs typeface="Arial" panose="020B0604020202020204" pitchFamily="34" charset="0"/>
                  </a:rPr>
                  <a:t>Publicación Versión 0 </a:t>
                </a:r>
                <a:r>
                  <a:rPr lang="es-CO" b="1" dirty="0" smtClean="0">
                    <a:solidFill>
                      <a:schemeClr val="bg1"/>
                    </a:solidFill>
                    <a:latin typeface="Arial" panose="020B0604020202020204" pitchFamily="34" charset="0"/>
                    <a:cs typeface="Arial" panose="020B0604020202020204" pitchFamily="34" charset="0"/>
                  </a:rPr>
                  <a:t>del PAAC </a:t>
                </a:r>
                <a:r>
                  <a:rPr lang="es-CO" b="1" dirty="0">
                    <a:solidFill>
                      <a:schemeClr val="bg1"/>
                    </a:solidFill>
                    <a:latin typeface="Arial" panose="020B0604020202020204" pitchFamily="34" charset="0"/>
                    <a:cs typeface="Arial" panose="020B0604020202020204" pitchFamily="34" charset="0"/>
                  </a:rPr>
                  <a:t>2019 - Documento en discusión</a:t>
                </a:r>
                <a:endParaRPr lang="es-CO" sz="1200" b="1" dirty="0">
                  <a:solidFill>
                    <a:schemeClr val="accent1">
                      <a:lumMod val="50000"/>
                    </a:schemeClr>
                  </a:solidFill>
                  <a:latin typeface="Arial" panose="020B0604020202020204" pitchFamily="34" charset="0"/>
                  <a:cs typeface="Arial" panose="020B0604020202020204" pitchFamily="34" charset="0"/>
                </a:endParaRPr>
              </a:p>
            </p:txBody>
          </p:sp>
        </p:grpSp>
      </p:grpSp>
      <p:sp>
        <p:nvSpPr>
          <p:cNvPr id="4" name="Rectángulo 3"/>
          <p:cNvSpPr/>
          <p:nvPr/>
        </p:nvSpPr>
        <p:spPr>
          <a:xfrm>
            <a:off x="7761334" y="129884"/>
            <a:ext cx="4573753" cy="461665"/>
          </a:xfrm>
          <a:prstGeom prst="rect">
            <a:avLst/>
          </a:prstGeom>
        </p:spPr>
        <p:txBody>
          <a:bodyPr wrap="none">
            <a:spAutoFit/>
          </a:bodyPr>
          <a:lstStyle/>
          <a:p>
            <a:r>
              <a:rPr lang="es-CO" sz="2400" b="1" dirty="0">
                <a:solidFill>
                  <a:schemeClr val="bg1"/>
                </a:solidFill>
                <a:latin typeface="Arial" panose="020B0604020202020204" pitchFamily="34" charset="0"/>
                <a:cs typeface="Arial" panose="020B0604020202020204" pitchFamily="34" charset="0"/>
              </a:rPr>
              <a:t>PLANEACIÓN PARTICIPATIVA</a:t>
            </a:r>
          </a:p>
        </p:txBody>
      </p:sp>
      <p:sp>
        <p:nvSpPr>
          <p:cNvPr id="2" name="CuadroTexto 1"/>
          <p:cNvSpPr txBox="1"/>
          <p:nvPr/>
        </p:nvSpPr>
        <p:spPr>
          <a:xfrm>
            <a:off x="2937017" y="5568797"/>
            <a:ext cx="6122453" cy="369332"/>
          </a:xfrm>
          <a:prstGeom prst="rect">
            <a:avLst/>
          </a:prstGeom>
          <a:noFill/>
        </p:spPr>
        <p:txBody>
          <a:bodyPr wrap="square" rtlCol="0">
            <a:spAutoFit/>
          </a:bodyPr>
          <a:lstStyle/>
          <a:p>
            <a:r>
              <a:rPr lang="es-ES" b="1" dirty="0"/>
              <a:t>Aprobación Comité Institucional de Gestión y Desempeño</a:t>
            </a:r>
            <a:endParaRPr lang="es-CO" b="1" dirty="0"/>
          </a:p>
        </p:txBody>
      </p:sp>
    </p:spTree>
    <p:extLst>
      <p:ext uri="{BB962C8B-B14F-4D97-AF65-F5344CB8AC3E}">
        <p14:creationId xmlns:p14="http://schemas.microsoft.com/office/powerpoint/2010/main" val="3980865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618247" y="125884"/>
            <a:ext cx="4573753" cy="461665"/>
          </a:xfrm>
          <a:prstGeom prst="rect">
            <a:avLst/>
          </a:prstGeom>
        </p:spPr>
        <p:txBody>
          <a:bodyPr wrap="none">
            <a:spAutoFit/>
          </a:bodyPr>
          <a:lstStyle/>
          <a:p>
            <a:r>
              <a:rPr lang="es-CO" sz="2400" b="1" dirty="0">
                <a:solidFill>
                  <a:schemeClr val="bg1"/>
                </a:solidFill>
                <a:latin typeface="Arial" panose="020B0604020202020204" pitchFamily="34" charset="0"/>
                <a:cs typeface="Arial" panose="020B0604020202020204" pitchFamily="34" charset="0"/>
              </a:rPr>
              <a:t>PLANEACIÓN PARTICIPATIVA</a:t>
            </a:r>
          </a:p>
        </p:txBody>
      </p:sp>
      <p:sp>
        <p:nvSpPr>
          <p:cNvPr id="2" name="Rectangle 1"/>
          <p:cNvSpPr>
            <a:spLocks noChangeArrowheads="1"/>
          </p:cNvSpPr>
          <p:nvPr/>
        </p:nvSpPr>
        <p:spPr bwMode="auto">
          <a:xfrm>
            <a:off x="-704976" y="6449014"/>
            <a:ext cx="406749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CO" altLang="es-CO"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*Participaron 21 ciudadanos</a:t>
            </a:r>
            <a:endParaRPr lang="es-ES" altLang="es-CO" sz="1600" dirty="0">
              <a:latin typeface="Calibri" panose="020F0502020204030204" pitchFamily="34" charset="0"/>
              <a:cs typeface="Calibri" panose="020F0502020204030204" pitchFamily="34" charset="0"/>
            </a:endParaRPr>
          </a:p>
        </p:txBody>
      </p:sp>
      <p:grpSp>
        <p:nvGrpSpPr>
          <p:cNvPr id="41" name="Grupo 40"/>
          <p:cNvGrpSpPr/>
          <p:nvPr/>
        </p:nvGrpSpPr>
        <p:grpSpPr>
          <a:xfrm>
            <a:off x="294397" y="252636"/>
            <a:ext cx="5228228" cy="791575"/>
            <a:chOff x="3799261" y="1070597"/>
            <a:chExt cx="8838708" cy="666153"/>
          </a:xfrm>
        </p:grpSpPr>
        <p:sp>
          <p:nvSpPr>
            <p:cNvPr id="42" name="Pentágono 41"/>
            <p:cNvSpPr/>
            <p:nvPr/>
          </p:nvSpPr>
          <p:spPr>
            <a:xfrm>
              <a:off x="4219870" y="1074081"/>
              <a:ext cx="517958" cy="638229"/>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43" name="Forma libre 42"/>
            <p:cNvSpPr/>
            <p:nvPr/>
          </p:nvSpPr>
          <p:spPr>
            <a:xfrm>
              <a:off x="4761416" y="1098521"/>
              <a:ext cx="7876553" cy="63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44" name="CuadroTexto 43"/>
            <p:cNvSpPr txBox="1"/>
            <p:nvPr/>
          </p:nvSpPr>
          <p:spPr>
            <a:xfrm>
              <a:off x="5096019" y="1158187"/>
              <a:ext cx="7179012" cy="543922"/>
            </a:xfrm>
            <a:prstGeom prst="rect">
              <a:avLst/>
            </a:prstGeom>
            <a:noFill/>
          </p:spPr>
          <p:txBody>
            <a:bodyPr wrap="square" rtlCol="0">
              <a:spAutoFit/>
            </a:bodyPr>
            <a:lstStyle/>
            <a:p>
              <a:r>
                <a:rPr lang="es-CO" sz="1200" b="1" dirty="0">
                  <a:solidFill>
                    <a:schemeClr val="accent1">
                      <a:lumMod val="50000"/>
                    </a:schemeClr>
                  </a:solidFill>
                  <a:latin typeface="Arial" panose="020B0604020202020204" pitchFamily="34" charset="0"/>
                  <a:cs typeface="Arial" panose="020B0604020202020204" pitchFamily="34" charset="0"/>
                </a:rPr>
                <a:t>Resultados de la Consulta para selección de temas Plan Anticorrupción y de Atención al Ciudadano 2019 y su Mapa de Riesgos de Corrupción*</a:t>
              </a:r>
            </a:p>
          </p:txBody>
        </p:sp>
        <p:sp>
          <p:nvSpPr>
            <p:cNvPr id="45" name="Elipse 44"/>
            <p:cNvSpPr/>
            <p:nvPr/>
          </p:nvSpPr>
          <p:spPr>
            <a:xfrm>
              <a:off x="3799261" y="1070597"/>
              <a:ext cx="630003" cy="630003"/>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sp>
        <p:nvSpPr>
          <p:cNvPr id="3" name="Rectángulo 2"/>
          <p:cNvSpPr/>
          <p:nvPr/>
        </p:nvSpPr>
        <p:spPr>
          <a:xfrm>
            <a:off x="6239087" y="3453202"/>
            <a:ext cx="6096000" cy="584775"/>
          </a:xfrm>
          <a:prstGeom prst="rect">
            <a:avLst/>
          </a:prstGeom>
        </p:spPr>
        <p:txBody>
          <a:bodyPr>
            <a:spAutoFit/>
          </a:bodyPr>
          <a:lstStyle/>
          <a:p>
            <a:r>
              <a:rPr lang="es-MX" sz="1600" b="1" dirty="0">
                <a:solidFill>
                  <a:srgbClr val="000000"/>
                </a:solidFill>
                <a:latin typeface="Calibri" panose="020F0502020204030204" pitchFamily="34" charset="0"/>
              </a:rPr>
              <a:t> Seleccione el trámite ante el INVÍAS que considera es engorroso, complejo o costoso:</a:t>
            </a:r>
            <a:r>
              <a:rPr lang="es-MX" sz="1600" dirty="0"/>
              <a:t> </a:t>
            </a:r>
            <a:endParaRPr lang="es-CO" sz="1600" dirty="0"/>
          </a:p>
        </p:txBody>
      </p:sp>
      <p:sp>
        <p:nvSpPr>
          <p:cNvPr id="5" name="Rectángulo 4"/>
          <p:cNvSpPr/>
          <p:nvPr/>
        </p:nvSpPr>
        <p:spPr>
          <a:xfrm>
            <a:off x="136695" y="3480571"/>
            <a:ext cx="6096000" cy="584775"/>
          </a:xfrm>
          <a:prstGeom prst="rect">
            <a:avLst/>
          </a:prstGeom>
        </p:spPr>
        <p:txBody>
          <a:bodyPr>
            <a:spAutoFit/>
          </a:bodyPr>
          <a:lstStyle/>
          <a:p>
            <a:r>
              <a:rPr lang="es-MX" sz="1600" b="1" dirty="0">
                <a:solidFill>
                  <a:srgbClr val="000000"/>
                </a:solidFill>
                <a:latin typeface="Calibri" panose="020F0502020204030204" pitchFamily="34" charset="0"/>
              </a:rPr>
              <a:t>¿Qué espacio de Rendición de Cuentas considera más relevante para que la ciudadanía participe?</a:t>
            </a:r>
            <a:r>
              <a:rPr lang="es-MX" sz="1600" dirty="0"/>
              <a:t> </a:t>
            </a:r>
            <a:endParaRPr lang="es-CO" sz="1600" dirty="0"/>
          </a:p>
        </p:txBody>
      </p:sp>
      <p:sp>
        <p:nvSpPr>
          <p:cNvPr id="6" name="Rectángulo 5"/>
          <p:cNvSpPr/>
          <p:nvPr/>
        </p:nvSpPr>
        <p:spPr>
          <a:xfrm>
            <a:off x="145075" y="1135683"/>
            <a:ext cx="5688458" cy="584775"/>
          </a:xfrm>
          <a:prstGeom prst="rect">
            <a:avLst/>
          </a:prstGeom>
        </p:spPr>
        <p:txBody>
          <a:bodyPr wrap="square">
            <a:spAutoFit/>
          </a:bodyPr>
          <a:lstStyle/>
          <a:p>
            <a:r>
              <a:rPr lang="es-MX" sz="1600" b="1" dirty="0">
                <a:solidFill>
                  <a:srgbClr val="000000"/>
                </a:solidFill>
                <a:latin typeface="Calibri" panose="020F0502020204030204" pitchFamily="34" charset="0"/>
              </a:rPr>
              <a:t>¿Cuál de los siguientes Componentes debería profundizarse en el Plan Anticorrupción y de Atención al Ciudadano 2019?</a:t>
            </a:r>
            <a:r>
              <a:rPr lang="es-MX" sz="1600" dirty="0"/>
              <a:t> </a:t>
            </a:r>
            <a:endParaRPr lang="es-CO" sz="1600" dirty="0"/>
          </a:p>
        </p:txBody>
      </p:sp>
      <p:sp>
        <p:nvSpPr>
          <p:cNvPr id="7" name="Rectángulo 6"/>
          <p:cNvSpPr/>
          <p:nvPr/>
        </p:nvSpPr>
        <p:spPr>
          <a:xfrm>
            <a:off x="6358467" y="1135683"/>
            <a:ext cx="6096000" cy="584775"/>
          </a:xfrm>
          <a:prstGeom prst="rect">
            <a:avLst/>
          </a:prstGeom>
        </p:spPr>
        <p:txBody>
          <a:bodyPr>
            <a:spAutoFit/>
          </a:bodyPr>
          <a:lstStyle/>
          <a:p>
            <a:r>
              <a:rPr lang="es-MX" sz="1600" b="1" dirty="0">
                <a:solidFill>
                  <a:srgbClr val="000000"/>
                </a:solidFill>
                <a:latin typeface="Calibri" panose="020F0502020204030204" pitchFamily="34" charset="0"/>
              </a:rPr>
              <a:t>¿Ha identificado algún riesgo de corrupción en el INVÍAS? ¿Cuál o cuáles?</a:t>
            </a:r>
            <a:endParaRPr lang="es-CO" sz="1600" dirty="0"/>
          </a:p>
        </p:txBody>
      </p:sp>
      <p:pic>
        <p:nvPicPr>
          <p:cNvPr id="13" name="Imagen 12"/>
          <p:cNvPicPr>
            <a:picLocks noChangeAspect="1"/>
          </p:cNvPicPr>
          <p:nvPr/>
        </p:nvPicPr>
        <p:blipFill rotWithShape="1">
          <a:blip r:embed="rId2"/>
          <a:srcRect l="33943" t="47635" r="26754" b="26788"/>
          <a:stretch/>
        </p:blipFill>
        <p:spPr>
          <a:xfrm>
            <a:off x="760124" y="4037977"/>
            <a:ext cx="4695082" cy="1718639"/>
          </a:xfrm>
          <a:prstGeom prst="rect">
            <a:avLst/>
          </a:prstGeom>
        </p:spPr>
      </p:pic>
      <p:pic>
        <p:nvPicPr>
          <p:cNvPr id="14" name="Imagen 13"/>
          <p:cNvPicPr>
            <a:picLocks noChangeAspect="1"/>
          </p:cNvPicPr>
          <p:nvPr/>
        </p:nvPicPr>
        <p:blipFill rotWithShape="1">
          <a:blip r:embed="rId3"/>
          <a:srcRect l="34084" t="60886" r="26651" b="14016"/>
          <a:stretch/>
        </p:blipFill>
        <p:spPr>
          <a:xfrm>
            <a:off x="588008" y="1679249"/>
            <a:ext cx="4741091" cy="1704593"/>
          </a:xfrm>
          <a:prstGeom prst="rect">
            <a:avLst/>
          </a:prstGeom>
        </p:spPr>
      </p:pic>
      <p:pic>
        <p:nvPicPr>
          <p:cNvPr id="15" name="Imagen 14"/>
          <p:cNvPicPr>
            <a:picLocks noChangeAspect="1"/>
          </p:cNvPicPr>
          <p:nvPr/>
        </p:nvPicPr>
        <p:blipFill rotWithShape="1">
          <a:blip r:embed="rId4"/>
          <a:srcRect l="23408" t="38502" r="23710" b="21142"/>
          <a:stretch/>
        </p:blipFill>
        <p:spPr>
          <a:xfrm>
            <a:off x="7070135" y="1583789"/>
            <a:ext cx="4354964" cy="1869413"/>
          </a:xfrm>
          <a:prstGeom prst="rect">
            <a:avLst/>
          </a:prstGeom>
        </p:spPr>
      </p:pic>
      <p:pic>
        <p:nvPicPr>
          <p:cNvPr id="16" name="Imagen 15"/>
          <p:cNvPicPr>
            <a:picLocks noChangeAspect="1"/>
          </p:cNvPicPr>
          <p:nvPr/>
        </p:nvPicPr>
        <p:blipFill rotWithShape="1">
          <a:blip r:embed="rId5"/>
          <a:srcRect l="34233" t="52120" r="26781" b="24152"/>
          <a:stretch/>
        </p:blipFill>
        <p:spPr>
          <a:xfrm>
            <a:off x="6595532" y="4203746"/>
            <a:ext cx="4676275" cy="1600887"/>
          </a:xfrm>
          <a:prstGeom prst="rect">
            <a:avLst/>
          </a:prstGeom>
        </p:spPr>
      </p:pic>
    </p:spTree>
    <p:extLst>
      <p:ext uri="{BB962C8B-B14F-4D97-AF65-F5344CB8AC3E}">
        <p14:creationId xmlns:p14="http://schemas.microsoft.com/office/powerpoint/2010/main" val="3733037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sp>
        <p:nvSpPr>
          <p:cNvPr id="87" name="CuadroTexto 86"/>
          <p:cNvSpPr txBox="1"/>
          <p:nvPr/>
        </p:nvSpPr>
        <p:spPr>
          <a:xfrm>
            <a:off x="365772" y="1466294"/>
            <a:ext cx="11717939" cy="1815882"/>
          </a:xfrm>
          <a:prstGeom prst="rect">
            <a:avLst/>
          </a:prstGeom>
          <a:noFill/>
        </p:spPr>
        <p:txBody>
          <a:bodyPr wrap="square" rtlCol="0">
            <a:spAutoFit/>
          </a:bodyPr>
          <a:lstStyle/>
          <a:p>
            <a:pPr>
              <a:defRPr/>
            </a:pPr>
            <a:r>
              <a:rPr lang="es-CO" sz="2800" b="1" dirty="0"/>
              <a:t>Identificar, analizar y controlar los posibles hechos generadores de corrupción en la gestión institucional, acorde con la metodología vigente y promoviendo la participación de actores internos y </a:t>
            </a:r>
            <a:r>
              <a:rPr lang="es-CO" sz="2800" b="1" dirty="0" smtClean="0"/>
              <a:t>externos para </a:t>
            </a:r>
            <a:r>
              <a:rPr lang="es-CO" sz="2800" b="1" dirty="0"/>
              <a:t>diseñar e implementar controles sólidos</a:t>
            </a:r>
          </a:p>
        </p:txBody>
      </p:sp>
      <p:grpSp>
        <p:nvGrpSpPr>
          <p:cNvPr id="88" name="Grupo 87"/>
          <p:cNvGrpSpPr/>
          <p:nvPr/>
        </p:nvGrpSpPr>
        <p:grpSpPr>
          <a:xfrm>
            <a:off x="365772" y="800598"/>
            <a:ext cx="5524184" cy="531449"/>
            <a:chOff x="5102657" y="5945321"/>
            <a:chExt cx="6284084" cy="548229"/>
          </a:xfrm>
          <a:solidFill>
            <a:schemeClr val="accent1"/>
          </a:solidFill>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grp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nvGrpSpPr>
            <p:cNvPr id="90" name="Grupo 89"/>
            <p:cNvGrpSpPr/>
            <p:nvPr/>
          </p:nvGrpSpPr>
          <p:grpSpPr>
            <a:xfrm>
              <a:off x="5102657" y="5978054"/>
              <a:ext cx="4547155" cy="476243"/>
              <a:chOff x="5102657" y="5978054"/>
              <a:chExt cx="4547155" cy="476243"/>
            </a:xfrm>
            <a:grpFill/>
          </p:grpSpPr>
          <p:sp>
            <p:nvSpPr>
              <p:cNvPr id="91" name="Pentágono 90"/>
              <p:cNvSpPr/>
              <p:nvPr/>
            </p:nvSpPr>
            <p:spPr>
              <a:xfrm>
                <a:off x="5423219" y="6002301"/>
                <a:ext cx="361141" cy="444998"/>
              </a:xfrm>
              <a:prstGeom prst="homePlate">
                <a:avLst/>
              </a:prstGeom>
              <a:grp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2" name="Elipse 91"/>
              <p:cNvSpPr/>
              <p:nvPr/>
            </p:nvSpPr>
            <p:spPr>
              <a:xfrm>
                <a:off x="5102657" y="5999871"/>
                <a:ext cx="439263" cy="439263"/>
              </a:xfrm>
              <a:prstGeom prst="ellipse">
                <a:avLst/>
              </a:prstGeom>
              <a:grp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3" name="CuadroTexto 92"/>
              <p:cNvSpPr txBox="1"/>
              <p:nvPr/>
            </p:nvSpPr>
            <p:spPr>
              <a:xfrm>
                <a:off x="6026810" y="5978054"/>
                <a:ext cx="3623002" cy="476243"/>
              </a:xfrm>
              <a:prstGeom prst="rect">
                <a:avLst/>
              </a:prstGeom>
              <a:grpFill/>
            </p:spPr>
            <p:txBody>
              <a:bodyPr wrap="square" rtlCol="0">
                <a:spAutoFit/>
              </a:bodyPr>
              <a:lstStyle/>
              <a:p>
                <a:r>
                  <a:rPr lang="es-CO" sz="2400" b="1" dirty="0">
                    <a:solidFill>
                      <a:schemeClr val="bg1"/>
                    </a:solidFill>
                    <a:latin typeface="Arial" panose="020B0604020202020204" pitchFamily="34" charset="0"/>
                    <a:cs typeface="Arial" panose="020B0604020202020204" pitchFamily="34" charset="0"/>
                  </a:rPr>
                  <a:t>Objetivo</a:t>
                </a:r>
                <a:endParaRPr lang="es-CO" sz="1600" b="1" dirty="0">
                  <a:solidFill>
                    <a:schemeClr val="accent1">
                      <a:lumMod val="50000"/>
                    </a:schemeClr>
                  </a:solidFill>
                  <a:latin typeface="Arial" panose="020B0604020202020204" pitchFamily="34" charset="0"/>
                  <a:cs typeface="Arial" panose="020B0604020202020204" pitchFamily="34" charset="0"/>
                </a:endParaRPr>
              </a:p>
            </p:txBody>
          </p:sp>
        </p:grpSp>
      </p:grpSp>
      <p:graphicFrame>
        <p:nvGraphicFramePr>
          <p:cNvPr id="2" name="Tabla 1"/>
          <p:cNvGraphicFramePr>
            <a:graphicFrameLocks noGrp="1"/>
          </p:cNvGraphicFramePr>
          <p:nvPr>
            <p:extLst>
              <p:ext uri="{D42A27DB-BD31-4B8C-83A1-F6EECF244321}">
                <p14:modId xmlns:p14="http://schemas.microsoft.com/office/powerpoint/2010/main" val="341478699"/>
              </p:ext>
            </p:extLst>
          </p:nvPr>
        </p:nvGraphicFramePr>
        <p:xfrm>
          <a:off x="407856" y="3282176"/>
          <a:ext cx="11289200" cy="1230820"/>
        </p:xfrm>
        <a:graphic>
          <a:graphicData uri="http://schemas.openxmlformats.org/drawingml/2006/table">
            <a:tbl>
              <a:tblPr firstRow="1" bandRow="1">
                <a:tableStyleId>{7DF18680-E054-41AD-8BC1-D1AEF772440D}</a:tableStyleId>
              </a:tblPr>
              <a:tblGrid>
                <a:gridCol w="9213658">
                  <a:extLst>
                    <a:ext uri="{9D8B030D-6E8A-4147-A177-3AD203B41FA5}">
                      <a16:colId xmlns="" xmlns:a16="http://schemas.microsoft.com/office/drawing/2014/main" val="20000"/>
                    </a:ext>
                  </a:extLst>
                </a:gridCol>
                <a:gridCol w="2075542">
                  <a:extLst>
                    <a:ext uri="{9D8B030D-6E8A-4147-A177-3AD203B41FA5}">
                      <a16:colId xmlns="" xmlns:a16="http://schemas.microsoft.com/office/drawing/2014/main" val="20001"/>
                    </a:ext>
                  </a:extLst>
                </a:gridCol>
              </a:tblGrid>
              <a:tr h="2505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Indicador</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Meta Anual</a:t>
                      </a:r>
                      <a:endParaRPr lang="es-CO" sz="1200" b="1" dirty="0">
                        <a:solidFill>
                          <a:schemeClr val="accent1">
                            <a:lumMod val="50000"/>
                          </a:schemeClr>
                        </a:solidFill>
                        <a:latin typeface="Arial" panose="020B0604020202020204" pitchFamily="34" charset="0"/>
                        <a:cs typeface="Arial" panose="020B0604020202020204" pitchFamily="34" charset="0"/>
                      </a:endParaRPr>
                    </a:p>
                  </a:txBody>
                  <a:tcPr/>
                </a:tc>
                <a:extLst>
                  <a:ext uri="{0D108BD9-81ED-4DB2-BD59-A6C34878D82A}">
                    <a16:rowId xmlns="" xmlns:a16="http://schemas.microsoft.com/office/drawing/2014/main" val="10000"/>
                  </a:ext>
                </a:extLst>
              </a:tr>
              <a:tr h="43253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Número de Riesgos de Corrupción analizados / Número de Riesgos de Corrupción Identificados</a:t>
                      </a:r>
                      <a:endParaRPr lang="es-CO"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 xmlns:a16="http://schemas.microsoft.com/office/drawing/2014/main" val="10001"/>
                  </a:ext>
                </a:extLst>
              </a:tr>
              <a:tr h="43253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Número de Riesgos de </a:t>
                      </a:r>
                      <a:r>
                        <a:rPr lang="es-CO" sz="1800" dirty="0" smtClean="0"/>
                        <a:t>Corrupción controlados </a:t>
                      </a:r>
                      <a:r>
                        <a:rPr lang="es-CO" sz="1800" dirty="0"/>
                        <a:t>/ Número de Riesgos de Corrupción analizados</a:t>
                      </a:r>
                      <a:endParaRPr lang="es-CO"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800" dirty="0"/>
                        <a:t>100%</a:t>
                      </a:r>
                      <a:endParaRPr lang="es-CO" dirty="0"/>
                    </a:p>
                  </a:txBody>
                  <a:tcPr anchor="ctr"/>
                </a:tc>
                <a:extLst>
                  <a:ext uri="{0D108BD9-81ED-4DB2-BD59-A6C34878D82A}">
                    <a16:rowId xmlns="" xmlns:a16="http://schemas.microsoft.com/office/drawing/2014/main" val="10002"/>
                  </a:ext>
                </a:extLst>
              </a:tr>
            </a:tbl>
          </a:graphicData>
        </a:graphic>
      </p:graphicFrame>
      <p:sp>
        <p:nvSpPr>
          <p:cNvPr id="3" name="Rectángulo 2"/>
          <p:cNvSpPr/>
          <p:nvPr/>
        </p:nvSpPr>
        <p:spPr>
          <a:xfrm>
            <a:off x="1943027" y="4913392"/>
            <a:ext cx="8563427" cy="369332"/>
          </a:xfrm>
          <a:prstGeom prst="rect">
            <a:avLst/>
          </a:prstGeom>
        </p:spPr>
        <p:txBody>
          <a:bodyPr wrap="square">
            <a:spAutoFit/>
          </a:bodyPr>
          <a:lstStyle/>
          <a:p>
            <a:r>
              <a:rPr lang="es-CO" b="1" dirty="0">
                <a:solidFill>
                  <a:schemeClr val="accent5"/>
                </a:solidFill>
                <a:effectLst>
                  <a:outerShdw blurRad="38100" dist="38100" dir="2700000" algn="tl">
                    <a:srgbClr val="000000">
                      <a:alpha val="43137"/>
                    </a:srgbClr>
                  </a:outerShdw>
                </a:effectLst>
              </a:rPr>
              <a:t>Declaramos cero tolerancia a prácticas de corrupción, en cualquiera de sus modalidades</a:t>
            </a:r>
          </a:p>
        </p:txBody>
      </p:sp>
    </p:spTree>
    <p:extLst>
      <p:ext uri="{BB962C8B-B14F-4D97-AF65-F5344CB8AC3E}">
        <p14:creationId xmlns:p14="http://schemas.microsoft.com/office/powerpoint/2010/main" val="1678442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aphicFrame>
        <p:nvGraphicFramePr>
          <p:cNvPr id="24" name="11 Tabla"/>
          <p:cNvGraphicFramePr>
            <a:graphicFrameLocks noGrp="1"/>
          </p:cNvGraphicFramePr>
          <p:nvPr>
            <p:extLst>
              <p:ext uri="{D42A27DB-BD31-4B8C-83A1-F6EECF244321}">
                <p14:modId xmlns:p14="http://schemas.microsoft.com/office/powerpoint/2010/main" val="720725429"/>
              </p:ext>
            </p:extLst>
          </p:nvPr>
        </p:nvGraphicFramePr>
        <p:xfrm>
          <a:off x="339159" y="767383"/>
          <a:ext cx="11439757" cy="4554554"/>
        </p:xfrm>
        <a:graphic>
          <a:graphicData uri="http://schemas.openxmlformats.org/drawingml/2006/table">
            <a:tbl>
              <a:tblPr firstRow="1" bandRow="1">
                <a:tableStyleId>{7DF18680-E054-41AD-8BC1-D1AEF772440D}</a:tableStyleId>
              </a:tblPr>
              <a:tblGrid>
                <a:gridCol w="1650226">
                  <a:extLst>
                    <a:ext uri="{9D8B030D-6E8A-4147-A177-3AD203B41FA5}">
                      <a16:colId xmlns="" xmlns:a16="http://schemas.microsoft.com/office/drawing/2014/main" val="20000"/>
                    </a:ext>
                  </a:extLst>
                </a:gridCol>
                <a:gridCol w="2834801">
                  <a:extLst>
                    <a:ext uri="{9D8B030D-6E8A-4147-A177-3AD203B41FA5}">
                      <a16:colId xmlns="" xmlns:a16="http://schemas.microsoft.com/office/drawing/2014/main" val="20001"/>
                    </a:ext>
                  </a:extLst>
                </a:gridCol>
                <a:gridCol w="2266950">
                  <a:extLst>
                    <a:ext uri="{9D8B030D-6E8A-4147-A177-3AD203B41FA5}">
                      <a16:colId xmlns="" xmlns:a16="http://schemas.microsoft.com/office/drawing/2014/main" val="20002"/>
                    </a:ext>
                  </a:extLst>
                </a:gridCol>
                <a:gridCol w="3051788">
                  <a:extLst>
                    <a:ext uri="{9D8B030D-6E8A-4147-A177-3AD203B41FA5}">
                      <a16:colId xmlns="" xmlns:a16="http://schemas.microsoft.com/office/drawing/2014/main" val="20003"/>
                    </a:ext>
                  </a:extLst>
                </a:gridCol>
                <a:gridCol w="1635992">
                  <a:extLst>
                    <a:ext uri="{9D8B030D-6E8A-4147-A177-3AD203B41FA5}">
                      <a16:colId xmlns="" xmlns:a16="http://schemas.microsoft.com/office/drawing/2014/main" val="20004"/>
                    </a:ext>
                  </a:extLst>
                </a:gridCol>
              </a:tblGrid>
              <a:tr h="498527">
                <a:tc>
                  <a:txBody>
                    <a:bodyPr/>
                    <a:lstStyle/>
                    <a:p>
                      <a:pPr algn="ctr"/>
                      <a:r>
                        <a:rPr lang="es-CO" sz="1400" u="none" strike="noStrike" kern="1200" baseline="0" dirty="0"/>
                        <a:t>Subcomponente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Actividades</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Meta o producto</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Responsable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Fecha programada</a:t>
                      </a:r>
                      <a:endParaRPr lang="es-CO" sz="1000" dirty="0">
                        <a:effectLst>
                          <a:outerShdw blurRad="38100" dist="38100" dir="2700000" algn="tl">
                            <a:srgbClr val="000000">
                              <a:alpha val="43137"/>
                            </a:srgbClr>
                          </a:outerShdw>
                        </a:effectLst>
                      </a:endParaRPr>
                    </a:p>
                  </a:txBody>
                  <a:tcPr marL="36006" marR="36006" marT="35919" marB="35919" anchor="ctr"/>
                </a:tc>
                <a:extLst>
                  <a:ext uri="{0D108BD9-81ED-4DB2-BD59-A6C34878D82A}">
                    <a16:rowId xmlns="" xmlns:a16="http://schemas.microsoft.com/office/drawing/2014/main" val="10000"/>
                  </a:ext>
                </a:extLst>
              </a:tr>
              <a:tr h="873283">
                <a:tc>
                  <a:txBody>
                    <a:bodyPr/>
                    <a:lstStyle/>
                    <a:p>
                      <a:pPr algn="ctr" fontAlgn="ctr"/>
                      <a:r>
                        <a:rPr lang="es-CO" sz="1400" u="none" strike="noStrike" kern="1200" baseline="0" dirty="0"/>
                        <a:t>1. Política de Administración de Riesgos de Corrupción</a:t>
                      </a:r>
                      <a:endParaRPr lang="es-CO" sz="1400" u="none" strike="noStrike" kern="1200" baseline="0" dirty="0">
                        <a:solidFill>
                          <a:schemeClr val="tx1"/>
                        </a:solidFill>
                        <a:latin typeface="+mn-lt"/>
                        <a:ea typeface="+mn-ea"/>
                        <a:cs typeface="+mn-cs"/>
                      </a:endParaRP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t>Aprobar e Implementar la nueva Política Institucional de Administración del Riesgo, y si lo amerita, actualizarla </a:t>
                      </a:r>
                      <a:endParaRPr lang="es-CO" sz="1400" u="none" strike="noStrike" kern="1200" baseline="0" dirty="0">
                        <a:solidFill>
                          <a:schemeClr val="tx1"/>
                        </a:solidFill>
                        <a:latin typeface="+mn-lt"/>
                        <a:ea typeface="+mn-ea"/>
                        <a:cs typeface="+mn-cs"/>
                      </a:endParaRPr>
                    </a:p>
                  </a:txBody>
                  <a:tcPr marL="36006" marR="36006" marT="35919" marB="35919" anchor="ctr"/>
                </a:tc>
                <a:tc>
                  <a:txBody>
                    <a:bodyPr/>
                    <a:lstStyle/>
                    <a:p>
                      <a:pPr algn="ctr"/>
                      <a:r>
                        <a:rPr lang="es-CO" sz="1400" u="none" strike="noStrike" kern="1200" baseline="0" dirty="0"/>
                        <a:t>Política Institucional de Administración del Riesgo aprobada e implementada </a:t>
                      </a:r>
                      <a:endParaRPr lang="es-CO" sz="1400" u="none" strike="noStrike" kern="1200" baseline="0" dirty="0">
                        <a:solidFill>
                          <a:schemeClr val="tx1"/>
                        </a:solidFill>
                        <a:latin typeface="+mn-lt"/>
                        <a:ea typeface="+mn-ea"/>
                        <a:cs typeface="+mn-cs"/>
                      </a:endParaRPr>
                    </a:p>
                  </a:txBody>
                  <a:tcPr marL="36006" marR="36006" marT="35919" marB="35919" anchor="ctr"/>
                </a:tc>
                <a:tc>
                  <a:txBody>
                    <a:bodyPr/>
                    <a:lstStyle/>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CO" sz="1400" u="none" strike="noStrike" kern="1200" baseline="0" dirty="0"/>
                        <a:t>Aprobación: Comité Institucional de Coordinación de Control Interno</a:t>
                      </a:r>
                      <a:endParaRPr lang="es-ES" sz="1400" b="0" u="none" strike="noStrike" kern="1200" baseline="0" dirty="0">
                        <a:solidFill>
                          <a:schemeClr val="tx1"/>
                        </a:solidFill>
                        <a:latin typeface="+mn-lt"/>
                        <a:ea typeface="+mn-ea"/>
                        <a:cs typeface="+mn-cs"/>
                      </a:endParaRP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400" u="none" strike="noStrike" kern="1200" baseline="0" dirty="0"/>
                        <a:t>Identificación de los Riesgo de corrupción y diseño de controles: Lideres de proceso</a:t>
                      </a:r>
                    </a:p>
                  </a:txBody>
                  <a:tcPr marL="36006" marR="36006" marT="35919" marB="35919" anchor="ctr"/>
                </a:tc>
                <a:tc>
                  <a:txBody>
                    <a:bodyPr/>
                    <a:lstStyle/>
                    <a:p>
                      <a:pPr algn="ctr"/>
                      <a:r>
                        <a:rPr lang="es-CO" sz="1400" u="none" strike="noStrike" kern="1200" baseline="0" dirty="0"/>
                        <a:t>1°, 2°, 3° y 4° trimestre </a:t>
                      </a:r>
                      <a:endParaRPr lang="es-CO" sz="1400" u="none" strike="noStrike" kern="1200" baseline="0" dirty="0">
                        <a:solidFill>
                          <a:schemeClr val="tx1"/>
                        </a:solidFill>
                        <a:latin typeface="+mn-lt"/>
                        <a:ea typeface="+mn-ea"/>
                        <a:cs typeface="+mn-cs"/>
                      </a:endParaRPr>
                    </a:p>
                  </a:txBody>
                  <a:tcPr marL="36006" marR="36006" marT="35919" marB="35919" anchor="ctr"/>
                </a:tc>
                <a:extLst>
                  <a:ext uri="{0D108BD9-81ED-4DB2-BD59-A6C34878D82A}">
                    <a16:rowId xmlns="" xmlns:a16="http://schemas.microsoft.com/office/drawing/2014/main" val="10001"/>
                  </a:ext>
                </a:extLst>
              </a:tr>
              <a:tr h="1001382">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400" u="none" strike="noStrike" kern="1200" baseline="0" dirty="0"/>
                        <a:t>2.Construcción del Mapa de Riesgos de Corrupción</a:t>
                      </a:r>
                    </a:p>
                    <a:p>
                      <a:pPr algn="ctr" fontAlgn="ct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ctr"/>
                      <a:r>
                        <a:rPr lang="es-ES" sz="1400" u="none" strike="noStrike" kern="1200" baseline="0" dirty="0"/>
                        <a:t>Consolidar matriz y mapa de riesgos de corrupción construida mediante proceso participativo (actores internos y externos de la entidad) y someterla a aprobación por parte del comité</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r>
                        <a:rPr lang="es-ES" sz="1400" u="none" strike="noStrike" kern="1200" baseline="0" dirty="0"/>
                        <a:t>Matriz y mapa de riesgos de corrupción consolidado y aprobada</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CO" sz="1400" u="none" strike="noStrike" kern="1200" baseline="0" dirty="0"/>
                        <a:t>Consolidación: Oficina Asesora de Planeación-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400" u="none" strike="noStrike" kern="1200" baseline="0" dirty="0"/>
                        <a:t>Aprobación: </a:t>
                      </a:r>
                      <a:r>
                        <a:rPr lang="es-CO" sz="1400" u="none" strike="noStrike" kern="1200" baseline="0" dirty="0"/>
                        <a:t>Comité Institucional de Gestión y Desempeño</a:t>
                      </a:r>
                      <a:endParaRPr lang="es-CO" sz="1400" b="0" u="sng" strike="noStrike" kern="1200" baseline="0" dirty="0">
                        <a:solidFill>
                          <a:schemeClr val="tx1"/>
                        </a:solidFill>
                        <a:latin typeface="+mn-lt"/>
                        <a:ea typeface="+mn-ea"/>
                        <a:cs typeface="+mn-cs"/>
                      </a:endParaRPr>
                    </a:p>
                  </a:txBody>
                  <a:tcPr marL="36006" marR="36006" marT="35990" marB="35990" anchor="ctr"/>
                </a:tc>
                <a:tc>
                  <a:txBody>
                    <a:bodyPr/>
                    <a:lstStyle/>
                    <a:p>
                      <a:pPr algn="ctr"/>
                      <a:r>
                        <a:rPr lang="es-CO" sz="1400" u="none" strike="noStrike" kern="1200" baseline="0" dirty="0"/>
                        <a:t>1° trimestre </a:t>
                      </a:r>
                      <a:endParaRPr lang="es-CO" sz="1400" u="none" strike="noStrike" kern="1200" baseline="0" dirty="0">
                        <a:solidFill>
                          <a:schemeClr val="tx1"/>
                        </a:solidFill>
                        <a:latin typeface="+mn-lt"/>
                        <a:ea typeface="+mn-ea"/>
                        <a:cs typeface="+mn-cs"/>
                      </a:endParaRPr>
                    </a:p>
                  </a:txBody>
                  <a:tcPr marL="36006" marR="36006" marT="35990" marB="35990" anchor="ctr"/>
                </a:tc>
                <a:extLst>
                  <a:ext uri="{0D108BD9-81ED-4DB2-BD59-A6C34878D82A}">
                    <a16:rowId xmlns="" xmlns:a16="http://schemas.microsoft.com/office/drawing/2014/main" val="10002"/>
                  </a:ext>
                </a:extLst>
              </a:tr>
              <a:tr h="1565249">
                <a:tc vMerge="1">
                  <a:txBody>
                    <a:bodyPr/>
                    <a:lstStyle/>
                    <a:p>
                      <a:pPr algn="ctr" fontAlgn="ct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ctr"/>
                      <a:r>
                        <a:rPr lang="es-ES" sz="1400" u="none" strike="noStrike" kern="1200" baseline="0" dirty="0"/>
                        <a:t>Vincular a los grupos de valor (actores internos y externos de la entidad) en la actualización del Mapa de Riesgos de Corrupción </a:t>
                      </a:r>
                      <a:r>
                        <a:rPr lang="es-ES" sz="1400" u="none" strike="noStrike" kern="1200" baseline="0" dirty="0" smtClean="0"/>
                        <a:t>2020 (</a:t>
                      </a:r>
                      <a:r>
                        <a:rPr lang="es-ES" sz="1400" u="none" strike="noStrike" kern="1200" baseline="0" dirty="0"/>
                        <a:t>Publicación en página web del borrador actualizado)</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r>
                        <a:rPr lang="es-ES" sz="1400" u="none" strike="noStrike" kern="1200" baseline="0" dirty="0"/>
                        <a:t>Consolidado de recomendaciones, temas de interés o propuesta de actividades de los grupos de valor (actores internos y externos de la entidad)</a:t>
                      </a:r>
                      <a:endParaRPr lang="es-CO" sz="1400" u="none" strike="noStrike" kern="1200" baseline="0" dirty="0">
                        <a:solidFill>
                          <a:schemeClr val="tx1"/>
                        </a:solidFill>
                        <a:latin typeface="+mn-lt"/>
                        <a:ea typeface="+mn-ea"/>
                        <a:cs typeface="+mn-cs"/>
                      </a:endParaRPr>
                    </a:p>
                  </a:txBody>
                  <a:tcPr marL="36006" marR="36006" marT="35990" marB="35990" anchor="ctr"/>
                </a:tc>
                <a:tc>
                  <a: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ES" sz="1400" u="none" strike="noStrike" kern="1200" baseline="0" dirty="0"/>
                        <a:t>Oficina Asesora de Planeación- con apoyo de la Secretaria General – Grupo de Comunicaciones</a:t>
                      </a:r>
                      <a:endParaRPr lang="es-CO" sz="1400" b="0" u="none" strike="noStrike" kern="1200" baseline="0" dirty="0">
                        <a:solidFill>
                          <a:schemeClr val="tx1"/>
                        </a:solidFill>
                        <a:latin typeface="+mn-lt"/>
                        <a:ea typeface="+mn-ea"/>
                        <a:cs typeface="+mn-cs"/>
                      </a:endParaRPr>
                    </a:p>
                  </a:txBody>
                  <a:tcPr marL="36006" marR="36006" marT="35990" marB="359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u="none" strike="noStrike" kern="1200" baseline="0" dirty="0"/>
                        <a:t>4° trimestre </a:t>
                      </a:r>
                    </a:p>
                    <a:p>
                      <a:pPr algn="ctr"/>
                      <a:endParaRPr lang="es-CO" sz="1400" u="none" strike="noStrike" kern="1200" baseline="0" dirty="0">
                        <a:solidFill>
                          <a:schemeClr val="tx1"/>
                        </a:solidFill>
                        <a:latin typeface="+mn-lt"/>
                        <a:ea typeface="+mn-ea"/>
                        <a:cs typeface="+mn-cs"/>
                      </a:endParaRPr>
                    </a:p>
                  </a:txBody>
                  <a:tcPr marL="36006" marR="36006" marT="35990" marB="35990" anchor="ct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231869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aphicFrame>
        <p:nvGraphicFramePr>
          <p:cNvPr id="24" name="11 Tabla"/>
          <p:cNvGraphicFramePr>
            <a:graphicFrameLocks noGrp="1"/>
          </p:cNvGraphicFramePr>
          <p:nvPr>
            <p:extLst>
              <p:ext uri="{D42A27DB-BD31-4B8C-83A1-F6EECF244321}">
                <p14:modId xmlns:p14="http://schemas.microsoft.com/office/powerpoint/2010/main" val="361954573"/>
              </p:ext>
            </p:extLst>
          </p:nvPr>
        </p:nvGraphicFramePr>
        <p:xfrm>
          <a:off x="353672" y="1124987"/>
          <a:ext cx="11185183" cy="4403358"/>
        </p:xfrm>
        <a:graphic>
          <a:graphicData uri="http://schemas.openxmlformats.org/drawingml/2006/table">
            <a:tbl>
              <a:tblPr firstRow="1" bandRow="1">
                <a:tableStyleId>{7DF18680-E054-41AD-8BC1-D1AEF772440D}</a:tableStyleId>
              </a:tblPr>
              <a:tblGrid>
                <a:gridCol w="1650226">
                  <a:extLst>
                    <a:ext uri="{9D8B030D-6E8A-4147-A177-3AD203B41FA5}">
                      <a16:colId xmlns="" xmlns:a16="http://schemas.microsoft.com/office/drawing/2014/main" val="20000"/>
                    </a:ext>
                  </a:extLst>
                </a:gridCol>
                <a:gridCol w="3251922">
                  <a:extLst>
                    <a:ext uri="{9D8B030D-6E8A-4147-A177-3AD203B41FA5}">
                      <a16:colId xmlns="" xmlns:a16="http://schemas.microsoft.com/office/drawing/2014/main" val="20001"/>
                    </a:ext>
                  </a:extLst>
                </a:gridCol>
                <a:gridCol w="2138937">
                  <a:extLst>
                    <a:ext uri="{9D8B030D-6E8A-4147-A177-3AD203B41FA5}">
                      <a16:colId xmlns="" xmlns:a16="http://schemas.microsoft.com/office/drawing/2014/main" val="20002"/>
                    </a:ext>
                  </a:extLst>
                </a:gridCol>
                <a:gridCol w="2762680">
                  <a:extLst>
                    <a:ext uri="{9D8B030D-6E8A-4147-A177-3AD203B41FA5}">
                      <a16:colId xmlns="" xmlns:a16="http://schemas.microsoft.com/office/drawing/2014/main" val="20003"/>
                    </a:ext>
                  </a:extLst>
                </a:gridCol>
                <a:gridCol w="1381418">
                  <a:extLst>
                    <a:ext uri="{9D8B030D-6E8A-4147-A177-3AD203B41FA5}">
                      <a16:colId xmlns="" xmlns:a16="http://schemas.microsoft.com/office/drawing/2014/main" val="20004"/>
                    </a:ext>
                  </a:extLst>
                </a:gridCol>
              </a:tblGrid>
              <a:tr h="688464">
                <a:tc>
                  <a:txBody>
                    <a:bodyPr/>
                    <a:lstStyle/>
                    <a:p>
                      <a:pPr algn="ctr"/>
                      <a:r>
                        <a:rPr lang="es-CO" sz="1400" u="none" strike="noStrike" kern="1200" baseline="0" dirty="0"/>
                        <a:t>Subcomponente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Actividades</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Meta o producto</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Responsable</a:t>
                      </a:r>
                      <a:endParaRPr lang="es-CO" sz="1000" dirty="0">
                        <a:effectLst>
                          <a:outerShdw blurRad="38100" dist="38100" dir="2700000" algn="tl">
                            <a:srgbClr val="000000">
                              <a:alpha val="43137"/>
                            </a:srgbClr>
                          </a:outerShdw>
                        </a:effectLst>
                      </a:endParaRPr>
                    </a:p>
                  </a:txBody>
                  <a:tcPr marL="36006" marR="36006" marT="35919" marB="35919" anchor="ctr"/>
                </a:tc>
                <a:tc>
                  <a:txBody>
                    <a:bodyPr/>
                    <a:lstStyle/>
                    <a:p>
                      <a:pPr algn="ctr"/>
                      <a:r>
                        <a:rPr lang="es-CO" sz="1400" u="none" strike="noStrike" kern="1200" baseline="0" dirty="0"/>
                        <a:t>Fecha programada</a:t>
                      </a:r>
                      <a:endParaRPr lang="es-CO" sz="1000" dirty="0">
                        <a:effectLst>
                          <a:outerShdw blurRad="38100" dist="38100" dir="2700000" algn="tl">
                            <a:srgbClr val="000000">
                              <a:alpha val="43137"/>
                            </a:srgbClr>
                          </a:outerShdw>
                        </a:effectLst>
                      </a:endParaRPr>
                    </a:p>
                  </a:txBody>
                  <a:tcPr marL="36006" marR="36006" marT="35919" marB="35919" anchor="ctr"/>
                </a:tc>
                <a:extLst>
                  <a:ext uri="{0D108BD9-81ED-4DB2-BD59-A6C34878D82A}">
                    <a16:rowId xmlns="" xmlns:a16="http://schemas.microsoft.com/office/drawing/2014/main" val="10000"/>
                  </a:ext>
                </a:extLst>
              </a:tr>
              <a:tr h="1748406">
                <a:tc>
                  <a:txBody>
                    <a:bodyPr/>
                    <a:lstStyle/>
                    <a:p>
                      <a:pPr algn="ctr" fontAlgn="ctr"/>
                      <a:r>
                        <a:rPr lang="es-CO" sz="1400" u="none" strike="noStrike" kern="1200" baseline="0" dirty="0"/>
                        <a:t>3. Consulta y divulgación </a:t>
                      </a:r>
                      <a:endParaRPr lang="es-CO" sz="1400" u="none" strike="noStrike" kern="1200" baseline="0" dirty="0">
                        <a:solidFill>
                          <a:schemeClr val="tx1"/>
                        </a:solidFill>
                        <a:latin typeface="+mn-lt"/>
                        <a:ea typeface="+mn-ea"/>
                        <a:cs typeface="+mn-cs"/>
                      </a:endParaRPr>
                    </a:p>
                  </a:txBody>
                  <a:tcPr marL="0" marR="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400" u="none" strike="noStrike" kern="1200" baseline="0" dirty="0"/>
                        <a:t>Divulgar en página web, redes sociales e intranet la Política de Administración del Riesgo (una vez aprobada por el respectivo Comité) e implementarla</a:t>
                      </a:r>
                      <a:endParaRPr lang="es-CO" sz="1400" b="1" u="none" strike="noStrike" kern="1200" baseline="0" dirty="0">
                        <a:solidFill>
                          <a:schemeClr val="tx1"/>
                        </a:solidFill>
                        <a:latin typeface="+mn-lt"/>
                        <a:ea typeface="+mn-ea"/>
                        <a:cs typeface="+mn-cs"/>
                      </a:endParaRPr>
                    </a:p>
                  </a:txBody>
                  <a:tcPr marL="36006" marR="36006" marT="36019" marB="36019"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400" u="none" strike="noStrike" kern="1200" baseline="0" dirty="0"/>
                        <a:t>Política de Administración del Riesgo divulgada e implementada</a:t>
                      </a:r>
                      <a:endParaRPr lang="es-CO" sz="1400" b="1" u="none" strike="noStrike" kern="1200" baseline="0" dirty="0">
                        <a:solidFill>
                          <a:schemeClr val="tx1"/>
                        </a:solidFill>
                        <a:latin typeface="+mn-lt"/>
                        <a:ea typeface="+mn-ea"/>
                        <a:cs typeface="+mn-cs"/>
                      </a:endParaRPr>
                    </a:p>
                  </a:txBody>
                  <a:tcPr marL="36006" marR="36006" marT="36019" marB="36019" anchor="ctr"/>
                </a:tc>
                <a:tc>
                  <a:txBody>
                    <a:bodyPr/>
                    <a:lstStyle/>
                    <a:p>
                      <a:pPr algn="ctr"/>
                      <a:r>
                        <a:rPr lang="es-CO" sz="1400" u="none" strike="noStrike" kern="1200" baseline="0" dirty="0"/>
                        <a:t>Oficina Asesora de Planeación</a:t>
                      </a:r>
                    </a:p>
                    <a:p>
                      <a:pPr algn="ctr"/>
                      <a:r>
                        <a:rPr lang="es-CO" sz="1400" u="none" strike="noStrike" kern="1200" baseline="0" dirty="0"/>
                        <a:t>Con el apoyo de la Secretaria General – Grupo de Comunicaciones y Líderes de proceso </a:t>
                      </a:r>
                    </a:p>
                    <a:p>
                      <a:pPr algn="ctr"/>
                      <a:endParaRPr lang="es-CO" sz="1400" u="none" strike="noStrike" kern="1200" baseline="0" dirty="0">
                        <a:solidFill>
                          <a:schemeClr val="tx1"/>
                        </a:solidFill>
                        <a:latin typeface="+mn-lt"/>
                        <a:ea typeface="+mn-ea"/>
                        <a:cs typeface="+mn-cs"/>
                      </a:endParaRPr>
                    </a:p>
                  </a:txBody>
                  <a:tcPr marL="36006" marR="36006" marT="36019" marB="36019"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200" u="none" strike="noStrike" kern="1200" baseline="0" dirty="0"/>
                        <a:t>1°, 2°, 3° y 4° trimestre </a:t>
                      </a:r>
                    </a:p>
                    <a:p>
                      <a:pPr algn="ctr"/>
                      <a:endParaRPr lang="es-CO" sz="1200" b="1" u="none" strike="noStrike" kern="1200" baseline="0" dirty="0">
                        <a:solidFill>
                          <a:schemeClr val="tx1"/>
                        </a:solidFill>
                        <a:latin typeface="+mn-lt"/>
                        <a:ea typeface="+mn-ea"/>
                        <a:cs typeface="+mn-cs"/>
                      </a:endParaRPr>
                    </a:p>
                  </a:txBody>
                  <a:tcPr marL="36006" marR="36006" marT="36019" marB="36019" anchor="ctr"/>
                </a:tc>
                <a:extLst>
                  <a:ext uri="{0D108BD9-81ED-4DB2-BD59-A6C34878D82A}">
                    <a16:rowId xmlns="" xmlns:a16="http://schemas.microsoft.com/office/drawing/2014/main" val="10001"/>
                  </a:ext>
                </a:extLst>
              </a:tr>
              <a:tr h="983244">
                <a:tc>
                  <a:txBody>
                    <a:bodyPr/>
                    <a:lstStyle/>
                    <a:p>
                      <a:pPr algn="ctr" fontAlgn="ctr"/>
                      <a:r>
                        <a:rPr lang="es-CO" sz="1400" u="none" strike="noStrike" kern="1200" baseline="0" dirty="0"/>
                        <a:t>4. Monitoreo o revisión</a:t>
                      </a:r>
                    </a:p>
                    <a:p>
                      <a:pPr algn="ctr" fontAlgn="ct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ctr"/>
                      <a:r>
                        <a:rPr lang="es-CO" sz="1400" u="none" strike="noStrike" kern="1200" baseline="0" dirty="0">
                          <a:solidFill>
                            <a:schemeClr val="dk1"/>
                          </a:solidFill>
                          <a:latin typeface="+mn-lt"/>
                          <a:ea typeface="+mn-ea"/>
                          <a:cs typeface="+mn-cs"/>
                        </a:rPr>
                        <a:t>Monitorear y revisar el Mapa de Riesgos de </a:t>
                      </a:r>
                      <a:r>
                        <a:rPr lang="es-CO" sz="1400" u="none" strike="noStrike" kern="1200" baseline="0" dirty="0" smtClean="0">
                          <a:solidFill>
                            <a:schemeClr val="dk1"/>
                          </a:solidFill>
                          <a:latin typeface="+mn-lt"/>
                          <a:ea typeface="+mn-ea"/>
                          <a:cs typeface="+mn-cs"/>
                        </a:rPr>
                        <a:t>Corrupción y </a:t>
                      </a:r>
                      <a:r>
                        <a:rPr lang="es-CO" sz="1400" u="none" strike="noStrike" kern="1200" baseline="0" dirty="0">
                          <a:solidFill>
                            <a:schemeClr val="dk1"/>
                          </a:solidFill>
                          <a:latin typeface="+mn-lt"/>
                          <a:ea typeface="+mn-ea"/>
                          <a:cs typeface="+mn-cs"/>
                        </a:rPr>
                        <a:t>si es del caso ajustarlo e informar a la Oficina Asesora de Planeación</a:t>
                      </a:r>
                    </a:p>
                  </a:txBody>
                  <a:tcPr marL="36006" marR="36006" marT="35973" marB="35973" anchor="ctr"/>
                </a:tc>
                <a:tc>
                  <a:txBody>
                    <a:bodyPr/>
                    <a:lstStyle/>
                    <a:p>
                      <a:pPr algn="ctr"/>
                      <a:r>
                        <a:rPr lang="es-CO" sz="1400" u="none" strike="noStrike" kern="1200" baseline="0" dirty="0">
                          <a:solidFill>
                            <a:schemeClr val="dk1"/>
                          </a:solidFill>
                          <a:latin typeface="+mn-lt"/>
                          <a:ea typeface="+mn-ea"/>
                          <a:cs typeface="+mn-cs"/>
                        </a:rPr>
                        <a:t>Mapa de Riesgos de Corrupción monitoreado y revisado</a:t>
                      </a:r>
                    </a:p>
                  </a:txBody>
                  <a:tcPr marL="36006" marR="36006" marT="35973" marB="35973" anchor="ctr"/>
                </a:tc>
                <a:tc>
                  <a:txBody>
                    <a:bodyPr/>
                    <a:lstStyle/>
                    <a:p>
                      <a:pPr algn="ctr"/>
                      <a:r>
                        <a:rPr lang="es-CO" sz="1400" u="none" strike="noStrike" kern="1200" baseline="0" dirty="0">
                          <a:solidFill>
                            <a:schemeClr val="dk1"/>
                          </a:solidFill>
                          <a:latin typeface="+mn-lt"/>
                          <a:ea typeface="+mn-ea"/>
                          <a:cs typeface="+mn-cs"/>
                        </a:rPr>
                        <a:t>Líderes de proceso con apoyo de la Oficina Asesora de Planeación </a:t>
                      </a:r>
                    </a:p>
                  </a:txBody>
                  <a:tcPr marL="36006" marR="36006" marT="35973" marB="35973" anchor="ctr"/>
                </a:tc>
                <a:tc>
                  <a:txBody>
                    <a:bodyPr/>
                    <a:lstStyle/>
                    <a:p>
                      <a:pPr algn="ctr"/>
                      <a:r>
                        <a:rPr lang="es-CO" sz="1400" u="none" strike="noStrike" kern="1200" baseline="0" dirty="0">
                          <a:solidFill>
                            <a:schemeClr val="dk1"/>
                          </a:solidFill>
                          <a:latin typeface="+mn-lt"/>
                          <a:ea typeface="+mn-ea"/>
                          <a:cs typeface="+mn-cs"/>
                        </a:rPr>
                        <a:t>1°, 2°, 3° y 4° trimestre </a:t>
                      </a:r>
                    </a:p>
                  </a:txBody>
                  <a:tcPr marL="36006" marR="36006" marT="35973" marB="35973" anchor="ctr"/>
                </a:tc>
                <a:extLst>
                  <a:ext uri="{0D108BD9-81ED-4DB2-BD59-A6C34878D82A}">
                    <a16:rowId xmlns="" xmlns:a16="http://schemas.microsoft.com/office/drawing/2014/main" val="10002"/>
                  </a:ext>
                </a:extLst>
              </a:tr>
              <a:tr h="983244">
                <a:tc>
                  <a:txBody>
                    <a:bodyPr/>
                    <a:lstStyle/>
                    <a:p>
                      <a:pPr algn="ctr" fontAlgn="ctr"/>
                      <a:r>
                        <a:rPr lang="es-CO" sz="1400" u="none" strike="noStrike" kern="1200" baseline="0" dirty="0"/>
                        <a:t>5. Seguimiento</a:t>
                      </a:r>
                      <a:endParaRPr lang="es-CO" sz="1400" u="none" strike="noStrike" kern="1200" baseline="0" dirty="0">
                        <a:solidFill>
                          <a:schemeClr val="tx1"/>
                        </a:solidFill>
                        <a:latin typeface="+mn-lt"/>
                        <a:ea typeface="+mn-ea"/>
                        <a:cs typeface="+mn-cs"/>
                      </a:endParaRP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Publicar y divulgar el monitoreo y seguimiento de la ejecución del PAAC 2018 y 2019</a:t>
                      </a:r>
                    </a:p>
                  </a:txBody>
                  <a:tcPr marL="0" marR="0" marT="0" marB="0" anchor="ctr"/>
                </a:tc>
                <a:tc>
                  <a:txBody>
                    <a:bodyPr/>
                    <a:lstStyle/>
                    <a:p>
                      <a:pPr algn="l" fontAlgn="ctr"/>
                      <a:r>
                        <a:rPr lang="es-ES" sz="1400" u="none" strike="noStrike" kern="1200" baseline="0" dirty="0">
                          <a:solidFill>
                            <a:schemeClr val="dk1"/>
                          </a:solidFill>
                          <a:latin typeface="+mn-lt"/>
                          <a:ea typeface="+mn-ea"/>
                          <a:cs typeface="+mn-cs"/>
                        </a:rPr>
                        <a:t>Seguimiento y monitoreo de la ejecución del PAAC 2018 y 2019 Publicado y divulgado </a:t>
                      </a:r>
                    </a:p>
                  </a:txBody>
                  <a:tcPr marL="0" marR="0" marT="0" marB="0" anchor="ctr"/>
                </a:tc>
                <a:tc>
                  <a:txBody>
                    <a:bodyPr/>
                    <a:lstStyle/>
                    <a:p>
                      <a:pPr algn="ctr"/>
                      <a:r>
                        <a:rPr lang="es-ES" sz="1400" u="none" strike="noStrike" kern="1200" baseline="0" dirty="0">
                          <a:solidFill>
                            <a:schemeClr val="dk1"/>
                          </a:solidFill>
                          <a:latin typeface="+mn-lt"/>
                          <a:ea typeface="+mn-ea"/>
                          <a:cs typeface="+mn-cs"/>
                        </a:rPr>
                        <a:t>Oficina Asesora de Planeación, Oficina de Control Interno, Secretaría general</a:t>
                      </a:r>
                      <a:endParaRPr lang="es-CO" sz="1400" u="none" strike="noStrike" kern="1200" baseline="0" dirty="0">
                        <a:solidFill>
                          <a:schemeClr val="dk1"/>
                        </a:solidFill>
                        <a:latin typeface="+mn-lt"/>
                        <a:ea typeface="+mn-ea"/>
                        <a:cs typeface="+mn-cs"/>
                      </a:endParaRPr>
                    </a:p>
                  </a:txBody>
                  <a:tcPr marL="36006" marR="36006" marT="35973" marB="35973"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400" u="none" strike="noStrike" kern="1200" baseline="0" dirty="0">
                          <a:solidFill>
                            <a:schemeClr val="dk1"/>
                          </a:solidFill>
                          <a:latin typeface="+mn-lt"/>
                          <a:ea typeface="+mn-ea"/>
                          <a:cs typeface="+mn-cs"/>
                        </a:rPr>
                        <a:t>1°, 2°, 3° y 4° trimestre </a:t>
                      </a:r>
                    </a:p>
                    <a:p>
                      <a:pPr algn="ctr"/>
                      <a:endParaRPr lang="es-CO" sz="1400" u="none" strike="noStrike" kern="1200" baseline="0" dirty="0">
                        <a:solidFill>
                          <a:schemeClr val="dk1"/>
                        </a:solidFill>
                        <a:latin typeface="+mn-lt"/>
                        <a:ea typeface="+mn-ea"/>
                        <a:cs typeface="+mn-cs"/>
                      </a:endParaRPr>
                    </a:p>
                  </a:txBody>
                  <a:tcPr marL="36006" marR="36006" marT="35973" marB="35973" anchor="ct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29279142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a:extLst>
              <a:ext uri="{FF2B5EF4-FFF2-40B4-BE49-F238E27FC236}">
                <a16:creationId xmlns="" xmlns:a16="http://schemas.microsoft.com/office/drawing/2014/main" id="{1AFB049C-6B68-4B65-A015-20D3416AB98F}"/>
              </a:ext>
            </a:extLst>
          </p:cNvPr>
          <p:cNvSpPr/>
          <p:nvPr/>
        </p:nvSpPr>
        <p:spPr>
          <a:xfrm>
            <a:off x="6815025" y="-2058"/>
            <a:ext cx="5268686" cy="769441"/>
          </a:xfrm>
          <a:prstGeom prst="rect">
            <a:avLst/>
          </a:prstGeom>
        </p:spPr>
        <p:txBody>
          <a:bodyPr wrap="square">
            <a:spAutoFit/>
          </a:bodyPr>
          <a:lstStyle/>
          <a:p>
            <a:r>
              <a:rPr lang="es-ES" sz="2800" b="1" dirty="0">
                <a:solidFill>
                  <a:schemeClr val="bg1"/>
                </a:solidFill>
                <a:latin typeface="Arial" panose="020B0604020202020204" pitchFamily="34" charset="0"/>
                <a:cs typeface="Arial" panose="020B0604020202020204" pitchFamily="34" charset="0"/>
              </a:rPr>
              <a:t>Componente 1 - </a:t>
            </a:r>
            <a:r>
              <a:rPr lang="es-ES" sz="1600" b="1" dirty="0">
                <a:solidFill>
                  <a:schemeClr val="bg1"/>
                </a:solidFill>
                <a:latin typeface="Arial" panose="020B0604020202020204" pitchFamily="34" charset="0"/>
                <a:cs typeface="Arial" panose="020B0604020202020204" pitchFamily="34" charset="0"/>
              </a:rPr>
              <a:t>Gestión del Riesgo de Corrupción “MAPA DE RIESGOS DE CORRUPCIÓN</a:t>
            </a:r>
            <a:endParaRPr lang="es-CO" sz="1600" b="1" dirty="0">
              <a:solidFill>
                <a:schemeClr val="bg1"/>
              </a:solidFill>
              <a:latin typeface="Arial" panose="020B0604020202020204" pitchFamily="34" charset="0"/>
              <a:cs typeface="Arial" panose="020B0604020202020204" pitchFamily="34" charset="0"/>
            </a:endParaRPr>
          </a:p>
        </p:txBody>
      </p:sp>
      <p:grpSp>
        <p:nvGrpSpPr>
          <p:cNvPr id="88" name="Grupo 87"/>
          <p:cNvGrpSpPr/>
          <p:nvPr/>
        </p:nvGrpSpPr>
        <p:grpSpPr>
          <a:xfrm>
            <a:off x="0" y="-1"/>
            <a:ext cx="5524184" cy="1122204"/>
            <a:chOff x="5102657" y="5945321"/>
            <a:chExt cx="6284084" cy="548229"/>
          </a:xfrm>
        </p:grpSpPr>
        <p:sp>
          <p:nvSpPr>
            <p:cNvPr id="89" name="Forma libre 88"/>
            <p:cNvSpPr/>
            <p:nvPr/>
          </p:nvSpPr>
          <p:spPr>
            <a:xfrm>
              <a:off x="5665668" y="5945321"/>
              <a:ext cx="5721073" cy="54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a:solidFill>
              <a:schemeClr val="accent1">
                <a:lumMod val="50000"/>
              </a:schemeClr>
            </a:solidFill>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nvGrpSpPr>
            <p:cNvPr id="90" name="Grupo 89"/>
            <p:cNvGrpSpPr/>
            <p:nvPr/>
          </p:nvGrpSpPr>
          <p:grpSpPr>
            <a:xfrm>
              <a:off x="5102657" y="5978054"/>
              <a:ext cx="5759195" cy="496180"/>
              <a:chOff x="5102657" y="5978054"/>
              <a:chExt cx="5759195" cy="496180"/>
            </a:xfrm>
          </p:grpSpPr>
          <p:sp>
            <p:nvSpPr>
              <p:cNvPr id="91" name="Pentágono 90"/>
              <p:cNvSpPr/>
              <p:nvPr/>
            </p:nvSpPr>
            <p:spPr>
              <a:xfrm>
                <a:off x="5423219" y="6002301"/>
                <a:ext cx="361141" cy="444998"/>
              </a:xfrm>
              <a:prstGeom prst="homePlate">
                <a:avLst/>
              </a:prstGeom>
              <a:solidFill>
                <a:schemeClr val="accent1">
                  <a:lumMod val="50000"/>
                </a:schemeClr>
              </a:solidFill>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2" name="Elipse 91"/>
              <p:cNvSpPr/>
              <p:nvPr/>
            </p:nvSpPr>
            <p:spPr>
              <a:xfrm>
                <a:off x="5102657" y="5999871"/>
                <a:ext cx="439263" cy="439263"/>
              </a:xfrm>
              <a:prstGeom prst="ellipse">
                <a:avLst/>
              </a:prstGeom>
              <a:solidFill>
                <a:schemeClr val="accent1">
                  <a:lumMod val="50000"/>
                </a:schemeClr>
              </a:solidFill>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93" name="CuadroTexto 92"/>
              <p:cNvSpPr txBox="1"/>
              <p:nvPr/>
            </p:nvSpPr>
            <p:spPr>
              <a:xfrm>
                <a:off x="6026810" y="5978054"/>
                <a:ext cx="4835042" cy="496180"/>
              </a:xfrm>
              <a:prstGeom prst="rect">
                <a:avLst/>
              </a:prstGeom>
              <a:noFill/>
            </p:spPr>
            <p:txBody>
              <a:bodyPr wrap="square" rtlCol="0">
                <a:spAutoFit/>
              </a:bodyPr>
              <a:lstStyle/>
              <a:p>
                <a:pPr algn="ctr"/>
                <a:r>
                  <a:rPr lang="es-CO" sz="2000" b="1" dirty="0">
                    <a:solidFill>
                      <a:schemeClr val="bg1"/>
                    </a:solidFill>
                    <a:latin typeface="Arial" panose="020B0604020202020204" pitchFamily="34" charset="0"/>
                    <a:cs typeface="Arial" panose="020B0604020202020204" pitchFamily="34" charset="0"/>
                  </a:rPr>
                  <a:t>Metodología empleada para elaborar el </a:t>
                </a:r>
                <a:r>
                  <a:rPr lang="es-ES" sz="2000" b="1" dirty="0">
                    <a:solidFill>
                      <a:schemeClr val="bg1"/>
                    </a:solidFill>
                    <a:latin typeface="Arial" panose="020B0604020202020204" pitchFamily="34" charset="0"/>
                    <a:cs typeface="Arial" panose="020B0604020202020204" pitchFamily="34" charset="0"/>
                  </a:rPr>
                  <a:t>MAPA DE RIESGOS DE CORRUPCIÓN</a:t>
                </a:r>
                <a:endParaRPr lang="es-CO" sz="2000" b="1" dirty="0">
                  <a:solidFill>
                    <a:schemeClr val="bg1"/>
                  </a:solidFill>
                  <a:latin typeface="Arial" panose="020B0604020202020204" pitchFamily="34" charset="0"/>
                  <a:cs typeface="Arial" panose="020B0604020202020204" pitchFamily="34" charset="0"/>
                </a:endParaRPr>
              </a:p>
            </p:txBody>
          </p:sp>
        </p:grpSp>
      </p:grpSp>
      <p:grpSp>
        <p:nvGrpSpPr>
          <p:cNvPr id="16" name="Grupo 15"/>
          <p:cNvGrpSpPr/>
          <p:nvPr/>
        </p:nvGrpSpPr>
        <p:grpSpPr>
          <a:xfrm>
            <a:off x="178269" y="1972678"/>
            <a:ext cx="5583609" cy="577645"/>
            <a:chOff x="3788546" y="1095038"/>
            <a:chExt cx="8840294" cy="670249"/>
          </a:xfrm>
        </p:grpSpPr>
        <p:sp>
          <p:nvSpPr>
            <p:cNvPr id="18" name="Pentágono 17"/>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19" name="Forma libre 18"/>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solidFill>
                  <a:schemeClr val="bg1"/>
                </a:solidFill>
              </a:endParaRPr>
            </a:p>
          </p:txBody>
        </p:sp>
        <p:sp>
          <p:nvSpPr>
            <p:cNvPr id="20" name="CuadroTexto 19"/>
            <p:cNvSpPr txBox="1"/>
            <p:nvPr/>
          </p:nvSpPr>
          <p:spPr>
            <a:xfrm>
              <a:off x="5066837" y="1158188"/>
              <a:ext cx="6926513" cy="607099"/>
            </a:xfrm>
            <a:prstGeom prst="rect">
              <a:avLst/>
            </a:prstGeom>
            <a:noFill/>
          </p:spPr>
          <p:txBody>
            <a:bodyPr wrap="square" rtlCol="0">
              <a:spAutoFit/>
            </a:bodyPr>
            <a:lstStyle/>
            <a:p>
              <a:r>
                <a:rPr lang="es-ES" sz="14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Taller con </a:t>
              </a:r>
              <a:r>
                <a:rPr lang="es-ES"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facilitadores MIPG* para aclarar dudas y analizar posibles riesgos de corrupción</a:t>
              </a:r>
              <a:endPar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1" name="Elipse 20"/>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grpSp>
        <p:nvGrpSpPr>
          <p:cNvPr id="22" name="Grupo 21"/>
          <p:cNvGrpSpPr/>
          <p:nvPr/>
        </p:nvGrpSpPr>
        <p:grpSpPr>
          <a:xfrm>
            <a:off x="94995" y="3747717"/>
            <a:ext cx="5583609" cy="574113"/>
            <a:chOff x="3799261" y="1070597"/>
            <a:chExt cx="8838708" cy="666153"/>
          </a:xfrm>
        </p:grpSpPr>
        <p:sp>
          <p:nvSpPr>
            <p:cNvPr id="23" name="Pentágono 22"/>
            <p:cNvSpPr/>
            <p:nvPr/>
          </p:nvSpPr>
          <p:spPr>
            <a:xfrm>
              <a:off x="4219870" y="1074081"/>
              <a:ext cx="517958" cy="638229"/>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24" name="Forma libre 23"/>
            <p:cNvSpPr/>
            <p:nvPr/>
          </p:nvSpPr>
          <p:spPr>
            <a:xfrm>
              <a:off x="4761416" y="1098521"/>
              <a:ext cx="7876553" cy="638229"/>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25" name="CuadroTexto 24"/>
            <p:cNvSpPr txBox="1"/>
            <p:nvPr/>
          </p:nvSpPr>
          <p:spPr>
            <a:xfrm>
              <a:off x="5096021" y="1158187"/>
              <a:ext cx="7211393" cy="357119"/>
            </a:xfrm>
            <a:prstGeom prst="rect">
              <a:avLst/>
            </a:prstGeom>
            <a:noFill/>
          </p:spPr>
          <p:txBody>
            <a:bodyPr wrap="square" rtlCol="0">
              <a:spAutoFit/>
            </a:bodyPr>
            <a:lstStyle/>
            <a:p>
              <a:r>
                <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Consolidación de los Riesgos de Corrupción </a:t>
              </a:r>
            </a:p>
          </p:txBody>
        </p:sp>
        <p:sp>
          <p:nvSpPr>
            <p:cNvPr id="26" name="Elipse 25"/>
            <p:cNvSpPr/>
            <p:nvPr/>
          </p:nvSpPr>
          <p:spPr>
            <a:xfrm>
              <a:off x="3799261" y="1070597"/>
              <a:ext cx="630003" cy="630003"/>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grpSp>
        <p:nvGrpSpPr>
          <p:cNvPr id="27" name="Grupo 26"/>
          <p:cNvGrpSpPr/>
          <p:nvPr/>
        </p:nvGrpSpPr>
        <p:grpSpPr>
          <a:xfrm flipH="1">
            <a:off x="5779022" y="1239943"/>
            <a:ext cx="5558496" cy="811227"/>
            <a:chOff x="3788546" y="1095038"/>
            <a:chExt cx="8840294" cy="705984"/>
          </a:xfrm>
        </p:grpSpPr>
        <p:sp>
          <p:nvSpPr>
            <p:cNvPr id="28" name="Pentágono 27"/>
            <p:cNvSpPr/>
            <p:nvPr/>
          </p:nvSpPr>
          <p:spPr>
            <a:xfrm>
              <a:off x="4209154" y="1098522"/>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29" name="Forma libre 28"/>
            <p:cNvSpPr/>
            <p:nvPr/>
          </p:nvSpPr>
          <p:spPr>
            <a:xfrm>
              <a:off x="4703384" y="1098523"/>
              <a:ext cx="7925456" cy="63822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00" dirty="0"/>
            </a:p>
          </p:txBody>
        </p:sp>
        <p:sp>
          <p:nvSpPr>
            <p:cNvPr id="30" name="CuadroTexto 29"/>
            <p:cNvSpPr txBox="1"/>
            <p:nvPr/>
          </p:nvSpPr>
          <p:spPr>
            <a:xfrm>
              <a:off x="5066839" y="1158188"/>
              <a:ext cx="7046792" cy="642834"/>
            </a:xfrm>
            <a:prstGeom prst="rect">
              <a:avLst/>
            </a:prstGeom>
            <a:noFill/>
          </p:spPr>
          <p:txBody>
            <a:bodyPr wrap="square" rtlCol="0">
              <a:spAutoFit/>
            </a:bodyPr>
            <a:lstStyle/>
            <a:p>
              <a:pPr algn="ctr"/>
              <a:r>
                <a:rPr lang="es-ES"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Revisión participativa de la POLÍTICA INSTITUCIONAL DE ADMINISTRACIÓN DEL RIESGO</a:t>
              </a:r>
              <a:endPar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1" name="Elipse 30"/>
            <p:cNvSpPr/>
            <p:nvPr/>
          </p:nvSpPr>
          <p:spPr>
            <a:xfrm>
              <a:off x="3788546" y="1095038"/>
              <a:ext cx="630003" cy="630004"/>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grpSp>
        <p:nvGrpSpPr>
          <p:cNvPr id="32" name="Grupo 31"/>
          <p:cNvGrpSpPr/>
          <p:nvPr/>
        </p:nvGrpSpPr>
        <p:grpSpPr>
          <a:xfrm flipH="1">
            <a:off x="5779822" y="3373878"/>
            <a:ext cx="5557695" cy="655889"/>
            <a:chOff x="3790135" y="975713"/>
            <a:chExt cx="8838706" cy="761038"/>
          </a:xfrm>
        </p:grpSpPr>
        <p:sp>
          <p:nvSpPr>
            <p:cNvPr id="33" name="Pentágono 32"/>
            <p:cNvSpPr/>
            <p:nvPr/>
          </p:nvSpPr>
          <p:spPr>
            <a:xfrm>
              <a:off x="4210743" y="1087663"/>
              <a:ext cx="517958" cy="638228"/>
            </a:xfrm>
            <a:prstGeom prst="homePlate">
              <a:avLst/>
            </a:prstGeom>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34" name="Forma libre 33"/>
            <p:cNvSpPr/>
            <p:nvPr/>
          </p:nvSpPr>
          <p:spPr>
            <a:xfrm>
              <a:off x="4724831" y="975713"/>
              <a:ext cx="7904010" cy="761038"/>
            </a:xfrm>
            <a:custGeom>
              <a:avLst/>
              <a:gdLst>
                <a:gd name="connsiteX0" fmla="*/ 0 w 763861"/>
                <a:gd name="connsiteY0" fmla="*/ 0 h 806479"/>
                <a:gd name="connsiteX1" fmla="*/ 240208 w 763861"/>
                <a:gd name="connsiteY1" fmla="*/ 0 h 806479"/>
                <a:gd name="connsiteX2" fmla="*/ 245903 w 763861"/>
                <a:gd name="connsiteY2" fmla="*/ 9560 h 806479"/>
                <a:gd name="connsiteX3" fmla="*/ 245903 w 763861"/>
                <a:gd name="connsiteY3" fmla="*/ 0 h 806479"/>
                <a:gd name="connsiteX4" fmla="*/ 504882 w 763861"/>
                <a:gd name="connsiteY4" fmla="*/ 0 h 806479"/>
                <a:gd name="connsiteX5" fmla="*/ 763861 w 763861"/>
                <a:gd name="connsiteY5" fmla="*/ 403240 h 806479"/>
                <a:gd name="connsiteX6" fmla="*/ 504882 w 763861"/>
                <a:gd name="connsiteY6" fmla="*/ 806479 h 806479"/>
                <a:gd name="connsiteX7" fmla="*/ 245903 w 763861"/>
                <a:gd name="connsiteY7" fmla="*/ 806479 h 806479"/>
                <a:gd name="connsiteX8" fmla="*/ 245903 w 763861"/>
                <a:gd name="connsiteY8" fmla="*/ 796919 h 806479"/>
                <a:gd name="connsiteX9" fmla="*/ 240208 w 763861"/>
                <a:gd name="connsiteY9" fmla="*/ 806479 h 806479"/>
                <a:gd name="connsiteX10" fmla="*/ 0 w 763861"/>
                <a:gd name="connsiteY10" fmla="*/ 806479 h 806479"/>
                <a:gd name="connsiteX11" fmla="*/ 240208 w 763861"/>
                <a:gd name="connsiteY11" fmla="*/ 40324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4882 w 5292318"/>
                <a:gd name="connsiteY6" fmla="*/ 806479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04882 w 5292318"/>
                <a:gd name="connsiteY4" fmla="*/ 0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92318"/>
                <a:gd name="connsiteY0" fmla="*/ 0 h 806479"/>
                <a:gd name="connsiteX1" fmla="*/ 240208 w 5292318"/>
                <a:gd name="connsiteY1" fmla="*/ 0 h 806479"/>
                <a:gd name="connsiteX2" fmla="*/ 245903 w 5292318"/>
                <a:gd name="connsiteY2" fmla="*/ 9560 h 806479"/>
                <a:gd name="connsiteX3" fmla="*/ 245903 w 5292318"/>
                <a:gd name="connsiteY3" fmla="*/ 0 h 806479"/>
                <a:gd name="connsiteX4" fmla="*/ 5131311 w 5292318"/>
                <a:gd name="connsiteY4" fmla="*/ 10886 h 806479"/>
                <a:gd name="connsiteX5" fmla="*/ 5292318 w 5292318"/>
                <a:gd name="connsiteY5" fmla="*/ 479440 h 806479"/>
                <a:gd name="connsiteX6" fmla="*/ 5055111 w 5292318"/>
                <a:gd name="connsiteY6" fmla="*/ 719393 h 806479"/>
                <a:gd name="connsiteX7" fmla="*/ 245903 w 5292318"/>
                <a:gd name="connsiteY7" fmla="*/ 806479 h 806479"/>
                <a:gd name="connsiteX8" fmla="*/ 245903 w 5292318"/>
                <a:gd name="connsiteY8" fmla="*/ 796919 h 806479"/>
                <a:gd name="connsiteX9" fmla="*/ 240208 w 5292318"/>
                <a:gd name="connsiteY9" fmla="*/ 806479 h 806479"/>
                <a:gd name="connsiteX10" fmla="*/ 0 w 5292318"/>
                <a:gd name="connsiteY10" fmla="*/ 806479 h 806479"/>
                <a:gd name="connsiteX11" fmla="*/ 240208 w 5292318"/>
                <a:gd name="connsiteY11" fmla="*/ 403240 h 806479"/>
                <a:gd name="connsiteX12" fmla="*/ 0 w 5292318"/>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55111 w 5270547"/>
                <a:gd name="connsiteY6" fmla="*/ 719393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163969 w 5270547"/>
                <a:gd name="connsiteY6" fmla="*/ 762936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131311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 name="connsiteX0" fmla="*/ 0 w 5270547"/>
                <a:gd name="connsiteY0" fmla="*/ 0 h 806479"/>
                <a:gd name="connsiteX1" fmla="*/ 240208 w 5270547"/>
                <a:gd name="connsiteY1" fmla="*/ 0 h 806479"/>
                <a:gd name="connsiteX2" fmla="*/ 245903 w 5270547"/>
                <a:gd name="connsiteY2" fmla="*/ 9560 h 806479"/>
                <a:gd name="connsiteX3" fmla="*/ 245903 w 5270547"/>
                <a:gd name="connsiteY3" fmla="*/ 0 h 806479"/>
                <a:gd name="connsiteX4" fmla="*/ 5022454 w 5270547"/>
                <a:gd name="connsiteY4" fmla="*/ 10886 h 806479"/>
                <a:gd name="connsiteX5" fmla="*/ 5270547 w 5270547"/>
                <a:gd name="connsiteY5" fmla="*/ 370583 h 806479"/>
                <a:gd name="connsiteX6" fmla="*/ 5044226 w 5270547"/>
                <a:gd name="connsiteY6" fmla="*/ 795594 h 806479"/>
                <a:gd name="connsiteX7" fmla="*/ 245903 w 5270547"/>
                <a:gd name="connsiteY7" fmla="*/ 806479 h 806479"/>
                <a:gd name="connsiteX8" fmla="*/ 245903 w 5270547"/>
                <a:gd name="connsiteY8" fmla="*/ 796919 h 806479"/>
                <a:gd name="connsiteX9" fmla="*/ 240208 w 5270547"/>
                <a:gd name="connsiteY9" fmla="*/ 806479 h 806479"/>
                <a:gd name="connsiteX10" fmla="*/ 0 w 5270547"/>
                <a:gd name="connsiteY10" fmla="*/ 806479 h 806479"/>
                <a:gd name="connsiteX11" fmla="*/ 240208 w 5270547"/>
                <a:gd name="connsiteY11" fmla="*/ 403240 h 806479"/>
                <a:gd name="connsiteX12" fmla="*/ 0 w 5270547"/>
                <a:gd name="connsiteY12" fmla="*/ 0 h 80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547" h="806479">
                  <a:moveTo>
                    <a:pt x="0" y="0"/>
                  </a:moveTo>
                  <a:lnTo>
                    <a:pt x="240208" y="0"/>
                  </a:lnTo>
                  <a:lnTo>
                    <a:pt x="245903" y="9560"/>
                  </a:lnTo>
                  <a:lnTo>
                    <a:pt x="245903" y="0"/>
                  </a:lnTo>
                  <a:lnTo>
                    <a:pt x="5022454" y="10886"/>
                  </a:lnTo>
                  <a:lnTo>
                    <a:pt x="5270547" y="370583"/>
                  </a:lnTo>
                  <a:lnTo>
                    <a:pt x="5044226" y="795594"/>
                  </a:lnTo>
                  <a:lnTo>
                    <a:pt x="245903" y="806479"/>
                  </a:lnTo>
                  <a:lnTo>
                    <a:pt x="245903" y="796919"/>
                  </a:lnTo>
                  <a:lnTo>
                    <a:pt x="240208" y="806479"/>
                  </a:lnTo>
                  <a:lnTo>
                    <a:pt x="0" y="806479"/>
                  </a:lnTo>
                  <a:lnTo>
                    <a:pt x="240208" y="403240"/>
                  </a:lnTo>
                  <a:lnTo>
                    <a:pt x="0" y="0"/>
                  </a:lnTo>
                  <a:close/>
                </a:path>
              </a:pathLst>
            </a:custGeom>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sp>
          <p:nvSpPr>
            <p:cNvPr id="35" name="CuadroTexto 34"/>
            <p:cNvSpPr txBox="1"/>
            <p:nvPr/>
          </p:nvSpPr>
          <p:spPr>
            <a:xfrm>
              <a:off x="4400667" y="1063173"/>
              <a:ext cx="7902838" cy="607100"/>
            </a:xfrm>
            <a:prstGeom prst="rect">
              <a:avLst/>
            </a:prstGeom>
            <a:noFill/>
          </p:spPr>
          <p:txBody>
            <a:bodyPr wrap="square" rtlCol="0">
              <a:spAutoFit/>
            </a:bodyPr>
            <a:lstStyle/>
            <a:p>
              <a:r>
                <a:rPr lang="es-CO" sz="1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Identificación de Riesgos de Corrupción por parte de los líderes de proceso y su equipo de trabajo</a:t>
              </a:r>
            </a:p>
          </p:txBody>
        </p:sp>
        <p:sp>
          <p:nvSpPr>
            <p:cNvPr id="36" name="Elipse 35"/>
            <p:cNvSpPr/>
            <p:nvPr/>
          </p:nvSpPr>
          <p:spPr>
            <a:xfrm>
              <a:off x="3790135" y="1084178"/>
              <a:ext cx="630003" cy="630002"/>
            </a:xfrm>
            <a:prstGeom prst="ellipse">
              <a:avLst/>
            </a:prstGeom>
            <a:ln w="57150">
              <a:solidFill>
                <a:schemeClr val="accent6">
                  <a:lumMod val="20000"/>
                  <a:lumOff val="80000"/>
                </a:schemeClr>
              </a:solidFill>
            </a:ln>
          </p:spPr>
          <p:style>
            <a:lnRef idx="0">
              <a:schemeClr val="accent6"/>
            </a:lnRef>
            <a:fillRef idx="3">
              <a:schemeClr val="accent6"/>
            </a:fillRef>
            <a:effectRef idx="3">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CO" sz="1053" dirty="0"/>
            </a:p>
          </p:txBody>
        </p:sp>
      </p:grpSp>
      <p:sp>
        <p:nvSpPr>
          <p:cNvPr id="37" name="CuadroTexto 36"/>
          <p:cNvSpPr txBox="1"/>
          <p:nvPr/>
        </p:nvSpPr>
        <p:spPr>
          <a:xfrm>
            <a:off x="5937519" y="1972678"/>
            <a:ext cx="5400000" cy="1169551"/>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pPr algn="just"/>
            <a:r>
              <a:rPr lang="es-ES" dirty="0"/>
              <a:t>La Oficina Asesora de Planeación lideró la actualización participativa de esta política durante la vigencia 2018 y solicitó al Jefe de Control Interno la inclusión de la aprobación de la misma en sesión del Comité Institucional de Coordinación de Control Interno</a:t>
            </a:r>
          </a:p>
        </p:txBody>
      </p:sp>
      <p:sp>
        <p:nvSpPr>
          <p:cNvPr id="39" name="CuadroTexto 38"/>
          <p:cNvSpPr txBox="1"/>
          <p:nvPr/>
        </p:nvSpPr>
        <p:spPr>
          <a:xfrm>
            <a:off x="180803" y="2525683"/>
            <a:ext cx="5400000" cy="738664"/>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pPr algn="just"/>
            <a:r>
              <a:rPr lang="es-ES" dirty="0"/>
              <a:t>Analizando el contexto organizacional y de los procesos</a:t>
            </a:r>
          </a:p>
          <a:p>
            <a:pPr algn="just"/>
            <a:r>
              <a:rPr lang="es-ES" dirty="0"/>
              <a:t>Prediligenciando hojas de trabajo y orientando en la revisión/actualización de las caracterizaciones de proceso</a:t>
            </a:r>
            <a:endParaRPr lang="es-CO" dirty="0"/>
          </a:p>
        </p:txBody>
      </p:sp>
      <p:sp>
        <p:nvSpPr>
          <p:cNvPr id="40" name="CuadroTexto 39"/>
          <p:cNvSpPr txBox="1"/>
          <p:nvPr/>
        </p:nvSpPr>
        <p:spPr>
          <a:xfrm>
            <a:off x="5950102" y="4005474"/>
            <a:ext cx="5400000" cy="1169551"/>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r>
              <a:rPr lang="es-ES" dirty="0"/>
              <a:t>Acorde con lo estipulado en la </a:t>
            </a:r>
            <a:r>
              <a:rPr lang="es-ES" b="1" i="1" dirty="0">
                <a:solidFill>
                  <a:srgbClr val="333333"/>
                </a:solidFill>
                <a:latin typeface="Poppins"/>
              </a:rPr>
              <a:t>“Guía para la administración del riesgo y el diseño de controles en entidades públicas - Riesgos de gestión, corrupción y seguridad digital - Versión 4 - Octubre de 2018”</a:t>
            </a:r>
            <a:r>
              <a:rPr lang="es-ES" dirty="0"/>
              <a:t> diligenciando las hojas de trabajo propuestas por la Oficina Asesora de Planeación </a:t>
            </a:r>
            <a:endParaRPr lang="es-ES" b="1" i="1" dirty="0">
              <a:solidFill>
                <a:srgbClr val="333333"/>
              </a:solidFill>
              <a:latin typeface="Poppins"/>
            </a:endParaRPr>
          </a:p>
        </p:txBody>
      </p:sp>
      <p:sp>
        <p:nvSpPr>
          <p:cNvPr id="41" name="CuadroTexto 40"/>
          <p:cNvSpPr txBox="1"/>
          <p:nvPr/>
        </p:nvSpPr>
        <p:spPr>
          <a:xfrm>
            <a:off x="94995" y="4315016"/>
            <a:ext cx="5400000" cy="523220"/>
          </a:xfrm>
          <a:prstGeom prst="rect">
            <a:avLst/>
          </a:prstGeom>
          <a:ln>
            <a:solidFill>
              <a:schemeClr val="accent1"/>
            </a:solidFill>
          </a:ln>
        </p:spPr>
        <p:style>
          <a:lnRef idx="2">
            <a:schemeClr val="accent4"/>
          </a:lnRef>
          <a:fillRef idx="1">
            <a:schemeClr val="lt1"/>
          </a:fillRef>
          <a:effectRef idx="0">
            <a:schemeClr val="accent4"/>
          </a:effectRef>
          <a:fontRef idx="minor">
            <a:schemeClr val="dk1"/>
          </a:fontRef>
        </p:style>
        <p:txBody>
          <a:bodyPr wrap="square" rtlCol="0">
            <a:spAutoFit/>
          </a:bodyPr>
          <a:lstStyle>
            <a:defPPr>
              <a:defRPr lang="es-CO"/>
            </a:defPPr>
            <a:lvl1pPr marL="171450" indent="-171450">
              <a:buFont typeface="Arial" panose="020B0604020202020204" pitchFamily="34" charset="0"/>
              <a:buChar char="•"/>
              <a:defRPr sz="1400">
                <a:solidFill>
                  <a:srgbClr val="000000"/>
                </a:solidFill>
                <a:latin typeface="Franklin Gothic Book" panose="020B0503020102020204" pitchFamily="34" charset="0"/>
              </a:defRPr>
            </a:lvl1pPr>
          </a:lstStyle>
          <a:p>
            <a:pPr algn="just"/>
            <a:r>
              <a:rPr lang="es-ES" dirty="0"/>
              <a:t>La Oficina Asesora de Planeación Asesoró por solicitud a representantes de los procesos misionales y de apoyo</a:t>
            </a:r>
            <a:endParaRPr lang="es-CO" dirty="0"/>
          </a:p>
        </p:txBody>
      </p:sp>
      <p:cxnSp>
        <p:nvCxnSpPr>
          <p:cNvPr id="42" name="Conector recto 41"/>
          <p:cNvCxnSpPr/>
          <p:nvPr/>
        </p:nvCxnSpPr>
        <p:spPr>
          <a:xfrm flipH="1">
            <a:off x="5782985" y="1460310"/>
            <a:ext cx="6784" cy="4285025"/>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6" name="CuadroTexto 55"/>
          <p:cNvSpPr txBox="1"/>
          <p:nvPr/>
        </p:nvSpPr>
        <p:spPr>
          <a:xfrm>
            <a:off x="94995" y="6435166"/>
            <a:ext cx="4534382" cy="307777"/>
          </a:xfrm>
          <a:prstGeom prst="rect">
            <a:avLst/>
          </a:prstGeom>
          <a:noFill/>
        </p:spPr>
        <p:txBody>
          <a:bodyPr wrap="square" rtlCol="0">
            <a:spAutoFit/>
          </a:bodyPr>
          <a:lstStyle/>
          <a:p>
            <a:r>
              <a:rPr lang="es-ES" sz="1400" b="1" dirty="0">
                <a:solidFill>
                  <a:schemeClr val="bg1"/>
                </a:solidFill>
                <a:latin typeface="Arial" panose="020B0604020202020204" pitchFamily="34" charset="0"/>
                <a:cs typeface="Arial" panose="020B0604020202020204" pitchFamily="34" charset="0"/>
              </a:rPr>
              <a:t>* Modelo Integrado de Planeación y Gestión -MIPG-</a:t>
            </a:r>
            <a:endParaRPr lang="es-CO" sz="1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318070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13170</TotalTime>
  <Words>6135</Words>
  <Application>Microsoft Office PowerPoint</Application>
  <PresentationFormat>Panorámica</PresentationFormat>
  <Paragraphs>821</Paragraphs>
  <Slides>28</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28</vt:i4>
      </vt:variant>
    </vt:vector>
  </HeadingPairs>
  <TitlesOfParts>
    <vt:vector size="36" baseType="lpstr">
      <vt:lpstr>Arial</vt:lpstr>
      <vt:lpstr>Calibri</vt:lpstr>
      <vt:lpstr>Calibri Light</vt:lpstr>
      <vt:lpstr>Franklin Gothic Book</vt:lpstr>
      <vt:lpstr>Poppins</vt:lpstr>
      <vt:lpstr>SansSerif</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Arturo Betancourt Gonzalez</dc:creator>
  <cp:lastModifiedBy>Adriana Varela Montenegro</cp:lastModifiedBy>
  <cp:revision>205</cp:revision>
  <cp:lastPrinted>2019-04-03T15:02:47Z</cp:lastPrinted>
  <dcterms:created xsi:type="dcterms:W3CDTF">2018-08-30T21:00:02Z</dcterms:created>
  <dcterms:modified xsi:type="dcterms:W3CDTF">2019-09-02T20:14:11Z</dcterms:modified>
</cp:coreProperties>
</file>