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9" r:id="rId4"/>
    <p:sldId id="265" r:id="rId5"/>
    <p:sldId id="266" r:id="rId6"/>
    <p:sldId id="267" r:id="rId7"/>
    <p:sldId id="268" r:id="rId8"/>
    <p:sldId id="263" r:id="rId9"/>
  </p:sldIdLst>
  <p:sldSz cx="9144000" cy="6858000" type="screen4x3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5" autoAdjust="0"/>
    <p:restoredTop sz="94660"/>
  </p:normalViewPr>
  <p:slideViewPr>
    <p:cSldViewPr>
      <p:cViewPr varScale="1">
        <p:scale>
          <a:sx n="108" d="100"/>
          <a:sy n="108" d="100"/>
        </p:scale>
        <p:origin x="193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C068A3-4B0D-4E2C-8FDA-E328FC7F96E0}" type="doc">
      <dgm:prSet loTypeId="urn:microsoft.com/office/officeart/2005/8/layout/bList2" loCatId="list" qsTypeId="urn:microsoft.com/office/officeart/2005/8/quickstyle/simple1" qsCatId="simple" csTypeId="urn:microsoft.com/office/officeart/2005/8/colors/colorful3" csCatId="colorful" phldr="1"/>
      <dgm:spPr/>
    </dgm:pt>
    <dgm:pt modelId="{22D2C6F5-914E-4D3D-9B28-B48EB1FDE871}">
      <dgm:prSet phldrT="[Texto]"/>
      <dgm:spPr/>
      <dgm:t>
        <a:bodyPr/>
        <a:lstStyle/>
        <a:p>
          <a:r>
            <a:rPr lang="es-CO" dirty="0"/>
            <a:t>Bienestar</a:t>
          </a:r>
        </a:p>
      </dgm:t>
    </dgm:pt>
    <dgm:pt modelId="{19B3AD5C-ED4D-4FFC-8F85-B6ABB1833D6B}" type="parTrans" cxnId="{9178D506-0B30-44BB-84B8-EEFA4B5ED12E}">
      <dgm:prSet/>
      <dgm:spPr/>
      <dgm:t>
        <a:bodyPr/>
        <a:lstStyle/>
        <a:p>
          <a:endParaRPr lang="es-CO"/>
        </a:p>
      </dgm:t>
    </dgm:pt>
    <dgm:pt modelId="{EB228319-6DBE-4337-87E5-CC9A6A696FFD}" type="sibTrans" cxnId="{9178D506-0B30-44BB-84B8-EEFA4B5ED12E}">
      <dgm:prSet/>
      <dgm:spPr/>
      <dgm:t>
        <a:bodyPr/>
        <a:lstStyle/>
        <a:p>
          <a:endParaRPr lang="es-CO"/>
        </a:p>
      </dgm:t>
    </dgm:pt>
    <dgm:pt modelId="{BA281846-4D24-476F-B4C2-2AD0244FB303}">
      <dgm:prSet phldrT="[Texto]"/>
      <dgm:spPr/>
      <dgm:t>
        <a:bodyPr/>
        <a:lstStyle/>
        <a:p>
          <a:r>
            <a:rPr lang="es-CO" dirty="0"/>
            <a:t>Incentivos</a:t>
          </a:r>
        </a:p>
      </dgm:t>
    </dgm:pt>
    <dgm:pt modelId="{0FEE51A5-59EA-4146-800A-2FB65EA3121B}" type="parTrans" cxnId="{141F99B1-2ED9-4EBD-83AD-296E77E2D089}">
      <dgm:prSet/>
      <dgm:spPr/>
      <dgm:t>
        <a:bodyPr/>
        <a:lstStyle/>
        <a:p>
          <a:endParaRPr lang="es-CO"/>
        </a:p>
      </dgm:t>
    </dgm:pt>
    <dgm:pt modelId="{60FD5E28-2D87-4AD8-8FD9-D17886BB5471}" type="sibTrans" cxnId="{141F99B1-2ED9-4EBD-83AD-296E77E2D089}">
      <dgm:prSet/>
      <dgm:spPr/>
      <dgm:t>
        <a:bodyPr/>
        <a:lstStyle/>
        <a:p>
          <a:endParaRPr lang="es-CO"/>
        </a:p>
      </dgm:t>
    </dgm:pt>
    <dgm:pt modelId="{62C6690A-F80C-41CF-A7DE-BA5CF7045F63}">
      <dgm:prSet phldrT="[Texto]"/>
      <dgm:spPr/>
      <dgm:t>
        <a:bodyPr/>
        <a:lstStyle/>
        <a:p>
          <a:r>
            <a:rPr lang="es-CO" dirty="0"/>
            <a:t>Seguridad y Salud</a:t>
          </a:r>
        </a:p>
      </dgm:t>
    </dgm:pt>
    <dgm:pt modelId="{53BBF8FA-DBBC-4E2A-9ACD-A1B7959678C6}" type="parTrans" cxnId="{FC78E96B-32A5-4543-8DF9-B48E3E7B8A99}">
      <dgm:prSet/>
      <dgm:spPr/>
      <dgm:t>
        <a:bodyPr/>
        <a:lstStyle/>
        <a:p>
          <a:endParaRPr lang="es-CO"/>
        </a:p>
      </dgm:t>
    </dgm:pt>
    <dgm:pt modelId="{305F41A3-CDAC-4284-BEDD-C5C3CA1181D8}" type="sibTrans" cxnId="{FC78E96B-32A5-4543-8DF9-B48E3E7B8A99}">
      <dgm:prSet/>
      <dgm:spPr/>
      <dgm:t>
        <a:bodyPr/>
        <a:lstStyle/>
        <a:p>
          <a:endParaRPr lang="es-CO"/>
        </a:p>
      </dgm:t>
    </dgm:pt>
    <dgm:pt modelId="{E5BB6477-45D2-426F-AEC9-B60EE63EE478}" type="pres">
      <dgm:prSet presAssocID="{21C068A3-4B0D-4E2C-8FDA-E328FC7F96E0}" presName="diagram" presStyleCnt="0">
        <dgm:presLayoutVars>
          <dgm:dir/>
          <dgm:animLvl val="lvl"/>
          <dgm:resizeHandles val="exact"/>
        </dgm:presLayoutVars>
      </dgm:prSet>
      <dgm:spPr/>
    </dgm:pt>
    <dgm:pt modelId="{BF6D0355-3232-495E-94ED-C0FC6910CB25}" type="pres">
      <dgm:prSet presAssocID="{22D2C6F5-914E-4D3D-9B28-B48EB1FDE871}" presName="compNode" presStyleCnt="0"/>
      <dgm:spPr/>
    </dgm:pt>
    <dgm:pt modelId="{8CA59804-43D5-4D40-B295-D652F5DDD6A3}" type="pres">
      <dgm:prSet presAssocID="{22D2C6F5-914E-4D3D-9B28-B48EB1FDE871}" presName="childRect" presStyleLbl="bgAcc1" presStyleIdx="0" presStyleCnt="3">
        <dgm:presLayoutVars>
          <dgm:bulletEnabled val="1"/>
        </dgm:presLayoutVars>
      </dgm:prSet>
      <dgm:spPr/>
    </dgm:pt>
    <dgm:pt modelId="{DA60FB11-EA7F-408F-8BB7-39B7B929935C}" type="pres">
      <dgm:prSet presAssocID="{22D2C6F5-914E-4D3D-9B28-B48EB1FDE87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14798EB-3314-4474-A773-7545D1730395}" type="pres">
      <dgm:prSet presAssocID="{22D2C6F5-914E-4D3D-9B28-B48EB1FDE871}" presName="parentRect" presStyleLbl="alignNode1" presStyleIdx="0" presStyleCnt="3"/>
      <dgm:spPr/>
    </dgm:pt>
    <dgm:pt modelId="{A679FC9E-4E8A-4261-A5AE-ED4DAED12DC0}" type="pres">
      <dgm:prSet presAssocID="{22D2C6F5-914E-4D3D-9B28-B48EB1FDE871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7457ABB8-40A5-44CE-8709-7D194BD0D1DB}" type="pres">
      <dgm:prSet presAssocID="{EB228319-6DBE-4337-87E5-CC9A6A696FFD}" presName="sibTrans" presStyleLbl="sibTrans2D1" presStyleIdx="0" presStyleCnt="0"/>
      <dgm:spPr/>
    </dgm:pt>
    <dgm:pt modelId="{CA682FB4-AC4D-4070-9282-BE04FFF9BF25}" type="pres">
      <dgm:prSet presAssocID="{BA281846-4D24-476F-B4C2-2AD0244FB303}" presName="compNode" presStyleCnt="0"/>
      <dgm:spPr/>
    </dgm:pt>
    <dgm:pt modelId="{89545851-C71B-4A41-BE82-F5A885C56614}" type="pres">
      <dgm:prSet presAssocID="{BA281846-4D24-476F-B4C2-2AD0244FB303}" presName="childRect" presStyleLbl="bgAcc1" presStyleIdx="1" presStyleCnt="3">
        <dgm:presLayoutVars>
          <dgm:bulletEnabled val="1"/>
        </dgm:presLayoutVars>
      </dgm:prSet>
      <dgm:spPr/>
    </dgm:pt>
    <dgm:pt modelId="{50498347-03D9-448B-8762-262052AB5246}" type="pres">
      <dgm:prSet presAssocID="{BA281846-4D24-476F-B4C2-2AD0244FB30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0EF9C4AD-682F-420C-860E-BAE0D577ABA9}" type="pres">
      <dgm:prSet presAssocID="{BA281846-4D24-476F-B4C2-2AD0244FB303}" presName="parentRect" presStyleLbl="alignNode1" presStyleIdx="1" presStyleCnt="3"/>
      <dgm:spPr/>
    </dgm:pt>
    <dgm:pt modelId="{BC907205-C4B8-4B23-8EFE-CC8BAF9BC61D}" type="pres">
      <dgm:prSet presAssocID="{BA281846-4D24-476F-B4C2-2AD0244FB303}" presName="adorn" presStyleLbl="fgAccFollow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7500F146-BCA8-47C6-8395-EE2804A82F20}" type="pres">
      <dgm:prSet presAssocID="{60FD5E28-2D87-4AD8-8FD9-D17886BB5471}" presName="sibTrans" presStyleLbl="sibTrans2D1" presStyleIdx="0" presStyleCnt="0"/>
      <dgm:spPr/>
    </dgm:pt>
    <dgm:pt modelId="{FEF8369F-13DC-421A-ADCB-9F6CDF52EFD9}" type="pres">
      <dgm:prSet presAssocID="{62C6690A-F80C-41CF-A7DE-BA5CF7045F63}" presName="compNode" presStyleCnt="0"/>
      <dgm:spPr/>
    </dgm:pt>
    <dgm:pt modelId="{1C1DA36C-0922-429B-83D8-48AE230E66A8}" type="pres">
      <dgm:prSet presAssocID="{62C6690A-F80C-41CF-A7DE-BA5CF7045F63}" presName="childRect" presStyleLbl="bgAcc1" presStyleIdx="2" presStyleCnt="3">
        <dgm:presLayoutVars>
          <dgm:bulletEnabled val="1"/>
        </dgm:presLayoutVars>
      </dgm:prSet>
      <dgm:spPr/>
    </dgm:pt>
    <dgm:pt modelId="{7F7DCD39-4606-484D-8F19-91EC806DB670}" type="pres">
      <dgm:prSet presAssocID="{62C6690A-F80C-41CF-A7DE-BA5CF7045F6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98DFC545-BDBE-4060-B3A7-5E7D284CCB55}" type="pres">
      <dgm:prSet presAssocID="{62C6690A-F80C-41CF-A7DE-BA5CF7045F63}" presName="parentRect" presStyleLbl="alignNode1" presStyleIdx="2" presStyleCnt="3"/>
      <dgm:spPr/>
    </dgm:pt>
    <dgm:pt modelId="{66656D0F-0A0F-44FA-8DB5-78415529B15D}" type="pres">
      <dgm:prSet presAssocID="{62C6690A-F80C-41CF-A7DE-BA5CF7045F63}" presName="adorn" presStyleLbl="fgAccFollow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9178D506-0B30-44BB-84B8-EEFA4B5ED12E}" srcId="{21C068A3-4B0D-4E2C-8FDA-E328FC7F96E0}" destId="{22D2C6F5-914E-4D3D-9B28-B48EB1FDE871}" srcOrd="0" destOrd="0" parTransId="{19B3AD5C-ED4D-4FFC-8F85-B6ABB1833D6B}" sibTransId="{EB228319-6DBE-4337-87E5-CC9A6A696FFD}"/>
    <dgm:cxn modelId="{F21B0F3C-C1F8-4D9D-982B-A5897B7F75DE}" type="presOf" srcId="{62C6690A-F80C-41CF-A7DE-BA5CF7045F63}" destId="{98DFC545-BDBE-4060-B3A7-5E7D284CCB55}" srcOrd="1" destOrd="0" presId="urn:microsoft.com/office/officeart/2005/8/layout/bList2"/>
    <dgm:cxn modelId="{A8D1DF60-A38C-4CC9-ACA5-5980EBB9DC3A}" type="presOf" srcId="{22D2C6F5-914E-4D3D-9B28-B48EB1FDE871}" destId="{314798EB-3314-4474-A773-7545D1730395}" srcOrd="1" destOrd="0" presId="urn:microsoft.com/office/officeart/2005/8/layout/bList2"/>
    <dgm:cxn modelId="{0F98CC68-8EA6-484E-BFF0-21098527755E}" type="presOf" srcId="{22D2C6F5-914E-4D3D-9B28-B48EB1FDE871}" destId="{DA60FB11-EA7F-408F-8BB7-39B7B929935C}" srcOrd="0" destOrd="0" presId="urn:microsoft.com/office/officeart/2005/8/layout/bList2"/>
    <dgm:cxn modelId="{FC78E96B-32A5-4543-8DF9-B48E3E7B8A99}" srcId="{21C068A3-4B0D-4E2C-8FDA-E328FC7F96E0}" destId="{62C6690A-F80C-41CF-A7DE-BA5CF7045F63}" srcOrd="2" destOrd="0" parTransId="{53BBF8FA-DBBC-4E2A-9ACD-A1B7959678C6}" sibTransId="{305F41A3-CDAC-4284-BEDD-C5C3CA1181D8}"/>
    <dgm:cxn modelId="{5A619384-30D1-434B-8DD8-07658641FEEA}" type="presOf" srcId="{60FD5E28-2D87-4AD8-8FD9-D17886BB5471}" destId="{7500F146-BCA8-47C6-8395-EE2804A82F20}" srcOrd="0" destOrd="0" presId="urn:microsoft.com/office/officeart/2005/8/layout/bList2"/>
    <dgm:cxn modelId="{472AAF85-0D88-4B14-9DAB-EBC551C05A65}" type="presOf" srcId="{BA281846-4D24-476F-B4C2-2AD0244FB303}" destId="{0EF9C4AD-682F-420C-860E-BAE0D577ABA9}" srcOrd="1" destOrd="0" presId="urn:microsoft.com/office/officeart/2005/8/layout/bList2"/>
    <dgm:cxn modelId="{6D515DAB-B695-45D0-979B-976CB9E0390D}" type="presOf" srcId="{EB228319-6DBE-4337-87E5-CC9A6A696FFD}" destId="{7457ABB8-40A5-44CE-8709-7D194BD0D1DB}" srcOrd="0" destOrd="0" presId="urn:microsoft.com/office/officeart/2005/8/layout/bList2"/>
    <dgm:cxn modelId="{141F99B1-2ED9-4EBD-83AD-296E77E2D089}" srcId="{21C068A3-4B0D-4E2C-8FDA-E328FC7F96E0}" destId="{BA281846-4D24-476F-B4C2-2AD0244FB303}" srcOrd="1" destOrd="0" parTransId="{0FEE51A5-59EA-4146-800A-2FB65EA3121B}" sibTransId="{60FD5E28-2D87-4AD8-8FD9-D17886BB5471}"/>
    <dgm:cxn modelId="{49C34CBA-3EA7-4877-A1F8-6BDA1E50CE6D}" type="presOf" srcId="{21C068A3-4B0D-4E2C-8FDA-E328FC7F96E0}" destId="{E5BB6477-45D2-426F-AEC9-B60EE63EE478}" srcOrd="0" destOrd="0" presId="urn:microsoft.com/office/officeart/2005/8/layout/bList2"/>
    <dgm:cxn modelId="{411314DC-F0F1-4870-B6CC-DF1C789DF9EB}" type="presOf" srcId="{BA281846-4D24-476F-B4C2-2AD0244FB303}" destId="{50498347-03D9-448B-8762-262052AB5246}" srcOrd="0" destOrd="0" presId="urn:microsoft.com/office/officeart/2005/8/layout/bList2"/>
    <dgm:cxn modelId="{1F79D4EF-B7DE-4C4A-857C-AD68C13550E8}" type="presOf" srcId="{62C6690A-F80C-41CF-A7DE-BA5CF7045F63}" destId="{7F7DCD39-4606-484D-8F19-91EC806DB670}" srcOrd="0" destOrd="0" presId="urn:microsoft.com/office/officeart/2005/8/layout/bList2"/>
    <dgm:cxn modelId="{9F9CEA21-41CC-4A01-B57C-D2FB331B1E4B}" type="presParOf" srcId="{E5BB6477-45D2-426F-AEC9-B60EE63EE478}" destId="{BF6D0355-3232-495E-94ED-C0FC6910CB25}" srcOrd="0" destOrd="0" presId="urn:microsoft.com/office/officeart/2005/8/layout/bList2"/>
    <dgm:cxn modelId="{B7A44437-55A0-412E-AA56-C2649ED91DB7}" type="presParOf" srcId="{BF6D0355-3232-495E-94ED-C0FC6910CB25}" destId="{8CA59804-43D5-4D40-B295-D652F5DDD6A3}" srcOrd="0" destOrd="0" presId="urn:microsoft.com/office/officeart/2005/8/layout/bList2"/>
    <dgm:cxn modelId="{E82CBA57-497F-4413-B607-F4197769351F}" type="presParOf" srcId="{BF6D0355-3232-495E-94ED-C0FC6910CB25}" destId="{DA60FB11-EA7F-408F-8BB7-39B7B929935C}" srcOrd="1" destOrd="0" presId="urn:microsoft.com/office/officeart/2005/8/layout/bList2"/>
    <dgm:cxn modelId="{4EF4C05A-0F4C-4B10-8669-D5F8922F66D0}" type="presParOf" srcId="{BF6D0355-3232-495E-94ED-C0FC6910CB25}" destId="{314798EB-3314-4474-A773-7545D1730395}" srcOrd="2" destOrd="0" presId="urn:microsoft.com/office/officeart/2005/8/layout/bList2"/>
    <dgm:cxn modelId="{725116C4-71DA-4CBF-973B-664A0A478624}" type="presParOf" srcId="{BF6D0355-3232-495E-94ED-C0FC6910CB25}" destId="{A679FC9E-4E8A-4261-A5AE-ED4DAED12DC0}" srcOrd="3" destOrd="0" presId="urn:microsoft.com/office/officeart/2005/8/layout/bList2"/>
    <dgm:cxn modelId="{48B38A7E-5A99-48C4-9A68-C9C377C92DE6}" type="presParOf" srcId="{E5BB6477-45D2-426F-AEC9-B60EE63EE478}" destId="{7457ABB8-40A5-44CE-8709-7D194BD0D1DB}" srcOrd="1" destOrd="0" presId="urn:microsoft.com/office/officeart/2005/8/layout/bList2"/>
    <dgm:cxn modelId="{176A1304-2F9E-4404-BAD8-B478D37B151F}" type="presParOf" srcId="{E5BB6477-45D2-426F-AEC9-B60EE63EE478}" destId="{CA682FB4-AC4D-4070-9282-BE04FFF9BF25}" srcOrd="2" destOrd="0" presId="urn:microsoft.com/office/officeart/2005/8/layout/bList2"/>
    <dgm:cxn modelId="{110CD721-722F-49B4-8354-320D95330469}" type="presParOf" srcId="{CA682FB4-AC4D-4070-9282-BE04FFF9BF25}" destId="{89545851-C71B-4A41-BE82-F5A885C56614}" srcOrd="0" destOrd="0" presId="urn:microsoft.com/office/officeart/2005/8/layout/bList2"/>
    <dgm:cxn modelId="{3A8CCC8F-2768-4391-B382-A5AD72EA294B}" type="presParOf" srcId="{CA682FB4-AC4D-4070-9282-BE04FFF9BF25}" destId="{50498347-03D9-448B-8762-262052AB5246}" srcOrd="1" destOrd="0" presId="urn:microsoft.com/office/officeart/2005/8/layout/bList2"/>
    <dgm:cxn modelId="{64E7BC02-B5A6-402F-B629-DAB0072C1BFA}" type="presParOf" srcId="{CA682FB4-AC4D-4070-9282-BE04FFF9BF25}" destId="{0EF9C4AD-682F-420C-860E-BAE0D577ABA9}" srcOrd="2" destOrd="0" presId="urn:microsoft.com/office/officeart/2005/8/layout/bList2"/>
    <dgm:cxn modelId="{CD3BA578-576A-43C1-806A-CF236F4D4A74}" type="presParOf" srcId="{CA682FB4-AC4D-4070-9282-BE04FFF9BF25}" destId="{BC907205-C4B8-4B23-8EFE-CC8BAF9BC61D}" srcOrd="3" destOrd="0" presId="urn:microsoft.com/office/officeart/2005/8/layout/bList2"/>
    <dgm:cxn modelId="{ACD100E4-10EB-45AA-AA31-99EDF32D56A7}" type="presParOf" srcId="{E5BB6477-45D2-426F-AEC9-B60EE63EE478}" destId="{7500F146-BCA8-47C6-8395-EE2804A82F20}" srcOrd="3" destOrd="0" presId="urn:microsoft.com/office/officeart/2005/8/layout/bList2"/>
    <dgm:cxn modelId="{F431E8F8-5F23-4FC0-AAAB-0327EE116304}" type="presParOf" srcId="{E5BB6477-45D2-426F-AEC9-B60EE63EE478}" destId="{FEF8369F-13DC-421A-ADCB-9F6CDF52EFD9}" srcOrd="4" destOrd="0" presId="urn:microsoft.com/office/officeart/2005/8/layout/bList2"/>
    <dgm:cxn modelId="{D62506EC-A3F9-4978-BD19-8C74964AB51A}" type="presParOf" srcId="{FEF8369F-13DC-421A-ADCB-9F6CDF52EFD9}" destId="{1C1DA36C-0922-429B-83D8-48AE230E66A8}" srcOrd="0" destOrd="0" presId="urn:microsoft.com/office/officeart/2005/8/layout/bList2"/>
    <dgm:cxn modelId="{D917C2C8-5ACB-4A00-B364-3994C47CE662}" type="presParOf" srcId="{FEF8369F-13DC-421A-ADCB-9F6CDF52EFD9}" destId="{7F7DCD39-4606-484D-8F19-91EC806DB670}" srcOrd="1" destOrd="0" presId="urn:microsoft.com/office/officeart/2005/8/layout/bList2"/>
    <dgm:cxn modelId="{B3B088AA-E67F-4CA8-BBC2-69F2DB6FD804}" type="presParOf" srcId="{FEF8369F-13DC-421A-ADCB-9F6CDF52EFD9}" destId="{98DFC545-BDBE-4060-B3A7-5E7D284CCB55}" srcOrd="2" destOrd="0" presId="urn:microsoft.com/office/officeart/2005/8/layout/bList2"/>
    <dgm:cxn modelId="{8067005C-4343-48CA-86C1-857B6996E93E}" type="presParOf" srcId="{FEF8369F-13DC-421A-ADCB-9F6CDF52EFD9}" destId="{66656D0F-0A0F-44FA-8DB5-78415529B15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59804-43D5-4D40-B295-D652F5DDD6A3}">
      <dsp:nvSpPr>
        <dsp:cNvPr id="0" name=""/>
        <dsp:cNvSpPr/>
      </dsp:nvSpPr>
      <dsp:spPr>
        <a:xfrm>
          <a:off x="5493" y="1348022"/>
          <a:ext cx="2372728" cy="177119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798EB-3314-4474-A773-7545D1730395}">
      <dsp:nvSpPr>
        <dsp:cNvPr id="0" name=""/>
        <dsp:cNvSpPr/>
      </dsp:nvSpPr>
      <dsp:spPr>
        <a:xfrm>
          <a:off x="5493" y="3119214"/>
          <a:ext cx="2372728" cy="7616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Bienestar</a:t>
          </a:r>
        </a:p>
      </dsp:txBody>
      <dsp:txXfrm>
        <a:off x="5493" y="3119214"/>
        <a:ext cx="1670935" cy="761612"/>
      </dsp:txXfrm>
    </dsp:sp>
    <dsp:sp modelId="{A679FC9E-4E8A-4261-A5AE-ED4DAED12DC0}">
      <dsp:nvSpPr>
        <dsp:cNvPr id="0" name=""/>
        <dsp:cNvSpPr/>
      </dsp:nvSpPr>
      <dsp:spPr>
        <a:xfrm>
          <a:off x="1743549" y="3240189"/>
          <a:ext cx="830454" cy="83045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45851-C71B-4A41-BE82-F5A885C56614}">
      <dsp:nvSpPr>
        <dsp:cNvPr id="0" name=""/>
        <dsp:cNvSpPr/>
      </dsp:nvSpPr>
      <dsp:spPr>
        <a:xfrm>
          <a:off x="2779744" y="1348022"/>
          <a:ext cx="2372728" cy="177119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F9C4AD-682F-420C-860E-BAE0D577ABA9}">
      <dsp:nvSpPr>
        <dsp:cNvPr id="0" name=""/>
        <dsp:cNvSpPr/>
      </dsp:nvSpPr>
      <dsp:spPr>
        <a:xfrm>
          <a:off x="2779744" y="3119214"/>
          <a:ext cx="2372728" cy="761612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Incentivos</a:t>
          </a:r>
        </a:p>
      </dsp:txBody>
      <dsp:txXfrm>
        <a:off x="2779744" y="3119214"/>
        <a:ext cx="1670935" cy="761612"/>
      </dsp:txXfrm>
    </dsp:sp>
    <dsp:sp modelId="{BC907205-C4B8-4B23-8EFE-CC8BAF9BC61D}">
      <dsp:nvSpPr>
        <dsp:cNvPr id="0" name=""/>
        <dsp:cNvSpPr/>
      </dsp:nvSpPr>
      <dsp:spPr>
        <a:xfrm>
          <a:off x="4517800" y="3240189"/>
          <a:ext cx="830454" cy="83045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1DA36C-0922-429B-83D8-48AE230E66A8}">
      <dsp:nvSpPr>
        <dsp:cNvPr id="0" name=""/>
        <dsp:cNvSpPr/>
      </dsp:nvSpPr>
      <dsp:spPr>
        <a:xfrm>
          <a:off x="5553995" y="1348022"/>
          <a:ext cx="2372728" cy="177119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DFC545-BDBE-4060-B3A7-5E7D284CCB55}">
      <dsp:nvSpPr>
        <dsp:cNvPr id="0" name=""/>
        <dsp:cNvSpPr/>
      </dsp:nvSpPr>
      <dsp:spPr>
        <a:xfrm>
          <a:off x="5553995" y="3119214"/>
          <a:ext cx="2372728" cy="761612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0" rIns="3429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 dirty="0"/>
            <a:t>Seguridad y Salud</a:t>
          </a:r>
        </a:p>
      </dsp:txBody>
      <dsp:txXfrm>
        <a:off x="5553995" y="3119214"/>
        <a:ext cx="1670935" cy="761612"/>
      </dsp:txXfrm>
    </dsp:sp>
    <dsp:sp modelId="{66656D0F-0A0F-44FA-8DB5-78415529B15D}">
      <dsp:nvSpPr>
        <dsp:cNvPr id="0" name=""/>
        <dsp:cNvSpPr/>
      </dsp:nvSpPr>
      <dsp:spPr>
        <a:xfrm>
          <a:off x="7292051" y="3240189"/>
          <a:ext cx="830454" cy="83045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226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631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395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626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6508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821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97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094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713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527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628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08E3-C06B-4F74-9723-337CB90398CB}" type="datetimeFigureOut">
              <a:rPr lang="es-CO" smtClean="0"/>
              <a:pPr/>
              <a:t>23/03/2018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F1D00-0F7D-401C-A034-981AFB6B8ED9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670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ATH%20-%20BIENESTAR%20Y%20SO%20-%20Contratos%202012.xl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ATH%20-%20BIENESTAR%20Y%20SO%20-%20Contratos%202012.xls" TargetMode="External"/><Relationship Id="rId2" Type="http://schemas.openxmlformats.org/officeDocument/2006/relationships/hyperlink" Target="Presupuesto%20%202013.xl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hyperlink" Target="ATH%20-%20BIENESTAR%20HIPERV%201.do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ATH%20-%20BIENESTAR%20HIPERV%202.doc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TH%20-%20BIENESTAR%20HIPERV%204%20DOTACION.doc" TargetMode="External"/><Relationship Id="rId2" Type="http://schemas.openxmlformats.org/officeDocument/2006/relationships/hyperlink" Target="ATH%20-%20BIENESTAR%20HIPERV%203%20EMBALAJE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691678" y="116632"/>
            <a:ext cx="5112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</p:txBody>
      </p:sp>
      <p:sp>
        <p:nvSpPr>
          <p:cNvPr id="2" name="1 Rectángulo"/>
          <p:cNvSpPr/>
          <p:nvPr/>
        </p:nvSpPr>
        <p:spPr>
          <a:xfrm>
            <a:off x="1691678" y="404664"/>
            <a:ext cx="4927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GRUPO DE GESTIÓN DEL TALENTO HUMANO</a:t>
            </a:r>
            <a:b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Programa  Bienestar  Organizacional</a:t>
            </a:r>
            <a:endParaRPr lang="es-CO" b="1" dirty="0">
              <a:effectLst>
                <a:outerShdw blurRad="38100" dist="38100" dir="2700000" algn="tl">
                  <a:srgbClr val="C0C0C0"/>
                </a:outerShdw>
              </a:effectLst>
              <a:hlinkClick r:id="rId2" action="ppaction://hlinkfile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599093" y="1332601"/>
            <a:ext cx="5112345" cy="1077218"/>
          </a:xfrm>
          <a:prstGeom prst="rect">
            <a:avLst/>
          </a:prstGeom>
          <a:noFill/>
          <a:ln w="222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CO" sz="1600" b="1" dirty="0">
                <a:solidFill>
                  <a:srgbClr val="003399"/>
                </a:solidFill>
              </a:rPr>
              <a:t>MISION: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MX" altLang="es-CO" sz="1600" dirty="0">
                <a:latin typeface="Arial Narrow" pitchFamily="34" charset="0"/>
              </a:rPr>
              <a:t>Propiciar condiciones laborales que contribuyan al desarrollo  del potencial personal y profesional  de los empleados y el mejoramiento de  la calidad de vida de sus familias.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331640" y="2708921"/>
            <a:ext cx="6162544" cy="2062103"/>
          </a:xfrm>
          <a:prstGeom prst="rect">
            <a:avLst/>
          </a:prstGeom>
          <a:noFill/>
          <a:ln w="222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es-MX" altLang="es-CO" sz="1600" b="1" dirty="0">
                <a:solidFill>
                  <a:srgbClr val="003399"/>
                </a:solidFill>
                <a:latin typeface="Arial Narrow" pitchFamily="34" charset="0"/>
              </a:rPr>
              <a:t>OBJETIVOS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CO" sz="1600" dirty="0">
                <a:latin typeface="Arial Narrow" pitchFamily="34" charset="0"/>
              </a:rPr>
              <a:t>Desarrollar programas de estímulos que contribuyan al bienestar de los funcionarios y sus familias.</a:t>
            </a:r>
            <a:endParaRPr lang="es-MX" altLang="es-CO" sz="1600" dirty="0">
              <a:latin typeface="Arial Narrow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es-MX" altLang="es-CO" sz="1600" dirty="0">
              <a:latin typeface="Arial Narrow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es-MX" altLang="es-CO" sz="1600" dirty="0">
                <a:latin typeface="Arial Narrow" pitchFamily="34" charset="0"/>
              </a:rPr>
              <a:t>Motivar el desempeño eficaz y el compromiso de los empleados en los puestos de trabajo,  manifestado en una permanente actitud de servicio.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es-CO" altLang="es-CO" sz="1600" dirty="0">
              <a:solidFill>
                <a:srgbClr val="0033CC"/>
              </a:solidFill>
              <a:latin typeface="Arial Narrow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es-MX" altLang="es-CO" sz="1600" dirty="0">
              <a:solidFill>
                <a:srgbClr val="0033CC"/>
              </a:solidFill>
              <a:latin typeface="Arial Narrow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9855D41-699D-4437-9E8C-BCFBBBC8A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27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691678" y="116632"/>
            <a:ext cx="5112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9855D41-699D-4437-9E8C-BCFBBBC8A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6B9380F5-AA61-45DF-A3E2-21320F5B46B8}"/>
              </a:ext>
            </a:extLst>
          </p:cNvPr>
          <p:cNvGrpSpPr/>
          <p:nvPr/>
        </p:nvGrpSpPr>
        <p:grpSpPr>
          <a:xfrm>
            <a:off x="611560" y="188640"/>
            <a:ext cx="8128000" cy="5418667"/>
            <a:chOff x="2139325" y="632225"/>
            <a:chExt cx="8128000" cy="5418667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8BD19D2B-E85E-48B8-A70B-451078EB17BC}"/>
                </a:ext>
              </a:extLst>
            </p:cNvPr>
            <p:cNvGrpSpPr/>
            <p:nvPr/>
          </p:nvGrpSpPr>
          <p:grpSpPr>
            <a:xfrm>
              <a:off x="2139325" y="632225"/>
              <a:ext cx="8128000" cy="5418667"/>
              <a:chOff x="2032000" y="674063"/>
              <a:chExt cx="8128000" cy="5418667"/>
            </a:xfrm>
          </p:grpSpPr>
          <p:graphicFrame>
            <p:nvGraphicFramePr>
              <p:cNvPr id="18" name="Diagrama 17">
                <a:extLst>
                  <a:ext uri="{FF2B5EF4-FFF2-40B4-BE49-F238E27FC236}">
                    <a16:creationId xmlns:a16="http://schemas.microsoft.com/office/drawing/2014/main" id="{5954B18E-8189-4FE5-BE79-AA7DF5B15DE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159364985"/>
                  </p:ext>
                </p:extLst>
              </p:nvPr>
            </p:nvGraphicFramePr>
            <p:xfrm>
              <a:off x="2032000" y="674063"/>
              <a:ext cx="8128000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99987686-9B01-448D-B34C-0F361F18364C}"/>
                  </a:ext>
                </a:extLst>
              </p:cNvPr>
              <p:cNvSpPr txBox="1"/>
              <p:nvPr/>
            </p:nvSpPr>
            <p:spPr>
              <a:xfrm>
                <a:off x="7724462" y="2236279"/>
                <a:ext cx="215363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dirty="0"/>
                  <a:t>Espacios productivos para que todos se sientan a gusto en su puesto de trabajo</a:t>
                </a: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90F36A1D-BE2E-48CC-A735-773A7175D199}"/>
                  </a:ext>
                </a:extLst>
              </p:cNvPr>
              <p:cNvSpPr txBox="1"/>
              <p:nvPr/>
            </p:nvSpPr>
            <p:spPr>
              <a:xfrm>
                <a:off x="2250942" y="2255560"/>
                <a:ext cx="175152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dirty="0"/>
                  <a:t>Acciones para facilitar el equilibrio entre el trabajo, la familia, lo social</a:t>
                </a:r>
              </a:p>
            </p:txBody>
          </p: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EC609C8C-0643-4629-A1EB-F0B9D35A1A66}"/>
                  </a:ext>
                </a:extLst>
              </p:cNvPr>
              <p:cNvSpPr txBox="1"/>
              <p:nvPr/>
            </p:nvSpPr>
            <p:spPr>
              <a:xfrm>
                <a:off x="4933696" y="2042215"/>
                <a:ext cx="221087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dirty="0"/>
                  <a:t>Acciones, actividades  afirmativas que estimulan y reconocen el potencial (salario emocional)</a:t>
                </a:r>
              </a:p>
            </p:txBody>
          </p:sp>
        </p:grp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CFB3F0D3-D9D3-4186-A131-5B55186E5AFA}"/>
                </a:ext>
              </a:extLst>
            </p:cNvPr>
            <p:cNvSpPr txBox="1"/>
            <p:nvPr/>
          </p:nvSpPr>
          <p:spPr>
            <a:xfrm>
              <a:off x="4106223" y="4915041"/>
              <a:ext cx="53812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400" dirty="0">
                  <a:solidFill>
                    <a:schemeClr val="accent4">
                      <a:lumMod val="50000"/>
                    </a:schemeClr>
                  </a:solidFill>
                  <a:latin typeface="Arial Rounded MT Bold" panose="020F0704030504030204" pitchFamily="34" charset="0"/>
                </a:rPr>
                <a:t>“</a:t>
              </a:r>
              <a:r>
                <a:rPr lang="es-CO" sz="3200" dirty="0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Feliz</a:t>
              </a:r>
              <a:r>
                <a:rPr lang="es-CO" sz="3200" dirty="0">
                  <a:solidFill>
                    <a:schemeClr val="accent4">
                      <a:lumMod val="50000"/>
                    </a:schemeClr>
                  </a:solidFill>
                  <a:latin typeface="Arial Rounded MT Bold" panose="020F0704030504030204" pitchFamily="34" charset="0"/>
                </a:rPr>
                <a:t> </a:t>
              </a:r>
              <a:r>
                <a:rPr lang="es-CO" sz="2400" dirty="0">
                  <a:solidFill>
                    <a:schemeClr val="accent4">
                      <a:lumMod val="50000"/>
                    </a:schemeClr>
                  </a:solidFill>
                  <a:latin typeface="Arial Rounded MT Bold" panose="020F0704030504030204" pitchFamily="34" charset="0"/>
                </a:rPr>
                <a:t>trabajando en INVIAS”</a:t>
              </a:r>
            </a:p>
          </p:txBody>
        </p: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2DB42C9E-CD59-4FF6-9EC8-DA1CE7FA1C22}"/>
                </a:ext>
              </a:extLst>
            </p:cNvPr>
            <p:cNvGrpSpPr/>
            <p:nvPr/>
          </p:nvGrpSpPr>
          <p:grpSpPr>
            <a:xfrm>
              <a:off x="2358267" y="861086"/>
              <a:ext cx="7349544" cy="756450"/>
              <a:chOff x="2348248" y="4871618"/>
              <a:chExt cx="7349544" cy="756450"/>
            </a:xfrm>
          </p:grpSpPr>
          <p:sp>
            <p:nvSpPr>
              <p:cNvPr id="16" name="Flecha derecha 15">
                <a:extLst>
                  <a:ext uri="{FF2B5EF4-FFF2-40B4-BE49-F238E27FC236}">
                    <a16:creationId xmlns:a16="http://schemas.microsoft.com/office/drawing/2014/main" id="{FBD8BDF9-15B2-41ED-8E4E-1E0E1773F35C}"/>
                  </a:ext>
                </a:extLst>
              </p:cNvPr>
              <p:cNvSpPr/>
              <p:nvPr/>
            </p:nvSpPr>
            <p:spPr>
              <a:xfrm>
                <a:off x="6023020" y="4871618"/>
                <a:ext cx="3674772" cy="756450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7" name="Flecha derecha 16">
                <a:extLst>
                  <a:ext uri="{FF2B5EF4-FFF2-40B4-BE49-F238E27FC236}">
                    <a16:creationId xmlns:a16="http://schemas.microsoft.com/office/drawing/2014/main" id="{D616DB5D-8DE6-4F31-B57B-AB8D71918C18}"/>
                  </a:ext>
                </a:extLst>
              </p:cNvPr>
              <p:cNvSpPr/>
              <p:nvPr/>
            </p:nvSpPr>
            <p:spPr>
              <a:xfrm rot="10800000">
                <a:off x="2348248" y="4871618"/>
                <a:ext cx="3674772" cy="756450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A585DBDC-637F-4E30-8740-4BA6AC2A9BCF}"/>
                </a:ext>
              </a:extLst>
            </p:cNvPr>
            <p:cNvSpPr txBox="1"/>
            <p:nvPr/>
          </p:nvSpPr>
          <p:spPr>
            <a:xfrm>
              <a:off x="4307078" y="1032761"/>
              <a:ext cx="3956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>
                  <a:latin typeface="Arial Rounded MT Bold" panose="020F0704030504030204" pitchFamily="34" charset="0"/>
                </a:rPr>
                <a:t>Bienestar: Ruta de la felicidad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058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  <p:pic>
        <p:nvPicPr>
          <p:cNvPr id="13" name="1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7936" y="0"/>
            <a:ext cx="576064" cy="648072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547664" y="0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800" b="1" i="1" dirty="0">
              <a:solidFill>
                <a:srgbClr val="92D050"/>
              </a:solidFill>
              <a:latin typeface="+mj-lt"/>
            </a:endParaRPr>
          </a:p>
          <a:p>
            <a:pPr algn="ctr"/>
            <a:r>
              <a:rPr lang="es-CO" sz="2800" b="1" i="1" dirty="0">
                <a:solidFill>
                  <a:srgbClr val="92D050"/>
                </a:solidFill>
                <a:latin typeface="+mj-lt"/>
              </a:rPr>
              <a:t>D</a:t>
            </a:r>
            <a:r>
              <a:rPr lang="es-CO" sz="2800" b="1" i="1" dirty="0">
                <a:latin typeface="+mj-lt"/>
              </a:rPr>
              <a:t>iagnóstico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51520" y="926723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accent6">
                    <a:lumMod val="50000"/>
                  </a:schemeClr>
                </a:solidFill>
                <a:latin typeface="Berlin Sans FB" panose="020E0602020502020306" pitchFamily="34" charset="0"/>
              </a:rPr>
              <a:t>El diseño y formulación del Plan de Bienestar del Instituto Nacional de Vías, se priorizó a través de los siguientes elementos:</a:t>
            </a:r>
          </a:p>
          <a:p>
            <a:pPr algn="ctr"/>
            <a:endParaRPr lang="es-CO" sz="2000" dirty="0">
              <a:latin typeface="Berlin Sans FB" panose="020E0602020502020306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07704" y="1497996"/>
            <a:ext cx="60486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latin typeface="Berlin Sans FB" panose="020E0602020502020306" pitchFamily="34" charset="0"/>
              </a:rPr>
              <a:t> 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CO" sz="2400" dirty="0">
                <a:latin typeface="Berlin Sans FB" panose="020E0602020502020306" pitchFamily="34" charset="0"/>
              </a:rPr>
              <a:t>Resultados de las sugerencias  de los voceros de cada dependencia y las Direcciones Territoriales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es-CO" sz="2400" dirty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O" sz="2400" dirty="0">
                <a:latin typeface="Berlin Sans FB" panose="020E0602020502020306" pitchFamily="34" charset="0"/>
              </a:rPr>
              <a:t>Resultados de la evaluación de actividades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CO" sz="2400" dirty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O" sz="2400" dirty="0">
                <a:latin typeface="Berlin Sans FB" panose="020E0602020502020306" pitchFamily="34" charset="0"/>
              </a:rPr>
              <a:t>Análisis Normatividad vigente y presupuesto asignado</a:t>
            </a:r>
          </a:p>
        </p:txBody>
      </p:sp>
    </p:spTree>
    <p:extLst>
      <p:ext uri="{BB962C8B-B14F-4D97-AF65-F5344CB8AC3E}">
        <p14:creationId xmlns:p14="http://schemas.microsoft.com/office/powerpoint/2010/main" val="12594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475656" y="90872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604105" y="156459"/>
            <a:ext cx="793578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GRUPO DE GESTIÓN DE TALENTO HUMANO</a:t>
            </a:r>
            <a:b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CO" b="1" dirty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Programa  Bienestar  Organizacional</a:t>
            </a:r>
            <a:endParaRPr lang="es-CO" b="1" dirty="0">
              <a:effectLst>
                <a:outerShdw blurRad="38100" dist="38100" dir="2700000" algn="tl">
                  <a:srgbClr val="C0C0C0"/>
                </a:outerShdw>
              </a:effectLst>
              <a:hlinkClick r:id="rId3" action="ppaction://hlinkfile"/>
            </a:endParaRPr>
          </a:p>
          <a:p>
            <a:pPr>
              <a:defRPr/>
            </a:pPr>
            <a:endParaRPr lang="es-ES" sz="1600" b="1" u="sng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  <a:p>
            <a:pPr>
              <a:defRPr/>
            </a:pPr>
            <a:r>
              <a:rPr lang="es-ES" sz="1600" b="1" u="sng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PROGRAMAS:</a:t>
            </a:r>
          </a:p>
          <a:p>
            <a:pPr>
              <a:defRPr/>
            </a:pPr>
            <a:r>
              <a:rPr lang="es-CO" sz="14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1</a:t>
            </a:r>
            <a:r>
              <a:rPr lang="es-CO" sz="16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. PROGRAMA CALIDAD DE VIDA LABORAL  Decreto  1083  de 2015 (1227/ 2005):</a:t>
            </a:r>
          </a:p>
          <a:p>
            <a:pPr>
              <a:defRPr/>
            </a:pPr>
            <a:r>
              <a:rPr lang="es-ES" sz="1400" b="1" dirty="0">
                <a:cs typeface="Arial" pitchFamily="34" charset="0"/>
              </a:rPr>
              <a:t>Estos programas se ocupan de problemas y condiciones de la vida laboral de los empleados de manera que permitan la satisfacción de sus necesidades personales y profesionales como: </a:t>
            </a:r>
          </a:p>
          <a:p>
            <a:pPr>
              <a:defRPr/>
            </a:pP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r>
              <a:rPr lang="es-CO" sz="1400" b="1" u="sng" dirty="0">
                <a:solidFill>
                  <a:srgbClr val="0033CC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DESVINCULACION LABORAL ASISTIDA :</a:t>
            </a:r>
          </a:p>
          <a:p>
            <a:pPr>
              <a:defRPr/>
            </a:pPr>
            <a:r>
              <a:rPr lang="es-ES" sz="1400" b="1" dirty="0">
                <a:latin typeface="Arial" pitchFamily="34" charset="0"/>
                <a:cs typeface="Arial" pitchFamily="34" charset="0"/>
              </a:rPr>
              <a:t>*</a:t>
            </a:r>
            <a:r>
              <a:rPr lang="es-ES" sz="1400" b="1" dirty="0" err="1">
                <a:latin typeface="Arial" pitchFamily="34" charset="0"/>
                <a:cs typeface="Arial" pitchFamily="34" charset="0"/>
              </a:rPr>
              <a:t>Prepensionados</a:t>
            </a:r>
            <a:r>
              <a:rPr lang="es-ES" sz="1400" b="1" dirty="0">
                <a:latin typeface="Arial" pitchFamily="34" charset="0"/>
                <a:cs typeface="Arial" pitchFamily="34" charset="0"/>
              </a:rPr>
              <a:t>:</a:t>
            </a:r>
            <a:r>
              <a:rPr lang="es-ES" sz="1400" b="1" u="sng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Realizar capacitaciones y talleres que permitan al funcionario prepararse  para el retiro laboral</a:t>
            </a:r>
          </a:p>
          <a:p>
            <a:pPr>
              <a:defRPr/>
            </a:pPr>
            <a:endParaRPr lang="es-CO" sz="1400" b="1" u="sng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400" b="1" dirty="0">
                <a:latin typeface="Arial" pitchFamily="34" charset="0"/>
                <a:cs typeface="Arial" pitchFamily="34" charset="0"/>
              </a:rPr>
              <a:t>*Subsidio Desempleo a través de la caja de compensación</a:t>
            </a:r>
          </a:p>
          <a:p>
            <a:pPr>
              <a:defRPr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Orientación y apoyo a los funcionarios desvinculados para el tramite del seguro de desempleo</a:t>
            </a:r>
          </a:p>
          <a:p>
            <a:pPr>
              <a:defRPr/>
            </a:pPr>
            <a:endParaRPr lang="es-CO" sz="1400" b="1" u="sng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b="1" u="sng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MEDICION CLIMA LABORAL  </a:t>
            </a:r>
          </a:p>
          <a:p>
            <a:pPr>
              <a:defRPr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Realizar la medición Clima Laboral a todos los servidores públicos</a:t>
            </a:r>
          </a:p>
          <a:p>
            <a:pPr>
              <a:defRPr/>
            </a:pPr>
            <a:endParaRPr lang="es-E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b="1" u="sng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FORTALECIMIENTO DE LA CULTURA DE LA INTEGRIDAD </a:t>
            </a:r>
            <a:endParaRPr lang="es-ES" sz="1400" u="sng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dirty="0">
                <a:latin typeface="Arial" pitchFamily="34" charset="0"/>
                <a:cs typeface="Arial" pitchFamily="34" charset="0"/>
              </a:rPr>
              <a:t>Divulgación y  fortalecimiento de la Cultura de Integridad y nuestros valores a través de la inducción, carteleras, intranet, metodología caja de herramientas</a:t>
            </a:r>
          </a:p>
          <a:p>
            <a:pPr>
              <a:defRPr/>
            </a:pPr>
            <a:endParaRPr lang="es-ES" sz="14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b="1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78E80F-E852-4B57-AC14-77D3A3427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7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683568" y="159607"/>
            <a:ext cx="7704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ES" sz="1600" b="1" u="sng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sz="1600" b="1" u="sng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600" b="1" u="sng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PROTECCION POLIZA DE VIDA PARA LOS SERVIDORES PUBLICOS</a:t>
            </a:r>
          </a:p>
          <a:p>
            <a:pPr>
              <a:spcBef>
                <a:spcPct val="0"/>
              </a:spcBef>
            </a:pPr>
            <a:r>
              <a:rPr lang="es-ES" altLang="es-CO" b="1" dirty="0">
                <a:solidFill>
                  <a:srgbClr val="FF0000"/>
                </a:solidFill>
              </a:rPr>
              <a:t> </a:t>
            </a:r>
            <a:r>
              <a:rPr lang="es-ES" altLang="es-CO" sz="1400" dirty="0"/>
              <a:t>Afiliar a los servidores públicos al seguro de vida </a:t>
            </a:r>
            <a:endParaRPr lang="es-CO" altLang="es-CO" sz="1400" dirty="0">
              <a:hlinkClick r:id="rId2" action="ppaction://hlinkfile"/>
            </a:endParaRPr>
          </a:p>
          <a:p>
            <a:pPr>
              <a:defRPr/>
            </a:pPr>
            <a:endParaRPr lang="es-CO" altLang="es-CO" sz="1400" b="1" u="sng" dirty="0">
              <a:solidFill>
                <a:srgbClr val="0070C0"/>
              </a:solidFill>
              <a:hlinkClick r:id="rId2" action="ppaction://hlinkfile"/>
            </a:endParaRPr>
          </a:p>
          <a:p>
            <a:pPr>
              <a:spcBef>
                <a:spcPct val="0"/>
              </a:spcBef>
            </a:pPr>
            <a:r>
              <a:rPr lang="es-CO" altLang="es-CO" b="1" dirty="0">
                <a:solidFill>
                  <a:srgbClr val="0070C0"/>
                </a:solidFill>
                <a:hlinkClick r:id="rId2" action="ppaction://hlinkfile"/>
              </a:rPr>
              <a:t>ESTIMULOS E INCENTIVOS PARA SERVIDORES PUBLICOS </a:t>
            </a:r>
          </a:p>
          <a:p>
            <a:pPr>
              <a:spcBef>
                <a:spcPct val="0"/>
              </a:spcBef>
            </a:pPr>
            <a:endParaRPr lang="es-CO" altLang="es-CO" sz="1400" b="1" dirty="0">
              <a:solidFill>
                <a:srgbClr val="0070C0"/>
              </a:solidFill>
            </a:endParaRPr>
          </a:p>
          <a:p>
            <a:pPr>
              <a:spcBef>
                <a:spcPct val="0"/>
              </a:spcBef>
            </a:pPr>
            <a:r>
              <a:rPr lang="es-CO" altLang="es-CO" sz="1400" b="1" u="sng" dirty="0"/>
              <a:t>INCENTIVOS: </a:t>
            </a:r>
            <a:endParaRPr lang="es-CO" altLang="es-CO" sz="1400" u="sng" dirty="0"/>
          </a:p>
          <a:p>
            <a:pPr>
              <a:spcBef>
                <a:spcPct val="0"/>
              </a:spcBef>
            </a:pPr>
            <a:r>
              <a:rPr lang="es-CO" altLang="es-CO" sz="1400" b="1" dirty="0"/>
              <a:t>-MEJORES FUNCIONARIOS: </a:t>
            </a:r>
            <a:endParaRPr lang="es-CO" altLang="es-CO" sz="1400" dirty="0"/>
          </a:p>
          <a:p>
            <a:pPr>
              <a:spcBef>
                <a:spcPct val="0"/>
              </a:spcBef>
            </a:pPr>
            <a:r>
              <a:rPr lang="es-CO" altLang="es-CO" sz="1400" b="1" dirty="0"/>
              <a:t> </a:t>
            </a:r>
            <a:r>
              <a:rPr lang="es-CO" altLang="es-CO" sz="1400" dirty="0"/>
              <a:t>Según lo establecido Decreto 1083 de 2015, cada año se seleccionan los mejores funcionarios de cada nivel jerárquico</a:t>
            </a:r>
          </a:p>
          <a:p>
            <a:pPr>
              <a:spcBef>
                <a:spcPct val="0"/>
              </a:spcBef>
            </a:pPr>
            <a:r>
              <a:rPr lang="es-CO" altLang="es-CO" sz="1400" b="1" dirty="0"/>
              <a:t> -MEJORES EQUIPOS DE TRABAJO: </a:t>
            </a:r>
            <a:endParaRPr lang="es-CO" altLang="es-CO" sz="1400" dirty="0"/>
          </a:p>
          <a:p>
            <a:pPr>
              <a:spcBef>
                <a:spcPct val="0"/>
              </a:spcBef>
            </a:pPr>
            <a:r>
              <a:rPr lang="es-CO" altLang="es-CO" sz="1400" b="1" dirty="0"/>
              <a:t> </a:t>
            </a:r>
            <a:r>
              <a:rPr lang="es-CO" altLang="es-CO" sz="1400" dirty="0"/>
              <a:t>Se  premian  los mejores equipos de trabajo que hayan realizado proyectos especiales en la entidad y que cumplan las condiciones establecidas en la convocatoria.   </a:t>
            </a:r>
          </a:p>
          <a:p>
            <a:pPr>
              <a:spcBef>
                <a:spcPct val="0"/>
              </a:spcBef>
            </a:pPr>
            <a:r>
              <a:rPr lang="es-CO" altLang="es-CO" sz="1400" dirty="0"/>
              <a:t> </a:t>
            </a:r>
          </a:p>
          <a:p>
            <a:pPr>
              <a:spcBef>
                <a:spcPct val="0"/>
              </a:spcBef>
            </a:pPr>
            <a:r>
              <a:rPr lang="es-CO" altLang="es-CO" sz="1400" b="1" dirty="0"/>
              <a:t>-ENTREGAR INCENTIVOS DE FIN  DE AÑO A LOS SERVIDORES PUBLICOS SEGÚN DISPONIBILIDAD PRESUPUESTAL</a:t>
            </a:r>
            <a:endParaRPr lang="es-CO" altLang="es-CO" sz="1400" b="1" u="sng" dirty="0"/>
          </a:p>
          <a:p>
            <a:pPr>
              <a:spcBef>
                <a:spcPct val="0"/>
              </a:spcBef>
            </a:pPr>
            <a:endParaRPr lang="es-CO" altLang="es-CO" sz="1400" b="1" u="sng" dirty="0"/>
          </a:p>
          <a:p>
            <a:pPr>
              <a:spcBef>
                <a:spcPct val="0"/>
              </a:spcBef>
            </a:pPr>
            <a:r>
              <a:rPr lang="es-CO" altLang="es-CO" sz="1400" b="1" u="sng" dirty="0"/>
              <a:t>OTROS ESTIMULOS:</a:t>
            </a:r>
          </a:p>
          <a:p>
            <a:pPr>
              <a:spcBef>
                <a:spcPct val="0"/>
              </a:spcBef>
            </a:pPr>
            <a:r>
              <a:rPr lang="es-CO" altLang="es-CO" sz="1400" b="1" dirty="0"/>
              <a:t> </a:t>
            </a:r>
            <a:r>
              <a:rPr lang="es-ES" altLang="es-CO" sz="1400" dirty="0"/>
              <a:t>-</a:t>
            </a:r>
            <a:r>
              <a:rPr lang="es-ES" altLang="es-CO" sz="1400" b="1" dirty="0"/>
              <a:t>APOYO EDUCATIVO EDUCACION FORMAL: Para los funcionarios y sus hijos</a:t>
            </a:r>
            <a:r>
              <a:rPr lang="es-ES" altLang="es-CO" sz="1400" dirty="0"/>
              <a:t>: Para realizar estudios de  educación formal.</a:t>
            </a:r>
          </a:p>
          <a:p>
            <a:pPr>
              <a:spcBef>
                <a:spcPct val="0"/>
              </a:spcBef>
            </a:pPr>
            <a:endParaRPr lang="es-ES" altLang="es-CO" sz="1400" b="1" dirty="0">
              <a:hlinkClick r:id="rId2" action="ppaction://hlinkfile"/>
            </a:endParaRPr>
          </a:p>
          <a:p>
            <a:pPr>
              <a:spcBef>
                <a:spcPct val="0"/>
              </a:spcBef>
            </a:pPr>
            <a:endParaRPr lang="es-CO" altLang="es-CO" sz="1400" b="1" dirty="0">
              <a:hlinkClick r:id="rId2" action="ppaction://hlinkfile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E88F35E-452A-409E-8503-C368C6A89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9364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76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475656" y="90872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611560" y="236830"/>
            <a:ext cx="792088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s-ES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4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2. PROGRAMA DE PROTECCION Y SERVICIOS SOCIALES</a:t>
            </a:r>
            <a:r>
              <a:rPr lang="es-ES" sz="1400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: </a:t>
            </a: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Estos integran acciones, proyectos, programas y estrategias que contribuyan simultáneamente a la satisfacción  de sus necesidades materiales y espirituales, recreativas, vocacionales y  de promoción social. </a:t>
            </a:r>
          </a:p>
          <a:p>
            <a:pPr>
              <a:defRPr/>
            </a:pP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r>
              <a:rPr lang="es-CO" sz="1400" b="1" dirty="0">
                <a:solidFill>
                  <a:srgbClr val="002060"/>
                </a:solidFill>
                <a:cs typeface="Arial" pitchFamily="34" charset="0"/>
              </a:rPr>
              <a:t>ACTIVIDADES RECREATIVAS PARA HIJOS DE FUNCIONARIOS</a:t>
            </a: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Día del niño: abril-Octubre</a:t>
            </a: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Realizar actividades recreativas para los hijos en junio y diciembre </a:t>
            </a:r>
          </a:p>
          <a:p>
            <a:pPr>
              <a:defRPr/>
            </a:pPr>
            <a:endParaRPr lang="es-ES" sz="1400" dirty="0">
              <a:cs typeface="Arial" pitchFamily="34" charset="0"/>
            </a:endParaRPr>
          </a:p>
          <a:p>
            <a:pPr>
              <a:defRPr/>
            </a:pPr>
            <a:r>
              <a:rPr lang="es-ES" sz="1400" b="1" dirty="0">
                <a:solidFill>
                  <a:srgbClr val="002060"/>
                </a:solidFill>
                <a:cs typeface="Arial" pitchFamily="34" charset="0"/>
              </a:rPr>
              <a:t>ALIANZAS ESTRATEGICAS DE DIVULGACION</a:t>
            </a:r>
            <a:endParaRPr lang="es-ES" sz="1400" dirty="0">
              <a:solidFill>
                <a:srgbClr val="002060"/>
              </a:solidFill>
              <a:cs typeface="Arial" pitchFamily="34" charset="0"/>
            </a:endParaRP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Divulgación servicios caja de compensación</a:t>
            </a: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Divulgación servicios  Fondo del Ahorro</a:t>
            </a:r>
          </a:p>
          <a:p>
            <a:pPr>
              <a:defRPr/>
            </a:pPr>
            <a:r>
              <a:rPr lang="es-ES" sz="1400" dirty="0">
                <a:cs typeface="Arial" pitchFamily="34" charset="0"/>
              </a:rPr>
              <a:t>Feria financiera</a:t>
            </a:r>
          </a:p>
          <a:p>
            <a:pPr>
              <a:defRPr/>
            </a:pPr>
            <a:endParaRPr lang="es-ES" altLang="es-CO" sz="14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s-ES" altLang="es-CO" sz="1400" b="1" dirty="0">
                <a:solidFill>
                  <a:srgbClr val="002060"/>
                </a:solidFill>
              </a:rPr>
              <a:t>CURSOS LIBRES </a:t>
            </a:r>
            <a:r>
              <a:rPr lang="es-CO" altLang="es-CO" sz="1400" b="1" dirty="0">
                <a:solidFill>
                  <a:srgbClr val="002060"/>
                </a:solidFill>
              </a:rPr>
              <a:t>SENA</a:t>
            </a: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endParaRPr lang="es-ES" sz="1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400" b="1" u="sng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COORDINACION SEDES RECREATIVAS CAMPAMENTOS SACHICA-SANTA TERESA-CUCUTA</a:t>
            </a:r>
            <a:r>
              <a:rPr lang="es-CO" sz="1400" b="1" u="sng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Facilitarles a los funcionarios y sus familias sitos de recreación y turismo.</a:t>
            </a:r>
            <a:endParaRPr lang="es-CO" sz="1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endParaRPr lang="es-ES" sz="1400" b="1" dirty="0">
              <a:cs typeface="Arial" pitchFamily="34" charset="0"/>
            </a:endParaRPr>
          </a:p>
          <a:p>
            <a:pPr>
              <a:defRPr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7A913C9-A45D-42BE-85DE-0B8AAE455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7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475656" y="90872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r>
              <a:rPr lang="es-ES" dirty="0"/>
              <a:t> </a:t>
            </a:r>
            <a:endParaRPr lang="es-CO" dirty="0"/>
          </a:p>
          <a:p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395536" y="332656"/>
            <a:ext cx="83590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DEPORTES Y RECREACION</a:t>
            </a:r>
            <a:r>
              <a:rPr lang="es-CO" sz="1400" b="1" u="sng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Practicas de Disciplinas Deportivas: Fortalecer las destrezas deportivas de los funcionarios incluyen </a:t>
            </a:r>
            <a:r>
              <a:rPr lang="es-CO" sz="1200" dirty="0">
                <a:latin typeface="Arial" pitchFamily="34" charset="0"/>
              </a:rPr>
              <a:t>Cancha, Instructores y uniformes. Inscripción a Torneos</a:t>
            </a:r>
          </a:p>
          <a:p>
            <a:pPr>
              <a:defRPr/>
            </a:pPr>
            <a:endParaRPr lang="es-E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latin typeface="Arial" pitchFamily="34" charset="0"/>
                <a:cs typeface="Arial" pitchFamily="34" charset="0"/>
              </a:rPr>
              <a:t>PLANTA CENTRAL:</a:t>
            </a:r>
          </a:p>
          <a:p>
            <a:pPr>
              <a:defRPr/>
            </a:pPr>
            <a:r>
              <a:rPr lang="es-ES" sz="1200" b="1" dirty="0">
                <a:latin typeface="Arial" pitchFamily="34" charset="0"/>
                <a:cs typeface="Arial" pitchFamily="34" charset="0"/>
              </a:rPr>
              <a:t>GIMNASIO Y NATACION</a:t>
            </a:r>
          </a:p>
          <a:p>
            <a:pPr>
              <a:defRPr/>
            </a:pPr>
            <a:r>
              <a:rPr lang="es-ES" sz="1200" b="1" dirty="0">
                <a:latin typeface="Arial" pitchFamily="34" charset="0"/>
                <a:cs typeface="Arial" pitchFamily="34" charset="0"/>
              </a:rPr>
              <a:t>DISCIPLINAS DEPORTIVAS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*Futbol: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Femenino 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Masculino</a:t>
            </a:r>
            <a:r>
              <a:rPr lang="es-CO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CO" sz="1200" dirty="0">
                <a:latin typeface="Arial" pitchFamily="34" charset="0"/>
                <a:cs typeface="Arial" pitchFamily="34" charset="0"/>
              </a:rPr>
              <a:t>*Yoga          </a:t>
            </a:r>
            <a:r>
              <a:rPr lang="es-CO" sz="1200" dirty="0">
                <a:latin typeface="Arial" pitchFamily="34" charset="0"/>
              </a:rPr>
              <a:t>			</a:t>
            </a:r>
            <a:r>
              <a:rPr lang="es-CO" sz="1200" dirty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</a:rPr>
              <a:t>*Atletismo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</a:rPr>
              <a:t>*Baloncesto 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</a:rPr>
              <a:t>*Bolos</a:t>
            </a:r>
          </a:p>
          <a:p>
            <a:pPr>
              <a:defRPr/>
            </a:pPr>
            <a:endParaRPr lang="es-ES" sz="1200" dirty="0">
              <a:latin typeface="Arial" pitchFamily="34" charset="0"/>
            </a:endParaRPr>
          </a:p>
          <a:p>
            <a:pPr>
              <a:defRPr/>
            </a:pPr>
            <a:r>
              <a:rPr lang="es-ES" sz="1200" b="1" dirty="0">
                <a:latin typeface="Arial" pitchFamily="34" charset="0"/>
                <a:cs typeface="Arial" pitchFamily="34" charset="0"/>
              </a:rPr>
              <a:t>CAMINATA ECOLOGICA</a:t>
            </a:r>
          </a:p>
          <a:p>
            <a:pPr>
              <a:defRPr/>
            </a:pPr>
            <a:endParaRPr lang="es-E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dirty="0">
                <a:latin typeface="Arial" pitchFamily="34" charset="0"/>
                <a:cs typeface="Arial" pitchFamily="34" charset="0"/>
              </a:rPr>
              <a:t>TORNEOS:  COMPENSAR  Y DAFP</a:t>
            </a:r>
          </a:p>
          <a:p>
            <a:pPr>
              <a:defRPr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1200" b="1" u="sng" dirty="0">
                <a:latin typeface="Arial" pitchFamily="34" charset="0"/>
                <a:cs typeface="Arial" pitchFamily="34" charset="0"/>
              </a:rPr>
              <a:t>DIRECCIONES TERRITORIALES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: CAJAS  DE COMPENSACION 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GIMNASIO </a:t>
            </a:r>
          </a:p>
          <a:p>
            <a:pPr>
              <a:defRPr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NATACION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A083AD6-DD66-47BB-B4B8-862FC3EC4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7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539552" y="466070"/>
            <a:ext cx="62708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sz="1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RECONOCIMIENTO ESPECIAL PROFESIONES Y OFICIOS </a:t>
            </a:r>
            <a:br>
              <a:rPr lang="es-CO" sz="1400" u="sng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Día del periodista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Día de la mujer</a:t>
            </a:r>
            <a:br>
              <a:rPr lang="es-CO" sz="1400" i="1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Secretaria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Geólogo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Abogado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Economista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Día del servidor público </a:t>
            </a:r>
          </a:p>
          <a:p>
            <a:pPr>
              <a:defRPr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Contador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Archivista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Trabajador social</a:t>
            </a:r>
          </a:p>
          <a:p>
            <a:pPr>
              <a:defRPr/>
            </a:pPr>
            <a:r>
              <a:rPr lang="es-CO" sz="1400" dirty="0">
                <a:latin typeface="Arial" pitchFamily="34" charset="0"/>
                <a:cs typeface="Arial" pitchFamily="34" charset="0"/>
              </a:rPr>
              <a:t>Administrador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Arquitecto</a:t>
            </a:r>
            <a:br>
              <a:rPr lang="es-CO" sz="1400" dirty="0">
                <a:latin typeface="Arial" pitchFamily="34" charset="0"/>
                <a:cs typeface="Arial" pitchFamily="34" charset="0"/>
              </a:rPr>
            </a:br>
            <a:r>
              <a:rPr lang="es-CO" sz="1400" dirty="0">
                <a:latin typeface="Arial" pitchFamily="34" charset="0"/>
                <a:cs typeface="Arial" pitchFamily="34" charset="0"/>
              </a:rPr>
              <a:t>Psicólogo</a:t>
            </a:r>
          </a:p>
          <a:p>
            <a:pPr>
              <a:defRPr/>
            </a:pPr>
            <a:br>
              <a:rPr lang="es-CO" sz="140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</a:br>
            <a:r>
              <a:rPr lang="es-ES" sz="1400" b="1" u="sng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BALANCE DE GESTION DE FIN DE AÑO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11561" y="4058833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s-CO" sz="1400" b="1" dirty="0">
              <a:solidFill>
                <a:srgbClr val="002060"/>
              </a:solidFill>
              <a:latin typeface="Arial" pitchFamily="34" charset="0"/>
              <a:cs typeface="Arial" pitchFamily="34" charset="0"/>
              <a:hlinkClick r:id="rId2" action="ppaction://hlinkfile"/>
            </a:endParaRPr>
          </a:p>
          <a:p>
            <a:pPr>
              <a:defRPr/>
            </a:pPr>
            <a:r>
              <a:rPr lang="es-CO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PRESTAR EL SERVICIO DE TRANSPORTE</a:t>
            </a:r>
          </a:p>
          <a:p>
            <a:pPr>
              <a:defRPr/>
            </a:pPr>
            <a:r>
              <a:rPr lang="es-ES" sz="1400" b="1" dirty="0">
                <a:latin typeface="Arial" pitchFamily="34" charset="0"/>
                <a:cs typeface="Arial" pitchFamily="34" charset="0"/>
              </a:rPr>
              <a:t>Servicio permanente para trasladar a los funcionarios a sus casas</a:t>
            </a:r>
          </a:p>
          <a:p>
            <a:pPr>
              <a:defRPr/>
            </a:pPr>
            <a:endParaRPr lang="es-CO" sz="1400" b="1" dirty="0">
              <a:hlinkClick r:id="rId3" action="ppaction://hlinkfile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99BD876-06BD-4B79-B738-F1A5ABA687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3176"/>
            <a:ext cx="9144000" cy="158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761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353</Words>
  <Application>Microsoft Office PowerPoint</Application>
  <PresentationFormat>Presentación en pantalla (4:3)</PresentationFormat>
  <Paragraphs>125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Arial Rounded MT Bold</vt:lpstr>
      <vt:lpstr>Berlin Sans FB</vt:lpstr>
      <vt:lpstr>Calibri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Acosta Gutierrez</dc:creator>
  <cp:lastModifiedBy>Sonia Enith Avila Castellanos</cp:lastModifiedBy>
  <cp:revision>255</cp:revision>
  <cp:lastPrinted>2018-03-13T15:40:05Z</cp:lastPrinted>
  <dcterms:created xsi:type="dcterms:W3CDTF">2014-10-09T14:27:44Z</dcterms:created>
  <dcterms:modified xsi:type="dcterms:W3CDTF">2018-03-23T20:19:59Z</dcterms:modified>
</cp:coreProperties>
</file>