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comment1.xml" ContentType="application/vnd.openxmlformats-officedocument.presentationml.comment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0" r:id="rId3"/>
    <p:sldId id="261" r:id="rId4"/>
    <p:sldId id="263" r:id="rId5"/>
    <p:sldId id="264" r:id="rId6"/>
    <p:sldId id="265" r:id="rId7"/>
    <p:sldId id="266" r:id="rId8"/>
    <p:sldId id="270" r:id="rId9"/>
    <p:sldId id="271" r:id="rId10"/>
    <p:sldId id="272" r:id="rId11"/>
    <p:sldId id="273" r:id="rId12"/>
    <p:sldId id="277" r:id="rId13"/>
    <p:sldId id="267" r:id="rId14"/>
    <p:sldId id="268" r:id="rId15"/>
    <p:sldId id="269" r:id="rId16"/>
    <p:sldId id="279" r:id="rId17"/>
    <p:sldId id="280" r:id="rId18"/>
    <p:sldId id="281" r:id="rId19"/>
    <p:sldId id="282" r:id="rId20"/>
    <p:sldId id="283" r:id="rId21"/>
  </p:sldIdLst>
  <p:sldSz cx="9144000" cy="6858000" type="screen4x3"/>
  <p:notesSz cx="7010400" cy="9236075"/>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ra Marcela Muñoz Nieto" initials="SMMN" lastIdx="1" clrIdx="0">
    <p:extLst>
      <p:ext uri="{19B8F6BF-5375-455C-9EA6-DF929625EA0E}">
        <p15:presenceInfo xmlns:p15="http://schemas.microsoft.com/office/powerpoint/2012/main" userId="S-1-5-21-149498059-94652776-1307212239-3860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F8C31"/>
    <a:srgbClr val="018E6B"/>
    <a:srgbClr val="069169"/>
    <a:srgbClr val="3266CC"/>
    <a:srgbClr val="EF930A"/>
    <a:srgbClr val="E2ECFD"/>
    <a:srgbClr val="6996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156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5-02T07:52:31.151" idx="1">
    <p:pos x="5760" y="0"/>
    <p:text/>
    <p:extLst>
      <p:ext uri="{C676402C-5697-4E1C-873F-D02D1690AC5C}">
        <p15:threadingInfo xmlns:p15="http://schemas.microsoft.com/office/powerpoint/2012/main" timeZoneBias="30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B321B7-D0B9-4735-8D92-5F69B118DF6B}" type="doc">
      <dgm:prSet loTypeId="urn:microsoft.com/office/officeart/2008/layout/RadialCluster" loCatId="relationship" qsTypeId="urn:microsoft.com/office/officeart/2005/8/quickstyle/simple4" qsCatId="simple" csTypeId="urn:microsoft.com/office/officeart/2005/8/colors/accent1_2" csCatId="accent1" phldr="1"/>
      <dgm:spPr/>
      <dgm:t>
        <a:bodyPr/>
        <a:lstStyle/>
        <a:p>
          <a:endParaRPr lang="es-CO"/>
        </a:p>
      </dgm:t>
    </dgm:pt>
    <dgm:pt modelId="{5A0BBABA-03C8-4286-80E5-49095F5406A3}">
      <dgm:prSet phldrT="[Texto]"/>
      <dgm:spPr/>
      <dgm:t>
        <a:bodyPr/>
        <a:lstStyle/>
        <a:p>
          <a:r>
            <a:rPr lang="es-CO" dirty="0">
              <a:latin typeface="Arial" panose="020B0604020202020204" pitchFamily="34" charset="0"/>
              <a:cs typeface="Arial" panose="020B0604020202020204" pitchFamily="34" charset="0"/>
            </a:rPr>
            <a:t>Definir Políticas y practicas de la integridad para todos los servidores públicos:</a:t>
          </a:r>
        </a:p>
      </dgm:t>
    </dgm:pt>
    <dgm:pt modelId="{14EC4E1A-5C1C-4C62-8332-BBBA5263E2A4}" type="parTrans" cxnId="{E2EF0063-DD53-40B4-8B9C-39188EDD4F16}">
      <dgm:prSet/>
      <dgm:spPr/>
      <dgm:t>
        <a:bodyPr/>
        <a:lstStyle/>
        <a:p>
          <a:endParaRPr lang="es-CO"/>
        </a:p>
      </dgm:t>
    </dgm:pt>
    <dgm:pt modelId="{CC70912F-1ABA-446B-9F18-BF2102592FD4}" type="sibTrans" cxnId="{E2EF0063-DD53-40B4-8B9C-39188EDD4F16}">
      <dgm:prSet/>
      <dgm:spPr/>
      <dgm:t>
        <a:bodyPr/>
        <a:lstStyle/>
        <a:p>
          <a:endParaRPr lang="es-CO"/>
        </a:p>
      </dgm:t>
    </dgm:pt>
    <dgm:pt modelId="{11F88D7F-8821-458F-A41F-1D2CDF4F4B8E}">
      <dgm:prSet phldrT="[Texto]"/>
      <dgm:spPr/>
      <dgm:t>
        <a:bodyPr/>
        <a:lstStyle/>
        <a:p>
          <a:r>
            <a:rPr lang="es-CO" b="1" dirty="0">
              <a:latin typeface="Arial" panose="020B0604020202020204" pitchFamily="34" charset="0"/>
              <a:cs typeface="Arial" panose="020B0604020202020204" pitchFamily="34" charset="0"/>
            </a:rPr>
            <a:t>GESTIÓN ÉTICA</a:t>
          </a:r>
        </a:p>
      </dgm:t>
    </dgm:pt>
    <dgm:pt modelId="{59E77246-28E7-4317-A250-5EF80C938BEF}" type="parTrans" cxnId="{FECC1BA6-2766-46EA-B8ED-FD1E210FE55B}">
      <dgm:prSet/>
      <dgm:spPr>
        <a:ln w="15875">
          <a:solidFill>
            <a:schemeClr val="accent1"/>
          </a:solidFill>
        </a:ln>
      </dgm:spPr>
      <dgm:t>
        <a:bodyPr/>
        <a:lstStyle/>
        <a:p>
          <a:endParaRPr lang="es-CO"/>
        </a:p>
      </dgm:t>
    </dgm:pt>
    <dgm:pt modelId="{23314BE9-D735-4673-8521-138D8036FF58}" type="sibTrans" cxnId="{FECC1BA6-2766-46EA-B8ED-FD1E210FE55B}">
      <dgm:prSet/>
      <dgm:spPr/>
      <dgm:t>
        <a:bodyPr/>
        <a:lstStyle/>
        <a:p>
          <a:endParaRPr lang="es-CO"/>
        </a:p>
      </dgm:t>
    </dgm:pt>
    <dgm:pt modelId="{606A54D2-78EC-4A1C-9EE6-7E5A0132D7FA}">
      <dgm:prSet phldrT="[Texto]" custT="1"/>
      <dgm:spPr/>
      <dgm:t>
        <a:bodyPr/>
        <a:lstStyle/>
        <a:p>
          <a:r>
            <a:rPr lang="es-CO" sz="1200" dirty="0">
              <a:latin typeface="Arial" panose="020B0604020202020204" pitchFamily="34" charset="0"/>
              <a:cs typeface="Arial" panose="020B0604020202020204" pitchFamily="34" charset="0"/>
            </a:rPr>
            <a:t>Unificar Código tipo – guía de comportamiento</a:t>
          </a:r>
        </a:p>
      </dgm:t>
    </dgm:pt>
    <dgm:pt modelId="{70188F59-CF01-456C-AEFA-51DE53F4593D}" type="parTrans" cxnId="{31650421-CDDB-4CE4-9738-5F38777DBC9D}">
      <dgm:prSet/>
      <dgm:spPr>
        <a:ln w="15875">
          <a:solidFill>
            <a:schemeClr val="accent1"/>
          </a:solidFill>
        </a:ln>
      </dgm:spPr>
      <dgm:t>
        <a:bodyPr/>
        <a:lstStyle/>
        <a:p>
          <a:endParaRPr lang="es-CO"/>
        </a:p>
      </dgm:t>
    </dgm:pt>
    <dgm:pt modelId="{634AD53C-8046-486B-AA1D-1E9D0C574780}" type="sibTrans" cxnId="{31650421-CDDB-4CE4-9738-5F38777DBC9D}">
      <dgm:prSet/>
      <dgm:spPr/>
      <dgm:t>
        <a:bodyPr/>
        <a:lstStyle/>
        <a:p>
          <a:endParaRPr lang="es-CO"/>
        </a:p>
      </dgm:t>
    </dgm:pt>
    <dgm:pt modelId="{748DA475-11FC-4E72-B37F-004929B3E365}">
      <dgm:prSet/>
      <dgm:spPr/>
      <dgm:t>
        <a:bodyPr/>
        <a:lstStyle/>
        <a:p>
          <a:r>
            <a:rPr lang="es-CO" dirty="0">
              <a:latin typeface="Arial" panose="020B0604020202020204" pitchFamily="34" charset="0"/>
              <a:cs typeface="Arial" panose="020B0604020202020204" pitchFamily="34" charset="0"/>
            </a:rPr>
            <a:t>Políticas Homogéneas a todas las  Entidades públicas</a:t>
          </a:r>
        </a:p>
      </dgm:t>
    </dgm:pt>
    <dgm:pt modelId="{4253E048-7941-4AFB-97C2-0DA597F50383}" type="parTrans" cxnId="{0E2A0FF6-8483-4F92-9E7B-C2449C0C810B}">
      <dgm:prSet/>
      <dgm:spPr>
        <a:ln w="19050">
          <a:solidFill>
            <a:schemeClr val="accent1"/>
          </a:solidFill>
        </a:ln>
      </dgm:spPr>
      <dgm:t>
        <a:bodyPr/>
        <a:lstStyle/>
        <a:p>
          <a:endParaRPr lang="es-CO"/>
        </a:p>
      </dgm:t>
    </dgm:pt>
    <dgm:pt modelId="{A9B579E9-3CD2-4938-8D58-21678E7B0715}" type="sibTrans" cxnId="{0E2A0FF6-8483-4F92-9E7B-C2449C0C810B}">
      <dgm:prSet/>
      <dgm:spPr/>
      <dgm:t>
        <a:bodyPr/>
        <a:lstStyle/>
        <a:p>
          <a:endParaRPr lang="es-CO"/>
        </a:p>
      </dgm:t>
    </dgm:pt>
    <dgm:pt modelId="{ACA7ED22-0220-4059-972D-F278180F4511}" type="pres">
      <dgm:prSet presAssocID="{67B321B7-D0B9-4735-8D92-5F69B118DF6B}" presName="Name0" presStyleCnt="0">
        <dgm:presLayoutVars>
          <dgm:chMax val="1"/>
          <dgm:chPref val="1"/>
          <dgm:dir/>
          <dgm:animOne val="branch"/>
          <dgm:animLvl val="lvl"/>
        </dgm:presLayoutVars>
      </dgm:prSet>
      <dgm:spPr/>
    </dgm:pt>
    <dgm:pt modelId="{A18C6B11-680B-41E8-BF35-9EF20572E540}" type="pres">
      <dgm:prSet presAssocID="{5A0BBABA-03C8-4286-80E5-49095F5406A3}" presName="singleCycle" presStyleCnt="0"/>
      <dgm:spPr/>
    </dgm:pt>
    <dgm:pt modelId="{24F81683-8083-4872-98A7-07262FD1E351}" type="pres">
      <dgm:prSet presAssocID="{5A0BBABA-03C8-4286-80E5-49095F5406A3}" presName="singleCenter" presStyleLbl="node1" presStyleIdx="0" presStyleCnt="4" custScaleX="139201" custScaleY="69873" custLinFactNeighborX="-443" custLinFactNeighborY="-19452">
        <dgm:presLayoutVars>
          <dgm:chMax val="7"/>
          <dgm:chPref val="7"/>
        </dgm:presLayoutVars>
      </dgm:prSet>
      <dgm:spPr/>
    </dgm:pt>
    <dgm:pt modelId="{4C037312-9FD2-4F91-8E6C-C8374ECAD54D}" type="pres">
      <dgm:prSet presAssocID="{59E77246-28E7-4317-A250-5EF80C938BEF}" presName="Name56" presStyleLbl="parChTrans1D2" presStyleIdx="0" presStyleCnt="3"/>
      <dgm:spPr/>
    </dgm:pt>
    <dgm:pt modelId="{50A47FF3-2308-4C76-BE24-495B5FCD2E62}" type="pres">
      <dgm:prSet presAssocID="{11F88D7F-8821-458F-A41F-1D2CDF4F4B8E}" presName="text0" presStyleLbl="node1" presStyleIdx="1" presStyleCnt="4" custScaleX="181207" custScaleY="52699">
        <dgm:presLayoutVars>
          <dgm:bulletEnabled val="1"/>
        </dgm:presLayoutVars>
      </dgm:prSet>
      <dgm:spPr/>
    </dgm:pt>
    <dgm:pt modelId="{0A4750C4-2BB3-49D8-B278-898385086192}" type="pres">
      <dgm:prSet presAssocID="{70188F59-CF01-456C-AEFA-51DE53F4593D}" presName="Name56" presStyleLbl="parChTrans1D2" presStyleIdx="1" presStyleCnt="3"/>
      <dgm:spPr/>
    </dgm:pt>
    <dgm:pt modelId="{C9946583-E4BE-44C3-AC4E-7CA9CE67ECD3}" type="pres">
      <dgm:prSet presAssocID="{606A54D2-78EC-4A1C-9EE6-7E5A0132D7FA}" presName="text0" presStyleLbl="node1" presStyleIdx="2" presStyleCnt="4" custScaleX="211025" custScaleY="84629" custRadScaleRad="83312" custRadScaleInc="-12522">
        <dgm:presLayoutVars>
          <dgm:bulletEnabled val="1"/>
        </dgm:presLayoutVars>
      </dgm:prSet>
      <dgm:spPr/>
    </dgm:pt>
    <dgm:pt modelId="{3B445EA5-7B1B-48AC-B56A-522DCCFA2820}" type="pres">
      <dgm:prSet presAssocID="{4253E048-7941-4AFB-97C2-0DA597F50383}" presName="Name56" presStyleLbl="parChTrans1D2" presStyleIdx="2" presStyleCnt="3"/>
      <dgm:spPr/>
    </dgm:pt>
    <dgm:pt modelId="{D2C2A1D9-4021-4683-B361-B147B971F6F4}" type="pres">
      <dgm:prSet presAssocID="{748DA475-11FC-4E72-B37F-004929B3E365}" presName="text0" presStyleLbl="node1" presStyleIdx="3" presStyleCnt="4" custScaleX="210418" custScaleY="85331" custRadScaleRad="93847" custRadScaleInc="15089">
        <dgm:presLayoutVars>
          <dgm:bulletEnabled val="1"/>
        </dgm:presLayoutVars>
      </dgm:prSet>
      <dgm:spPr/>
    </dgm:pt>
  </dgm:ptLst>
  <dgm:cxnLst>
    <dgm:cxn modelId="{31650421-CDDB-4CE4-9738-5F38777DBC9D}" srcId="{5A0BBABA-03C8-4286-80E5-49095F5406A3}" destId="{606A54D2-78EC-4A1C-9EE6-7E5A0132D7FA}" srcOrd="1" destOrd="0" parTransId="{70188F59-CF01-456C-AEFA-51DE53F4593D}" sibTransId="{634AD53C-8046-486B-AA1D-1E9D0C574780}"/>
    <dgm:cxn modelId="{E2EF0063-DD53-40B4-8B9C-39188EDD4F16}" srcId="{67B321B7-D0B9-4735-8D92-5F69B118DF6B}" destId="{5A0BBABA-03C8-4286-80E5-49095F5406A3}" srcOrd="0" destOrd="0" parTransId="{14EC4E1A-5C1C-4C62-8332-BBBA5263E2A4}" sibTransId="{CC70912F-1ABA-446B-9F18-BF2102592FD4}"/>
    <dgm:cxn modelId="{73F88443-836D-4790-87AC-E67F666228A4}" type="presOf" srcId="{59E77246-28E7-4317-A250-5EF80C938BEF}" destId="{4C037312-9FD2-4F91-8E6C-C8374ECAD54D}" srcOrd="0" destOrd="0" presId="urn:microsoft.com/office/officeart/2008/layout/RadialCluster"/>
    <dgm:cxn modelId="{BC3EB36F-130A-49D4-8175-301308A79F50}" type="presOf" srcId="{4253E048-7941-4AFB-97C2-0DA597F50383}" destId="{3B445EA5-7B1B-48AC-B56A-522DCCFA2820}" srcOrd="0" destOrd="0" presId="urn:microsoft.com/office/officeart/2008/layout/RadialCluster"/>
    <dgm:cxn modelId="{CD6AC98C-C5FA-451F-B63F-3427A3A62585}" type="presOf" srcId="{70188F59-CF01-456C-AEFA-51DE53F4593D}" destId="{0A4750C4-2BB3-49D8-B278-898385086192}" srcOrd="0" destOrd="0" presId="urn:microsoft.com/office/officeart/2008/layout/RadialCluster"/>
    <dgm:cxn modelId="{FECC1BA6-2766-46EA-B8ED-FD1E210FE55B}" srcId="{5A0BBABA-03C8-4286-80E5-49095F5406A3}" destId="{11F88D7F-8821-458F-A41F-1D2CDF4F4B8E}" srcOrd="0" destOrd="0" parTransId="{59E77246-28E7-4317-A250-5EF80C938BEF}" sibTransId="{23314BE9-D735-4673-8521-138D8036FF58}"/>
    <dgm:cxn modelId="{65980DA8-089C-4DE5-A434-EE7173C3A5A3}" type="presOf" srcId="{11F88D7F-8821-458F-A41F-1D2CDF4F4B8E}" destId="{50A47FF3-2308-4C76-BE24-495B5FCD2E62}" srcOrd="0" destOrd="0" presId="urn:microsoft.com/office/officeart/2008/layout/RadialCluster"/>
    <dgm:cxn modelId="{9212DECE-323B-4D14-BFA5-4E7C269A900A}" type="presOf" srcId="{5A0BBABA-03C8-4286-80E5-49095F5406A3}" destId="{24F81683-8083-4872-98A7-07262FD1E351}" srcOrd="0" destOrd="0" presId="urn:microsoft.com/office/officeart/2008/layout/RadialCluster"/>
    <dgm:cxn modelId="{ABCA85DB-5B7A-4051-8121-1D0796A854DC}" type="presOf" srcId="{606A54D2-78EC-4A1C-9EE6-7E5A0132D7FA}" destId="{C9946583-E4BE-44C3-AC4E-7CA9CE67ECD3}" srcOrd="0" destOrd="0" presId="urn:microsoft.com/office/officeart/2008/layout/RadialCluster"/>
    <dgm:cxn modelId="{7253ACEC-7292-428F-BE8D-354B1A9A60AE}" type="presOf" srcId="{748DA475-11FC-4E72-B37F-004929B3E365}" destId="{D2C2A1D9-4021-4683-B361-B147B971F6F4}" srcOrd="0" destOrd="0" presId="urn:microsoft.com/office/officeart/2008/layout/RadialCluster"/>
    <dgm:cxn modelId="{0E2A0FF6-8483-4F92-9E7B-C2449C0C810B}" srcId="{5A0BBABA-03C8-4286-80E5-49095F5406A3}" destId="{748DA475-11FC-4E72-B37F-004929B3E365}" srcOrd="2" destOrd="0" parTransId="{4253E048-7941-4AFB-97C2-0DA597F50383}" sibTransId="{A9B579E9-3CD2-4938-8D58-21678E7B0715}"/>
    <dgm:cxn modelId="{6ED18AF9-B3A8-4FEC-8CBC-6F4E514C9831}" type="presOf" srcId="{67B321B7-D0B9-4735-8D92-5F69B118DF6B}" destId="{ACA7ED22-0220-4059-972D-F278180F4511}" srcOrd="0" destOrd="0" presId="urn:microsoft.com/office/officeart/2008/layout/RadialCluster"/>
    <dgm:cxn modelId="{BE559727-B38E-4F0E-8983-19594B41818A}" type="presParOf" srcId="{ACA7ED22-0220-4059-972D-F278180F4511}" destId="{A18C6B11-680B-41E8-BF35-9EF20572E540}" srcOrd="0" destOrd="0" presId="urn:microsoft.com/office/officeart/2008/layout/RadialCluster"/>
    <dgm:cxn modelId="{110F6777-528A-4FFE-83F1-A68E132E402C}" type="presParOf" srcId="{A18C6B11-680B-41E8-BF35-9EF20572E540}" destId="{24F81683-8083-4872-98A7-07262FD1E351}" srcOrd="0" destOrd="0" presId="urn:microsoft.com/office/officeart/2008/layout/RadialCluster"/>
    <dgm:cxn modelId="{8BEC6B72-2930-4A06-B23B-F26490C3FB6D}" type="presParOf" srcId="{A18C6B11-680B-41E8-BF35-9EF20572E540}" destId="{4C037312-9FD2-4F91-8E6C-C8374ECAD54D}" srcOrd="1" destOrd="0" presId="urn:microsoft.com/office/officeart/2008/layout/RadialCluster"/>
    <dgm:cxn modelId="{891BB7ED-29E3-4709-AFE6-7CED14BFB7D1}" type="presParOf" srcId="{A18C6B11-680B-41E8-BF35-9EF20572E540}" destId="{50A47FF3-2308-4C76-BE24-495B5FCD2E62}" srcOrd="2" destOrd="0" presId="urn:microsoft.com/office/officeart/2008/layout/RadialCluster"/>
    <dgm:cxn modelId="{76AE5743-87D7-407E-86F4-7151F835DDB6}" type="presParOf" srcId="{A18C6B11-680B-41E8-BF35-9EF20572E540}" destId="{0A4750C4-2BB3-49D8-B278-898385086192}" srcOrd="3" destOrd="0" presId="urn:microsoft.com/office/officeart/2008/layout/RadialCluster"/>
    <dgm:cxn modelId="{394256E7-EC13-42C0-A823-C3CB11E32916}" type="presParOf" srcId="{A18C6B11-680B-41E8-BF35-9EF20572E540}" destId="{C9946583-E4BE-44C3-AC4E-7CA9CE67ECD3}" srcOrd="4" destOrd="0" presId="urn:microsoft.com/office/officeart/2008/layout/RadialCluster"/>
    <dgm:cxn modelId="{E4D89FEC-D376-4A3A-A185-0EBA1BA624D8}" type="presParOf" srcId="{A18C6B11-680B-41E8-BF35-9EF20572E540}" destId="{3B445EA5-7B1B-48AC-B56A-522DCCFA2820}" srcOrd="5" destOrd="0" presId="urn:microsoft.com/office/officeart/2008/layout/RadialCluster"/>
    <dgm:cxn modelId="{6B54B0DF-0924-4B53-A253-3670040D86B2}" type="presParOf" srcId="{A18C6B11-680B-41E8-BF35-9EF20572E540}" destId="{D2C2A1D9-4021-4683-B361-B147B971F6F4}"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4654CD6B-3000-445B-ABE3-B8663EEA1225}" type="doc">
      <dgm:prSet loTypeId="urn:microsoft.com/office/officeart/2008/layout/VerticalCurvedList" loCatId="list" qsTypeId="urn:microsoft.com/office/officeart/2005/8/quickstyle/simple1" qsCatId="simple" csTypeId="urn:microsoft.com/office/officeart/2005/8/colors/accent1_3" csCatId="accent1" phldr="1"/>
      <dgm:spPr/>
      <dgm:t>
        <a:bodyPr/>
        <a:lstStyle/>
        <a:p>
          <a:endParaRPr lang="es-CO"/>
        </a:p>
      </dgm:t>
    </dgm:pt>
    <dgm:pt modelId="{5E4395E9-8E89-4E13-BF86-EA16AC3FD8C2}">
      <dgm:prSet phldrT="[Texto]"/>
      <dgm:spPr/>
      <dgm:t>
        <a:bodyPr/>
        <a:lstStyle/>
        <a:p>
          <a:r>
            <a:rPr lang="es-MX" dirty="0">
              <a:solidFill>
                <a:schemeClr val="tx1">
                  <a:lumMod val="95000"/>
                  <a:lumOff val="5000"/>
                </a:schemeClr>
              </a:solidFill>
            </a:rPr>
            <a:t>Baúl de los Malos Hábitos </a:t>
          </a:r>
          <a:endParaRPr lang="es-CO" dirty="0">
            <a:solidFill>
              <a:schemeClr val="tx1">
                <a:lumMod val="95000"/>
                <a:lumOff val="5000"/>
              </a:schemeClr>
            </a:solidFill>
          </a:endParaRPr>
        </a:p>
      </dgm:t>
    </dgm:pt>
    <dgm:pt modelId="{A1ACFF32-23B6-4AE7-A6E8-F2A5C3F574B2}" type="parTrans" cxnId="{82A4722F-3BB3-4FD8-BEBC-3A56564C2DF9}">
      <dgm:prSet/>
      <dgm:spPr/>
      <dgm:t>
        <a:bodyPr/>
        <a:lstStyle/>
        <a:p>
          <a:endParaRPr lang="es-CO"/>
        </a:p>
      </dgm:t>
    </dgm:pt>
    <dgm:pt modelId="{FDFA7817-8D1B-45ED-829D-F9F73B08703D}" type="sibTrans" cxnId="{82A4722F-3BB3-4FD8-BEBC-3A56564C2DF9}">
      <dgm:prSet/>
      <dgm:spPr/>
      <dgm:t>
        <a:bodyPr/>
        <a:lstStyle/>
        <a:p>
          <a:endParaRPr lang="es-CO"/>
        </a:p>
      </dgm:t>
    </dgm:pt>
    <dgm:pt modelId="{725923CC-4053-40A7-BE6A-BB62B26CDF41}">
      <dgm:prSet phldrT="[Texto]"/>
      <dgm:spPr/>
      <dgm:t>
        <a:bodyPr/>
        <a:lstStyle/>
        <a:p>
          <a:r>
            <a:rPr lang="es-MX" dirty="0"/>
            <a:t>El Lazo Yo Nunca He</a:t>
          </a:r>
          <a:endParaRPr lang="es-CO" dirty="0"/>
        </a:p>
      </dgm:t>
    </dgm:pt>
    <dgm:pt modelId="{F7C5AD65-8A7D-497F-98F8-CF0AF7A93BDB}" type="parTrans" cxnId="{0DE6E294-68DF-41B8-AAD7-56D32C023593}">
      <dgm:prSet/>
      <dgm:spPr/>
      <dgm:t>
        <a:bodyPr/>
        <a:lstStyle/>
        <a:p>
          <a:endParaRPr lang="es-CO"/>
        </a:p>
      </dgm:t>
    </dgm:pt>
    <dgm:pt modelId="{BF3C70B7-2E05-4298-A1E3-89B66320DB71}" type="sibTrans" cxnId="{0DE6E294-68DF-41B8-AAD7-56D32C023593}">
      <dgm:prSet/>
      <dgm:spPr/>
      <dgm:t>
        <a:bodyPr/>
        <a:lstStyle/>
        <a:p>
          <a:endParaRPr lang="es-CO"/>
        </a:p>
      </dgm:t>
    </dgm:pt>
    <dgm:pt modelId="{56FCBED2-8A34-4A65-AE13-F116544CAE81}" type="pres">
      <dgm:prSet presAssocID="{4654CD6B-3000-445B-ABE3-B8663EEA1225}" presName="Name0" presStyleCnt="0">
        <dgm:presLayoutVars>
          <dgm:chMax val="7"/>
          <dgm:chPref val="7"/>
          <dgm:dir/>
        </dgm:presLayoutVars>
      </dgm:prSet>
      <dgm:spPr/>
    </dgm:pt>
    <dgm:pt modelId="{EC9185DF-DFE2-4C71-9D3C-C309CFAFFA6A}" type="pres">
      <dgm:prSet presAssocID="{4654CD6B-3000-445B-ABE3-B8663EEA1225}" presName="Name1" presStyleCnt="0"/>
      <dgm:spPr/>
    </dgm:pt>
    <dgm:pt modelId="{65037DD1-C59C-4830-BE56-CBCBE0994A06}" type="pres">
      <dgm:prSet presAssocID="{4654CD6B-3000-445B-ABE3-B8663EEA1225}" presName="cycle" presStyleCnt="0"/>
      <dgm:spPr/>
    </dgm:pt>
    <dgm:pt modelId="{C1692E85-1758-49E1-81B8-0D73753C501D}" type="pres">
      <dgm:prSet presAssocID="{4654CD6B-3000-445B-ABE3-B8663EEA1225}" presName="srcNode" presStyleLbl="node1" presStyleIdx="0" presStyleCnt="2"/>
      <dgm:spPr/>
    </dgm:pt>
    <dgm:pt modelId="{3CE662B6-3E00-40A4-81D1-B0D7378B901B}" type="pres">
      <dgm:prSet presAssocID="{4654CD6B-3000-445B-ABE3-B8663EEA1225}" presName="conn" presStyleLbl="parChTrans1D2" presStyleIdx="0" presStyleCnt="1"/>
      <dgm:spPr/>
    </dgm:pt>
    <dgm:pt modelId="{2033F629-8E15-4D8D-826F-A82DFA9F5475}" type="pres">
      <dgm:prSet presAssocID="{4654CD6B-3000-445B-ABE3-B8663EEA1225}" presName="extraNode" presStyleLbl="node1" presStyleIdx="0" presStyleCnt="2"/>
      <dgm:spPr/>
    </dgm:pt>
    <dgm:pt modelId="{CAB375A8-685A-44BE-AEC1-425B76E07B16}" type="pres">
      <dgm:prSet presAssocID="{4654CD6B-3000-445B-ABE3-B8663EEA1225}" presName="dstNode" presStyleLbl="node1" presStyleIdx="0" presStyleCnt="2"/>
      <dgm:spPr/>
    </dgm:pt>
    <dgm:pt modelId="{885F5D47-B5E1-4BF8-BF51-78308C593F13}" type="pres">
      <dgm:prSet presAssocID="{5E4395E9-8E89-4E13-BF86-EA16AC3FD8C2}" presName="text_1" presStyleLbl="node1" presStyleIdx="0" presStyleCnt="2">
        <dgm:presLayoutVars>
          <dgm:bulletEnabled val="1"/>
        </dgm:presLayoutVars>
      </dgm:prSet>
      <dgm:spPr/>
    </dgm:pt>
    <dgm:pt modelId="{2068233B-095B-45B0-A3D0-211424486CAE}" type="pres">
      <dgm:prSet presAssocID="{5E4395E9-8E89-4E13-BF86-EA16AC3FD8C2}" presName="accent_1" presStyleCnt="0"/>
      <dgm:spPr/>
    </dgm:pt>
    <dgm:pt modelId="{6FEFC6B0-7087-4788-8206-D4655B6A1EF7}" type="pres">
      <dgm:prSet presAssocID="{5E4395E9-8E89-4E13-BF86-EA16AC3FD8C2}" presName="accentRepeatNode" presStyleLbl="solidFgAcc1" presStyleIdx="0" presStyleCnt="2"/>
      <dgm:spPr/>
    </dgm:pt>
    <dgm:pt modelId="{1E946D09-AB3C-42DE-95B5-E2167155143E}" type="pres">
      <dgm:prSet presAssocID="{725923CC-4053-40A7-BE6A-BB62B26CDF41}" presName="text_2" presStyleLbl="node1" presStyleIdx="1" presStyleCnt="2">
        <dgm:presLayoutVars>
          <dgm:bulletEnabled val="1"/>
        </dgm:presLayoutVars>
      </dgm:prSet>
      <dgm:spPr/>
    </dgm:pt>
    <dgm:pt modelId="{2DD94DDB-831B-4D4F-A374-39179D25E6F6}" type="pres">
      <dgm:prSet presAssocID="{725923CC-4053-40A7-BE6A-BB62B26CDF41}" presName="accent_2" presStyleCnt="0"/>
      <dgm:spPr/>
    </dgm:pt>
    <dgm:pt modelId="{16C8584E-309A-4CFF-96A0-46D79AB0E33D}" type="pres">
      <dgm:prSet presAssocID="{725923CC-4053-40A7-BE6A-BB62B26CDF41}" presName="accentRepeatNode" presStyleLbl="solidFgAcc1" presStyleIdx="1" presStyleCnt="2"/>
      <dgm:spPr/>
    </dgm:pt>
  </dgm:ptLst>
  <dgm:cxnLst>
    <dgm:cxn modelId="{631B4E20-BB76-4FF7-B17F-5C8504D4E575}" type="presOf" srcId="{4654CD6B-3000-445B-ABE3-B8663EEA1225}" destId="{56FCBED2-8A34-4A65-AE13-F116544CAE81}" srcOrd="0" destOrd="0" presId="urn:microsoft.com/office/officeart/2008/layout/VerticalCurvedList"/>
    <dgm:cxn modelId="{82A4722F-3BB3-4FD8-BEBC-3A56564C2DF9}" srcId="{4654CD6B-3000-445B-ABE3-B8663EEA1225}" destId="{5E4395E9-8E89-4E13-BF86-EA16AC3FD8C2}" srcOrd="0" destOrd="0" parTransId="{A1ACFF32-23B6-4AE7-A6E8-F2A5C3F574B2}" sibTransId="{FDFA7817-8D1B-45ED-829D-F9F73B08703D}"/>
    <dgm:cxn modelId="{43274293-F976-41FA-B470-71ABE0A1D85A}" type="presOf" srcId="{FDFA7817-8D1B-45ED-829D-F9F73B08703D}" destId="{3CE662B6-3E00-40A4-81D1-B0D7378B901B}" srcOrd="0" destOrd="0" presId="urn:microsoft.com/office/officeart/2008/layout/VerticalCurvedList"/>
    <dgm:cxn modelId="{0DE6E294-68DF-41B8-AAD7-56D32C023593}" srcId="{4654CD6B-3000-445B-ABE3-B8663EEA1225}" destId="{725923CC-4053-40A7-BE6A-BB62B26CDF41}" srcOrd="1" destOrd="0" parTransId="{F7C5AD65-8A7D-497F-98F8-CF0AF7A93BDB}" sibTransId="{BF3C70B7-2E05-4298-A1E3-89B66320DB71}"/>
    <dgm:cxn modelId="{644F49B4-9B7E-4655-A139-CD8D7C535169}" type="presOf" srcId="{725923CC-4053-40A7-BE6A-BB62B26CDF41}" destId="{1E946D09-AB3C-42DE-95B5-E2167155143E}" srcOrd="0" destOrd="0" presId="urn:microsoft.com/office/officeart/2008/layout/VerticalCurvedList"/>
    <dgm:cxn modelId="{27D409C9-F2DA-40F2-B4E4-BF14F48C65FC}" type="presOf" srcId="{5E4395E9-8E89-4E13-BF86-EA16AC3FD8C2}" destId="{885F5D47-B5E1-4BF8-BF51-78308C593F13}" srcOrd="0" destOrd="0" presId="urn:microsoft.com/office/officeart/2008/layout/VerticalCurvedList"/>
    <dgm:cxn modelId="{3C6302A5-3FB2-46AF-A070-BA4517DD410C}" type="presParOf" srcId="{56FCBED2-8A34-4A65-AE13-F116544CAE81}" destId="{EC9185DF-DFE2-4C71-9D3C-C309CFAFFA6A}" srcOrd="0" destOrd="0" presId="urn:microsoft.com/office/officeart/2008/layout/VerticalCurvedList"/>
    <dgm:cxn modelId="{98716586-8A12-4766-98E7-1EE1338FF8BF}" type="presParOf" srcId="{EC9185DF-DFE2-4C71-9D3C-C309CFAFFA6A}" destId="{65037DD1-C59C-4830-BE56-CBCBE0994A06}" srcOrd="0" destOrd="0" presId="urn:microsoft.com/office/officeart/2008/layout/VerticalCurvedList"/>
    <dgm:cxn modelId="{4A62EEB5-988C-4D55-A117-E0388DB5429A}" type="presParOf" srcId="{65037DD1-C59C-4830-BE56-CBCBE0994A06}" destId="{C1692E85-1758-49E1-81B8-0D73753C501D}" srcOrd="0" destOrd="0" presId="urn:microsoft.com/office/officeart/2008/layout/VerticalCurvedList"/>
    <dgm:cxn modelId="{DA2376BE-CD58-4DAE-A396-55BE6C486F89}" type="presParOf" srcId="{65037DD1-C59C-4830-BE56-CBCBE0994A06}" destId="{3CE662B6-3E00-40A4-81D1-B0D7378B901B}" srcOrd="1" destOrd="0" presId="urn:microsoft.com/office/officeart/2008/layout/VerticalCurvedList"/>
    <dgm:cxn modelId="{9DB40773-2977-4B09-A370-F1BA659A0CFD}" type="presParOf" srcId="{65037DD1-C59C-4830-BE56-CBCBE0994A06}" destId="{2033F629-8E15-4D8D-826F-A82DFA9F5475}" srcOrd="2" destOrd="0" presId="urn:microsoft.com/office/officeart/2008/layout/VerticalCurvedList"/>
    <dgm:cxn modelId="{F9FA84A7-831A-4CCD-B774-0CE341D9AF1A}" type="presParOf" srcId="{65037DD1-C59C-4830-BE56-CBCBE0994A06}" destId="{CAB375A8-685A-44BE-AEC1-425B76E07B16}" srcOrd="3" destOrd="0" presId="urn:microsoft.com/office/officeart/2008/layout/VerticalCurvedList"/>
    <dgm:cxn modelId="{8516DCC4-C723-4A9D-81A7-4EB512EE9178}" type="presParOf" srcId="{EC9185DF-DFE2-4C71-9D3C-C309CFAFFA6A}" destId="{885F5D47-B5E1-4BF8-BF51-78308C593F13}" srcOrd="1" destOrd="0" presId="urn:microsoft.com/office/officeart/2008/layout/VerticalCurvedList"/>
    <dgm:cxn modelId="{807EF210-7092-4D2D-B55A-283516D89FA3}" type="presParOf" srcId="{EC9185DF-DFE2-4C71-9D3C-C309CFAFFA6A}" destId="{2068233B-095B-45B0-A3D0-211424486CAE}" srcOrd="2" destOrd="0" presId="urn:microsoft.com/office/officeart/2008/layout/VerticalCurvedList"/>
    <dgm:cxn modelId="{1CB2596C-A9A9-445F-B15D-83897D59AABC}" type="presParOf" srcId="{2068233B-095B-45B0-A3D0-211424486CAE}" destId="{6FEFC6B0-7087-4788-8206-D4655B6A1EF7}" srcOrd="0" destOrd="0" presId="urn:microsoft.com/office/officeart/2008/layout/VerticalCurvedList"/>
    <dgm:cxn modelId="{256D4F76-9CC0-4AA7-9D5C-385AB5580862}" type="presParOf" srcId="{EC9185DF-DFE2-4C71-9D3C-C309CFAFFA6A}" destId="{1E946D09-AB3C-42DE-95B5-E2167155143E}" srcOrd="3" destOrd="0" presId="urn:microsoft.com/office/officeart/2008/layout/VerticalCurvedList"/>
    <dgm:cxn modelId="{30BCF0F9-5EED-4169-A8CD-F0635CC84839}" type="presParOf" srcId="{EC9185DF-DFE2-4C71-9D3C-C309CFAFFA6A}" destId="{2DD94DDB-831B-4D4F-A374-39179D25E6F6}" srcOrd="4" destOrd="0" presId="urn:microsoft.com/office/officeart/2008/layout/VerticalCurvedList"/>
    <dgm:cxn modelId="{5458BF87-0DAE-4F28-ABD4-BD4C6D615175}" type="presParOf" srcId="{2DD94DDB-831B-4D4F-A374-39179D25E6F6}" destId="{16C8584E-309A-4CFF-96A0-46D79AB0E33D}"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654CD6B-3000-445B-ABE3-B8663EEA1225}" type="doc">
      <dgm:prSet loTypeId="urn:microsoft.com/office/officeart/2008/layout/VerticalCurvedList" loCatId="list" qsTypeId="urn:microsoft.com/office/officeart/2005/8/quickstyle/simple1" qsCatId="simple" csTypeId="urn:microsoft.com/office/officeart/2005/8/colors/accent1_3" csCatId="accent1" phldr="1"/>
      <dgm:spPr/>
      <dgm:t>
        <a:bodyPr/>
        <a:lstStyle/>
        <a:p>
          <a:endParaRPr lang="es-CO"/>
        </a:p>
      </dgm:t>
    </dgm:pt>
    <dgm:pt modelId="{5E4395E9-8E89-4E13-BF86-EA16AC3FD8C2}">
      <dgm:prSet phldrT="[Texto]"/>
      <dgm:spPr/>
      <dgm:t>
        <a:bodyPr/>
        <a:lstStyle/>
        <a:p>
          <a:r>
            <a:rPr lang="es-MX" dirty="0">
              <a:solidFill>
                <a:schemeClr val="tx1">
                  <a:lumMod val="95000"/>
                  <a:lumOff val="5000"/>
                </a:schemeClr>
              </a:solidFill>
            </a:rPr>
            <a:t>Crónicas</a:t>
          </a:r>
          <a:endParaRPr lang="es-CO" dirty="0">
            <a:solidFill>
              <a:schemeClr val="tx1">
                <a:lumMod val="95000"/>
                <a:lumOff val="5000"/>
              </a:schemeClr>
            </a:solidFill>
          </a:endParaRPr>
        </a:p>
      </dgm:t>
    </dgm:pt>
    <dgm:pt modelId="{A1ACFF32-23B6-4AE7-A6E8-F2A5C3F574B2}" type="parTrans" cxnId="{82A4722F-3BB3-4FD8-BEBC-3A56564C2DF9}">
      <dgm:prSet/>
      <dgm:spPr/>
      <dgm:t>
        <a:bodyPr/>
        <a:lstStyle/>
        <a:p>
          <a:endParaRPr lang="es-CO"/>
        </a:p>
      </dgm:t>
    </dgm:pt>
    <dgm:pt modelId="{FDFA7817-8D1B-45ED-829D-F9F73B08703D}" type="sibTrans" cxnId="{82A4722F-3BB3-4FD8-BEBC-3A56564C2DF9}">
      <dgm:prSet/>
      <dgm:spPr/>
      <dgm:t>
        <a:bodyPr/>
        <a:lstStyle/>
        <a:p>
          <a:endParaRPr lang="es-CO"/>
        </a:p>
      </dgm:t>
    </dgm:pt>
    <dgm:pt modelId="{04B5EB90-977F-4AB4-8586-E27A2EF57C10}">
      <dgm:prSet/>
      <dgm:spPr/>
      <dgm:t>
        <a:bodyPr/>
        <a:lstStyle/>
        <a:p>
          <a:r>
            <a:rPr lang="es-MX" dirty="0">
              <a:solidFill>
                <a:schemeClr val="tx1">
                  <a:lumMod val="95000"/>
                  <a:lumOff val="5000"/>
                </a:schemeClr>
              </a:solidFill>
            </a:rPr>
            <a:t>Muro del Orgullo </a:t>
          </a:r>
          <a:endParaRPr lang="es-CO" dirty="0">
            <a:solidFill>
              <a:schemeClr val="tx1">
                <a:lumMod val="95000"/>
                <a:lumOff val="5000"/>
              </a:schemeClr>
            </a:solidFill>
          </a:endParaRPr>
        </a:p>
      </dgm:t>
    </dgm:pt>
    <dgm:pt modelId="{96B7E72B-EF27-4C64-8958-50CE1E3BE13A}" type="parTrans" cxnId="{78DC87D2-69DC-43F0-BADF-D4D361324189}">
      <dgm:prSet/>
      <dgm:spPr/>
      <dgm:t>
        <a:bodyPr/>
        <a:lstStyle/>
        <a:p>
          <a:endParaRPr lang="es-CO"/>
        </a:p>
      </dgm:t>
    </dgm:pt>
    <dgm:pt modelId="{399CC5B7-8344-4AC0-A861-B84E049F7199}" type="sibTrans" cxnId="{78DC87D2-69DC-43F0-BADF-D4D361324189}">
      <dgm:prSet/>
      <dgm:spPr/>
      <dgm:t>
        <a:bodyPr/>
        <a:lstStyle/>
        <a:p>
          <a:endParaRPr lang="es-CO"/>
        </a:p>
      </dgm:t>
    </dgm:pt>
    <dgm:pt modelId="{56FCBED2-8A34-4A65-AE13-F116544CAE81}" type="pres">
      <dgm:prSet presAssocID="{4654CD6B-3000-445B-ABE3-B8663EEA1225}" presName="Name0" presStyleCnt="0">
        <dgm:presLayoutVars>
          <dgm:chMax val="7"/>
          <dgm:chPref val="7"/>
          <dgm:dir/>
        </dgm:presLayoutVars>
      </dgm:prSet>
      <dgm:spPr/>
    </dgm:pt>
    <dgm:pt modelId="{EC9185DF-DFE2-4C71-9D3C-C309CFAFFA6A}" type="pres">
      <dgm:prSet presAssocID="{4654CD6B-3000-445B-ABE3-B8663EEA1225}" presName="Name1" presStyleCnt="0"/>
      <dgm:spPr/>
    </dgm:pt>
    <dgm:pt modelId="{65037DD1-C59C-4830-BE56-CBCBE0994A06}" type="pres">
      <dgm:prSet presAssocID="{4654CD6B-3000-445B-ABE3-B8663EEA1225}" presName="cycle" presStyleCnt="0"/>
      <dgm:spPr/>
    </dgm:pt>
    <dgm:pt modelId="{C1692E85-1758-49E1-81B8-0D73753C501D}" type="pres">
      <dgm:prSet presAssocID="{4654CD6B-3000-445B-ABE3-B8663EEA1225}" presName="srcNode" presStyleLbl="node1" presStyleIdx="0" presStyleCnt="2"/>
      <dgm:spPr/>
    </dgm:pt>
    <dgm:pt modelId="{3CE662B6-3E00-40A4-81D1-B0D7378B901B}" type="pres">
      <dgm:prSet presAssocID="{4654CD6B-3000-445B-ABE3-B8663EEA1225}" presName="conn" presStyleLbl="parChTrans1D2" presStyleIdx="0" presStyleCnt="1"/>
      <dgm:spPr/>
    </dgm:pt>
    <dgm:pt modelId="{2033F629-8E15-4D8D-826F-A82DFA9F5475}" type="pres">
      <dgm:prSet presAssocID="{4654CD6B-3000-445B-ABE3-B8663EEA1225}" presName="extraNode" presStyleLbl="node1" presStyleIdx="0" presStyleCnt="2"/>
      <dgm:spPr/>
    </dgm:pt>
    <dgm:pt modelId="{CAB375A8-685A-44BE-AEC1-425B76E07B16}" type="pres">
      <dgm:prSet presAssocID="{4654CD6B-3000-445B-ABE3-B8663EEA1225}" presName="dstNode" presStyleLbl="node1" presStyleIdx="0" presStyleCnt="2"/>
      <dgm:spPr/>
    </dgm:pt>
    <dgm:pt modelId="{885F5D47-B5E1-4BF8-BF51-78308C593F13}" type="pres">
      <dgm:prSet presAssocID="{5E4395E9-8E89-4E13-BF86-EA16AC3FD8C2}" presName="text_1" presStyleLbl="node1" presStyleIdx="0" presStyleCnt="2">
        <dgm:presLayoutVars>
          <dgm:bulletEnabled val="1"/>
        </dgm:presLayoutVars>
      </dgm:prSet>
      <dgm:spPr/>
    </dgm:pt>
    <dgm:pt modelId="{2068233B-095B-45B0-A3D0-211424486CAE}" type="pres">
      <dgm:prSet presAssocID="{5E4395E9-8E89-4E13-BF86-EA16AC3FD8C2}" presName="accent_1" presStyleCnt="0"/>
      <dgm:spPr/>
    </dgm:pt>
    <dgm:pt modelId="{6FEFC6B0-7087-4788-8206-D4655B6A1EF7}" type="pres">
      <dgm:prSet presAssocID="{5E4395E9-8E89-4E13-BF86-EA16AC3FD8C2}" presName="accentRepeatNode" presStyleLbl="solidFgAcc1" presStyleIdx="0" presStyleCnt="2"/>
      <dgm:spPr/>
    </dgm:pt>
    <dgm:pt modelId="{7B76F27D-5822-4AD3-B8A2-8473B95CE4FB}" type="pres">
      <dgm:prSet presAssocID="{04B5EB90-977F-4AB4-8586-E27A2EF57C10}" presName="text_2" presStyleLbl="node1" presStyleIdx="1" presStyleCnt="2">
        <dgm:presLayoutVars>
          <dgm:bulletEnabled val="1"/>
        </dgm:presLayoutVars>
      </dgm:prSet>
      <dgm:spPr/>
    </dgm:pt>
    <dgm:pt modelId="{5EF8C5E5-2152-42B4-B99E-BCF9FF4BFBD7}" type="pres">
      <dgm:prSet presAssocID="{04B5EB90-977F-4AB4-8586-E27A2EF57C10}" presName="accent_2" presStyleCnt="0"/>
      <dgm:spPr/>
    </dgm:pt>
    <dgm:pt modelId="{7CED411B-9F00-473D-8B4D-E17A24875F4F}" type="pres">
      <dgm:prSet presAssocID="{04B5EB90-977F-4AB4-8586-E27A2EF57C10}" presName="accentRepeatNode" presStyleLbl="solidFgAcc1" presStyleIdx="1" presStyleCnt="2"/>
      <dgm:spPr/>
    </dgm:pt>
  </dgm:ptLst>
  <dgm:cxnLst>
    <dgm:cxn modelId="{2E3F6809-4CB6-47A5-BFC1-E67102F6794C}" type="presOf" srcId="{5E4395E9-8E89-4E13-BF86-EA16AC3FD8C2}" destId="{885F5D47-B5E1-4BF8-BF51-78308C593F13}" srcOrd="0" destOrd="0" presId="urn:microsoft.com/office/officeart/2008/layout/VerticalCurvedList"/>
    <dgm:cxn modelId="{82A4722F-3BB3-4FD8-BEBC-3A56564C2DF9}" srcId="{4654CD6B-3000-445B-ABE3-B8663EEA1225}" destId="{5E4395E9-8E89-4E13-BF86-EA16AC3FD8C2}" srcOrd="0" destOrd="0" parTransId="{A1ACFF32-23B6-4AE7-A6E8-F2A5C3F574B2}" sibTransId="{FDFA7817-8D1B-45ED-829D-F9F73B08703D}"/>
    <dgm:cxn modelId="{4FCFE82F-C008-4D86-B3A1-ADB9A05B7246}" type="presOf" srcId="{4654CD6B-3000-445B-ABE3-B8663EEA1225}" destId="{56FCBED2-8A34-4A65-AE13-F116544CAE81}" srcOrd="0" destOrd="0" presId="urn:microsoft.com/office/officeart/2008/layout/VerticalCurvedList"/>
    <dgm:cxn modelId="{41A46EC5-3E4F-4A93-989C-2FBE2C667485}" type="presOf" srcId="{04B5EB90-977F-4AB4-8586-E27A2EF57C10}" destId="{7B76F27D-5822-4AD3-B8A2-8473B95CE4FB}" srcOrd="0" destOrd="0" presId="urn:microsoft.com/office/officeart/2008/layout/VerticalCurvedList"/>
    <dgm:cxn modelId="{78DC87D2-69DC-43F0-BADF-D4D361324189}" srcId="{4654CD6B-3000-445B-ABE3-B8663EEA1225}" destId="{04B5EB90-977F-4AB4-8586-E27A2EF57C10}" srcOrd="1" destOrd="0" parTransId="{96B7E72B-EF27-4C64-8958-50CE1E3BE13A}" sibTransId="{399CC5B7-8344-4AC0-A861-B84E049F7199}"/>
    <dgm:cxn modelId="{2780D3E6-07E2-431C-9D55-65930FCAE0E5}" type="presOf" srcId="{FDFA7817-8D1B-45ED-829D-F9F73B08703D}" destId="{3CE662B6-3E00-40A4-81D1-B0D7378B901B}" srcOrd="0" destOrd="0" presId="urn:microsoft.com/office/officeart/2008/layout/VerticalCurvedList"/>
    <dgm:cxn modelId="{ECD68346-0AC0-4E22-9F0E-CFB21D9DCE5F}" type="presParOf" srcId="{56FCBED2-8A34-4A65-AE13-F116544CAE81}" destId="{EC9185DF-DFE2-4C71-9D3C-C309CFAFFA6A}" srcOrd="0" destOrd="0" presId="urn:microsoft.com/office/officeart/2008/layout/VerticalCurvedList"/>
    <dgm:cxn modelId="{2E4ED480-906D-4B0D-B039-160B56599730}" type="presParOf" srcId="{EC9185DF-DFE2-4C71-9D3C-C309CFAFFA6A}" destId="{65037DD1-C59C-4830-BE56-CBCBE0994A06}" srcOrd="0" destOrd="0" presId="urn:microsoft.com/office/officeart/2008/layout/VerticalCurvedList"/>
    <dgm:cxn modelId="{AD2598CD-3F07-4BF4-96E4-463A92AF4382}" type="presParOf" srcId="{65037DD1-C59C-4830-BE56-CBCBE0994A06}" destId="{C1692E85-1758-49E1-81B8-0D73753C501D}" srcOrd="0" destOrd="0" presId="urn:microsoft.com/office/officeart/2008/layout/VerticalCurvedList"/>
    <dgm:cxn modelId="{B05AA66E-B324-4592-B59E-ACDED1331EAC}" type="presParOf" srcId="{65037DD1-C59C-4830-BE56-CBCBE0994A06}" destId="{3CE662B6-3E00-40A4-81D1-B0D7378B901B}" srcOrd="1" destOrd="0" presId="urn:microsoft.com/office/officeart/2008/layout/VerticalCurvedList"/>
    <dgm:cxn modelId="{95A7BBEA-0ABE-4995-B85B-31BD6B092FD7}" type="presParOf" srcId="{65037DD1-C59C-4830-BE56-CBCBE0994A06}" destId="{2033F629-8E15-4D8D-826F-A82DFA9F5475}" srcOrd="2" destOrd="0" presId="urn:microsoft.com/office/officeart/2008/layout/VerticalCurvedList"/>
    <dgm:cxn modelId="{F157B0CE-5163-4977-B17C-1B93B034AA55}" type="presParOf" srcId="{65037DD1-C59C-4830-BE56-CBCBE0994A06}" destId="{CAB375A8-685A-44BE-AEC1-425B76E07B16}" srcOrd="3" destOrd="0" presId="urn:microsoft.com/office/officeart/2008/layout/VerticalCurvedList"/>
    <dgm:cxn modelId="{0C293F99-66A4-4ED8-9BA3-4AE316FAA6BF}" type="presParOf" srcId="{EC9185DF-DFE2-4C71-9D3C-C309CFAFFA6A}" destId="{885F5D47-B5E1-4BF8-BF51-78308C593F13}" srcOrd="1" destOrd="0" presId="urn:microsoft.com/office/officeart/2008/layout/VerticalCurvedList"/>
    <dgm:cxn modelId="{353EFED1-0915-438F-B09D-7F2BFEEADF20}" type="presParOf" srcId="{EC9185DF-DFE2-4C71-9D3C-C309CFAFFA6A}" destId="{2068233B-095B-45B0-A3D0-211424486CAE}" srcOrd="2" destOrd="0" presId="urn:microsoft.com/office/officeart/2008/layout/VerticalCurvedList"/>
    <dgm:cxn modelId="{095C1B77-6263-4A59-BAEF-6D9194659F16}" type="presParOf" srcId="{2068233B-095B-45B0-A3D0-211424486CAE}" destId="{6FEFC6B0-7087-4788-8206-D4655B6A1EF7}" srcOrd="0" destOrd="0" presId="urn:microsoft.com/office/officeart/2008/layout/VerticalCurvedList"/>
    <dgm:cxn modelId="{666CC394-A982-40AC-AA24-72D9E9454E59}" type="presParOf" srcId="{EC9185DF-DFE2-4C71-9D3C-C309CFAFFA6A}" destId="{7B76F27D-5822-4AD3-B8A2-8473B95CE4FB}" srcOrd="3" destOrd="0" presId="urn:microsoft.com/office/officeart/2008/layout/VerticalCurvedList"/>
    <dgm:cxn modelId="{3CA6765B-968D-4F9E-B189-3B86DDFD5450}" type="presParOf" srcId="{EC9185DF-DFE2-4C71-9D3C-C309CFAFFA6A}" destId="{5EF8C5E5-2152-42B4-B99E-BCF9FF4BFBD7}" srcOrd="4" destOrd="0" presId="urn:microsoft.com/office/officeart/2008/layout/VerticalCurvedList"/>
    <dgm:cxn modelId="{3E07ABA5-2A2B-4EE1-87EE-63BC3BE16F44}" type="presParOf" srcId="{5EF8C5E5-2152-42B4-B99E-BCF9FF4BFBD7}" destId="{7CED411B-9F00-473D-8B4D-E17A24875F4F}" srcOrd="0" destOrd="0" presId="urn:microsoft.com/office/officeart/2008/layout/VerticalCurvedList"/>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654CD6B-3000-445B-ABE3-B8663EEA1225}" type="doc">
      <dgm:prSet loTypeId="urn:microsoft.com/office/officeart/2005/8/layout/list1" loCatId="list" qsTypeId="urn:microsoft.com/office/officeart/2005/8/quickstyle/simple1" qsCatId="simple" csTypeId="urn:microsoft.com/office/officeart/2005/8/colors/accent1_3" csCatId="accent1" phldr="1"/>
      <dgm:spPr/>
      <dgm:t>
        <a:bodyPr/>
        <a:lstStyle/>
        <a:p>
          <a:endParaRPr lang="es-CO"/>
        </a:p>
      </dgm:t>
    </dgm:pt>
    <dgm:pt modelId="{5E4395E9-8E89-4E13-BF86-EA16AC3FD8C2}">
      <dgm:prSet phldrT="[Texto]"/>
      <dgm:spPr/>
      <dgm:t>
        <a:bodyPr/>
        <a:lstStyle/>
        <a:p>
          <a:r>
            <a:rPr lang="es-MX" dirty="0">
              <a:solidFill>
                <a:schemeClr val="tx1">
                  <a:lumMod val="95000"/>
                  <a:lumOff val="5000"/>
                </a:schemeClr>
              </a:solidFill>
            </a:rPr>
            <a:t>Sensibilizar Código de Integridad</a:t>
          </a:r>
          <a:endParaRPr lang="es-CO" dirty="0">
            <a:solidFill>
              <a:schemeClr val="tx1">
                <a:lumMod val="95000"/>
                <a:lumOff val="5000"/>
              </a:schemeClr>
            </a:solidFill>
          </a:endParaRPr>
        </a:p>
      </dgm:t>
    </dgm:pt>
    <dgm:pt modelId="{A1ACFF32-23B6-4AE7-A6E8-F2A5C3F574B2}" type="parTrans" cxnId="{82A4722F-3BB3-4FD8-BEBC-3A56564C2DF9}">
      <dgm:prSet/>
      <dgm:spPr/>
      <dgm:t>
        <a:bodyPr/>
        <a:lstStyle/>
        <a:p>
          <a:endParaRPr lang="es-CO"/>
        </a:p>
      </dgm:t>
    </dgm:pt>
    <dgm:pt modelId="{FDFA7817-8D1B-45ED-829D-F9F73B08703D}" type="sibTrans" cxnId="{82A4722F-3BB3-4FD8-BEBC-3A56564C2DF9}">
      <dgm:prSet/>
      <dgm:spPr/>
      <dgm:t>
        <a:bodyPr/>
        <a:lstStyle/>
        <a:p>
          <a:endParaRPr lang="es-CO"/>
        </a:p>
      </dgm:t>
    </dgm:pt>
    <dgm:pt modelId="{725923CC-4053-40A7-BE6A-BB62B26CDF41}">
      <dgm:prSet phldrT="[Texto]"/>
      <dgm:spPr/>
      <dgm:t>
        <a:bodyPr/>
        <a:lstStyle/>
        <a:p>
          <a:r>
            <a:rPr lang="es-MX" dirty="0">
              <a:solidFill>
                <a:schemeClr val="tx1">
                  <a:lumMod val="95000"/>
                  <a:lumOff val="5000"/>
                </a:schemeClr>
              </a:solidFill>
            </a:rPr>
            <a:t>Alimentando la Web</a:t>
          </a:r>
          <a:endParaRPr lang="es-CO" dirty="0">
            <a:solidFill>
              <a:schemeClr val="tx1">
                <a:lumMod val="95000"/>
                <a:lumOff val="5000"/>
              </a:schemeClr>
            </a:solidFill>
          </a:endParaRPr>
        </a:p>
      </dgm:t>
    </dgm:pt>
    <dgm:pt modelId="{F7C5AD65-8A7D-497F-98F8-CF0AF7A93BDB}" type="parTrans" cxnId="{0DE6E294-68DF-41B8-AAD7-56D32C023593}">
      <dgm:prSet/>
      <dgm:spPr/>
      <dgm:t>
        <a:bodyPr/>
        <a:lstStyle/>
        <a:p>
          <a:endParaRPr lang="es-CO"/>
        </a:p>
      </dgm:t>
    </dgm:pt>
    <dgm:pt modelId="{BF3C70B7-2E05-4298-A1E3-89B66320DB71}" type="sibTrans" cxnId="{0DE6E294-68DF-41B8-AAD7-56D32C023593}">
      <dgm:prSet/>
      <dgm:spPr/>
      <dgm:t>
        <a:bodyPr/>
        <a:lstStyle/>
        <a:p>
          <a:endParaRPr lang="es-CO"/>
        </a:p>
      </dgm:t>
    </dgm:pt>
    <dgm:pt modelId="{04B5EB90-977F-4AB4-8586-E27A2EF57C10}">
      <dgm:prSet/>
      <dgm:spPr/>
      <dgm:t>
        <a:bodyPr/>
        <a:lstStyle/>
        <a:p>
          <a:r>
            <a:rPr lang="es-MX" dirty="0">
              <a:solidFill>
                <a:schemeClr val="tx1">
                  <a:lumMod val="95000"/>
                  <a:lumOff val="5000"/>
                </a:schemeClr>
              </a:solidFill>
            </a:rPr>
            <a:t>Agua de Valores</a:t>
          </a:r>
          <a:endParaRPr lang="es-CO" dirty="0">
            <a:solidFill>
              <a:schemeClr val="tx1">
                <a:lumMod val="95000"/>
                <a:lumOff val="5000"/>
              </a:schemeClr>
            </a:solidFill>
          </a:endParaRPr>
        </a:p>
      </dgm:t>
    </dgm:pt>
    <dgm:pt modelId="{96B7E72B-EF27-4C64-8958-50CE1E3BE13A}" type="parTrans" cxnId="{78DC87D2-69DC-43F0-BADF-D4D361324189}">
      <dgm:prSet/>
      <dgm:spPr/>
      <dgm:t>
        <a:bodyPr/>
        <a:lstStyle/>
        <a:p>
          <a:endParaRPr lang="es-CO"/>
        </a:p>
      </dgm:t>
    </dgm:pt>
    <dgm:pt modelId="{399CC5B7-8344-4AC0-A861-B84E049F7199}" type="sibTrans" cxnId="{78DC87D2-69DC-43F0-BADF-D4D361324189}">
      <dgm:prSet/>
      <dgm:spPr/>
      <dgm:t>
        <a:bodyPr/>
        <a:lstStyle/>
        <a:p>
          <a:endParaRPr lang="es-CO"/>
        </a:p>
      </dgm:t>
    </dgm:pt>
    <dgm:pt modelId="{D838E3EE-7324-456A-94F5-AD793DA78E2B}">
      <dgm:prSet/>
      <dgm:spPr/>
      <dgm:t>
        <a:bodyPr/>
        <a:lstStyle/>
        <a:p>
          <a:r>
            <a:rPr lang="es-MX" dirty="0">
              <a:solidFill>
                <a:schemeClr val="bg1"/>
              </a:solidFill>
            </a:rPr>
            <a:t>Conquistar Valores</a:t>
          </a:r>
          <a:endParaRPr lang="es-CO" dirty="0">
            <a:solidFill>
              <a:schemeClr val="bg1"/>
            </a:solidFill>
          </a:endParaRPr>
        </a:p>
      </dgm:t>
    </dgm:pt>
    <dgm:pt modelId="{388AEC4D-24BD-4B95-8EBD-E5870DF75BFD}" type="parTrans" cxnId="{A7C49A13-EEF5-4491-BC2B-5D1067AC30B4}">
      <dgm:prSet/>
      <dgm:spPr/>
      <dgm:t>
        <a:bodyPr/>
        <a:lstStyle/>
        <a:p>
          <a:endParaRPr lang="es-CO"/>
        </a:p>
      </dgm:t>
    </dgm:pt>
    <dgm:pt modelId="{BC74F769-93C8-4688-BBC2-327E9CE1CFA0}" type="sibTrans" cxnId="{A7C49A13-EEF5-4491-BC2B-5D1067AC30B4}">
      <dgm:prSet/>
      <dgm:spPr/>
      <dgm:t>
        <a:bodyPr/>
        <a:lstStyle/>
        <a:p>
          <a:endParaRPr lang="es-CO"/>
        </a:p>
      </dgm:t>
    </dgm:pt>
    <dgm:pt modelId="{A7ACFE3F-6A72-4077-8603-F78A92E1151A}">
      <dgm:prSet/>
      <dgm:spPr/>
      <dgm:t>
        <a:bodyPr/>
        <a:lstStyle/>
        <a:p>
          <a:r>
            <a:rPr lang="es-MX" dirty="0">
              <a:solidFill>
                <a:schemeClr val="bg1"/>
              </a:solidFill>
            </a:rPr>
            <a:t>Retos Cotidianos</a:t>
          </a:r>
          <a:endParaRPr lang="es-CO" dirty="0">
            <a:solidFill>
              <a:schemeClr val="bg1"/>
            </a:solidFill>
          </a:endParaRPr>
        </a:p>
      </dgm:t>
    </dgm:pt>
    <dgm:pt modelId="{18D0A65C-D013-4479-BB01-725840F8A0D8}" type="parTrans" cxnId="{CF9E010C-9A09-46AD-BBE9-FA444C1E6F9B}">
      <dgm:prSet/>
      <dgm:spPr/>
      <dgm:t>
        <a:bodyPr/>
        <a:lstStyle/>
        <a:p>
          <a:endParaRPr lang="es-CO"/>
        </a:p>
      </dgm:t>
    </dgm:pt>
    <dgm:pt modelId="{CD88A452-4435-445F-9B64-CBABE7D14D2D}" type="sibTrans" cxnId="{CF9E010C-9A09-46AD-BBE9-FA444C1E6F9B}">
      <dgm:prSet/>
      <dgm:spPr/>
      <dgm:t>
        <a:bodyPr/>
        <a:lstStyle/>
        <a:p>
          <a:endParaRPr lang="es-CO"/>
        </a:p>
      </dgm:t>
    </dgm:pt>
    <dgm:pt modelId="{A22EB694-FD37-4153-934A-64B4DFF29471}">
      <dgm:prSet/>
      <dgm:spPr/>
      <dgm:t>
        <a:bodyPr/>
        <a:lstStyle/>
        <a:p>
          <a:r>
            <a:rPr lang="es-MX" dirty="0">
              <a:solidFill>
                <a:schemeClr val="bg1"/>
              </a:solidFill>
            </a:rPr>
            <a:t>Vacuna </a:t>
          </a:r>
        </a:p>
      </dgm:t>
    </dgm:pt>
    <dgm:pt modelId="{8E5875CA-DCAB-4078-93FD-12917F677138}" type="parTrans" cxnId="{E24749CE-8570-45E6-A450-1C3E6E28F2E2}">
      <dgm:prSet/>
      <dgm:spPr/>
      <dgm:t>
        <a:bodyPr/>
        <a:lstStyle/>
        <a:p>
          <a:endParaRPr lang="es-CO"/>
        </a:p>
      </dgm:t>
    </dgm:pt>
    <dgm:pt modelId="{1695A427-60A4-4EE0-85C0-2EE691E2F86C}" type="sibTrans" cxnId="{E24749CE-8570-45E6-A450-1C3E6E28F2E2}">
      <dgm:prSet/>
      <dgm:spPr/>
      <dgm:t>
        <a:bodyPr/>
        <a:lstStyle/>
        <a:p>
          <a:endParaRPr lang="es-CO"/>
        </a:p>
      </dgm:t>
    </dgm:pt>
    <dgm:pt modelId="{0FB003EA-A489-4E11-BF81-58CBD85A241C}" type="pres">
      <dgm:prSet presAssocID="{4654CD6B-3000-445B-ABE3-B8663EEA1225}" presName="linear" presStyleCnt="0">
        <dgm:presLayoutVars>
          <dgm:dir/>
          <dgm:animLvl val="lvl"/>
          <dgm:resizeHandles val="exact"/>
        </dgm:presLayoutVars>
      </dgm:prSet>
      <dgm:spPr/>
    </dgm:pt>
    <dgm:pt modelId="{2DAD328A-AD8B-46D3-9E36-12C113498685}" type="pres">
      <dgm:prSet presAssocID="{5E4395E9-8E89-4E13-BF86-EA16AC3FD8C2}" presName="parentLin" presStyleCnt="0"/>
      <dgm:spPr/>
    </dgm:pt>
    <dgm:pt modelId="{700469BD-1D78-4797-ACD4-CC7FC87AD370}" type="pres">
      <dgm:prSet presAssocID="{5E4395E9-8E89-4E13-BF86-EA16AC3FD8C2}" presName="parentLeftMargin" presStyleLbl="node1" presStyleIdx="0" presStyleCnt="6"/>
      <dgm:spPr/>
    </dgm:pt>
    <dgm:pt modelId="{07DE37C5-676C-4458-AA1C-4065F8763C2B}" type="pres">
      <dgm:prSet presAssocID="{5E4395E9-8E89-4E13-BF86-EA16AC3FD8C2}" presName="parentText" presStyleLbl="node1" presStyleIdx="0" presStyleCnt="6">
        <dgm:presLayoutVars>
          <dgm:chMax val="0"/>
          <dgm:bulletEnabled val="1"/>
        </dgm:presLayoutVars>
      </dgm:prSet>
      <dgm:spPr/>
    </dgm:pt>
    <dgm:pt modelId="{8580F080-689F-48ED-AFCD-69D17FA21665}" type="pres">
      <dgm:prSet presAssocID="{5E4395E9-8E89-4E13-BF86-EA16AC3FD8C2}" presName="negativeSpace" presStyleCnt="0"/>
      <dgm:spPr/>
    </dgm:pt>
    <dgm:pt modelId="{7DB852A9-7382-4671-AA00-F99AE1BB8A4E}" type="pres">
      <dgm:prSet presAssocID="{5E4395E9-8E89-4E13-BF86-EA16AC3FD8C2}" presName="childText" presStyleLbl="conFgAcc1" presStyleIdx="0" presStyleCnt="6">
        <dgm:presLayoutVars>
          <dgm:bulletEnabled val="1"/>
        </dgm:presLayoutVars>
      </dgm:prSet>
      <dgm:spPr/>
    </dgm:pt>
    <dgm:pt modelId="{1A8D8AF1-9FEA-4F83-84D5-362D1E494296}" type="pres">
      <dgm:prSet presAssocID="{FDFA7817-8D1B-45ED-829D-F9F73B08703D}" presName="spaceBetweenRectangles" presStyleCnt="0"/>
      <dgm:spPr/>
    </dgm:pt>
    <dgm:pt modelId="{8A81EC86-4362-413C-8FAF-25FE32D70394}" type="pres">
      <dgm:prSet presAssocID="{725923CC-4053-40A7-BE6A-BB62B26CDF41}" presName="parentLin" presStyleCnt="0"/>
      <dgm:spPr/>
    </dgm:pt>
    <dgm:pt modelId="{6863EFBA-F26B-4297-87AE-4360BCE88FAD}" type="pres">
      <dgm:prSet presAssocID="{725923CC-4053-40A7-BE6A-BB62B26CDF41}" presName="parentLeftMargin" presStyleLbl="node1" presStyleIdx="0" presStyleCnt="6"/>
      <dgm:spPr/>
    </dgm:pt>
    <dgm:pt modelId="{9F49319E-1944-45DA-9FD6-ABBAAE33746F}" type="pres">
      <dgm:prSet presAssocID="{725923CC-4053-40A7-BE6A-BB62B26CDF41}" presName="parentText" presStyleLbl="node1" presStyleIdx="1" presStyleCnt="6">
        <dgm:presLayoutVars>
          <dgm:chMax val="0"/>
          <dgm:bulletEnabled val="1"/>
        </dgm:presLayoutVars>
      </dgm:prSet>
      <dgm:spPr/>
    </dgm:pt>
    <dgm:pt modelId="{8BF09A61-E103-4011-98ED-B5E64F3F2D9D}" type="pres">
      <dgm:prSet presAssocID="{725923CC-4053-40A7-BE6A-BB62B26CDF41}" presName="negativeSpace" presStyleCnt="0"/>
      <dgm:spPr/>
    </dgm:pt>
    <dgm:pt modelId="{82743673-D1DE-4875-8160-0185E857E7CC}" type="pres">
      <dgm:prSet presAssocID="{725923CC-4053-40A7-BE6A-BB62B26CDF41}" presName="childText" presStyleLbl="conFgAcc1" presStyleIdx="1" presStyleCnt="6">
        <dgm:presLayoutVars>
          <dgm:bulletEnabled val="1"/>
        </dgm:presLayoutVars>
      </dgm:prSet>
      <dgm:spPr/>
    </dgm:pt>
    <dgm:pt modelId="{7F291217-C357-4A33-9B07-FE88B8B78498}" type="pres">
      <dgm:prSet presAssocID="{BF3C70B7-2E05-4298-A1E3-89B66320DB71}" presName="spaceBetweenRectangles" presStyleCnt="0"/>
      <dgm:spPr/>
    </dgm:pt>
    <dgm:pt modelId="{BB777DC5-237A-445A-9BEF-F3E728D67022}" type="pres">
      <dgm:prSet presAssocID="{04B5EB90-977F-4AB4-8586-E27A2EF57C10}" presName="parentLin" presStyleCnt="0"/>
      <dgm:spPr/>
    </dgm:pt>
    <dgm:pt modelId="{9BE55947-E57C-4565-BF53-779069FC15E3}" type="pres">
      <dgm:prSet presAssocID="{04B5EB90-977F-4AB4-8586-E27A2EF57C10}" presName="parentLeftMargin" presStyleLbl="node1" presStyleIdx="1" presStyleCnt="6"/>
      <dgm:spPr/>
    </dgm:pt>
    <dgm:pt modelId="{6F5958BD-B86E-469E-A585-4CBF0BD9C2CA}" type="pres">
      <dgm:prSet presAssocID="{04B5EB90-977F-4AB4-8586-E27A2EF57C10}" presName="parentText" presStyleLbl="node1" presStyleIdx="2" presStyleCnt="6">
        <dgm:presLayoutVars>
          <dgm:chMax val="0"/>
          <dgm:bulletEnabled val="1"/>
        </dgm:presLayoutVars>
      </dgm:prSet>
      <dgm:spPr/>
    </dgm:pt>
    <dgm:pt modelId="{D7459583-38D5-4577-8E41-8D04403D4865}" type="pres">
      <dgm:prSet presAssocID="{04B5EB90-977F-4AB4-8586-E27A2EF57C10}" presName="negativeSpace" presStyleCnt="0"/>
      <dgm:spPr/>
    </dgm:pt>
    <dgm:pt modelId="{3B8463A8-9EED-4AE7-8FC2-6EDAABFD4C96}" type="pres">
      <dgm:prSet presAssocID="{04B5EB90-977F-4AB4-8586-E27A2EF57C10}" presName="childText" presStyleLbl="conFgAcc1" presStyleIdx="2" presStyleCnt="6">
        <dgm:presLayoutVars>
          <dgm:bulletEnabled val="1"/>
        </dgm:presLayoutVars>
      </dgm:prSet>
      <dgm:spPr/>
    </dgm:pt>
    <dgm:pt modelId="{F08E2FED-55F6-461D-B94F-B94CB951C267}" type="pres">
      <dgm:prSet presAssocID="{399CC5B7-8344-4AC0-A861-B84E049F7199}" presName="spaceBetweenRectangles" presStyleCnt="0"/>
      <dgm:spPr/>
    </dgm:pt>
    <dgm:pt modelId="{70AB6200-E944-44DF-971A-6A62137B0FC7}" type="pres">
      <dgm:prSet presAssocID="{D838E3EE-7324-456A-94F5-AD793DA78E2B}" presName="parentLin" presStyleCnt="0"/>
      <dgm:spPr/>
    </dgm:pt>
    <dgm:pt modelId="{5BC918AA-E216-4823-9066-91D09470999C}" type="pres">
      <dgm:prSet presAssocID="{D838E3EE-7324-456A-94F5-AD793DA78E2B}" presName="parentLeftMargin" presStyleLbl="node1" presStyleIdx="2" presStyleCnt="6"/>
      <dgm:spPr/>
    </dgm:pt>
    <dgm:pt modelId="{328EB3C2-DAC8-45E4-9D13-390F87CE7534}" type="pres">
      <dgm:prSet presAssocID="{D838E3EE-7324-456A-94F5-AD793DA78E2B}" presName="parentText" presStyleLbl="node1" presStyleIdx="3" presStyleCnt="6">
        <dgm:presLayoutVars>
          <dgm:chMax val="0"/>
          <dgm:bulletEnabled val="1"/>
        </dgm:presLayoutVars>
      </dgm:prSet>
      <dgm:spPr/>
    </dgm:pt>
    <dgm:pt modelId="{93527930-9D13-4340-A7D9-53571E8865F1}" type="pres">
      <dgm:prSet presAssocID="{D838E3EE-7324-456A-94F5-AD793DA78E2B}" presName="negativeSpace" presStyleCnt="0"/>
      <dgm:spPr/>
    </dgm:pt>
    <dgm:pt modelId="{AFC985A6-1510-44E3-970B-D760F6A443E6}" type="pres">
      <dgm:prSet presAssocID="{D838E3EE-7324-456A-94F5-AD793DA78E2B}" presName="childText" presStyleLbl="conFgAcc1" presStyleIdx="3" presStyleCnt="6">
        <dgm:presLayoutVars>
          <dgm:bulletEnabled val="1"/>
        </dgm:presLayoutVars>
      </dgm:prSet>
      <dgm:spPr/>
    </dgm:pt>
    <dgm:pt modelId="{F0ACACAE-E4A7-45F8-B229-5FCA8CB7F987}" type="pres">
      <dgm:prSet presAssocID="{BC74F769-93C8-4688-BBC2-327E9CE1CFA0}" presName="spaceBetweenRectangles" presStyleCnt="0"/>
      <dgm:spPr/>
    </dgm:pt>
    <dgm:pt modelId="{B7ACC962-1F37-4440-A679-D0DC6683EE36}" type="pres">
      <dgm:prSet presAssocID="{A7ACFE3F-6A72-4077-8603-F78A92E1151A}" presName="parentLin" presStyleCnt="0"/>
      <dgm:spPr/>
    </dgm:pt>
    <dgm:pt modelId="{928D748C-373A-428F-A844-431052B28146}" type="pres">
      <dgm:prSet presAssocID="{A7ACFE3F-6A72-4077-8603-F78A92E1151A}" presName="parentLeftMargin" presStyleLbl="node1" presStyleIdx="3" presStyleCnt="6"/>
      <dgm:spPr/>
    </dgm:pt>
    <dgm:pt modelId="{AC0B5E12-0B21-4179-A82B-090E78990E2D}" type="pres">
      <dgm:prSet presAssocID="{A7ACFE3F-6A72-4077-8603-F78A92E1151A}" presName="parentText" presStyleLbl="node1" presStyleIdx="4" presStyleCnt="6">
        <dgm:presLayoutVars>
          <dgm:chMax val="0"/>
          <dgm:bulletEnabled val="1"/>
        </dgm:presLayoutVars>
      </dgm:prSet>
      <dgm:spPr/>
    </dgm:pt>
    <dgm:pt modelId="{CFED556B-DEB4-4096-9316-6E34F7AEA993}" type="pres">
      <dgm:prSet presAssocID="{A7ACFE3F-6A72-4077-8603-F78A92E1151A}" presName="negativeSpace" presStyleCnt="0"/>
      <dgm:spPr/>
    </dgm:pt>
    <dgm:pt modelId="{8F731483-C6FF-4D06-AE48-B89A17FD4CF6}" type="pres">
      <dgm:prSet presAssocID="{A7ACFE3F-6A72-4077-8603-F78A92E1151A}" presName="childText" presStyleLbl="conFgAcc1" presStyleIdx="4" presStyleCnt="6">
        <dgm:presLayoutVars>
          <dgm:bulletEnabled val="1"/>
        </dgm:presLayoutVars>
      </dgm:prSet>
      <dgm:spPr/>
    </dgm:pt>
    <dgm:pt modelId="{A13C9A7D-DB13-4C62-8E3A-C2B86C1624A6}" type="pres">
      <dgm:prSet presAssocID="{CD88A452-4435-445F-9B64-CBABE7D14D2D}" presName="spaceBetweenRectangles" presStyleCnt="0"/>
      <dgm:spPr/>
    </dgm:pt>
    <dgm:pt modelId="{E9844170-000E-4063-9194-2B34118796AF}" type="pres">
      <dgm:prSet presAssocID="{A22EB694-FD37-4153-934A-64B4DFF29471}" presName="parentLin" presStyleCnt="0"/>
      <dgm:spPr/>
    </dgm:pt>
    <dgm:pt modelId="{D2843BA2-8FD6-45FE-8BDE-F052FF2D2517}" type="pres">
      <dgm:prSet presAssocID="{A22EB694-FD37-4153-934A-64B4DFF29471}" presName="parentLeftMargin" presStyleLbl="node1" presStyleIdx="4" presStyleCnt="6"/>
      <dgm:spPr/>
    </dgm:pt>
    <dgm:pt modelId="{C76F5513-FED3-41B2-B924-A1305F124751}" type="pres">
      <dgm:prSet presAssocID="{A22EB694-FD37-4153-934A-64B4DFF29471}" presName="parentText" presStyleLbl="node1" presStyleIdx="5" presStyleCnt="6">
        <dgm:presLayoutVars>
          <dgm:chMax val="0"/>
          <dgm:bulletEnabled val="1"/>
        </dgm:presLayoutVars>
      </dgm:prSet>
      <dgm:spPr/>
    </dgm:pt>
    <dgm:pt modelId="{0B4BB2CA-C880-4A18-B117-97A0AB2BB95F}" type="pres">
      <dgm:prSet presAssocID="{A22EB694-FD37-4153-934A-64B4DFF29471}" presName="negativeSpace" presStyleCnt="0"/>
      <dgm:spPr/>
    </dgm:pt>
    <dgm:pt modelId="{A4D8036D-D4C6-45A8-9A66-2A70B9D010CE}" type="pres">
      <dgm:prSet presAssocID="{A22EB694-FD37-4153-934A-64B4DFF29471}" presName="childText" presStyleLbl="conFgAcc1" presStyleIdx="5" presStyleCnt="6">
        <dgm:presLayoutVars>
          <dgm:bulletEnabled val="1"/>
        </dgm:presLayoutVars>
      </dgm:prSet>
      <dgm:spPr/>
    </dgm:pt>
  </dgm:ptLst>
  <dgm:cxnLst>
    <dgm:cxn modelId="{CF9E010C-9A09-46AD-BBE9-FA444C1E6F9B}" srcId="{4654CD6B-3000-445B-ABE3-B8663EEA1225}" destId="{A7ACFE3F-6A72-4077-8603-F78A92E1151A}" srcOrd="4" destOrd="0" parTransId="{18D0A65C-D013-4479-BB01-725840F8A0D8}" sibTransId="{CD88A452-4435-445F-9B64-CBABE7D14D2D}"/>
    <dgm:cxn modelId="{A7C49A13-EEF5-4491-BC2B-5D1067AC30B4}" srcId="{4654CD6B-3000-445B-ABE3-B8663EEA1225}" destId="{D838E3EE-7324-456A-94F5-AD793DA78E2B}" srcOrd="3" destOrd="0" parTransId="{388AEC4D-24BD-4B95-8EBD-E5870DF75BFD}" sibTransId="{BC74F769-93C8-4688-BBC2-327E9CE1CFA0}"/>
    <dgm:cxn modelId="{FB5FA415-2D8A-48C6-9013-527719204664}" type="presOf" srcId="{A7ACFE3F-6A72-4077-8603-F78A92E1151A}" destId="{AC0B5E12-0B21-4179-A82B-090E78990E2D}" srcOrd="1" destOrd="0" presId="urn:microsoft.com/office/officeart/2005/8/layout/list1"/>
    <dgm:cxn modelId="{82A4722F-3BB3-4FD8-BEBC-3A56564C2DF9}" srcId="{4654CD6B-3000-445B-ABE3-B8663EEA1225}" destId="{5E4395E9-8E89-4E13-BF86-EA16AC3FD8C2}" srcOrd="0" destOrd="0" parTransId="{A1ACFF32-23B6-4AE7-A6E8-F2A5C3F574B2}" sibTransId="{FDFA7817-8D1B-45ED-829D-F9F73B08703D}"/>
    <dgm:cxn modelId="{8E118230-4F34-4F83-838E-D205F291C9FF}" type="presOf" srcId="{A22EB694-FD37-4153-934A-64B4DFF29471}" destId="{D2843BA2-8FD6-45FE-8BDE-F052FF2D2517}" srcOrd="0" destOrd="0" presId="urn:microsoft.com/office/officeart/2005/8/layout/list1"/>
    <dgm:cxn modelId="{37ED144C-A18D-4783-B591-F9FFDED018E2}" type="presOf" srcId="{A7ACFE3F-6A72-4077-8603-F78A92E1151A}" destId="{928D748C-373A-428F-A844-431052B28146}" srcOrd="0" destOrd="0" presId="urn:microsoft.com/office/officeart/2005/8/layout/list1"/>
    <dgm:cxn modelId="{B66EEC7E-521B-4A9A-A5FD-C3AC0E35C5F0}" type="presOf" srcId="{4654CD6B-3000-445B-ABE3-B8663EEA1225}" destId="{0FB003EA-A489-4E11-BF81-58CBD85A241C}" srcOrd="0" destOrd="0" presId="urn:microsoft.com/office/officeart/2005/8/layout/list1"/>
    <dgm:cxn modelId="{54E63F8C-79E8-426D-BA87-9EEFE117CE2C}" type="presOf" srcId="{725923CC-4053-40A7-BE6A-BB62B26CDF41}" destId="{6863EFBA-F26B-4297-87AE-4360BCE88FAD}" srcOrd="0" destOrd="0" presId="urn:microsoft.com/office/officeart/2005/8/layout/list1"/>
    <dgm:cxn modelId="{0DE6E294-68DF-41B8-AAD7-56D32C023593}" srcId="{4654CD6B-3000-445B-ABE3-B8663EEA1225}" destId="{725923CC-4053-40A7-BE6A-BB62B26CDF41}" srcOrd="1" destOrd="0" parTransId="{F7C5AD65-8A7D-497F-98F8-CF0AF7A93BDB}" sibTransId="{BF3C70B7-2E05-4298-A1E3-89B66320DB71}"/>
    <dgm:cxn modelId="{5C029DB1-9562-4E0E-B809-BE89E50E5D01}" type="presOf" srcId="{A22EB694-FD37-4153-934A-64B4DFF29471}" destId="{C76F5513-FED3-41B2-B924-A1305F124751}" srcOrd="1" destOrd="0" presId="urn:microsoft.com/office/officeart/2005/8/layout/list1"/>
    <dgm:cxn modelId="{5414DFB2-B613-4CED-B4B9-EFC7465A6FD4}" type="presOf" srcId="{5E4395E9-8E89-4E13-BF86-EA16AC3FD8C2}" destId="{700469BD-1D78-4797-ACD4-CC7FC87AD370}" srcOrd="0" destOrd="0" presId="urn:microsoft.com/office/officeart/2005/8/layout/list1"/>
    <dgm:cxn modelId="{E24749CE-8570-45E6-A450-1C3E6E28F2E2}" srcId="{4654CD6B-3000-445B-ABE3-B8663EEA1225}" destId="{A22EB694-FD37-4153-934A-64B4DFF29471}" srcOrd="5" destOrd="0" parTransId="{8E5875CA-DCAB-4078-93FD-12917F677138}" sibTransId="{1695A427-60A4-4EE0-85C0-2EE691E2F86C}"/>
    <dgm:cxn modelId="{78DC87D2-69DC-43F0-BADF-D4D361324189}" srcId="{4654CD6B-3000-445B-ABE3-B8663EEA1225}" destId="{04B5EB90-977F-4AB4-8586-E27A2EF57C10}" srcOrd="2" destOrd="0" parTransId="{96B7E72B-EF27-4C64-8958-50CE1E3BE13A}" sibTransId="{399CC5B7-8344-4AC0-A861-B84E049F7199}"/>
    <dgm:cxn modelId="{6C6043D3-3A6D-435D-A1E6-85F184511803}" type="presOf" srcId="{04B5EB90-977F-4AB4-8586-E27A2EF57C10}" destId="{9BE55947-E57C-4565-BF53-779069FC15E3}" srcOrd="0" destOrd="0" presId="urn:microsoft.com/office/officeart/2005/8/layout/list1"/>
    <dgm:cxn modelId="{029420D4-EE8A-4313-A3E1-5CECEE2A3061}" type="presOf" srcId="{D838E3EE-7324-456A-94F5-AD793DA78E2B}" destId="{5BC918AA-E216-4823-9066-91D09470999C}" srcOrd="0" destOrd="0" presId="urn:microsoft.com/office/officeart/2005/8/layout/list1"/>
    <dgm:cxn modelId="{C42116D5-C810-48F2-80CA-3C450CACC797}" type="presOf" srcId="{5E4395E9-8E89-4E13-BF86-EA16AC3FD8C2}" destId="{07DE37C5-676C-4458-AA1C-4065F8763C2B}" srcOrd="1" destOrd="0" presId="urn:microsoft.com/office/officeart/2005/8/layout/list1"/>
    <dgm:cxn modelId="{E6766CD5-5CAA-45D2-84C6-56377BB0C9C4}" type="presOf" srcId="{D838E3EE-7324-456A-94F5-AD793DA78E2B}" destId="{328EB3C2-DAC8-45E4-9D13-390F87CE7534}" srcOrd="1" destOrd="0" presId="urn:microsoft.com/office/officeart/2005/8/layout/list1"/>
    <dgm:cxn modelId="{52073CDE-E8AB-434C-B354-E457F3C95BA2}" type="presOf" srcId="{04B5EB90-977F-4AB4-8586-E27A2EF57C10}" destId="{6F5958BD-B86E-469E-A585-4CBF0BD9C2CA}" srcOrd="1" destOrd="0" presId="urn:microsoft.com/office/officeart/2005/8/layout/list1"/>
    <dgm:cxn modelId="{3A387FE1-0784-40B6-BCAE-3ED9C0A59751}" type="presOf" srcId="{725923CC-4053-40A7-BE6A-BB62B26CDF41}" destId="{9F49319E-1944-45DA-9FD6-ABBAAE33746F}" srcOrd="1" destOrd="0" presId="urn:microsoft.com/office/officeart/2005/8/layout/list1"/>
    <dgm:cxn modelId="{18975B36-42AB-4D84-94F8-61A1DAC91600}" type="presParOf" srcId="{0FB003EA-A489-4E11-BF81-58CBD85A241C}" destId="{2DAD328A-AD8B-46D3-9E36-12C113498685}" srcOrd="0" destOrd="0" presId="urn:microsoft.com/office/officeart/2005/8/layout/list1"/>
    <dgm:cxn modelId="{F76D6419-BAB9-4D0E-B42E-F8ABF0E94CB9}" type="presParOf" srcId="{2DAD328A-AD8B-46D3-9E36-12C113498685}" destId="{700469BD-1D78-4797-ACD4-CC7FC87AD370}" srcOrd="0" destOrd="0" presId="urn:microsoft.com/office/officeart/2005/8/layout/list1"/>
    <dgm:cxn modelId="{C534EE7A-FF06-4591-9417-8975B11E7848}" type="presParOf" srcId="{2DAD328A-AD8B-46D3-9E36-12C113498685}" destId="{07DE37C5-676C-4458-AA1C-4065F8763C2B}" srcOrd="1" destOrd="0" presId="urn:microsoft.com/office/officeart/2005/8/layout/list1"/>
    <dgm:cxn modelId="{E6EA3083-6701-48FC-A7E6-62ECA09C8B23}" type="presParOf" srcId="{0FB003EA-A489-4E11-BF81-58CBD85A241C}" destId="{8580F080-689F-48ED-AFCD-69D17FA21665}" srcOrd="1" destOrd="0" presId="urn:microsoft.com/office/officeart/2005/8/layout/list1"/>
    <dgm:cxn modelId="{3C3BB3E6-091A-4CB2-B0E8-137B43EF8A27}" type="presParOf" srcId="{0FB003EA-A489-4E11-BF81-58CBD85A241C}" destId="{7DB852A9-7382-4671-AA00-F99AE1BB8A4E}" srcOrd="2" destOrd="0" presId="urn:microsoft.com/office/officeart/2005/8/layout/list1"/>
    <dgm:cxn modelId="{FF4DB19C-53BC-4597-8102-0FB833728733}" type="presParOf" srcId="{0FB003EA-A489-4E11-BF81-58CBD85A241C}" destId="{1A8D8AF1-9FEA-4F83-84D5-362D1E494296}" srcOrd="3" destOrd="0" presId="urn:microsoft.com/office/officeart/2005/8/layout/list1"/>
    <dgm:cxn modelId="{B4B5B134-7D7A-4C2A-A8BB-EF438614C73E}" type="presParOf" srcId="{0FB003EA-A489-4E11-BF81-58CBD85A241C}" destId="{8A81EC86-4362-413C-8FAF-25FE32D70394}" srcOrd="4" destOrd="0" presId="urn:microsoft.com/office/officeart/2005/8/layout/list1"/>
    <dgm:cxn modelId="{5F07A1B6-A335-4299-8E8F-570BDE2FEA2A}" type="presParOf" srcId="{8A81EC86-4362-413C-8FAF-25FE32D70394}" destId="{6863EFBA-F26B-4297-87AE-4360BCE88FAD}" srcOrd="0" destOrd="0" presId="urn:microsoft.com/office/officeart/2005/8/layout/list1"/>
    <dgm:cxn modelId="{5F0FD889-D51D-48F1-B11A-FAE1185FA151}" type="presParOf" srcId="{8A81EC86-4362-413C-8FAF-25FE32D70394}" destId="{9F49319E-1944-45DA-9FD6-ABBAAE33746F}" srcOrd="1" destOrd="0" presId="urn:microsoft.com/office/officeart/2005/8/layout/list1"/>
    <dgm:cxn modelId="{8998D93F-915E-4A18-AB7E-768A916FFF63}" type="presParOf" srcId="{0FB003EA-A489-4E11-BF81-58CBD85A241C}" destId="{8BF09A61-E103-4011-98ED-B5E64F3F2D9D}" srcOrd="5" destOrd="0" presId="urn:microsoft.com/office/officeart/2005/8/layout/list1"/>
    <dgm:cxn modelId="{877D6FF0-B34D-4573-99CB-098210BC202A}" type="presParOf" srcId="{0FB003EA-A489-4E11-BF81-58CBD85A241C}" destId="{82743673-D1DE-4875-8160-0185E857E7CC}" srcOrd="6" destOrd="0" presId="urn:microsoft.com/office/officeart/2005/8/layout/list1"/>
    <dgm:cxn modelId="{5BF3BACF-FA83-42F2-A855-3BED27766C85}" type="presParOf" srcId="{0FB003EA-A489-4E11-BF81-58CBD85A241C}" destId="{7F291217-C357-4A33-9B07-FE88B8B78498}" srcOrd="7" destOrd="0" presId="urn:microsoft.com/office/officeart/2005/8/layout/list1"/>
    <dgm:cxn modelId="{8E53716C-6A5C-4B5C-917B-5F8ED973FE27}" type="presParOf" srcId="{0FB003EA-A489-4E11-BF81-58CBD85A241C}" destId="{BB777DC5-237A-445A-9BEF-F3E728D67022}" srcOrd="8" destOrd="0" presId="urn:microsoft.com/office/officeart/2005/8/layout/list1"/>
    <dgm:cxn modelId="{8F9C40EF-C70C-4884-B6E6-5FCA80795C62}" type="presParOf" srcId="{BB777DC5-237A-445A-9BEF-F3E728D67022}" destId="{9BE55947-E57C-4565-BF53-779069FC15E3}" srcOrd="0" destOrd="0" presId="urn:microsoft.com/office/officeart/2005/8/layout/list1"/>
    <dgm:cxn modelId="{6AB1DA91-E53C-4B2C-BFAC-3332C1E2A72C}" type="presParOf" srcId="{BB777DC5-237A-445A-9BEF-F3E728D67022}" destId="{6F5958BD-B86E-469E-A585-4CBF0BD9C2CA}" srcOrd="1" destOrd="0" presId="urn:microsoft.com/office/officeart/2005/8/layout/list1"/>
    <dgm:cxn modelId="{CBA89E9D-70CF-4056-A700-389648013ECA}" type="presParOf" srcId="{0FB003EA-A489-4E11-BF81-58CBD85A241C}" destId="{D7459583-38D5-4577-8E41-8D04403D4865}" srcOrd="9" destOrd="0" presId="urn:microsoft.com/office/officeart/2005/8/layout/list1"/>
    <dgm:cxn modelId="{51E3CE6C-B040-49E9-80D9-0FCD3C94D5DE}" type="presParOf" srcId="{0FB003EA-A489-4E11-BF81-58CBD85A241C}" destId="{3B8463A8-9EED-4AE7-8FC2-6EDAABFD4C96}" srcOrd="10" destOrd="0" presId="urn:microsoft.com/office/officeart/2005/8/layout/list1"/>
    <dgm:cxn modelId="{17273CD1-99FC-4BAB-A392-AA074376C727}" type="presParOf" srcId="{0FB003EA-A489-4E11-BF81-58CBD85A241C}" destId="{F08E2FED-55F6-461D-B94F-B94CB951C267}" srcOrd="11" destOrd="0" presId="urn:microsoft.com/office/officeart/2005/8/layout/list1"/>
    <dgm:cxn modelId="{85A9A852-034A-4462-A595-7625292B11FD}" type="presParOf" srcId="{0FB003EA-A489-4E11-BF81-58CBD85A241C}" destId="{70AB6200-E944-44DF-971A-6A62137B0FC7}" srcOrd="12" destOrd="0" presId="urn:microsoft.com/office/officeart/2005/8/layout/list1"/>
    <dgm:cxn modelId="{AABAF26B-AACC-44F5-BDD4-D723EA201B6D}" type="presParOf" srcId="{70AB6200-E944-44DF-971A-6A62137B0FC7}" destId="{5BC918AA-E216-4823-9066-91D09470999C}" srcOrd="0" destOrd="0" presId="urn:microsoft.com/office/officeart/2005/8/layout/list1"/>
    <dgm:cxn modelId="{F3AE69C8-6402-4F79-BC10-E2D01FB9DC72}" type="presParOf" srcId="{70AB6200-E944-44DF-971A-6A62137B0FC7}" destId="{328EB3C2-DAC8-45E4-9D13-390F87CE7534}" srcOrd="1" destOrd="0" presId="urn:microsoft.com/office/officeart/2005/8/layout/list1"/>
    <dgm:cxn modelId="{EE9146BC-52E8-435D-9938-731C54F8165B}" type="presParOf" srcId="{0FB003EA-A489-4E11-BF81-58CBD85A241C}" destId="{93527930-9D13-4340-A7D9-53571E8865F1}" srcOrd="13" destOrd="0" presId="urn:microsoft.com/office/officeart/2005/8/layout/list1"/>
    <dgm:cxn modelId="{5D91AA3B-B440-40F7-AEDA-3B4568856A07}" type="presParOf" srcId="{0FB003EA-A489-4E11-BF81-58CBD85A241C}" destId="{AFC985A6-1510-44E3-970B-D760F6A443E6}" srcOrd="14" destOrd="0" presId="urn:microsoft.com/office/officeart/2005/8/layout/list1"/>
    <dgm:cxn modelId="{51A9D600-71E3-482A-96DE-4E11931A19F6}" type="presParOf" srcId="{0FB003EA-A489-4E11-BF81-58CBD85A241C}" destId="{F0ACACAE-E4A7-45F8-B229-5FCA8CB7F987}" srcOrd="15" destOrd="0" presId="urn:microsoft.com/office/officeart/2005/8/layout/list1"/>
    <dgm:cxn modelId="{0F9576DB-A854-4C0C-B642-2E420F180826}" type="presParOf" srcId="{0FB003EA-A489-4E11-BF81-58CBD85A241C}" destId="{B7ACC962-1F37-4440-A679-D0DC6683EE36}" srcOrd="16" destOrd="0" presId="urn:microsoft.com/office/officeart/2005/8/layout/list1"/>
    <dgm:cxn modelId="{6360CB9F-A899-463B-A632-F50294D29516}" type="presParOf" srcId="{B7ACC962-1F37-4440-A679-D0DC6683EE36}" destId="{928D748C-373A-428F-A844-431052B28146}" srcOrd="0" destOrd="0" presId="urn:microsoft.com/office/officeart/2005/8/layout/list1"/>
    <dgm:cxn modelId="{99F04065-6F22-4EC8-9C59-FB50C7EA13F3}" type="presParOf" srcId="{B7ACC962-1F37-4440-A679-D0DC6683EE36}" destId="{AC0B5E12-0B21-4179-A82B-090E78990E2D}" srcOrd="1" destOrd="0" presId="urn:microsoft.com/office/officeart/2005/8/layout/list1"/>
    <dgm:cxn modelId="{FAD2FBFE-D665-45F9-A6FF-DDD324D491CF}" type="presParOf" srcId="{0FB003EA-A489-4E11-BF81-58CBD85A241C}" destId="{CFED556B-DEB4-4096-9316-6E34F7AEA993}" srcOrd="17" destOrd="0" presId="urn:microsoft.com/office/officeart/2005/8/layout/list1"/>
    <dgm:cxn modelId="{B05B7086-D67D-42D4-A035-90BABA275BCF}" type="presParOf" srcId="{0FB003EA-A489-4E11-BF81-58CBD85A241C}" destId="{8F731483-C6FF-4D06-AE48-B89A17FD4CF6}" srcOrd="18" destOrd="0" presId="urn:microsoft.com/office/officeart/2005/8/layout/list1"/>
    <dgm:cxn modelId="{806B8C33-748D-4AE7-B3E8-D1D6383AAAC6}" type="presParOf" srcId="{0FB003EA-A489-4E11-BF81-58CBD85A241C}" destId="{A13C9A7D-DB13-4C62-8E3A-C2B86C1624A6}" srcOrd="19" destOrd="0" presId="urn:microsoft.com/office/officeart/2005/8/layout/list1"/>
    <dgm:cxn modelId="{8CF36EC7-E5DD-4C0E-837E-C6A3A40D5A5B}" type="presParOf" srcId="{0FB003EA-A489-4E11-BF81-58CBD85A241C}" destId="{E9844170-000E-4063-9194-2B34118796AF}" srcOrd="20" destOrd="0" presId="urn:microsoft.com/office/officeart/2005/8/layout/list1"/>
    <dgm:cxn modelId="{F7FC78DF-B070-41D0-B49E-3652AC13497F}" type="presParOf" srcId="{E9844170-000E-4063-9194-2B34118796AF}" destId="{D2843BA2-8FD6-45FE-8BDE-F052FF2D2517}" srcOrd="0" destOrd="0" presId="urn:microsoft.com/office/officeart/2005/8/layout/list1"/>
    <dgm:cxn modelId="{7AFD087A-9A77-4B85-AAAC-D46D450D0476}" type="presParOf" srcId="{E9844170-000E-4063-9194-2B34118796AF}" destId="{C76F5513-FED3-41B2-B924-A1305F124751}" srcOrd="1" destOrd="0" presId="urn:microsoft.com/office/officeart/2005/8/layout/list1"/>
    <dgm:cxn modelId="{0F33231C-3C97-4169-BD6B-9C701E459821}" type="presParOf" srcId="{0FB003EA-A489-4E11-BF81-58CBD85A241C}" destId="{0B4BB2CA-C880-4A18-B117-97A0AB2BB95F}" srcOrd="21" destOrd="0" presId="urn:microsoft.com/office/officeart/2005/8/layout/list1"/>
    <dgm:cxn modelId="{7796CABC-DAAD-4A75-8D35-530189496EDD}" type="presParOf" srcId="{0FB003EA-A489-4E11-BF81-58CBD85A241C}" destId="{A4D8036D-D4C6-45A8-9A66-2A70B9D010CE}" srcOrd="22"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654CD6B-3000-445B-ABE3-B8663EEA1225}" type="doc">
      <dgm:prSet loTypeId="urn:microsoft.com/office/officeart/2005/8/layout/list1" loCatId="list" qsTypeId="urn:microsoft.com/office/officeart/2005/8/quickstyle/simple1" qsCatId="simple" csTypeId="urn:microsoft.com/office/officeart/2005/8/colors/accent1_3" csCatId="accent1" phldr="1"/>
      <dgm:spPr/>
      <dgm:t>
        <a:bodyPr/>
        <a:lstStyle/>
        <a:p>
          <a:endParaRPr lang="es-CO"/>
        </a:p>
      </dgm:t>
    </dgm:pt>
    <dgm:pt modelId="{5E4395E9-8E89-4E13-BF86-EA16AC3FD8C2}">
      <dgm:prSet phldrT="[Texto]"/>
      <dgm:spPr/>
      <dgm:t>
        <a:bodyPr/>
        <a:lstStyle/>
        <a:p>
          <a:r>
            <a:rPr lang="es-MX" dirty="0">
              <a:solidFill>
                <a:schemeClr val="tx1">
                  <a:lumMod val="95000"/>
                  <a:lumOff val="5000"/>
                </a:schemeClr>
              </a:solidFill>
            </a:rPr>
            <a:t>Deja tu Huella</a:t>
          </a:r>
          <a:endParaRPr lang="es-CO" dirty="0">
            <a:solidFill>
              <a:schemeClr val="tx1">
                <a:lumMod val="95000"/>
                <a:lumOff val="5000"/>
              </a:schemeClr>
            </a:solidFill>
          </a:endParaRPr>
        </a:p>
      </dgm:t>
    </dgm:pt>
    <dgm:pt modelId="{A1ACFF32-23B6-4AE7-A6E8-F2A5C3F574B2}" type="parTrans" cxnId="{82A4722F-3BB3-4FD8-BEBC-3A56564C2DF9}">
      <dgm:prSet/>
      <dgm:spPr/>
      <dgm:t>
        <a:bodyPr/>
        <a:lstStyle/>
        <a:p>
          <a:endParaRPr lang="es-CO"/>
        </a:p>
      </dgm:t>
    </dgm:pt>
    <dgm:pt modelId="{FDFA7817-8D1B-45ED-829D-F9F73B08703D}" type="sibTrans" cxnId="{82A4722F-3BB3-4FD8-BEBC-3A56564C2DF9}">
      <dgm:prSet/>
      <dgm:spPr/>
      <dgm:t>
        <a:bodyPr/>
        <a:lstStyle/>
        <a:p>
          <a:endParaRPr lang="es-CO"/>
        </a:p>
      </dgm:t>
    </dgm:pt>
    <dgm:pt modelId="{725923CC-4053-40A7-BE6A-BB62B26CDF41}">
      <dgm:prSet phldrT="[Texto]"/>
      <dgm:spPr/>
      <dgm:t>
        <a:bodyPr/>
        <a:lstStyle/>
        <a:p>
          <a:r>
            <a:rPr lang="es-MX" dirty="0" err="1">
              <a:solidFill>
                <a:schemeClr val="tx1">
                  <a:lumMod val="95000"/>
                  <a:lumOff val="5000"/>
                </a:schemeClr>
              </a:solidFill>
            </a:rPr>
            <a:t>PhotoBooth</a:t>
          </a:r>
          <a:endParaRPr lang="es-CO" dirty="0">
            <a:solidFill>
              <a:schemeClr val="tx1">
                <a:lumMod val="95000"/>
                <a:lumOff val="5000"/>
              </a:schemeClr>
            </a:solidFill>
          </a:endParaRPr>
        </a:p>
      </dgm:t>
    </dgm:pt>
    <dgm:pt modelId="{F7C5AD65-8A7D-497F-98F8-CF0AF7A93BDB}" type="parTrans" cxnId="{0DE6E294-68DF-41B8-AAD7-56D32C023593}">
      <dgm:prSet/>
      <dgm:spPr/>
      <dgm:t>
        <a:bodyPr/>
        <a:lstStyle/>
        <a:p>
          <a:endParaRPr lang="es-CO"/>
        </a:p>
      </dgm:t>
    </dgm:pt>
    <dgm:pt modelId="{BF3C70B7-2E05-4298-A1E3-89B66320DB71}" type="sibTrans" cxnId="{0DE6E294-68DF-41B8-AAD7-56D32C023593}">
      <dgm:prSet/>
      <dgm:spPr/>
      <dgm:t>
        <a:bodyPr/>
        <a:lstStyle/>
        <a:p>
          <a:endParaRPr lang="es-CO"/>
        </a:p>
      </dgm:t>
    </dgm:pt>
    <dgm:pt modelId="{0FB003EA-A489-4E11-BF81-58CBD85A241C}" type="pres">
      <dgm:prSet presAssocID="{4654CD6B-3000-445B-ABE3-B8663EEA1225}" presName="linear" presStyleCnt="0">
        <dgm:presLayoutVars>
          <dgm:dir/>
          <dgm:animLvl val="lvl"/>
          <dgm:resizeHandles val="exact"/>
        </dgm:presLayoutVars>
      </dgm:prSet>
      <dgm:spPr/>
    </dgm:pt>
    <dgm:pt modelId="{2DAD328A-AD8B-46D3-9E36-12C113498685}" type="pres">
      <dgm:prSet presAssocID="{5E4395E9-8E89-4E13-BF86-EA16AC3FD8C2}" presName="parentLin" presStyleCnt="0"/>
      <dgm:spPr/>
    </dgm:pt>
    <dgm:pt modelId="{700469BD-1D78-4797-ACD4-CC7FC87AD370}" type="pres">
      <dgm:prSet presAssocID="{5E4395E9-8E89-4E13-BF86-EA16AC3FD8C2}" presName="parentLeftMargin" presStyleLbl="node1" presStyleIdx="0" presStyleCnt="2"/>
      <dgm:spPr/>
    </dgm:pt>
    <dgm:pt modelId="{07DE37C5-676C-4458-AA1C-4065F8763C2B}" type="pres">
      <dgm:prSet presAssocID="{5E4395E9-8E89-4E13-BF86-EA16AC3FD8C2}" presName="parentText" presStyleLbl="node1" presStyleIdx="0" presStyleCnt="2">
        <dgm:presLayoutVars>
          <dgm:chMax val="0"/>
          <dgm:bulletEnabled val="1"/>
        </dgm:presLayoutVars>
      </dgm:prSet>
      <dgm:spPr/>
    </dgm:pt>
    <dgm:pt modelId="{8580F080-689F-48ED-AFCD-69D17FA21665}" type="pres">
      <dgm:prSet presAssocID="{5E4395E9-8E89-4E13-BF86-EA16AC3FD8C2}" presName="negativeSpace" presStyleCnt="0"/>
      <dgm:spPr/>
    </dgm:pt>
    <dgm:pt modelId="{7DB852A9-7382-4671-AA00-F99AE1BB8A4E}" type="pres">
      <dgm:prSet presAssocID="{5E4395E9-8E89-4E13-BF86-EA16AC3FD8C2}" presName="childText" presStyleLbl="conFgAcc1" presStyleIdx="0" presStyleCnt="2">
        <dgm:presLayoutVars>
          <dgm:bulletEnabled val="1"/>
        </dgm:presLayoutVars>
      </dgm:prSet>
      <dgm:spPr/>
    </dgm:pt>
    <dgm:pt modelId="{1A8D8AF1-9FEA-4F83-84D5-362D1E494296}" type="pres">
      <dgm:prSet presAssocID="{FDFA7817-8D1B-45ED-829D-F9F73B08703D}" presName="spaceBetweenRectangles" presStyleCnt="0"/>
      <dgm:spPr/>
    </dgm:pt>
    <dgm:pt modelId="{8A81EC86-4362-413C-8FAF-25FE32D70394}" type="pres">
      <dgm:prSet presAssocID="{725923CC-4053-40A7-BE6A-BB62B26CDF41}" presName="parentLin" presStyleCnt="0"/>
      <dgm:spPr/>
    </dgm:pt>
    <dgm:pt modelId="{6863EFBA-F26B-4297-87AE-4360BCE88FAD}" type="pres">
      <dgm:prSet presAssocID="{725923CC-4053-40A7-BE6A-BB62B26CDF41}" presName="parentLeftMargin" presStyleLbl="node1" presStyleIdx="0" presStyleCnt="2"/>
      <dgm:spPr/>
    </dgm:pt>
    <dgm:pt modelId="{9F49319E-1944-45DA-9FD6-ABBAAE33746F}" type="pres">
      <dgm:prSet presAssocID="{725923CC-4053-40A7-BE6A-BB62B26CDF41}" presName="parentText" presStyleLbl="node1" presStyleIdx="1" presStyleCnt="2">
        <dgm:presLayoutVars>
          <dgm:chMax val="0"/>
          <dgm:bulletEnabled val="1"/>
        </dgm:presLayoutVars>
      </dgm:prSet>
      <dgm:spPr/>
    </dgm:pt>
    <dgm:pt modelId="{8BF09A61-E103-4011-98ED-B5E64F3F2D9D}" type="pres">
      <dgm:prSet presAssocID="{725923CC-4053-40A7-BE6A-BB62B26CDF41}" presName="negativeSpace" presStyleCnt="0"/>
      <dgm:spPr/>
    </dgm:pt>
    <dgm:pt modelId="{82743673-D1DE-4875-8160-0185E857E7CC}" type="pres">
      <dgm:prSet presAssocID="{725923CC-4053-40A7-BE6A-BB62B26CDF41}" presName="childText" presStyleLbl="conFgAcc1" presStyleIdx="1" presStyleCnt="2">
        <dgm:presLayoutVars>
          <dgm:bulletEnabled val="1"/>
        </dgm:presLayoutVars>
      </dgm:prSet>
      <dgm:spPr/>
    </dgm:pt>
  </dgm:ptLst>
  <dgm:cxnLst>
    <dgm:cxn modelId="{EF33E31A-B870-486C-A4DA-000086EFA32E}" type="presOf" srcId="{5E4395E9-8E89-4E13-BF86-EA16AC3FD8C2}" destId="{07DE37C5-676C-4458-AA1C-4065F8763C2B}" srcOrd="1" destOrd="0" presId="urn:microsoft.com/office/officeart/2005/8/layout/list1"/>
    <dgm:cxn modelId="{A72F531D-5438-4271-AF99-60C1578D3FDB}" type="presOf" srcId="{725923CC-4053-40A7-BE6A-BB62B26CDF41}" destId="{6863EFBA-F26B-4297-87AE-4360BCE88FAD}" srcOrd="0" destOrd="0" presId="urn:microsoft.com/office/officeart/2005/8/layout/list1"/>
    <dgm:cxn modelId="{82A4722F-3BB3-4FD8-BEBC-3A56564C2DF9}" srcId="{4654CD6B-3000-445B-ABE3-B8663EEA1225}" destId="{5E4395E9-8E89-4E13-BF86-EA16AC3FD8C2}" srcOrd="0" destOrd="0" parTransId="{A1ACFF32-23B6-4AE7-A6E8-F2A5C3F574B2}" sibTransId="{FDFA7817-8D1B-45ED-829D-F9F73B08703D}"/>
    <dgm:cxn modelId="{FF673F34-A36A-4875-8113-5A3435C7BA9E}" type="presOf" srcId="{5E4395E9-8E89-4E13-BF86-EA16AC3FD8C2}" destId="{700469BD-1D78-4797-ACD4-CC7FC87AD370}" srcOrd="0" destOrd="0" presId="urn:microsoft.com/office/officeart/2005/8/layout/list1"/>
    <dgm:cxn modelId="{61DF1C75-79D8-4435-A36F-464AE2F40ED7}" type="presOf" srcId="{4654CD6B-3000-445B-ABE3-B8663EEA1225}" destId="{0FB003EA-A489-4E11-BF81-58CBD85A241C}" srcOrd="0" destOrd="0" presId="urn:microsoft.com/office/officeart/2005/8/layout/list1"/>
    <dgm:cxn modelId="{0DE6E294-68DF-41B8-AAD7-56D32C023593}" srcId="{4654CD6B-3000-445B-ABE3-B8663EEA1225}" destId="{725923CC-4053-40A7-BE6A-BB62B26CDF41}" srcOrd="1" destOrd="0" parTransId="{F7C5AD65-8A7D-497F-98F8-CF0AF7A93BDB}" sibTransId="{BF3C70B7-2E05-4298-A1E3-89B66320DB71}"/>
    <dgm:cxn modelId="{1C8147A4-DB54-4503-B6EC-B5F66ED02A10}" type="presOf" srcId="{725923CC-4053-40A7-BE6A-BB62B26CDF41}" destId="{9F49319E-1944-45DA-9FD6-ABBAAE33746F}" srcOrd="1" destOrd="0" presId="urn:microsoft.com/office/officeart/2005/8/layout/list1"/>
    <dgm:cxn modelId="{F551C738-D153-49DB-90EE-49F2C867DD58}" type="presParOf" srcId="{0FB003EA-A489-4E11-BF81-58CBD85A241C}" destId="{2DAD328A-AD8B-46D3-9E36-12C113498685}" srcOrd="0" destOrd="0" presId="urn:microsoft.com/office/officeart/2005/8/layout/list1"/>
    <dgm:cxn modelId="{6B1224D5-DFCF-420A-B71A-3A6B2AD56234}" type="presParOf" srcId="{2DAD328A-AD8B-46D3-9E36-12C113498685}" destId="{700469BD-1D78-4797-ACD4-CC7FC87AD370}" srcOrd="0" destOrd="0" presId="urn:microsoft.com/office/officeart/2005/8/layout/list1"/>
    <dgm:cxn modelId="{6547E680-F3FD-4C43-8F60-D88AE60F7C5E}" type="presParOf" srcId="{2DAD328A-AD8B-46D3-9E36-12C113498685}" destId="{07DE37C5-676C-4458-AA1C-4065F8763C2B}" srcOrd="1" destOrd="0" presId="urn:microsoft.com/office/officeart/2005/8/layout/list1"/>
    <dgm:cxn modelId="{CCC214C0-C41C-4A45-A0D2-F2C3527D61F5}" type="presParOf" srcId="{0FB003EA-A489-4E11-BF81-58CBD85A241C}" destId="{8580F080-689F-48ED-AFCD-69D17FA21665}" srcOrd="1" destOrd="0" presId="urn:microsoft.com/office/officeart/2005/8/layout/list1"/>
    <dgm:cxn modelId="{9A46FB84-71C9-4882-A832-F204E8BE3CC9}" type="presParOf" srcId="{0FB003EA-A489-4E11-BF81-58CBD85A241C}" destId="{7DB852A9-7382-4671-AA00-F99AE1BB8A4E}" srcOrd="2" destOrd="0" presId="urn:microsoft.com/office/officeart/2005/8/layout/list1"/>
    <dgm:cxn modelId="{C973765A-6F3D-4565-B1D0-5F2433324811}" type="presParOf" srcId="{0FB003EA-A489-4E11-BF81-58CBD85A241C}" destId="{1A8D8AF1-9FEA-4F83-84D5-362D1E494296}" srcOrd="3" destOrd="0" presId="urn:microsoft.com/office/officeart/2005/8/layout/list1"/>
    <dgm:cxn modelId="{7F5AD91F-D4A4-4B68-8443-21196887C712}" type="presParOf" srcId="{0FB003EA-A489-4E11-BF81-58CBD85A241C}" destId="{8A81EC86-4362-413C-8FAF-25FE32D70394}" srcOrd="4" destOrd="0" presId="urn:microsoft.com/office/officeart/2005/8/layout/list1"/>
    <dgm:cxn modelId="{CF67565E-C8A9-433D-8276-B932424D1D7C}" type="presParOf" srcId="{8A81EC86-4362-413C-8FAF-25FE32D70394}" destId="{6863EFBA-F26B-4297-87AE-4360BCE88FAD}" srcOrd="0" destOrd="0" presId="urn:microsoft.com/office/officeart/2005/8/layout/list1"/>
    <dgm:cxn modelId="{33D81966-D631-44D6-B268-D2A123F6928E}" type="presParOf" srcId="{8A81EC86-4362-413C-8FAF-25FE32D70394}" destId="{9F49319E-1944-45DA-9FD6-ABBAAE33746F}" srcOrd="1" destOrd="0" presId="urn:microsoft.com/office/officeart/2005/8/layout/list1"/>
    <dgm:cxn modelId="{7F7623AA-634C-47D9-9F79-4AAB048BB99D}" type="presParOf" srcId="{0FB003EA-A489-4E11-BF81-58CBD85A241C}" destId="{8BF09A61-E103-4011-98ED-B5E64F3F2D9D}" srcOrd="5" destOrd="0" presId="urn:microsoft.com/office/officeart/2005/8/layout/list1"/>
    <dgm:cxn modelId="{1F0060F8-7899-4C6D-AD06-DE2414B05F38}" type="presParOf" srcId="{0FB003EA-A489-4E11-BF81-58CBD85A241C}" destId="{82743673-D1DE-4875-8160-0185E857E7CC}" srcOrd="6"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F81683-8083-4872-98A7-07262FD1E351}">
      <dsp:nvSpPr>
        <dsp:cNvPr id="0" name=""/>
        <dsp:cNvSpPr/>
      </dsp:nvSpPr>
      <dsp:spPr>
        <a:xfrm>
          <a:off x="2181594" y="1278957"/>
          <a:ext cx="1697138" cy="851891"/>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488950">
            <a:lnSpc>
              <a:spcPct val="90000"/>
            </a:lnSpc>
            <a:spcBef>
              <a:spcPct val="0"/>
            </a:spcBef>
            <a:spcAft>
              <a:spcPct val="35000"/>
            </a:spcAft>
            <a:buNone/>
          </a:pPr>
          <a:r>
            <a:rPr lang="es-CO" sz="1100" kern="1200" dirty="0">
              <a:latin typeface="Arial" panose="020B0604020202020204" pitchFamily="34" charset="0"/>
              <a:cs typeface="Arial" panose="020B0604020202020204" pitchFamily="34" charset="0"/>
            </a:rPr>
            <a:t>Definir Políticas y practicas de la integridad para todos los servidores públicos:</a:t>
          </a:r>
        </a:p>
      </dsp:txBody>
      <dsp:txXfrm>
        <a:off x="2223180" y="1320543"/>
        <a:ext cx="1613966" cy="768719"/>
      </dsp:txXfrm>
    </dsp:sp>
    <dsp:sp modelId="{4C037312-9FD2-4F91-8E6C-C8374ECAD54D}">
      <dsp:nvSpPr>
        <dsp:cNvPr id="0" name=""/>
        <dsp:cNvSpPr/>
      </dsp:nvSpPr>
      <dsp:spPr>
        <a:xfrm rot="16249850">
          <a:off x="2788315" y="1027310"/>
          <a:ext cx="503348" cy="0"/>
        </a:xfrm>
        <a:custGeom>
          <a:avLst/>
          <a:gdLst/>
          <a:ahLst/>
          <a:cxnLst/>
          <a:rect l="0" t="0" r="0" b="0"/>
          <a:pathLst>
            <a:path>
              <a:moveTo>
                <a:pt x="0" y="0"/>
              </a:moveTo>
              <a:lnTo>
                <a:pt x="503348" y="0"/>
              </a:lnTo>
            </a:path>
          </a:pathLst>
        </a:custGeom>
        <a:noFill/>
        <a:ln w="15875" cap="flat" cmpd="sng" algn="ctr">
          <a:solidFill>
            <a:schemeClr val="accent1"/>
          </a:solidFill>
          <a:prstDash val="solid"/>
          <a:miter lim="800000"/>
        </a:ln>
        <a:effectLst/>
      </dsp:spPr>
      <dsp:style>
        <a:lnRef idx="1">
          <a:scrgbClr r="0" g="0" b="0"/>
        </a:lnRef>
        <a:fillRef idx="0">
          <a:scrgbClr r="0" g="0" b="0"/>
        </a:fillRef>
        <a:effectRef idx="0">
          <a:scrgbClr r="0" g="0" b="0"/>
        </a:effectRef>
        <a:fontRef idx="minor"/>
      </dsp:style>
    </dsp:sp>
    <dsp:sp modelId="{50A47FF3-2308-4C76-BE24-495B5FCD2E62}">
      <dsp:nvSpPr>
        <dsp:cNvPr id="0" name=""/>
        <dsp:cNvSpPr/>
      </dsp:nvSpPr>
      <dsp:spPr>
        <a:xfrm>
          <a:off x="2306653" y="345183"/>
          <a:ext cx="1480214" cy="430479"/>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533400">
            <a:lnSpc>
              <a:spcPct val="90000"/>
            </a:lnSpc>
            <a:spcBef>
              <a:spcPct val="0"/>
            </a:spcBef>
            <a:spcAft>
              <a:spcPct val="35000"/>
            </a:spcAft>
            <a:buNone/>
          </a:pPr>
          <a:r>
            <a:rPr lang="es-CO" sz="1200" b="1" kern="1200" dirty="0">
              <a:latin typeface="Arial" panose="020B0604020202020204" pitchFamily="34" charset="0"/>
              <a:cs typeface="Arial" panose="020B0604020202020204" pitchFamily="34" charset="0"/>
            </a:rPr>
            <a:t>GESTIÓN ÉTICA</a:t>
          </a:r>
        </a:p>
      </dsp:txBody>
      <dsp:txXfrm>
        <a:off x="2327667" y="366197"/>
        <a:ext cx="1438186" cy="388451"/>
      </dsp:txXfrm>
    </dsp:sp>
    <dsp:sp modelId="{0A4750C4-2BB3-49D8-B278-898385086192}">
      <dsp:nvSpPr>
        <dsp:cNvPr id="0" name=""/>
        <dsp:cNvSpPr/>
      </dsp:nvSpPr>
      <dsp:spPr>
        <a:xfrm rot="2536018">
          <a:off x="3391729" y="2407884"/>
          <a:ext cx="823792" cy="0"/>
        </a:xfrm>
        <a:custGeom>
          <a:avLst/>
          <a:gdLst/>
          <a:ahLst/>
          <a:cxnLst/>
          <a:rect l="0" t="0" r="0" b="0"/>
          <a:pathLst>
            <a:path>
              <a:moveTo>
                <a:pt x="0" y="0"/>
              </a:moveTo>
              <a:lnTo>
                <a:pt x="823792" y="0"/>
              </a:lnTo>
            </a:path>
          </a:pathLst>
        </a:custGeom>
        <a:noFill/>
        <a:ln w="15875" cap="flat" cmpd="sng" algn="ctr">
          <a:solidFill>
            <a:schemeClr val="accent1"/>
          </a:solidFill>
          <a:prstDash val="solid"/>
          <a:miter lim="800000"/>
        </a:ln>
        <a:effectLst/>
      </dsp:spPr>
      <dsp:style>
        <a:lnRef idx="1">
          <a:scrgbClr r="0" g="0" b="0"/>
        </a:lnRef>
        <a:fillRef idx="0">
          <a:scrgbClr r="0" g="0" b="0"/>
        </a:fillRef>
        <a:effectRef idx="0">
          <a:scrgbClr r="0" g="0" b="0"/>
        </a:effectRef>
        <a:fontRef idx="minor"/>
      </dsp:style>
    </dsp:sp>
    <dsp:sp modelId="{C9946583-E4BE-44C3-AC4E-7CA9CE67ECD3}">
      <dsp:nvSpPr>
        <dsp:cNvPr id="0" name=""/>
        <dsp:cNvSpPr/>
      </dsp:nvSpPr>
      <dsp:spPr>
        <a:xfrm>
          <a:off x="3626849" y="2684920"/>
          <a:ext cx="1723787" cy="691303"/>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533400">
            <a:lnSpc>
              <a:spcPct val="90000"/>
            </a:lnSpc>
            <a:spcBef>
              <a:spcPct val="0"/>
            </a:spcBef>
            <a:spcAft>
              <a:spcPct val="35000"/>
            </a:spcAft>
            <a:buNone/>
          </a:pPr>
          <a:r>
            <a:rPr lang="es-CO" sz="1200" kern="1200" dirty="0">
              <a:latin typeface="Arial" panose="020B0604020202020204" pitchFamily="34" charset="0"/>
              <a:cs typeface="Arial" panose="020B0604020202020204" pitchFamily="34" charset="0"/>
            </a:rPr>
            <a:t>Unificar Código tipo – guía de comportamiento</a:t>
          </a:r>
        </a:p>
      </dsp:txBody>
      <dsp:txXfrm>
        <a:off x="3660596" y="2718667"/>
        <a:ext cx="1656293" cy="623809"/>
      </dsp:txXfrm>
    </dsp:sp>
    <dsp:sp modelId="{3B445EA5-7B1B-48AC-B56A-522DCCFA2820}">
      <dsp:nvSpPr>
        <dsp:cNvPr id="0" name=""/>
        <dsp:cNvSpPr/>
      </dsp:nvSpPr>
      <dsp:spPr>
        <a:xfrm rot="8408047">
          <a:off x="1716607" y="2422239"/>
          <a:ext cx="909185" cy="0"/>
        </a:xfrm>
        <a:custGeom>
          <a:avLst/>
          <a:gdLst/>
          <a:ahLst/>
          <a:cxnLst/>
          <a:rect l="0" t="0" r="0" b="0"/>
          <a:pathLst>
            <a:path>
              <a:moveTo>
                <a:pt x="0" y="0"/>
              </a:moveTo>
              <a:lnTo>
                <a:pt x="909185" y="0"/>
              </a:lnTo>
            </a:path>
          </a:pathLst>
        </a:custGeom>
        <a:noFill/>
        <a:ln w="19050" cap="flat" cmpd="sng" algn="ctr">
          <a:solidFill>
            <a:schemeClr val="accent1"/>
          </a:solidFill>
          <a:prstDash val="solid"/>
          <a:miter lim="800000"/>
        </a:ln>
        <a:effectLst/>
      </dsp:spPr>
      <dsp:style>
        <a:lnRef idx="1">
          <a:scrgbClr r="0" g="0" b="0"/>
        </a:lnRef>
        <a:fillRef idx="0">
          <a:scrgbClr r="0" g="0" b="0"/>
        </a:fillRef>
        <a:effectRef idx="0">
          <a:scrgbClr r="0" g="0" b="0"/>
        </a:effectRef>
        <a:fontRef idx="minor"/>
      </dsp:style>
    </dsp:sp>
    <dsp:sp modelId="{D2C2A1D9-4021-4683-B361-B147B971F6F4}">
      <dsp:nvSpPr>
        <dsp:cNvPr id="0" name=""/>
        <dsp:cNvSpPr/>
      </dsp:nvSpPr>
      <dsp:spPr>
        <a:xfrm>
          <a:off x="545535" y="2713630"/>
          <a:ext cx="1718828" cy="697038"/>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488950">
            <a:lnSpc>
              <a:spcPct val="90000"/>
            </a:lnSpc>
            <a:spcBef>
              <a:spcPct val="0"/>
            </a:spcBef>
            <a:spcAft>
              <a:spcPct val="35000"/>
            </a:spcAft>
            <a:buNone/>
          </a:pPr>
          <a:r>
            <a:rPr lang="es-CO" sz="1100" kern="1200" dirty="0">
              <a:latin typeface="Arial" panose="020B0604020202020204" pitchFamily="34" charset="0"/>
              <a:cs typeface="Arial" panose="020B0604020202020204" pitchFamily="34" charset="0"/>
            </a:rPr>
            <a:t>Políticas Homogéneas a todas las  Entidades públicas</a:t>
          </a:r>
        </a:p>
      </dsp:txBody>
      <dsp:txXfrm>
        <a:off x="579562" y="2747657"/>
        <a:ext cx="1650774" cy="6289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E662B6-3E00-40A4-81D1-B0D7378B901B}">
      <dsp:nvSpPr>
        <dsp:cNvPr id="0" name=""/>
        <dsp:cNvSpPr/>
      </dsp:nvSpPr>
      <dsp:spPr>
        <a:xfrm>
          <a:off x="-2619878" y="-406600"/>
          <a:ext cx="3145759" cy="3145759"/>
        </a:xfrm>
        <a:prstGeom prst="blockArc">
          <a:avLst>
            <a:gd name="adj1" fmla="val 18900000"/>
            <a:gd name="adj2" fmla="val 2700000"/>
            <a:gd name="adj3" fmla="val 687"/>
          </a:avLst>
        </a:prstGeom>
        <a:noFill/>
        <a:ln w="12700" cap="flat" cmpd="sng" algn="ctr">
          <a:solidFill>
            <a:schemeClr val="accent1">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85F5D47-B5E1-4BF8-BF51-78308C593F13}">
      <dsp:nvSpPr>
        <dsp:cNvPr id="0" name=""/>
        <dsp:cNvSpPr/>
      </dsp:nvSpPr>
      <dsp:spPr>
        <a:xfrm>
          <a:off x="428782" y="333229"/>
          <a:ext cx="2968849" cy="666365"/>
        </a:xfrm>
        <a:prstGeom prst="rect">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8928" tIns="50800" rIns="50800" bIns="50800" numCol="1" spcCol="1270" anchor="ctr" anchorCtr="0">
          <a:noAutofit/>
        </a:bodyPr>
        <a:lstStyle/>
        <a:p>
          <a:pPr marL="0" lvl="0" indent="0" algn="l" defTabSz="889000">
            <a:lnSpc>
              <a:spcPct val="90000"/>
            </a:lnSpc>
            <a:spcBef>
              <a:spcPct val="0"/>
            </a:spcBef>
            <a:spcAft>
              <a:spcPct val="35000"/>
            </a:spcAft>
            <a:buNone/>
          </a:pPr>
          <a:r>
            <a:rPr lang="es-MX" sz="2000" kern="1200" dirty="0">
              <a:solidFill>
                <a:schemeClr val="tx1">
                  <a:lumMod val="95000"/>
                  <a:lumOff val="5000"/>
                </a:schemeClr>
              </a:solidFill>
            </a:rPr>
            <a:t>Baúl de los Malos Hábitos </a:t>
          </a:r>
          <a:endParaRPr lang="es-CO" sz="2000" kern="1200" dirty="0">
            <a:solidFill>
              <a:schemeClr val="tx1">
                <a:lumMod val="95000"/>
                <a:lumOff val="5000"/>
              </a:schemeClr>
            </a:solidFill>
          </a:endParaRPr>
        </a:p>
      </dsp:txBody>
      <dsp:txXfrm>
        <a:off x="428782" y="333229"/>
        <a:ext cx="2968849" cy="666365"/>
      </dsp:txXfrm>
    </dsp:sp>
    <dsp:sp modelId="{6FEFC6B0-7087-4788-8206-D4655B6A1EF7}">
      <dsp:nvSpPr>
        <dsp:cNvPr id="0" name=""/>
        <dsp:cNvSpPr/>
      </dsp:nvSpPr>
      <dsp:spPr>
        <a:xfrm>
          <a:off x="12304" y="249933"/>
          <a:ext cx="832956" cy="832956"/>
        </a:xfrm>
        <a:prstGeom prst="ellips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E946D09-AB3C-42DE-95B5-E2167155143E}">
      <dsp:nvSpPr>
        <dsp:cNvPr id="0" name=""/>
        <dsp:cNvSpPr/>
      </dsp:nvSpPr>
      <dsp:spPr>
        <a:xfrm>
          <a:off x="428782" y="1332964"/>
          <a:ext cx="2968849" cy="666365"/>
        </a:xfrm>
        <a:prstGeom prst="rect">
          <a:avLst/>
        </a:prstGeom>
        <a:solidFill>
          <a:schemeClr val="accent1">
            <a:shade val="80000"/>
            <a:hueOff val="271263"/>
            <a:satOff val="5175"/>
            <a:lumOff val="2285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8928" tIns="50800" rIns="50800" bIns="50800" numCol="1" spcCol="1270" anchor="ctr" anchorCtr="0">
          <a:noAutofit/>
        </a:bodyPr>
        <a:lstStyle/>
        <a:p>
          <a:pPr marL="0" lvl="0" indent="0" algn="l" defTabSz="889000">
            <a:lnSpc>
              <a:spcPct val="90000"/>
            </a:lnSpc>
            <a:spcBef>
              <a:spcPct val="0"/>
            </a:spcBef>
            <a:spcAft>
              <a:spcPct val="35000"/>
            </a:spcAft>
            <a:buNone/>
          </a:pPr>
          <a:r>
            <a:rPr lang="es-MX" sz="2000" kern="1200" dirty="0"/>
            <a:t>El Lazo Yo Nunca He</a:t>
          </a:r>
          <a:endParaRPr lang="es-CO" sz="2000" kern="1200" dirty="0"/>
        </a:p>
      </dsp:txBody>
      <dsp:txXfrm>
        <a:off x="428782" y="1332964"/>
        <a:ext cx="2968849" cy="666365"/>
      </dsp:txXfrm>
    </dsp:sp>
    <dsp:sp modelId="{16C8584E-309A-4CFF-96A0-46D79AB0E33D}">
      <dsp:nvSpPr>
        <dsp:cNvPr id="0" name=""/>
        <dsp:cNvSpPr/>
      </dsp:nvSpPr>
      <dsp:spPr>
        <a:xfrm>
          <a:off x="12304" y="1249668"/>
          <a:ext cx="832956" cy="832956"/>
        </a:xfrm>
        <a:prstGeom prst="ellipse">
          <a:avLst/>
        </a:prstGeom>
        <a:solidFill>
          <a:schemeClr val="lt1">
            <a:hueOff val="0"/>
            <a:satOff val="0"/>
            <a:lumOff val="0"/>
            <a:alphaOff val="0"/>
          </a:schemeClr>
        </a:solidFill>
        <a:ln w="12700" cap="flat" cmpd="sng" algn="ctr">
          <a:solidFill>
            <a:schemeClr val="accent1">
              <a:shade val="80000"/>
              <a:hueOff val="271263"/>
              <a:satOff val="5175"/>
              <a:lumOff val="22855"/>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E662B6-3E00-40A4-81D1-B0D7378B901B}">
      <dsp:nvSpPr>
        <dsp:cNvPr id="0" name=""/>
        <dsp:cNvSpPr/>
      </dsp:nvSpPr>
      <dsp:spPr>
        <a:xfrm>
          <a:off x="-2215834" y="-344598"/>
          <a:ext cx="2661279" cy="2661279"/>
        </a:xfrm>
        <a:prstGeom prst="blockArc">
          <a:avLst>
            <a:gd name="adj1" fmla="val 18900000"/>
            <a:gd name="adj2" fmla="val 2700000"/>
            <a:gd name="adj3" fmla="val 812"/>
          </a:avLst>
        </a:prstGeom>
        <a:noFill/>
        <a:ln w="12700" cap="flat" cmpd="sng" algn="ctr">
          <a:solidFill>
            <a:schemeClr val="accent1">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85F5D47-B5E1-4BF8-BF51-78308C593F13}">
      <dsp:nvSpPr>
        <dsp:cNvPr id="0" name=""/>
        <dsp:cNvSpPr/>
      </dsp:nvSpPr>
      <dsp:spPr>
        <a:xfrm>
          <a:off x="362518" y="281731"/>
          <a:ext cx="2584447" cy="563384"/>
        </a:xfrm>
        <a:prstGeom prst="rect">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7187" tIns="58420" rIns="58420" bIns="58420" numCol="1" spcCol="1270" anchor="ctr" anchorCtr="0">
          <a:noAutofit/>
        </a:bodyPr>
        <a:lstStyle/>
        <a:p>
          <a:pPr marL="0" lvl="0" indent="0" algn="l" defTabSz="1022350">
            <a:lnSpc>
              <a:spcPct val="90000"/>
            </a:lnSpc>
            <a:spcBef>
              <a:spcPct val="0"/>
            </a:spcBef>
            <a:spcAft>
              <a:spcPct val="35000"/>
            </a:spcAft>
            <a:buNone/>
          </a:pPr>
          <a:r>
            <a:rPr lang="es-MX" sz="2300" kern="1200" dirty="0">
              <a:solidFill>
                <a:schemeClr val="tx1">
                  <a:lumMod val="95000"/>
                  <a:lumOff val="5000"/>
                </a:schemeClr>
              </a:solidFill>
            </a:rPr>
            <a:t>Crónicas</a:t>
          </a:r>
          <a:endParaRPr lang="es-CO" sz="2300" kern="1200" dirty="0">
            <a:solidFill>
              <a:schemeClr val="tx1">
                <a:lumMod val="95000"/>
                <a:lumOff val="5000"/>
              </a:schemeClr>
            </a:solidFill>
          </a:endParaRPr>
        </a:p>
      </dsp:txBody>
      <dsp:txXfrm>
        <a:off x="362518" y="281731"/>
        <a:ext cx="2584447" cy="563384"/>
      </dsp:txXfrm>
    </dsp:sp>
    <dsp:sp modelId="{6FEFC6B0-7087-4788-8206-D4655B6A1EF7}">
      <dsp:nvSpPr>
        <dsp:cNvPr id="0" name=""/>
        <dsp:cNvSpPr/>
      </dsp:nvSpPr>
      <dsp:spPr>
        <a:xfrm>
          <a:off x="10402" y="211308"/>
          <a:ext cx="704230" cy="704230"/>
        </a:xfrm>
        <a:prstGeom prst="ellips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B76F27D-5822-4AD3-B8A2-8473B95CE4FB}">
      <dsp:nvSpPr>
        <dsp:cNvPr id="0" name=""/>
        <dsp:cNvSpPr/>
      </dsp:nvSpPr>
      <dsp:spPr>
        <a:xfrm>
          <a:off x="362518" y="1126966"/>
          <a:ext cx="2584447" cy="563384"/>
        </a:xfrm>
        <a:prstGeom prst="rect">
          <a:avLst/>
        </a:prstGeom>
        <a:solidFill>
          <a:schemeClr val="accent1">
            <a:shade val="80000"/>
            <a:hueOff val="271263"/>
            <a:satOff val="5175"/>
            <a:lumOff val="2285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7187" tIns="58420" rIns="58420" bIns="58420" numCol="1" spcCol="1270" anchor="ctr" anchorCtr="0">
          <a:noAutofit/>
        </a:bodyPr>
        <a:lstStyle/>
        <a:p>
          <a:pPr marL="0" lvl="0" indent="0" algn="l" defTabSz="1022350">
            <a:lnSpc>
              <a:spcPct val="90000"/>
            </a:lnSpc>
            <a:spcBef>
              <a:spcPct val="0"/>
            </a:spcBef>
            <a:spcAft>
              <a:spcPct val="35000"/>
            </a:spcAft>
            <a:buNone/>
          </a:pPr>
          <a:r>
            <a:rPr lang="es-MX" sz="2300" kern="1200" dirty="0">
              <a:solidFill>
                <a:schemeClr val="tx1">
                  <a:lumMod val="95000"/>
                  <a:lumOff val="5000"/>
                </a:schemeClr>
              </a:solidFill>
            </a:rPr>
            <a:t>Muro del Orgullo </a:t>
          </a:r>
          <a:endParaRPr lang="es-CO" sz="2300" kern="1200" dirty="0">
            <a:solidFill>
              <a:schemeClr val="tx1">
                <a:lumMod val="95000"/>
                <a:lumOff val="5000"/>
              </a:schemeClr>
            </a:solidFill>
          </a:endParaRPr>
        </a:p>
      </dsp:txBody>
      <dsp:txXfrm>
        <a:off x="362518" y="1126966"/>
        <a:ext cx="2584447" cy="563384"/>
      </dsp:txXfrm>
    </dsp:sp>
    <dsp:sp modelId="{7CED411B-9F00-473D-8B4D-E17A24875F4F}">
      <dsp:nvSpPr>
        <dsp:cNvPr id="0" name=""/>
        <dsp:cNvSpPr/>
      </dsp:nvSpPr>
      <dsp:spPr>
        <a:xfrm>
          <a:off x="10402" y="1056543"/>
          <a:ext cx="704230" cy="704230"/>
        </a:xfrm>
        <a:prstGeom prst="ellipse">
          <a:avLst/>
        </a:prstGeom>
        <a:solidFill>
          <a:schemeClr val="lt1">
            <a:hueOff val="0"/>
            <a:satOff val="0"/>
            <a:lumOff val="0"/>
            <a:alphaOff val="0"/>
          </a:schemeClr>
        </a:solidFill>
        <a:ln w="12700" cap="flat" cmpd="sng" algn="ctr">
          <a:solidFill>
            <a:schemeClr val="accent1">
              <a:shade val="80000"/>
              <a:hueOff val="271263"/>
              <a:satOff val="5175"/>
              <a:lumOff val="22855"/>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B852A9-7382-4671-AA00-F99AE1BB8A4E}">
      <dsp:nvSpPr>
        <dsp:cNvPr id="0" name=""/>
        <dsp:cNvSpPr/>
      </dsp:nvSpPr>
      <dsp:spPr>
        <a:xfrm>
          <a:off x="0" y="296820"/>
          <a:ext cx="4585072" cy="428400"/>
        </a:xfrm>
        <a:prstGeom prst="rect">
          <a:avLst/>
        </a:prstGeom>
        <a:solidFill>
          <a:schemeClr val="lt1">
            <a:alpha val="90000"/>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7DE37C5-676C-4458-AA1C-4065F8763C2B}">
      <dsp:nvSpPr>
        <dsp:cNvPr id="0" name=""/>
        <dsp:cNvSpPr/>
      </dsp:nvSpPr>
      <dsp:spPr>
        <a:xfrm>
          <a:off x="229253" y="45900"/>
          <a:ext cx="3209550" cy="501840"/>
        </a:xfrm>
        <a:prstGeom prst="roundRect">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13" tIns="0" rIns="121313" bIns="0" numCol="1" spcCol="1270" anchor="ctr" anchorCtr="0">
          <a:noAutofit/>
        </a:bodyPr>
        <a:lstStyle/>
        <a:p>
          <a:pPr marL="0" lvl="0" indent="0" algn="l" defTabSz="755650">
            <a:lnSpc>
              <a:spcPct val="90000"/>
            </a:lnSpc>
            <a:spcBef>
              <a:spcPct val="0"/>
            </a:spcBef>
            <a:spcAft>
              <a:spcPct val="35000"/>
            </a:spcAft>
            <a:buNone/>
          </a:pPr>
          <a:r>
            <a:rPr lang="es-MX" sz="1700" kern="1200" dirty="0">
              <a:solidFill>
                <a:schemeClr val="tx1">
                  <a:lumMod val="95000"/>
                  <a:lumOff val="5000"/>
                </a:schemeClr>
              </a:solidFill>
            </a:rPr>
            <a:t>Sensibilizar Código de Integridad</a:t>
          </a:r>
          <a:endParaRPr lang="es-CO" sz="1700" kern="1200" dirty="0">
            <a:solidFill>
              <a:schemeClr val="tx1">
                <a:lumMod val="95000"/>
                <a:lumOff val="5000"/>
              </a:schemeClr>
            </a:solidFill>
          </a:endParaRPr>
        </a:p>
      </dsp:txBody>
      <dsp:txXfrm>
        <a:off x="253751" y="70398"/>
        <a:ext cx="3160554" cy="452844"/>
      </dsp:txXfrm>
    </dsp:sp>
    <dsp:sp modelId="{82743673-D1DE-4875-8160-0185E857E7CC}">
      <dsp:nvSpPr>
        <dsp:cNvPr id="0" name=""/>
        <dsp:cNvSpPr/>
      </dsp:nvSpPr>
      <dsp:spPr>
        <a:xfrm>
          <a:off x="0" y="1067940"/>
          <a:ext cx="4585072" cy="428400"/>
        </a:xfrm>
        <a:prstGeom prst="rect">
          <a:avLst/>
        </a:prstGeom>
        <a:solidFill>
          <a:schemeClr val="lt1">
            <a:alpha val="90000"/>
            <a:hueOff val="0"/>
            <a:satOff val="0"/>
            <a:lumOff val="0"/>
            <a:alphaOff val="0"/>
          </a:schemeClr>
        </a:solidFill>
        <a:ln w="12700" cap="flat" cmpd="sng" algn="ctr">
          <a:solidFill>
            <a:schemeClr val="accent1">
              <a:shade val="80000"/>
              <a:hueOff val="54253"/>
              <a:satOff val="1035"/>
              <a:lumOff val="4571"/>
              <a:alphaOff val="0"/>
            </a:schemeClr>
          </a:solidFill>
          <a:prstDash val="solid"/>
          <a:miter lim="800000"/>
        </a:ln>
        <a:effectLst/>
      </dsp:spPr>
      <dsp:style>
        <a:lnRef idx="2">
          <a:scrgbClr r="0" g="0" b="0"/>
        </a:lnRef>
        <a:fillRef idx="1">
          <a:scrgbClr r="0" g="0" b="0"/>
        </a:fillRef>
        <a:effectRef idx="0">
          <a:scrgbClr r="0" g="0" b="0"/>
        </a:effectRef>
        <a:fontRef idx="minor"/>
      </dsp:style>
    </dsp:sp>
    <dsp:sp modelId="{9F49319E-1944-45DA-9FD6-ABBAAE33746F}">
      <dsp:nvSpPr>
        <dsp:cNvPr id="0" name=""/>
        <dsp:cNvSpPr/>
      </dsp:nvSpPr>
      <dsp:spPr>
        <a:xfrm>
          <a:off x="229253" y="817020"/>
          <a:ext cx="3209550" cy="501840"/>
        </a:xfrm>
        <a:prstGeom prst="roundRect">
          <a:avLst/>
        </a:prstGeom>
        <a:solidFill>
          <a:schemeClr val="accent1">
            <a:shade val="80000"/>
            <a:hueOff val="54253"/>
            <a:satOff val="1035"/>
            <a:lumOff val="45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13" tIns="0" rIns="121313" bIns="0" numCol="1" spcCol="1270" anchor="ctr" anchorCtr="0">
          <a:noAutofit/>
        </a:bodyPr>
        <a:lstStyle/>
        <a:p>
          <a:pPr marL="0" lvl="0" indent="0" algn="l" defTabSz="755650">
            <a:lnSpc>
              <a:spcPct val="90000"/>
            </a:lnSpc>
            <a:spcBef>
              <a:spcPct val="0"/>
            </a:spcBef>
            <a:spcAft>
              <a:spcPct val="35000"/>
            </a:spcAft>
            <a:buNone/>
          </a:pPr>
          <a:r>
            <a:rPr lang="es-MX" sz="1700" kern="1200" dirty="0">
              <a:solidFill>
                <a:schemeClr val="tx1">
                  <a:lumMod val="95000"/>
                  <a:lumOff val="5000"/>
                </a:schemeClr>
              </a:solidFill>
            </a:rPr>
            <a:t>Alimentando la Web</a:t>
          </a:r>
          <a:endParaRPr lang="es-CO" sz="1700" kern="1200" dirty="0">
            <a:solidFill>
              <a:schemeClr val="tx1">
                <a:lumMod val="95000"/>
                <a:lumOff val="5000"/>
              </a:schemeClr>
            </a:solidFill>
          </a:endParaRPr>
        </a:p>
      </dsp:txBody>
      <dsp:txXfrm>
        <a:off x="253751" y="841518"/>
        <a:ext cx="3160554" cy="452844"/>
      </dsp:txXfrm>
    </dsp:sp>
    <dsp:sp modelId="{3B8463A8-9EED-4AE7-8FC2-6EDAABFD4C96}">
      <dsp:nvSpPr>
        <dsp:cNvPr id="0" name=""/>
        <dsp:cNvSpPr/>
      </dsp:nvSpPr>
      <dsp:spPr>
        <a:xfrm>
          <a:off x="0" y="1839061"/>
          <a:ext cx="4585072" cy="428400"/>
        </a:xfrm>
        <a:prstGeom prst="rect">
          <a:avLst/>
        </a:prstGeom>
        <a:solidFill>
          <a:schemeClr val="lt1">
            <a:alpha val="90000"/>
            <a:hueOff val="0"/>
            <a:satOff val="0"/>
            <a:lumOff val="0"/>
            <a:alphaOff val="0"/>
          </a:schemeClr>
        </a:solidFill>
        <a:ln w="12700" cap="flat" cmpd="sng" algn="ctr">
          <a:solidFill>
            <a:schemeClr val="accent1">
              <a:shade val="80000"/>
              <a:hueOff val="108505"/>
              <a:satOff val="2070"/>
              <a:lumOff val="9142"/>
              <a:alphaOff val="0"/>
            </a:schemeClr>
          </a:solidFill>
          <a:prstDash val="solid"/>
          <a:miter lim="800000"/>
        </a:ln>
        <a:effectLst/>
      </dsp:spPr>
      <dsp:style>
        <a:lnRef idx="2">
          <a:scrgbClr r="0" g="0" b="0"/>
        </a:lnRef>
        <a:fillRef idx="1">
          <a:scrgbClr r="0" g="0" b="0"/>
        </a:fillRef>
        <a:effectRef idx="0">
          <a:scrgbClr r="0" g="0" b="0"/>
        </a:effectRef>
        <a:fontRef idx="minor"/>
      </dsp:style>
    </dsp:sp>
    <dsp:sp modelId="{6F5958BD-B86E-469E-A585-4CBF0BD9C2CA}">
      <dsp:nvSpPr>
        <dsp:cNvPr id="0" name=""/>
        <dsp:cNvSpPr/>
      </dsp:nvSpPr>
      <dsp:spPr>
        <a:xfrm>
          <a:off x="229253" y="1588140"/>
          <a:ext cx="3209550" cy="501840"/>
        </a:xfrm>
        <a:prstGeom prst="roundRect">
          <a:avLst/>
        </a:prstGeom>
        <a:solidFill>
          <a:schemeClr val="accent1">
            <a:shade val="80000"/>
            <a:hueOff val="108505"/>
            <a:satOff val="2070"/>
            <a:lumOff val="914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13" tIns="0" rIns="121313" bIns="0" numCol="1" spcCol="1270" anchor="ctr" anchorCtr="0">
          <a:noAutofit/>
        </a:bodyPr>
        <a:lstStyle/>
        <a:p>
          <a:pPr marL="0" lvl="0" indent="0" algn="l" defTabSz="755650">
            <a:lnSpc>
              <a:spcPct val="90000"/>
            </a:lnSpc>
            <a:spcBef>
              <a:spcPct val="0"/>
            </a:spcBef>
            <a:spcAft>
              <a:spcPct val="35000"/>
            </a:spcAft>
            <a:buNone/>
          </a:pPr>
          <a:r>
            <a:rPr lang="es-MX" sz="1700" kern="1200" dirty="0">
              <a:solidFill>
                <a:schemeClr val="tx1">
                  <a:lumMod val="95000"/>
                  <a:lumOff val="5000"/>
                </a:schemeClr>
              </a:solidFill>
            </a:rPr>
            <a:t>Agua de Valores</a:t>
          </a:r>
          <a:endParaRPr lang="es-CO" sz="1700" kern="1200" dirty="0">
            <a:solidFill>
              <a:schemeClr val="tx1">
                <a:lumMod val="95000"/>
                <a:lumOff val="5000"/>
              </a:schemeClr>
            </a:solidFill>
          </a:endParaRPr>
        </a:p>
      </dsp:txBody>
      <dsp:txXfrm>
        <a:off x="253751" y="1612638"/>
        <a:ext cx="3160554" cy="452844"/>
      </dsp:txXfrm>
    </dsp:sp>
    <dsp:sp modelId="{AFC985A6-1510-44E3-970B-D760F6A443E6}">
      <dsp:nvSpPr>
        <dsp:cNvPr id="0" name=""/>
        <dsp:cNvSpPr/>
      </dsp:nvSpPr>
      <dsp:spPr>
        <a:xfrm>
          <a:off x="0" y="2610180"/>
          <a:ext cx="4585072" cy="428400"/>
        </a:xfrm>
        <a:prstGeom prst="rect">
          <a:avLst/>
        </a:prstGeom>
        <a:solidFill>
          <a:schemeClr val="lt1">
            <a:alpha val="90000"/>
            <a:hueOff val="0"/>
            <a:satOff val="0"/>
            <a:lumOff val="0"/>
            <a:alphaOff val="0"/>
          </a:schemeClr>
        </a:solidFill>
        <a:ln w="12700" cap="flat" cmpd="sng" algn="ctr">
          <a:solidFill>
            <a:schemeClr val="accent1">
              <a:shade val="80000"/>
              <a:hueOff val="162758"/>
              <a:satOff val="3105"/>
              <a:lumOff val="13713"/>
              <a:alphaOff val="0"/>
            </a:schemeClr>
          </a:solidFill>
          <a:prstDash val="solid"/>
          <a:miter lim="800000"/>
        </a:ln>
        <a:effectLst/>
      </dsp:spPr>
      <dsp:style>
        <a:lnRef idx="2">
          <a:scrgbClr r="0" g="0" b="0"/>
        </a:lnRef>
        <a:fillRef idx="1">
          <a:scrgbClr r="0" g="0" b="0"/>
        </a:fillRef>
        <a:effectRef idx="0">
          <a:scrgbClr r="0" g="0" b="0"/>
        </a:effectRef>
        <a:fontRef idx="minor"/>
      </dsp:style>
    </dsp:sp>
    <dsp:sp modelId="{328EB3C2-DAC8-45E4-9D13-390F87CE7534}">
      <dsp:nvSpPr>
        <dsp:cNvPr id="0" name=""/>
        <dsp:cNvSpPr/>
      </dsp:nvSpPr>
      <dsp:spPr>
        <a:xfrm>
          <a:off x="229253" y="2359260"/>
          <a:ext cx="3209550" cy="501840"/>
        </a:xfrm>
        <a:prstGeom prst="roundRect">
          <a:avLst/>
        </a:prstGeom>
        <a:solidFill>
          <a:schemeClr val="accent1">
            <a:shade val="80000"/>
            <a:hueOff val="162758"/>
            <a:satOff val="3105"/>
            <a:lumOff val="1371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13" tIns="0" rIns="121313" bIns="0" numCol="1" spcCol="1270" anchor="ctr" anchorCtr="0">
          <a:noAutofit/>
        </a:bodyPr>
        <a:lstStyle/>
        <a:p>
          <a:pPr marL="0" lvl="0" indent="0" algn="l" defTabSz="755650">
            <a:lnSpc>
              <a:spcPct val="90000"/>
            </a:lnSpc>
            <a:spcBef>
              <a:spcPct val="0"/>
            </a:spcBef>
            <a:spcAft>
              <a:spcPct val="35000"/>
            </a:spcAft>
            <a:buNone/>
          </a:pPr>
          <a:r>
            <a:rPr lang="es-MX" sz="1700" kern="1200" dirty="0">
              <a:solidFill>
                <a:schemeClr val="bg1"/>
              </a:solidFill>
            </a:rPr>
            <a:t>Conquistar Valores</a:t>
          </a:r>
          <a:endParaRPr lang="es-CO" sz="1700" kern="1200" dirty="0">
            <a:solidFill>
              <a:schemeClr val="bg1"/>
            </a:solidFill>
          </a:endParaRPr>
        </a:p>
      </dsp:txBody>
      <dsp:txXfrm>
        <a:off x="253751" y="2383758"/>
        <a:ext cx="3160554" cy="452844"/>
      </dsp:txXfrm>
    </dsp:sp>
    <dsp:sp modelId="{8F731483-C6FF-4D06-AE48-B89A17FD4CF6}">
      <dsp:nvSpPr>
        <dsp:cNvPr id="0" name=""/>
        <dsp:cNvSpPr/>
      </dsp:nvSpPr>
      <dsp:spPr>
        <a:xfrm>
          <a:off x="0" y="3381301"/>
          <a:ext cx="4585072" cy="428400"/>
        </a:xfrm>
        <a:prstGeom prst="rect">
          <a:avLst/>
        </a:prstGeom>
        <a:solidFill>
          <a:schemeClr val="lt1">
            <a:alpha val="90000"/>
            <a:hueOff val="0"/>
            <a:satOff val="0"/>
            <a:lumOff val="0"/>
            <a:alphaOff val="0"/>
          </a:schemeClr>
        </a:solidFill>
        <a:ln w="12700" cap="flat" cmpd="sng" algn="ctr">
          <a:solidFill>
            <a:schemeClr val="accent1">
              <a:shade val="80000"/>
              <a:hueOff val="217011"/>
              <a:satOff val="4140"/>
              <a:lumOff val="18284"/>
              <a:alphaOff val="0"/>
            </a:schemeClr>
          </a:solidFill>
          <a:prstDash val="solid"/>
          <a:miter lim="800000"/>
        </a:ln>
        <a:effectLst/>
      </dsp:spPr>
      <dsp:style>
        <a:lnRef idx="2">
          <a:scrgbClr r="0" g="0" b="0"/>
        </a:lnRef>
        <a:fillRef idx="1">
          <a:scrgbClr r="0" g="0" b="0"/>
        </a:fillRef>
        <a:effectRef idx="0">
          <a:scrgbClr r="0" g="0" b="0"/>
        </a:effectRef>
        <a:fontRef idx="minor"/>
      </dsp:style>
    </dsp:sp>
    <dsp:sp modelId="{AC0B5E12-0B21-4179-A82B-090E78990E2D}">
      <dsp:nvSpPr>
        <dsp:cNvPr id="0" name=""/>
        <dsp:cNvSpPr/>
      </dsp:nvSpPr>
      <dsp:spPr>
        <a:xfrm>
          <a:off x="229253" y="3130381"/>
          <a:ext cx="3209550" cy="501840"/>
        </a:xfrm>
        <a:prstGeom prst="roundRect">
          <a:avLst/>
        </a:prstGeom>
        <a:solidFill>
          <a:schemeClr val="accent1">
            <a:shade val="80000"/>
            <a:hueOff val="217011"/>
            <a:satOff val="4140"/>
            <a:lumOff val="1828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13" tIns="0" rIns="121313" bIns="0" numCol="1" spcCol="1270" anchor="ctr" anchorCtr="0">
          <a:noAutofit/>
        </a:bodyPr>
        <a:lstStyle/>
        <a:p>
          <a:pPr marL="0" lvl="0" indent="0" algn="l" defTabSz="755650">
            <a:lnSpc>
              <a:spcPct val="90000"/>
            </a:lnSpc>
            <a:spcBef>
              <a:spcPct val="0"/>
            </a:spcBef>
            <a:spcAft>
              <a:spcPct val="35000"/>
            </a:spcAft>
            <a:buNone/>
          </a:pPr>
          <a:r>
            <a:rPr lang="es-MX" sz="1700" kern="1200" dirty="0">
              <a:solidFill>
                <a:schemeClr val="bg1"/>
              </a:solidFill>
            </a:rPr>
            <a:t>Retos Cotidianos</a:t>
          </a:r>
          <a:endParaRPr lang="es-CO" sz="1700" kern="1200" dirty="0">
            <a:solidFill>
              <a:schemeClr val="bg1"/>
            </a:solidFill>
          </a:endParaRPr>
        </a:p>
      </dsp:txBody>
      <dsp:txXfrm>
        <a:off x="253751" y="3154879"/>
        <a:ext cx="3160554" cy="452844"/>
      </dsp:txXfrm>
    </dsp:sp>
    <dsp:sp modelId="{A4D8036D-D4C6-45A8-9A66-2A70B9D010CE}">
      <dsp:nvSpPr>
        <dsp:cNvPr id="0" name=""/>
        <dsp:cNvSpPr/>
      </dsp:nvSpPr>
      <dsp:spPr>
        <a:xfrm>
          <a:off x="0" y="4152421"/>
          <a:ext cx="4585072" cy="428400"/>
        </a:xfrm>
        <a:prstGeom prst="rect">
          <a:avLst/>
        </a:prstGeom>
        <a:solidFill>
          <a:schemeClr val="lt1">
            <a:alpha val="90000"/>
            <a:hueOff val="0"/>
            <a:satOff val="0"/>
            <a:lumOff val="0"/>
            <a:alphaOff val="0"/>
          </a:schemeClr>
        </a:solidFill>
        <a:ln w="12700" cap="flat" cmpd="sng" algn="ctr">
          <a:solidFill>
            <a:schemeClr val="accent1">
              <a:shade val="80000"/>
              <a:hueOff val="271263"/>
              <a:satOff val="5175"/>
              <a:lumOff val="22855"/>
              <a:alphaOff val="0"/>
            </a:schemeClr>
          </a:solidFill>
          <a:prstDash val="solid"/>
          <a:miter lim="800000"/>
        </a:ln>
        <a:effectLst/>
      </dsp:spPr>
      <dsp:style>
        <a:lnRef idx="2">
          <a:scrgbClr r="0" g="0" b="0"/>
        </a:lnRef>
        <a:fillRef idx="1">
          <a:scrgbClr r="0" g="0" b="0"/>
        </a:fillRef>
        <a:effectRef idx="0">
          <a:scrgbClr r="0" g="0" b="0"/>
        </a:effectRef>
        <a:fontRef idx="minor"/>
      </dsp:style>
    </dsp:sp>
    <dsp:sp modelId="{C76F5513-FED3-41B2-B924-A1305F124751}">
      <dsp:nvSpPr>
        <dsp:cNvPr id="0" name=""/>
        <dsp:cNvSpPr/>
      </dsp:nvSpPr>
      <dsp:spPr>
        <a:xfrm>
          <a:off x="229253" y="3901501"/>
          <a:ext cx="3209550" cy="501840"/>
        </a:xfrm>
        <a:prstGeom prst="roundRect">
          <a:avLst/>
        </a:prstGeom>
        <a:solidFill>
          <a:schemeClr val="accent1">
            <a:shade val="80000"/>
            <a:hueOff val="271263"/>
            <a:satOff val="5175"/>
            <a:lumOff val="2285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13" tIns="0" rIns="121313" bIns="0" numCol="1" spcCol="1270" anchor="ctr" anchorCtr="0">
          <a:noAutofit/>
        </a:bodyPr>
        <a:lstStyle/>
        <a:p>
          <a:pPr marL="0" lvl="0" indent="0" algn="l" defTabSz="755650">
            <a:lnSpc>
              <a:spcPct val="90000"/>
            </a:lnSpc>
            <a:spcBef>
              <a:spcPct val="0"/>
            </a:spcBef>
            <a:spcAft>
              <a:spcPct val="35000"/>
            </a:spcAft>
            <a:buNone/>
          </a:pPr>
          <a:r>
            <a:rPr lang="es-MX" sz="1700" kern="1200" dirty="0">
              <a:solidFill>
                <a:schemeClr val="bg1"/>
              </a:solidFill>
            </a:rPr>
            <a:t>Vacuna </a:t>
          </a:r>
        </a:p>
      </dsp:txBody>
      <dsp:txXfrm>
        <a:off x="253751" y="3925999"/>
        <a:ext cx="3160554" cy="45284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B852A9-7382-4671-AA00-F99AE1BB8A4E}">
      <dsp:nvSpPr>
        <dsp:cNvPr id="0" name=""/>
        <dsp:cNvSpPr/>
      </dsp:nvSpPr>
      <dsp:spPr>
        <a:xfrm>
          <a:off x="0" y="1225261"/>
          <a:ext cx="4585072" cy="982800"/>
        </a:xfrm>
        <a:prstGeom prst="rect">
          <a:avLst/>
        </a:prstGeom>
        <a:solidFill>
          <a:schemeClr val="lt1">
            <a:alpha val="90000"/>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7DE37C5-676C-4458-AA1C-4065F8763C2B}">
      <dsp:nvSpPr>
        <dsp:cNvPr id="0" name=""/>
        <dsp:cNvSpPr/>
      </dsp:nvSpPr>
      <dsp:spPr>
        <a:xfrm>
          <a:off x="229253" y="649620"/>
          <a:ext cx="3209550" cy="1151280"/>
        </a:xfrm>
        <a:prstGeom prst="roundRect">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13" tIns="0" rIns="121313" bIns="0" numCol="1" spcCol="1270" anchor="ctr" anchorCtr="0">
          <a:noAutofit/>
        </a:bodyPr>
        <a:lstStyle/>
        <a:p>
          <a:pPr marL="0" lvl="0" indent="0" algn="l" defTabSz="1733550">
            <a:lnSpc>
              <a:spcPct val="90000"/>
            </a:lnSpc>
            <a:spcBef>
              <a:spcPct val="0"/>
            </a:spcBef>
            <a:spcAft>
              <a:spcPct val="35000"/>
            </a:spcAft>
            <a:buNone/>
          </a:pPr>
          <a:r>
            <a:rPr lang="es-MX" sz="3900" kern="1200" dirty="0">
              <a:solidFill>
                <a:schemeClr val="tx1">
                  <a:lumMod val="95000"/>
                  <a:lumOff val="5000"/>
                </a:schemeClr>
              </a:solidFill>
            </a:rPr>
            <a:t>Deja tu Huella</a:t>
          </a:r>
          <a:endParaRPr lang="es-CO" sz="3900" kern="1200" dirty="0">
            <a:solidFill>
              <a:schemeClr val="tx1">
                <a:lumMod val="95000"/>
                <a:lumOff val="5000"/>
              </a:schemeClr>
            </a:solidFill>
          </a:endParaRPr>
        </a:p>
      </dsp:txBody>
      <dsp:txXfrm>
        <a:off x="285454" y="705821"/>
        <a:ext cx="3097148" cy="1038878"/>
      </dsp:txXfrm>
    </dsp:sp>
    <dsp:sp modelId="{82743673-D1DE-4875-8160-0185E857E7CC}">
      <dsp:nvSpPr>
        <dsp:cNvPr id="0" name=""/>
        <dsp:cNvSpPr/>
      </dsp:nvSpPr>
      <dsp:spPr>
        <a:xfrm>
          <a:off x="0" y="2994300"/>
          <a:ext cx="4585072" cy="982800"/>
        </a:xfrm>
        <a:prstGeom prst="rect">
          <a:avLst/>
        </a:prstGeom>
        <a:solidFill>
          <a:schemeClr val="lt1">
            <a:alpha val="90000"/>
            <a:hueOff val="0"/>
            <a:satOff val="0"/>
            <a:lumOff val="0"/>
            <a:alphaOff val="0"/>
          </a:schemeClr>
        </a:solidFill>
        <a:ln w="12700" cap="flat" cmpd="sng" algn="ctr">
          <a:solidFill>
            <a:schemeClr val="accent1">
              <a:shade val="80000"/>
              <a:hueOff val="271263"/>
              <a:satOff val="5175"/>
              <a:lumOff val="22855"/>
              <a:alphaOff val="0"/>
            </a:schemeClr>
          </a:solidFill>
          <a:prstDash val="solid"/>
          <a:miter lim="800000"/>
        </a:ln>
        <a:effectLst/>
      </dsp:spPr>
      <dsp:style>
        <a:lnRef idx="2">
          <a:scrgbClr r="0" g="0" b="0"/>
        </a:lnRef>
        <a:fillRef idx="1">
          <a:scrgbClr r="0" g="0" b="0"/>
        </a:fillRef>
        <a:effectRef idx="0">
          <a:scrgbClr r="0" g="0" b="0"/>
        </a:effectRef>
        <a:fontRef idx="minor"/>
      </dsp:style>
    </dsp:sp>
    <dsp:sp modelId="{9F49319E-1944-45DA-9FD6-ABBAAE33746F}">
      <dsp:nvSpPr>
        <dsp:cNvPr id="0" name=""/>
        <dsp:cNvSpPr/>
      </dsp:nvSpPr>
      <dsp:spPr>
        <a:xfrm>
          <a:off x="229253" y="2418661"/>
          <a:ext cx="3209550" cy="1151280"/>
        </a:xfrm>
        <a:prstGeom prst="roundRect">
          <a:avLst/>
        </a:prstGeom>
        <a:solidFill>
          <a:schemeClr val="accent1">
            <a:shade val="80000"/>
            <a:hueOff val="271263"/>
            <a:satOff val="5175"/>
            <a:lumOff val="2285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313" tIns="0" rIns="121313" bIns="0" numCol="1" spcCol="1270" anchor="ctr" anchorCtr="0">
          <a:noAutofit/>
        </a:bodyPr>
        <a:lstStyle/>
        <a:p>
          <a:pPr marL="0" lvl="0" indent="0" algn="l" defTabSz="1733550">
            <a:lnSpc>
              <a:spcPct val="90000"/>
            </a:lnSpc>
            <a:spcBef>
              <a:spcPct val="0"/>
            </a:spcBef>
            <a:spcAft>
              <a:spcPct val="35000"/>
            </a:spcAft>
            <a:buNone/>
          </a:pPr>
          <a:r>
            <a:rPr lang="es-MX" sz="3900" kern="1200" dirty="0" err="1">
              <a:solidFill>
                <a:schemeClr val="tx1">
                  <a:lumMod val="95000"/>
                  <a:lumOff val="5000"/>
                </a:schemeClr>
              </a:solidFill>
            </a:rPr>
            <a:t>PhotoBooth</a:t>
          </a:r>
          <a:endParaRPr lang="es-CO" sz="3900" kern="1200" dirty="0">
            <a:solidFill>
              <a:schemeClr val="tx1">
                <a:lumMod val="95000"/>
                <a:lumOff val="5000"/>
              </a:schemeClr>
            </a:solidFill>
          </a:endParaRPr>
        </a:p>
      </dsp:txBody>
      <dsp:txXfrm>
        <a:off x="285454" y="2474862"/>
        <a:ext cx="3097148" cy="1038878"/>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FDAE4024-67FF-48FC-9A7E-9FC686D07AA7}" type="datetimeFigureOut">
              <a:rPr lang="es-CO" smtClean="0"/>
              <a:t>28/05/2019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8D901C0-2586-44BD-BCDE-6F6997B4D43D}" type="slidenum">
              <a:rPr lang="es-CO" smtClean="0"/>
              <a:t>‹Nº›</a:t>
            </a:fld>
            <a:endParaRPr lang="es-CO"/>
          </a:p>
        </p:txBody>
      </p:sp>
    </p:spTree>
    <p:extLst>
      <p:ext uri="{BB962C8B-B14F-4D97-AF65-F5344CB8AC3E}">
        <p14:creationId xmlns:p14="http://schemas.microsoft.com/office/powerpoint/2010/main" val="30610451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DAE4024-67FF-48FC-9A7E-9FC686D07AA7}" type="datetimeFigureOut">
              <a:rPr lang="es-CO" smtClean="0"/>
              <a:t>28/05/2019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8D901C0-2586-44BD-BCDE-6F6997B4D43D}" type="slidenum">
              <a:rPr lang="es-CO" smtClean="0"/>
              <a:t>‹Nº›</a:t>
            </a:fld>
            <a:endParaRPr lang="es-CO"/>
          </a:p>
        </p:txBody>
      </p:sp>
    </p:spTree>
    <p:extLst>
      <p:ext uri="{BB962C8B-B14F-4D97-AF65-F5344CB8AC3E}">
        <p14:creationId xmlns:p14="http://schemas.microsoft.com/office/powerpoint/2010/main" val="544927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DAE4024-67FF-48FC-9A7E-9FC686D07AA7}" type="datetimeFigureOut">
              <a:rPr lang="es-CO" smtClean="0"/>
              <a:t>28/05/2019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8D901C0-2586-44BD-BCDE-6F6997B4D43D}" type="slidenum">
              <a:rPr lang="es-CO" smtClean="0"/>
              <a:t>‹Nº›</a:t>
            </a:fld>
            <a:endParaRPr lang="es-CO"/>
          </a:p>
        </p:txBody>
      </p:sp>
    </p:spTree>
    <p:extLst>
      <p:ext uri="{BB962C8B-B14F-4D97-AF65-F5344CB8AC3E}">
        <p14:creationId xmlns:p14="http://schemas.microsoft.com/office/powerpoint/2010/main" val="166105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DAE4024-67FF-48FC-9A7E-9FC686D07AA7}" type="datetimeFigureOut">
              <a:rPr lang="es-CO" smtClean="0"/>
              <a:t>28/05/2019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8D901C0-2586-44BD-BCDE-6F6997B4D43D}" type="slidenum">
              <a:rPr lang="es-CO" smtClean="0"/>
              <a:t>‹Nº›</a:t>
            </a:fld>
            <a:endParaRPr lang="es-CO"/>
          </a:p>
        </p:txBody>
      </p:sp>
    </p:spTree>
    <p:extLst>
      <p:ext uri="{BB962C8B-B14F-4D97-AF65-F5344CB8AC3E}">
        <p14:creationId xmlns:p14="http://schemas.microsoft.com/office/powerpoint/2010/main" val="471809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FDAE4024-67FF-48FC-9A7E-9FC686D07AA7}" type="datetimeFigureOut">
              <a:rPr lang="es-CO" smtClean="0"/>
              <a:t>28/05/2019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8D901C0-2586-44BD-BCDE-6F6997B4D43D}" type="slidenum">
              <a:rPr lang="es-CO" smtClean="0"/>
              <a:t>‹Nº›</a:t>
            </a:fld>
            <a:endParaRPr lang="es-CO"/>
          </a:p>
        </p:txBody>
      </p:sp>
    </p:spTree>
    <p:extLst>
      <p:ext uri="{BB962C8B-B14F-4D97-AF65-F5344CB8AC3E}">
        <p14:creationId xmlns:p14="http://schemas.microsoft.com/office/powerpoint/2010/main" val="1154835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FDAE4024-67FF-48FC-9A7E-9FC686D07AA7}" type="datetimeFigureOut">
              <a:rPr lang="es-CO" smtClean="0"/>
              <a:t>28/05/2019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C8D901C0-2586-44BD-BCDE-6F6997B4D43D}" type="slidenum">
              <a:rPr lang="es-CO" smtClean="0"/>
              <a:t>‹Nº›</a:t>
            </a:fld>
            <a:endParaRPr lang="es-CO"/>
          </a:p>
        </p:txBody>
      </p:sp>
    </p:spTree>
    <p:extLst>
      <p:ext uri="{BB962C8B-B14F-4D97-AF65-F5344CB8AC3E}">
        <p14:creationId xmlns:p14="http://schemas.microsoft.com/office/powerpoint/2010/main" val="2053467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FDAE4024-67FF-48FC-9A7E-9FC686D07AA7}" type="datetimeFigureOut">
              <a:rPr lang="es-CO" smtClean="0"/>
              <a:t>28/05/2019</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C8D901C0-2586-44BD-BCDE-6F6997B4D43D}" type="slidenum">
              <a:rPr lang="es-CO" smtClean="0"/>
              <a:t>‹Nº›</a:t>
            </a:fld>
            <a:endParaRPr lang="es-CO"/>
          </a:p>
        </p:txBody>
      </p:sp>
    </p:spTree>
    <p:extLst>
      <p:ext uri="{BB962C8B-B14F-4D97-AF65-F5344CB8AC3E}">
        <p14:creationId xmlns:p14="http://schemas.microsoft.com/office/powerpoint/2010/main" val="4156398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FDAE4024-67FF-48FC-9A7E-9FC686D07AA7}" type="datetimeFigureOut">
              <a:rPr lang="es-CO" smtClean="0"/>
              <a:t>28/05/2019</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C8D901C0-2586-44BD-BCDE-6F6997B4D43D}" type="slidenum">
              <a:rPr lang="es-CO" smtClean="0"/>
              <a:t>‹Nº›</a:t>
            </a:fld>
            <a:endParaRPr lang="es-CO"/>
          </a:p>
        </p:txBody>
      </p:sp>
    </p:spTree>
    <p:extLst>
      <p:ext uri="{BB962C8B-B14F-4D97-AF65-F5344CB8AC3E}">
        <p14:creationId xmlns:p14="http://schemas.microsoft.com/office/powerpoint/2010/main" val="3623198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AE4024-67FF-48FC-9A7E-9FC686D07AA7}" type="datetimeFigureOut">
              <a:rPr lang="es-CO" smtClean="0"/>
              <a:t>28/05/2019</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C8D901C0-2586-44BD-BCDE-6F6997B4D43D}" type="slidenum">
              <a:rPr lang="es-CO" smtClean="0"/>
              <a:t>‹Nº›</a:t>
            </a:fld>
            <a:endParaRPr lang="es-CO"/>
          </a:p>
        </p:txBody>
      </p:sp>
    </p:spTree>
    <p:extLst>
      <p:ext uri="{BB962C8B-B14F-4D97-AF65-F5344CB8AC3E}">
        <p14:creationId xmlns:p14="http://schemas.microsoft.com/office/powerpoint/2010/main" val="2981462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FDAE4024-67FF-48FC-9A7E-9FC686D07AA7}" type="datetimeFigureOut">
              <a:rPr lang="es-CO" smtClean="0"/>
              <a:t>28/05/2019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C8D901C0-2586-44BD-BCDE-6F6997B4D43D}" type="slidenum">
              <a:rPr lang="es-CO" smtClean="0"/>
              <a:t>‹Nº›</a:t>
            </a:fld>
            <a:endParaRPr lang="es-CO"/>
          </a:p>
        </p:txBody>
      </p:sp>
    </p:spTree>
    <p:extLst>
      <p:ext uri="{BB962C8B-B14F-4D97-AF65-F5344CB8AC3E}">
        <p14:creationId xmlns:p14="http://schemas.microsoft.com/office/powerpoint/2010/main" val="256641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FDAE4024-67FF-48FC-9A7E-9FC686D07AA7}" type="datetimeFigureOut">
              <a:rPr lang="es-CO" smtClean="0"/>
              <a:t>28/05/2019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C8D901C0-2586-44BD-BCDE-6F6997B4D43D}" type="slidenum">
              <a:rPr lang="es-CO" smtClean="0"/>
              <a:t>‹Nº›</a:t>
            </a:fld>
            <a:endParaRPr lang="es-CO"/>
          </a:p>
        </p:txBody>
      </p:sp>
    </p:spTree>
    <p:extLst>
      <p:ext uri="{BB962C8B-B14F-4D97-AF65-F5344CB8AC3E}">
        <p14:creationId xmlns:p14="http://schemas.microsoft.com/office/powerpoint/2010/main" val="1056703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AE4024-67FF-48FC-9A7E-9FC686D07AA7}" type="datetimeFigureOut">
              <a:rPr lang="es-CO" smtClean="0"/>
              <a:t>28/05/2019</a:t>
            </a:fld>
            <a:endParaRPr lang="es-CO"/>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901C0-2586-44BD-BCDE-6F6997B4D43D}" type="slidenum">
              <a:rPr lang="es-CO" smtClean="0"/>
              <a:t>‹Nº›</a:t>
            </a:fld>
            <a:endParaRPr lang="es-CO"/>
          </a:p>
        </p:txBody>
      </p:sp>
    </p:spTree>
    <p:extLst>
      <p:ext uri="{BB962C8B-B14F-4D97-AF65-F5344CB8AC3E}">
        <p14:creationId xmlns:p14="http://schemas.microsoft.com/office/powerpoint/2010/main" val="26358289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tmp"/></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8" Type="http://schemas.microsoft.com/office/2007/relationships/diagramDrawing" Target="../diagrams/drawing2.xml"/><Relationship Id="rId13"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2.xml"/><Relationship Id="rId12" Type="http://schemas.openxmlformats.org/officeDocument/2006/relationships/diagramColors" Target="../diagrams/colors3.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QuickStyle" Target="../diagrams/quickStyle2.xml"/><Relationship Id="rId11" Type="http://schemas.openxmlformats.org/officeDocument/2006/relationships/diagramQuickStyle" Target="../diagrams/quickStyle3.xml"/><Relationship Id="rId5" Type="http://schemas.openxmlformats.org/officeDocument/2006/relationships/diagramLayout" Target="../diagrams/layout2.xml"/><Relationship Id="rId10" Type="http://schemas.openxmlformats.org/officeDocument/2006/relationships/diagramLayout" Target="../diagrams/layout3.xml"/><Relationship Id="rId4" Type="http://schemas.openxmlformats.org/officeDocument/2006/relationships/diagramData" Target="../diagrams/data2.xml"/><Relationship Id="rId9" Type="http://schemas.openxmlformats.org/officeDocument/2006/relationships/diagramData" Target="../diagrams/data3.xml"/></Relationships>
</file>

<file path=ppt/slides/_rels/slide14.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png"/><Relationship Id="rId7" Type="http://schemas.openxmlformats.org/officeDocument/2006/relationships/diagramColors" Target="../diagrams/colors4.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5.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png"/><Relationship Id="rId7" Type="http://schemas.openxmlformats.org/officeDocument/2006/relationships/diagramColors" Target="../diagrams/colors5.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1.xml"/><Relationship Id="rId7" Type="http://schemas.openxmlformats.org/officeDocument/2006/relationships/image" Target="../media/image7.pn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1.jp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comments" Target="../comments/commen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3452" y="-1"/>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592460" y="-1"/>
            <a:ext cx="6551112"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357" y="637369"/>
            <a:ext cx="3132761" cy="651425"/>
          </a:xfrm>
          <a:prstGeom prst="rect">
            <a:avLst/>
          </a:prstGeom>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2464" y="5969990"/>
            <a:ext cx="1499261" cy="649841"/>
          </a:xfrm>
          <a:prstGeom prst="rect">
            <a:avLst/>
          </a:prstGeom>
        </p:spPr>
      </p:pic>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CuadroTexto 1">
            <a:extLst>
              <a:ext uri="{FF2B5EF4-FFF2-40B4-BE49-F238E27FC236}">
                <a16:creationId xmlns:a16="http://schemas.microsoft.com/office/drawing/2014/main" id="{F3075B7C-B361-4B74-B274-B8996946DDE9}"/>
              </a:ext>
            </a:extLst>
          </p:cNvPr>
          <p:cNvSpPr txBox="1"/>
          <p:nvPr/>
        </p:nvSpPr>
        <p:spPr>
          <a:xfrm>
            <a:off x="4607140" y="4142774"/>
            <a:ext cx="4639508" cy="2062103"/>
          </a:xfrm>
          <a:prstGeom prst="rect">
            <a:avLst/>
          </a:prstGeom>
          <a:noFill/>
        </p:spPr>
        <p:txBody>
          <a:bodyPr wrap="square" rtlCol="0">
            <a:spAutoFit/>
          </a:bodyPr>
          <a:lstStyle/>
          <a:p>
            <a:r>
              <a:rPr lang="es-ES" sz="3200" b="1" i="1" dirty="0"/>
              <a:t>COMITÉ DE ÉTICA</a:t>
            </a:r>
          </a:p>
          <a:p>
            <a:endParaRPr lang="es-ES" sz="2400" dirty="0"/>
          </a:p>
          <a:p>
            <a:r>
              <a:rPr lang="es-ES" sz="2400" i="1" dirty="0"/>
              <a:t>Instituto Nacional de Vías - INVIAS</a:t>
            </a:r>
          </a:p>
          <a:p>
            <a:endParaRPr lang="es-ES" sz="2400" dirty="0"/>
          </a:p>
          <a:p>
            <a:r>
              <a:rPr lang="es-ES" sz="2400" dirty="0"/>
              <a:t>Mayo 07 de 2019</a:t>
            </a:r>
            <a:endParaRPr lang="es-CO" sz="2400" dirty="0"/>
          </a:p>
        </p:txBody>
      </p:sp>
      <p:pic>
        <p:nvPicPr>
          <p:cNvPr id="3" name="Imagen 2"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2087" y="1871373"/>
            <a:ext cx="2743583" cy="34675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CuadroTexto 12"/>
          <p:cNvSpPr txBox="1"/>
          <p:nvPr/>
        </p:nvSpPr>
        <p:spPr>
          <a:xfrm>
            <a:off x="802087" y="5390442"/>
            <a:ext cx="2743583" cy="276999"/>
          </a:xfrm>
          <a:prstGeom prst="rect">
            <a:avLst/>
          </a:prstGeom>
          <a:noFill/>
        </p:spPr>
        <p:txBody>
          <a:bodyPr wrap="square" rtlCol="0">
            <a:spAutoFit/>
          </a:bodyPr>
          <a:lstStyle/>
          <a:p>
            <a:pPr lvl="0">
              <a:defRPr/>
            </a:pPr>
            <a:r>
              <a:rPr lang="es-MX" sz="600" dirty="0">
                <a:solidFill>
                  <a:prstClr val="black"/>
                </a:solidFill>
                <a:effectLst>
                  <a:outerShdw blurRad="38100" dist="38100" dir="2700000" algn="tl">
                    <a:srgbClr val="C0C0C0"/>
                  </a:outerShdw>
                </a:effectLst>
                <a:latin typeface="Arial" panose="020B0604020202020204" pitchFamily="34" charset="0"/>
                <a:cs typeface="Arial" panose="020B0604020202020204" pitchFamily="34" charset="0"/>
              </a:rPr>
              <a:t>Tomada de http://www.funcionpublica.gov.co/eva/admon/cursos/modelo-integrado-planeacion-gestion/files/modulo-introductorio/Infografia_mipg.pdf</a:t>
            </a:r>
          </a:p>
        </p:txBody>
      </p:sp>
    </p:spTree>
    <p:extLst>
      <p:ext uri="{BB962C8B-B14F-4D97-AF65-F5344CB8AC3E}">
        <p14:creationId xmlns:p14="http://schemas.microsoft.com/office/powerpoint/2010/main" val="28782498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3452" y="-1"/>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592460" y="-1"/>
            <a:ext cx="6551112"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357" y="637369"/>
            <a:ext cx="3132761" cy="651425"/>
          </a:xfrm>
          <a:prstGeom prst="rect">
            <a:avLst/>
          </a:prstGeom>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2464" y="5969990"/>
            <a:ext cx="1499261" cy="649841"/>
          </a:xfrm>
          <a:prstGeom prst="rect">
            <a:avLst/>
          </a:prstGeom>
        </p:spPr>
      </p:pic>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CuadroTexto 7"/>
          <p:cNvSpPr txBox="1"/>
          <p:nvPr/>
        </p:nvSpPr>
        <p:spPr>
          <a:xfrm>
            <a:off x="1" y="1801664"/>
            <a:ext cx="2592886" cy="707886"/>
          </a:xfrm>
          <a:prstGeom prst="rect">
            <a:avLst/>
          </a:prstGeom>
          <a:noFill/>
        </p:spPr>
        <p:txBody>
          <a:bodyPr wrap="square" rtlCol="0">
            <a:spAutoFit/>
          </a:bodyPr>
          <a:lstStyle/>
          <a:p>
            <a:pPr algn="ctr"/>
            <a:r>
              <a:rPr lang="es-CO" sz="2000" b="1" dirty="0">
                <a:solidFill>
                  <a:schemeClr val="bg1"/>
                </a:solidFill>
                <a:latin typeface="HelveticaNeueLT Std Med Cn" panose="020B0606030502030204" pitchFamily="34" charset="0"/>
                <a:cs typeface="Arial" panose="020B0604020202020204" pitchFamily="34" charset="0"/>
              </a:rPr>
              <a:t>GESTIÓN ÉTICA </a:t>
            </a:r>
          </a:p>
          <a:p>
            <a:pPr algn="ctr"/>
            <a:r>
              <a:rPr lang="es-CO" sz="2000" b="1" dirty="0">
                <a:solidFill>
                  <a:schemeClr val="bg1"/>
                </a:solidFill>
                <a:latin typeface="HelveticaNeueLT Std Med Cn" panose="020B0606030502030204" pitchFamily="34" charset="0"/>
                <a:cs typeface="Arial" panose="020B0604020202020204" pitchFamily="34" charset="0"/>
              </a:rPr>
              <a:t>INVIAS </a:t>
            </a:r>
          </a:p>
        </p:txBody>
      </p:sp>
      <p:sp>
        <p:nvSpPr>
          <p:cNvPr id="14" name="CuadroTexto 13">
            <a:extLst>
              <a:ext uri="{FF2B5EF4-FFF2-40B4-BE49-F238E27FC236}">
                <a16:creationId xmlns:a16="http://schemas.microsoft.com/office/drawing/2014/main" id="{F3075B7C-B361-4B74-B274-B8996946DDE9}"/>
              </a:ext>
            </a:extLst>
          </p:cNvPr>
          <p:cNvSpPr txBox="1"/>
          <p:nvPr/>
        </p:nvSpPr>
        <p:spPr>
          <a:xfrm>
            <a:off x="2904704" y="1391701"/>
            <a:ext cx="5926623" cy="4524315"/>
          </a:xfrm>
          <a:prstGeom prst="rect">
            <a:avLst/>
          </a:prstGeom>
          <a:noFill/>
        </p:spPr>
        <p:txBody>
          <a:bodyPr wrap="square" rtlCol="0">
            <a:spAutoFit/>
          </a:bodyPr>
          <a:lstStyle/>
          <a:p>
            <a:r>
              <a:rPr lang="es-CO" i="1" dirty="0">
                <a:latin typeface="Arial" panose="020B0604020202020204" pitchFamily="34" charset="0"/>
                <a:cs typeface="Arial" panose="020B0604020202020204" pitchFamily="34" charset="0"/>
              </a:rPr>
              <a:t>2. Análisis y estudio técnico presentado por la O</a:t>
            </a:r>
            <a:r>
              <a:rPr lang="es-CO" i="1" u="sng" dirty="0">
                <a:latin typeface="Arial" panose="020B0604020202020204" pitchFamily="34" charset="0"/>
                <a:cs typeface="Arial" panose="020B0604020202020204" pitchFamily="34" charset="0"/>
              </a:rPr>
              <a:t>ficina de Planeación</a:t>
            </a:r>
            <a:r>
              <a:rPr lang="es-CO" i="1" dirty="0">
                <a:latin typeface="Arial" panose="020B0604020202020204" pitchFamily="34" charset="0"/>
                <a:cs typeface="Arial" panose="020B0604020202020204" pitchFamily="34" charset="0"/>
              </a:rPr>
              <a:t> en el mes de Febrero de 2019 en la que se realizaron recomendaciones para ser evaluadas por el Comité de Ética: </a:t>
            </a:r>
          </a:p>
          <a:p>
            <a:endParaRPr lang="es-CO" dirty="0">
              <a:latin typeface="Arial" panose="020B0604020202020204" pitchFamily="34" charset="0"/>
              <a:cs typeface="Arial" panose="020B0604020202020204" pitchFamily="34" charset="0"/>
            </a:endParaRPr>
          </a:p>
          <a:p>
            <a:pPr marL="342900" indent="-342900" algn="just">
              <a:buAutoNum type="arabicPeriod"/>
            </a:pPr>
            <a:r>
              <a:rPr lang="es-CO" dirty="0">
                <a:latin typeface="Arial" panose="020B0604020202020204" pitchFamily="34" charset="0"/>
                <a:cs typeface="Arial" panose="020B0604020202020204" pitchFamily="34" charset="0"/>
              </a:rPr>
              <a:t>Incorporar en el Código de Integridad pautas éticas y organizacionales en las relaciones con los grupos de valor, determinando las conductas que debe seguirse para aplicar los valores de Honestidad, Respeto, Compromiso, Diligencia y Justicia. (base para la concienciación de las políticas: “Transparencia y Anticorrupción, “</a:t>
            </a:r>
            <a:r>
              <a:rPr lang="es-CO" dirty="0" err="1">
                <a:latin typeface="Arial" panose="020B0604020202020204" pitchFamily="34" charset="0"/>
                <a:cs typeface="Arial" panose="020B0604020202020204" pitchFamily="34" charset="0"/>
              </a:rPr>
              <a:t>Antisoborno</a:t>
            </a:r>
            <a:r>
              <a:rPr lang="es-CO" dirty="0">
                <a:latin typeface="Arial" panose="020B0604020202020204" pitchFamily="34" charset="0"/>
                <a:cs typeface="Arial" panose="020B0604020202020204" pitchFamily="34" charset="0"/>
              </a:rPr>
              <a:t>” y “Antifraude e Integridad”) </a:t>
            </a:r>
          </a:p>
          <a:p>
            <a:endParaRPr lang="es-CO" dirty="0">
              <a:latin typeface="Arial" panose="020B0604020202020204" pitchFamily="34" charset="0"/>
              <a:cs typeface="Arial" panose="020B0604020202020204" pitchFamily="34" charset="0"/>
            </a:endParaRPr>
          </a:p>
          <a:p>
            <a:pPr algn="just"/>
            <a:r>
              <a:rPr lang="es-CO" dirty="0">
                <a:latin typeface="Arial" panose="020B0604020202020204" pitchFamily="34" charset="0"/>
                <a:cs typeface="Arial" panose="020B0604020202020204" pitchFamily="34" charset="0"/>
              </a:rPr>
              <a:t>2. Se sugiere incluir los valores de Probidad y     Responsabilidad </a:t>
            </a:r>
          </a:p>
        </p:txBody>
      </p:sp>
      <p:sp>
        <p:nvSpPr>
          <p:cNvPr id="15" name="CuadroTexto 14"/>
          <p:cNvSpPr txBox="1"/>
          <p:nvPr/>
        </p:nvSpPr>
        <p:spPr>
          <a:xfrm>
            <a:off x="3744939" y="778415"/>
            <a:ext cx="4501665" cy="369332"/>
          </a:xfrm>
          <a:prstGeom prst="rect">
            <a:avLst/>
          </a:prstGeom>
          <a:noFill/>
        </p:spPr>
        <p:txBody>
          <a:bodyPr wrap="square" rtlCol="0">
            <a:spAutoFit/>
          </a:bodyPr>
          <a:lstStyle/>
          <a:p>
            <a:pPr lvl="0" algn="ctr">
              <a:defRPr/>
            </a:pPr>
            <a:r>
              <a:rPr lang="es-MX" b="1" dirty="0">
                <a:solidFill>
                  <a:prstClr val="black"/>
                </a:solidFill>
                <a:effectLst>
                  <a:outerShdw blurRad="38100" dist="38100" dir="2700000" algn="tl">
                    <a:srgbClr val="C0C0C0"/>
                  </a:outerShdw>
                </a:effectLst>
                <a:latin typeface="Arial" panose="020B0604020202020204" pitchFamily="34" charset="0"/>
                <a:cs typeface="Arial" panose="020B0604020202020204" pitchFamily="34" charset="0"/>
              </a:rPr>
              <a:t>SEGUIMIENTO A LA GESTION ETICA</a:t>
            </a:r>
          </a:p>
        </p:txBody>
      </p:sp>
      <p:pic>
        <p:nvPicPr>
          <p:cNvPr id="13" name="Picture 4" descr="http://icons.iconarchive.com/icons/alecive/flatwoken/128/Apps-Google-Drive-Fusion-Tables-ic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2380" y="5675583"/>
            <a:ext cx="944248" cy="944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89645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3452" y="-1"/>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592460" y="-1"/>
            <a:ext cx="6551112"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357" y="637369"/>
            <a:ext cx="3132761" cy="651425"/>
          </a:xfrm>
          <a:prstGeom prst="rect">
            <a:avLst/>
          </a:prstGeom>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2464" y="5969990"/>
            <a:ext cx="1499261" cy="649841"/>
          </a:xfrm>
          <a:prstGeom prst="rect">
            <a:avLst/>
          </a:prstGeom>
        </p:spPr>
      </p:pic>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CuadroTexto 7"/>
          <p:cNvSpPr txBox="1"/>
          <p:nvPr/>
        </p:nvSpPr>
        <p:spPr>
          <a:xfrm>
            <a:off x="1" y="1801664"/>
            <a:ext cx="2592886" cy="707886"/>
          </a:xfrm>
          <a:prstGeom prst="rect">
            <a:avLst/>
          </a:prstGeom>
          <a:noFill/>
        </p:spPr>
        <p:txBody>
          <a:bodyPr wrap="square" rtlCol="0">
            <a:spAutoFit/>
          </a:bodyPr>
          <a:lstStyle/>
          <a:p>
            <a:pPr algn="ctr"/>
            <a:r>
              <a:rPr lang="es-CO" sz="2000" b="1" dirty="0">
                <a:solidFill>
                  <a:schemeClr val="bg1"/>
                </a:solidFill>
                <a:latin typeface="HelveticaNeueLT Std Med Cn" panose="020B0606030502030204" pitchFamily="34" charset="0"/>
                <a:cs typeface="Arial" panose="020B0604020202020204" pitchFamily="34" charset="0"/>
              </a:rPr>
              <a:t>GESTIÓN ÉTICA </a:t>
            </a:r>
          </a:p>
          <a:p>
            <a:pPr algn="ctr"/>
            <a:r>
              <a:rPr lang="es-CO" sz="2000" b="1" dirty="0">
                <a:solidFill>
                  <a:schemeClr val="bg1"/>
                </a:solidFill>
                <a:latin typeface="HelveticaNeueLT Std Med Cn" panose="020B0606030502030204" pitchFamily="34" charset="0"/>
                <a:cs typeface="Arial" panose="020B0604020202020204" pitchFamily="34" charset="0"/>
              </a:rPr>
              <a:t>INVIAS </a:t>
            </a:r>
          </a:p>
        </p:txBody>
      </p:sp>
      <p:sp>
        <p:nvSpPr>
          <p:cNvPr id="15" name="CuadroTexto 14"/>
          <p:cNvSpPr txBox="1"/>
          <p:nvPr/>
        </p:nvSpPr>
        <p:spPr>
          <a:xfrm>
            <a:off x="3893220" y="677329"/>
            <a:ext cx="4501665" cy="646331"/>
          </a:xfrm>
          <a:prstGeom prst="rect">
            <a:avLst/>
          </a:prstGeom>
          <a:noFill/>
        </p:spPr>
        <p:txBody>
          <a:bodyPr wrap="square" rtlCol="0">
            <a:spAutoFit/>
          </a:bodyPr>
          <a:lstStyle/>
          <a:p>
            <a:pPr lvl="0" algn="ctr">
              <a:defRPr/>
            </a:pPr>
            <a:r>
              <a:rPr lang="es-MX" b="1" dirty="0">
                <a:solidFill>
                  <a:prstClr val="black"/>
                </a:solidFill>
                <a:effectLst>
                  <a:outerShdw blurRad="38100" dist="38100" dir="2700000" algn="tl">
                    <a:srgbClr val="C0C0C0"/>
                  </a:outerShdw>
                </a:effectLst>
                <a:latin typeface="Arial" panose="020B0604020202020204" pitchFamily="34" charset="0"/>
                <a:cs typeface="Arial" panose="020B0604020202020204" pitchFamily="34" charset="0"/>
              </a:rPr>
              <a:t>CRONOGRAMA FORTALECIMIENTO CODIGO DE INTEGRIDAD – AÑO 2019</a:t>
            </a:r>
          </a:p>
        </p:txBody>
      </p:sp>
      <p:graphicFrame>
        <p:nvGraphicFramePr>
          <p:cNvPr id="4" name="Tabla 3"/>
          <p:cNvGraphicFramePr>
            <a:graphicFrameLocks noGrp="1"/>
          </p:cNvGraphicFramePr>
          <p:nvPr>
            <p:extLst>
              <p:ext uri="{D42A27DB-BD31-4B8C-83A1-F6EECF244321}">
                <p14:modId xmlns:p14="http://schemas.microsoft.com/office/powerpoint/2010/main" val="2748605090"/>
              </p:ext>
            </p:extLst>
          </p:nvPr>
        </p:nvGraphicFramePr>
        <p:xfrm>
          <a:off x="3131408" y="2006835"/>
          <a:ext cx="5715000" cy="3609975"/>
        </p:xfrm>
        <a:graphic>
          <a:graphicData uri="http://schemas.openxmlformats.org/drawingml/2006/table">
            <a:tbl>
              <a:tblPr>
                <a:tableStyleId>{BDBED569-4797-4DF1-A0F4-6AAB3CD982D8}</a:tableStyleId>
              </a:tblPr>
              <a:tblGrid>
                <a:gridCol w="3784600">
                  <a:extLst>
                    <a:ext uri="{9D8B030D-6E8A-4147-A177-3AD203B41FA5}">
                      <a16:colId xmlns:a16="http://schemas.microsoft.com/office/drawing/2014/main" val="20000"/>
                    </a:ext>
                  </a:extLst>
                </a:gridCol>
                <a:gridCol w="1930400">
                  <a:extLst>
                    <a:ext uri="{9D8B030D-6E8A-4147-A177-3AD203B41FA5}">
                      <a16:colId xmlns:a16="http://schemas.microsoft.com/office/drawing/2014/main" val="20001"/>
                    </a:ext>
                  </a:extLst>
                </a:gridCol>
              </a:tblGrid>
              <a:tr h="304800">
                <a:tc>
                  <a:txBody>
                    <a:bodyPr/>
                    <a:lstStyle/>
                    <a:p>
                      <a:pPr algn="ctr" fontAlgn="ctr"/>
                      <a:r>
                        <a:rPr lang="es-CO" sz="1800" u="none" strike="noStrike" dirty="0">
                          <a:effectLst/>
                        </a:rPr>
                        <a:t>ACTIVIDAD</a:t>
                      </a:r>
                      <a:endParaRPr lang="es-CO" sz="18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CO" sz="1800" u="none" strike="noStrike">
                          <a:effectLst/>
                        </a:rPr>
                        <a:t>FECHA</a:t>
                      </a:r>
                      <a:endParaRPr lang="es-CO" sz="1800" b="0" i="0" u="none" strike="noStrike">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10000"/>
                  </a:ext>
                </a:extLst>
              </a:tr>
              <a:tr h="304800">
                <a:tc>
                  <a:txBody>
                    <a:bodyPr/>
                    <a:lstStyle/>
                    <a:p>
                      <a:pPr algn="ctr" fontAlgn="ctr"/>
                      <a:r>
                        <a:rPr lang="es-CO" sz="1800" u="none" strike="noStrike">
                          <a:effectLst/>
                        </a:rPr>
                        <a:t>Actualizar Comité de Ética</a:t>
                      </a:r>
                      <a:endParaRPr lang="es-CO" sz="18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CO" sz="1800" u="none" strike="noStrike">
                          <a:effectLst/>
                        </a:rPr>
                        <a:t>Primer trimestre  </a:t>
                      </a:r>
                      <a:endParaRPr lang="es-CO" sz="1800" b="0" i="0" u="none" strike="noStrike">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10001"/>
                  </a:ext>
                </a:extLst>
              </a:tr>
              <a:tr h="600075">
                <a:tc>
                  <a:txBody>
                    <a:bodyPr/>
                    <a:lstStyle/>
                    <a:p>
                      <a:pPr algn="ctr" fontAlgn="ctr"/>
                      <a:r>
                        <a:rPr lang="es-MX" sz="1800" u="none" strike="noStrike" dirty="0">
                          <a:effectLst/>
                        </a:rPr>
                        <a:t>Continuar sensibilización nuevo código de ética</a:t>
                      </a:r>
                      <a:r>
                        <a:rPr lang="es-MX" sz="1200" i="1" u="none" strike="noStrike" dirty="0">
                          <a:effectLst/>
                        </a:rPr>
                        <a:t>*(25 años)</a:t>
                      </a:r>
                      <a:endParaRPr lang="es-MX" sz="1200" b="0" i="1"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CO" sz="1800" u="none" strike="noStrike" dirty="0">
                          <a:effectLst/>
                        </a:rPr>
                        <a:t>Segundo trimestre </a:t>
                      </a:r>
                      <a:endParaRPr lang="es-CO" sz="18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10002"/>
                  </a:ext>
                </a:extLst>
              </a:tr>
              <a:tr h="600075">
                <a:tc>
                  <a:txBody>
                    <a:bodyPr/>
                    <a:lstStyle/>
                    <a:p>
                      <a:pPr algn="ctr" fontAlgn="ctr"/>
                      <a:r>
                        <a:rPr lang="es-CO" sz="1800" u="none" strike="noStrike" dirty="0">
                          <a:effectLst/>
                        </a:rPr>
                        <a:t>Vivencias practicas: fotos, testimonios</a:t>
                      </a:r>
                      <a:endParaRPr lang="es-CO" sz="18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CO" sz="1800" u="none" strike="noStrike">
                          <a:effectLst/>
                        </a:rPr>
                        <a:t>Segundo trimestre </a:t>
                      </a:r>
                      <a:endParaRPr lang="es-CO" sz="1800" b="0" i="0" u="none" strike="noStrike">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10003"/>
                  </a:ext>
                </a:extLst>
              </a:tr>
              <a:tr h="600075">
                <a:tc>
                  <a:txBody>
                    <a:bodyPr/>
                    <a:lstStyle/>
                    <a:p>
                      <a:pPr algn="ctr" fontAlgn="ctr"/>
                      <a:r>
                        <a:rPr lang="es-MX" sz="1800" u="none" strike="noStrike" dirty="0">
                          <a:effectLst/>
                        </a:rPr>
                        <a:t>Reunión Comité de Ética nuevos integrantes </a:t>
                      </a:r>
                      <a:endParaRPr lang="es-MX" sz="18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CO" sz="1800" u="none" strike="noStrike">
                          <a:effectLst/>
                        </a:rPr>
                        <a:t>Mayo </a:t>
                      </a:r>
                      <a:endParaRPr lang="es-CO" sz="1800" b="0" i="0" u="none" strike="noStrike">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10004"/>
                  </a:ext>
                </a:extLst>
              </a:tr>
              <a:tr h="600075">
                <a:tc>
                  <a:txBody>
                    <a:bodyPr/>
                    <a:lstStyle/>
                    <a:p>
                      <a:pPr algn="ctr" fontAlgn="ctr"/>
                      <a:r>
                        <a:rPr lang="es-MX" sz="1800" u="none" strike="noStrike">
                          <a:effectLst/>
                        </a:rPr>
                        <a:t>Evaluación: interiorización código de integridad (concurso)</a:t>
                      </a:r>
                      <a:endParaRPr lang="es-MX" sz="18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CO" sz="1800" u="none" strike="noStrike">
                          <a:effectLst/>
                        </a:rPr>
                        <a:t>Junio </a:t>
                      </a:r>
                      <a:endParaRPr lang="es-CO" sz="1800" b="0" i="0" u="none" strike="noStrike">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10005"/>
                  </a:ext>
                </a:extLst>
              </a:tr>
              <a:tr h="600075">
                <a:tc>
                  <a:txBody>
                    <a:bodyPr/>
                    <a:lstStyle/>
                    <a:p>
                      <a:pPr algn="ctr" fontAlgn="ctr"/>
                      <a:r>
                        <a:rPr lang="es-MX" sz="1800" u="none" strike="noStrike">
                          <a:effectLst/>
                        </a:rPr>
                        <a:t>Actividad lúdica interiorización: comparto mis vivencias</a:t>
                      </a:r>
                      <a:endParaRPr lang="es-MX" sz="18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CO" sz="1800" u="none" strike="noStrike" dirty="0">
                          <a:effectLst/>
                        </a:rPr>
                        <a:t>Agosto</a:t>
                      </a:r>
                      <a:endParaRPr lang="es-CO" sz="18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10006"/>
                  </a:ext>
                </a:extLst>
              </a:tr>
            </a:tbl>
          </a:graphicData>
        </a:graphic>
      </p:graphicFrame>
      <p:pic>
        <p:nvPicPr>
          <p:cNvPr id="13" name="Picture 2" descr="http://icons.iconarchive.com/icons/custom-icon-design/pretty-office-7/128/Calendar-ic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5332" y="5649887"/>
            <a:ext cx="1018343" cy="10183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06714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3452" y="-1"/>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592460" y="-1"/>
            <a:ext cx="6551112"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357" y="637369"/>
            <a:ext cx="3132761" cy="651425"/>
          </a:xfrm>
          <a:prstGeom prst="rect">
            <a:avLst/>
          </a:prstGeom>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2464" y="5969990"/>
            <a:ext cx="1499261" cy="649841"/>
          </a:xfrm>
          <a:prstGeom prst="rect">
            <a:avLst/>
          </a:prstGeom>
        </p:spPr>
      </p:pic>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CuadroTexto 7"/>
          <p:cNvSpPr txBox="1"/>
          <p:nvPr/>
        </p:nvSpPr>
        <p:spPr>
          <a:xfrm>
            <a:off x="1" y="1801664"/>
            <a:ext cx="2592886" cy="707886"/>
          </a:xfrm>
          <a:prstGeom prst="rect">
            <a:avLst/>
          </a:prstGeom>
          <a:noFill/>
        </p:spPr>
        <p:txBody>
          <a:bodyPr wrap="square" rtlCol="0">
            <a:spAutoFit/>
          </a:bodyPr>
          <a:lstStyle/>
          <a:p>
            <a:pPr algn="ctr"/>
            <a:r>
              <a:rPr lang="es-CO" sz="2000" b="1" dirty="0">
                <a:solidFill>
                  <a:schemeClr val="bg1"/>
                </a:solidFill>
                <a:latin typeface="HelveticaNeueLT Std Med Cn" panose="020B0606030502030204" pitchFamily="34" charset="0"/>
                <a:cs typeface="Arial" panose="020B0604020202020204" pitchFamily="34" charset="0"/>
              </a:rPr>
              <a:t>GESTIÓN ÉTICA </a:t>
            </a:r>
          </a:p>
          <a:p>
            <a:pPr algn="ctr"/>
            <a:r>
              <a:rPr lang="es-CO" sz="2000" b="1" dirty="0">
                <a:solidFill>
                  <a:schemeClr val="bg1"/>
                </a:solidFill>
                <a:latin typeface="HelveticaNeueLT Std Med Cn" panose="020B0606030502030204" pitchFamily="34" charset="0"/>
                <a:cs typeface="Arial" panose="020B0604020202020204" pitchFamily="34" charset="0"/>
              </a:rPr>
              <a:t>INVIAS </a:t>
            </a:r>
          </a:p>
        </p:txBody>
      </p:sp>
      <p:pic>
        <p:nvPicPr>
          <p:cNvPr id="17" name="Imagen 16"/>
          <p:cNvPicPr>
            <a:picLocks noChangeAspect="1"/>
          </p:cNvPicPr>
          <p:nvPr/>
        </p:nvPicPr>
        <p:blipFill>
          <a:blip r:embed="rId4"/>
          <a:stretch>
            <a:fillRect/>
          </a:stretch>
        </p:blipFill>
        <p:spPr>
          <a:xfrm>
            <a:off x="1110694" y="4523219"/>
            <a:ext cx="3599093" cy="19195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8" name="Rectángulo redondeado 17"/>
          <p:cNvSpPr/>
          <p:nvPr/>
        </p:nvSpPr>
        <p:spPr>
          <a:xfrm>
            <a:off x="5372450" y="637369"/>
            <a:ext cx="3369275" cy="4769493"/>
          </a:xfrm>
          <a:prstGeom prst="roundRect">
            <a:avLst/>
          </a:prstGeom>
          <a:solidFill>
            <a:srgbClr val="069169"/>
          </a:solidFill>
          <a:ln>
            <a:solidFill>
              <a:srgbClr val="018E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latin typeface="Arial" panose="020B0604020202020204" pitchFamily="34" charset="0"/>
                <a:cs typeface="Arial" panose="020B0604020202020204" pitchFamily="34" charset="0"/>
              </a:rPr>
              <a:t>Para lograr la gestión ética se planeó la metodología Caja de Herramienta que determina una serie de actividades diseñadas para promover el cambio, sin embargo cada entidad puede promover sus propias actividades. </a:t>
            </a:r>
            <a:endParaRPr lang="es-CO" sz="2000" dirty="0"/>
          </a:p>
        </p:txBody>
      </p:sp>
    </p:spTree>
    <p:extLst>
      <p:ext uri="{BB962C8B-B14F-4D97-AF65-F5344CB8AC3E}">
        <p14:creationId xmlns:p14="http://schemas.microsoft.com/office/powerpoint/2010/main" val="29428886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3452" y="-1"/>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592460" y="-1"/>
            <a:ext cx="6551112"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357" y="637369"/>
            <a:ext cx="3132761" cy="651425"/>
          </a:xfrm>
          <a:prstGeom prst="rect">
            <a:avLst/>
          </a:prstGeom>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2464" y="5969990"/>
            <a:ext cx="1499261" cy="649841"/>
          </a:xfrm>
          <a:prstGeom prst="rect">
            <a:avLst/>
          </a:prstGeom>
        </p:spPr>
      </p:pic>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CuadroTexto 13">
            <a:extLst>
              <a:ext uri="{FF2B5EF4-FFF2-40B4-BE49-F238E27FC236}">
                <a16:creationId xmlns:a16="http://schemas.microsoft.com/office/drawing/2014/main" id="{F3075B7C-B361-4B74-B274-B8996946DDE9}"/>
              </a:ext>
            </a:extLst>
          </p:cNvPr>
          <p:cNvSpPr txBox="1"/>
          <p:nvPr/>
        </p:nvSpPr>
        <p:spPr>
          <a:xfrm>
            <a:off x="2501617" y="2099090"/>
            <a:ext cx="1594087" cy="923330"/>
          </a:xfrm>
          <a:prstGeom prst="rect">
            <a:avLst/>
          </a:prstGeom>
          <a:noFill/>
        </p:spPr>
        <p:txBody>
          <a:bodyPr wrap="square" rtlCol="0">
            <a:spAutoFit/>
          </a:bodyPr>
          <a:lstStyle/>
          <a:p>
            <a:pPr algn="ctr"/>
            <a:r>
              <a:rPr lang="es-ES_tradnl" dirty="0">
                <a:solidFill>
                  <a:schemeClr val="accent1">
                    <a:lumMod val="50000"/>
                  </a:schemeClr>
                </a:solidFill>
                <a:latin typeface="Arial" panose="020B0604020202020204" pitchFamily="34" charset="0"/>
                <a:cs typeface="Arial" panose="020B0604020202020204" pitchFamily="34" charset="0"/>
              </a:rPr>
              <a:t>Herramientas de</a:t>
            </a:r>
            <a:br>
              <a:rPr lang="es-ES_tradnl" dirty="0">
                <a:solidFill>
                  <a:schemeClr val="accent1">
                    <a:lumMod val="50000"/>
                  </a:schemeClr>
                </a:solidFill>
                <a:latin typeface="Arial" panose="020B0604020202020204" pitchFamily="34" charset="0"/>
                <a:cs typeface="Arial" panose="020B0604020202020204" pitchFamily="34" charset="0"/>
              </a:rPr>
            </a:br>
            <a:r>
              <a:rPr lang="es-ES_tradnl" dirty="0">
                <a:solidFill>
                  <a:schemeClr val="accent1">
                    <a:lumMod val="50000"/>
                  </a:schemeClr>
                </a:solidFill>
                <a:latin typeface="Arial" panose="020B0604020202020204" pitchFamily="34" charset="0"/>
                <a:cs typeface="Arial" panose="020B0604020202020204" pitchFamily="34" charset="0"/>
              </a:rPr>
              <a:t>activación</a:t>
            </a:r>
          </a:p>
        </p:txBody>
      </p:sp>
      <p:sp>
        <p:nvSpPr>
          <p:cNvPr id="15" name="CuadroTexto 14"/>
          <p:cNvSpPr txBox="1"/>
          <p:nvPr/>
        </p:nvSpPr>
        <p:spPr>
          <a:xfrm>
            <a:off x="3744939" y="778415"/>
            <a:ext cx="4501665" cy="369332"/>
          </a:xfrm>
          <a:prstGeom prst="rect">
            <a:avLst/>
          </a:prstGeom>
          <a:noFill/>
        </p:spPr>
        <p:txBody>
          <a:bodyPr wrap="square" rtlCol="0">
            <a:spAutoFit/>
          </a:bodyPr>
          <a:lstStyle/>
          <a:p>
            <a:pPr lvl="0" algn="ctr">
              <a:defRPr/>
            </a:pPr>
            <a:r>
              <a:rPr lang="es-MX" b="1" dirty="0">
                <a:solidFill>
                  <a:prstClr val="black"/>
                </a:solidFill>
                <a:effectLst>
                  <a:outerShdw blurRad="38100" dist="38100" dir="2700000" algn="tl">
                    <a:srgbClr val="C0C0C0"/>
                  </a:outerShdw>
                </a:effectLst>
                <a:latin typeface="Arial" panose="020B0604020202020204" pitchFamily="34" charset="0"/>
                <a:cs typeface="Arial" panose="020B0604020202020204" pitchFamily="34" charset="0"/>
              </a:rPr>
              <a:t>CAJA DE HERRAMIENTAS</a:t>
            </a:r>
          </a:p>
        </p:txBody>
      </p:sp>
      <p:graphicFrame>
        <p:nvGraphicFramePr>
          <p:cNvPr id="2" name="Diagrama 1"/>
          <p:cNvGraphicFramePr/>
          <p:nvPr>
            <p:extLst>
              <p:ext uri="{D42A27DB-BD31-4B8C-83A1-F6EECF244321}">
                <p14:modId xmlns:p14="http://schemas.microsoft.com/office/powerpoint/2010/main" val="1945260355"/>
              </p:ext>
            </p:extLst>
          </p:nvPr>
        </p:nvGraphicFramePr>
        <p:xfrm>
          <a:off x="3744939" y="1354479"/>
          <a:ext cx="3409936" cy="233255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CuadroTexto 12">
            <a:extLst>
              <a:ext uri="{FF2B5EF4-FFF2-40B4-BE49-F238E27FC236}">
                <a16:creationId xmlns:a16="http://schemas.microsoft.com/office/drawing/2014/main" id="{F3075B7C-B361-4B74-B274-B8996946DDE9}"/>
              </a:ext>
            </a:extLst>
          </p:cNvPr>
          <p:cNvSpPr txBox="1"/>
          <p:nvPr/>
        </p:nvSpPr>
        <p:spPr>
          <a:xfrm>
            <a:off x="4348262" y="4716354"/>
            <a:ext cx="1720219" cy="646331"/>
          </a:xfrm>
          <a:prstGeom prst="rect">
            <a:avLst/>
          </a:prstGeom>
          <a:noFill/>
        </p:spPr>
        <p:txBody>
          <a:bodyPr wrap="square" rtlCol="0">
            <a:spAutoFit/>
          </a:bodyPr>
          <a:lstStyle/>
          <a:p>
            <a:pPr algn="ctr"/>
            <a:r>
              <a:rPr lang="es-ES_tradnl" dirty="0">
                <a:solidFill>
                  <a:schemeClr val="accent1">
                    <a:lumMod val="50000"/>
                  </a:schemeClr>
                </a:solidFill>
                <a:latin typeface="Arial" panose="020B0604020202020204" pitchFamily="34" charset="0"/>
                <a:cs typeface="Arial" panose="020B0604020202020204" pitchFamily="34" charset="0"/>
              </a:rPr>
              <a:t>Herramientas ejemplificantes</a:t>
            </a:r>
          </a:p>
        </p:txBody>
      </p:sp>
      <p:graphicFrame>
        <p:nvGraphicFramePr>
          <p:cNvPr id="16" name="Diagrama 15"/>
          <p:cNvGraphicFramePr/>
          <p:nvPr>
            <p:extLst>
              <p:ext uri="{D42A27DB-BD31-4B8C-83A1-F6EECF244321}">
                <p14:modId xmlns:p14="http://schemas.microsoft.com/office/powerpoint/2010/main" val="1380781074"/>
              </p:ext>
            </p:extLst>
          </p:nvPr>
        </p:nvGraphicFramePr>
        <p:xfrm>
          <a:off x="5995771" y="4110681"/>
          <a:ext cx="2957368" cy="1972083"/>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cxnSp>
        <p:nvCxnSpPr>
          <p:cNvPr id="7" name="Conector recto de flecha 6"/>
          <p:cNvCxnSpPr/>
          <p:nvPr/>
        </p:nvCxnSpPr>
        <p:spPr>
          <a:xfrm flipV="1">
            <a:off x="7078024" y="2007200"/>
            <a:ext cx="296562" cy="16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CuadroTexto 16"/>
          <p:cNvSpPr txBox="1"/>
          <p:nvPr/>
        </p:nvSpPr>
        <p:spPr>
          <a:xfrm>
            <a:off x="7334375" y="1744727"/>
            <a:ext cx="1993556" cy="507831"/>
          </a:xfrm>
          <a:prstGeom prst="rect">
            <a:avLst/>
          </a:prstGeom>
          <a:noFill/>
        </p:spPr>
        <p:txBody>
          <a:bodyPr wrap="square" rtlCol="0">
            <a:spAutoFit/>
          </a:bodyPr>
          <a:lstStyle/>
          <a:p>
            <a:pPr lvl="0">
              <a:defRPr/>
            </a:pPr>
            <a:r>
              <a:rPr lang="es-MX" sz="900" b="1" dirty="0">
                <a:solidFill>
                  <a:prstClr val="black"/>
                </a:solidFill>
                <a:latin typeface="Arial" panose="020B0604020202020204" pitchFamily="34" charset="0"/>
                <a:cs typeface="Arial" panose="020B0604020202020204" pitchFamily="34" charset="0"/>
              </a:rPr>
              <a:t>Sensibilizaciones de: </a:t>
            </a:r>
            <a:br>
              <a:rPr lang="es-MX" sz="900" b="1" dirty="0">
                <a:solidFill>
                  <a:prstClr val="black"/>
                </a:solidFill>
                <a:latin typeface="Arial" panose="020B0604020202020204" pitchFamily="34" charset="0"/>
                <a:cs typeface="Arial" panose="020B0604020202020204" pitchFamily="34" charset="0"/>
              </a:rPr>
            </a:br>
            <a:r>
              <a:rPr lang="es-MX" sz="900" b="1" dirty="0">
                <a:solidFill>
                  <a:prstClr val="black"/>
                </a:solidFill>
                <a:latin typeface="Arial" panose="020B0604020202020204" pitchFamily="34" charset="0"/>
                <a:cs typeface="Arial" panose="020B0604020202020204" pitchFamily="34" charset="0"/>
              </a:rPr>
              <a:t>Orden y aseo, cambio de sede, mejorar la convivencia</a:t>
            </a:r>
          </a:p>
        </p:txBody>
      </p:sp>
      <p:sp>
        <p:nvSpPr>
          <p:cNvPr id="22" name="CuadroTexto 21"/>
          <p:cNvSpPr txBox="1"/>
          <p:nvPr/>
        </p:nvSpPr>
        <p:spPr>
          <a:xfrm>
            <a:off x="6832670" y="3784507"/>
            <a:ext cx="1993556" cy="369332"/>
          </a:xfrm>
          <a:prstGeom prst="rect">
            <a:avLst/>
          </a:prstGeom>
          <a:noFill/>
        </p:spPr>
        <p:txBody>
          <a:bodyPr wrap="square" rtlCol="0">
            <a:spAutoFit/>
          </a:bodyPr>
          <a:lstStyle/>
          <a:p>
            <a:pPr lvl="0" algn="r">
              <a:defRPr/>
            </a:pPr>
            <a:r>
              <a:rPr lang="es-MX" sz="900" b="1" dirty="0">
                <a:solidFill>
                  <a:prstClr val="black"/>
                </a:solidFill>
                <a:latin typeface="Arial" panose="020B0604020202020204" pitchFamily="34" charset="0"/>
                <a:cs typeface="Arial" panose="020B0604020202020204" pitchFamily="34" charset="0"/>
              </a:rPr>
              <a:t>Concursos de relatos y fotografías</a:t>
            </a:r>
          </a:p>
        </p:txBody>
      </p:sp>
      <p:cxnSp>
        <p:nvCxnSpPr>
          <p:cNvPr id="23" name="Conector recto de flecha 22"/>
          <p:cNvCxnSpPr/>
          <p:nvPr/>
        </p:nvCxnSpPr>
        <p:spPr>
          <a:xfrm flipV="1">
            <a:off x="8064843" y="4129125"/>
            <a:ext cx="345989" cy="3028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CuadroTexto 25"/>
          <p:cNvSpPr txBox="1"/>
          <p:nvPr/>
        </p:nvSpPr>
        <p:spPr>
          <a:xfrm>
            <a:off x="5019626" y="6116068"/>
            <a:ext cx="1962182" cy="230832"/>
          </a:xfrm>
          <a:prstGeom prst="rect">
            <a:avLst/>
          </a:prstGeom>
          <a:noFill/>
        </p:spPr>
        <p:txBody>
          <a:bodyPr wrap="square" rtlCol="0">
            <a:spAutoFit/>
          </a:bodyPr>
          <a:lstStyle/>
          <a:p>
            <a:pPr lvl="0" algn="r">
              <a:defRPr/>
            </a:pPr>
            <a:r>
              <a:rPr lang="es-MX" sz="900" b="1" dirty="0">
                <a:solidFill>
                  <a:prstClr val="black"/>
                </a:solidFill>
                <a:latin typeface="Arial" panose="020B0604020202020204" pitchFamily="34" charset="0"/>
                <a:cs typeface="Arial" panose="020B0604020202020204" pitchFamily="34" charset="0"/>
              </a:rPr>
              <a:t>Murales de mariposas</a:t>
            </a:r>
          </a:p>
        </p:txBody>
      </p:sp>
      <p:cxnSp>
        <p:nvCxnSpPr>
          <p:cNvPr id="27" name="Conector recto de flecha 26"/>
          <p:cNvCxnSpPr/>
          <p:nvPr/>
        </p:nvCxnSpPr>
        <p:spPr>
          <a:xfrm flipH="1">
            <a:off x="6713890" y="5717059"/>
            <a:ext cx="364134" cy="4019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CuadroTexto 35"/>
          <p:cNvSpPr txBox="1"/>
          <p:nvPr/>
        </p:nvSpPr>
        <p:spPr>
          <a:xfrm>
            <a:off x="6981808" y="2742584"/>
            <a:ext cx="1759917" cy="507831"/>
          </a:xfrm>
          <a:prstGeom prst="rect">
            <a:avLst/>
          </a:prstGeom>
          <a:noFill/>
        </p:spPr>
        <p:txBody>
          <a:bodyPr wrap="square" rtlCol="0">
            <a:spAutoFit/>
          </a:bodyPr>
          <a:lstStyle/>
          <a:p>
            <a:pPr lvl="0" algn="r">
              <a:defRPr/>
            </a:pPr>
            <a:r>
              <a:rPr lang="es-MX" sz="900" b="1" dirty="0">
                <a:solidFill>
                  <a:prstClr val="black"/>
                </a:solidFill>
                <a:latin typeface="Arial" panose="020B0604020202020204" pitchFamily="34" charset="0"/>
                <a:cs typeface="Arial" panose="020B0604020202020204" pitchFamily="34" charset="0"/>
              </a:rPr>
              <a:t>Día de lanzamiento del código de ética </a:t>
            </a:r>
            <a:br>
              <a:rPr lang="es-MX" sz="900" b="1" dirty="0">
                <a:solidFill>
                  <a:prstClr val="black"/>
                </a:solidFill>
                <a:latin typeface="Arial" panose="020B0604020202020204" pitchFamily="34" charset="0"/>
                <a:cs typeface="Arial" panose="020B0604020202020204" pitchFamily="34" charset="0"/>
              </a:rPr>
            </a:br>
            <a:r>
              <a:rPr lang="es-MX" sz="900" b="1" dirty="0">
                <a:solidFill>
                  <a:prstClr val="black"/>
                </a:solidFill>
                <a:latin typeface="Arial" panose="020B0604020202020204" pitchFamily="34" charset="0"/>
                <a:cs typeface="Arial" panose="020B0604020202020204" pitchFamily="34" charset="0"/>
              </a:rPr>
              <a:t>(Juego de roles)</a:t>
            </a:r>
          </a:p>
        </p:txBody>
      </p:sp>
      <p:cxnSp>
        <p:nvCxnSpPr>
          <p:cNvPr id="37" name="Conector recto de flecha 36"/>
          <p:cNvCxnSpPr/>
          <p:nvPr/>
        </p:nvCxnSpPr>
        <p:spPr>
          <a:xfrm flipV="1">
            <a:off x="7101994" y="2996500"/>
            <a:ext cx="296562" cy="16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42576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3452" y="-1"/>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592460" y="-1"/>
            <a:ext cx="6551112"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357" y="637369"/>
            <a:ext cx="3132761" cy="651425"/>
          </a:xfrm>
          <a:prstGeom prst="rect">
            <a:avLst/>
          </a:prstGeom>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2464" y="5969990"/>
            <a:ext cx="1499261" cy="649841"/>
          </a:xfrm>
          <a:prstGeom prst="rect">
            <a:avLst/>
          </a:prstGeom>
        </p:spPr>
      </p:pic>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CuadroTexto 13">
            <a:extLst>
              <a:ext uri="{FF2B5EF4-FFF2-40B4-BE49-F238E27FC236}">
                <a16:creationId xmlns:a16="http://schemas.microsoft.com/office/drawing/2014/main" id="{F3075B7C-B361-4B74-B274-B8996946DDE9}"/>
              </a:ext>
            </a:extLst>
          </p:cNvPr>
          <p:cNvSpPr txBox="1"/>
          <p:nvPr/>
        </p:nvSpPr>
        <p:spPr>
          <a:xfrm>
            <a:off x="6823296" y="1288793"/>
            <a:ext cx="2337596" cy="646331"/>
          </a:xfrm>
          <a:prstGeom prst="rect">
            <a:avLst/>
          </a:prstGeom>
          <a:noFill/>
        </p:spPr>
        <p:txBody>
          <a:bodyPr wrap="square" rtlCol="0">
            <a:spAutoFit/>
          </a:bodyPr>
          <a:lstStyle/>
          <a:p>
            <a:pPr algn="ctr"/>
            <a:r>
              <a:rPr lang="es-ES_tradnl" dirty="0">
                <a:solidFill>
                  <a:schemeClr val="accent1">
                    <a:lumMod val="50000"/>
                  </a:schemeClr>
                </a:solidFill>
                <a:latin typeface="Arial" panose="020B0604020202020204" pitchFamily="34" charset="0"/>
                <a:cs typeface="Arial" panose="020B0604020202020204" pitchFamily="34" charset="0"/>
              </a:rPr>
              <a:t>Herramientas de Fomento</a:t>
            </a:r>
          </a:p>
        </p:txBody>
      </p:sp>
      <p:sp>
        <p:nvSpPr>
          <p:cNvPr id="15" name="CuadroTexto 14"/>
          <p:cNvSpPr txBox="1"/>
          <p:nvPr/>
        </p:nvSpPr>
        <p:spPr>
          <a:xfrm>
            <a:off x="3744939" y="778415"/>
            <a:ext cx="4501665" cy="369332"/>
          </a:xfrm>
          <a:prstGeom prst="rect">
            <a:avLst/>
          </a:prstGeom>
          <a:noFill/>
        </p:spPr>
        <p:txBody>
          <a:bodyPr wrap="square" rtlCol="0">
            <a:spAutoFit/>
          </a:bodyPr>
          <a:lstStyle/>
          <a:p>
            <a:pPr lvl="0" algn="ctr">
              <a:defRPr/>
            </a:pPr>
            <a:r>
              <a:rPr lang="es-MX" b="1" dirty="0">
                <a:solidFill>
                  <a:prstClr val="black"/>
                </a:solidFill>
                <a:effectLst>
                  <a:outerShdw blurRad="38100" dist="38100" dir="2700000" algn="tl">
                    <a:srgbClr val="C0C0C0"/>
                  </a:outerShdw>
                </a:effectLst>
                <a:latin typeface="Arial" panose="020B0604020202020204" pitchFamily="34" charset="0"/>
                <a:cs typeface="Arial" panose="020B0604020202020204" pitchFamily="34" charset="0"/>
              </a:rPr>
              <a:t>CAJA DE HERRAMIENTAS</a:t>
            </a:r>
          </a:p>
        </p:txBody>
      </p:sp>
      <p:graphicFrame>
        <p:nvGraphicFramePr>
          <p:cNvPr id="2" name="Diagrama 1"/>
          <p:cNvGraphicFramePr/>
          <p:nvPr>
            <p:extLst>
              <p:ext uri="{D42A27DB-BD31-4B8C-83A1-F6EECF244321}">
                <p14:modId xmlns:p14="http://schemas.microsoft.com/office/powerpoint/2010/main" val="3748733627"/>
              </p:ext>
            </p:extLst>
          </p:nvPr>
        </p:nvGraphicFramePr>
        <p:xfrm>
          <a:off x="2656963" y="1736331"/>
          <a:ext cx="4585072" cy="462672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Flecha curvada hacia la izquierda 2"/>
          <p:cNvSpPr/>
          <p:nvPr/>
        </p:nvSpPr>
        <p:spPr>
          <a:xfrm rot="1701676">
            <a:off x="7719382" y="2017062"/>
            <a:ext cx="1054443" cy="205958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16" name="CuadroTexto 15"/>
          <p:cNvSpPr txBox="1"/>
          <p:nvPr/>
        </p:nvSpPr>
        <p:spPr>
          <a:xfrm>
            <a:off x="446128" y="2206505"/>
            <a:ext cx="1993556" cy="230832"/>
          </a:xfrm>
          <a:prstGeom prst="rect">
            <a:avLst/>
          </a:prstGeom>
          <a:noFill/>
        </p:spPr>
        <p:txBody>
          <a:bodyPr wrap="square" rtlCol="0">
            <a:spAutoFit/>
          </a:bodyPr>
          <a:lstStyle/>
          <a:p>
            <a:pPr lvl="0" algn="r">
              <a:defRPr/>
            </a:pPr>
            <a:r>
              <a:rPr lang="es-MX" sz="900" b="1" dirty="0">
                <a:solidFill>
                  <a:prstClr val="black"/>
                </a:solidFill>
                <a:latin typeface="Arial" panose="020B0604020202020204" pitchFamily="34" charset="0"/>
                <a:cs typeface="Arial" panose="020B0604020202020204" pitchFamily="34" charset="0"/>
              </a:rPr>
              <a:t>Publicación del código en la web</a:t>
            </a:r>
          </a:p>
        </p:txBody>
      </p:sp>
      <p:cxnSp>
        <p:nvCxnSpPr>
          <p:cNvPr id="18" name="Conector recto de flecha 17"/>
          <p:cNvCxnSpPr>
            <a:endCxn id="16" idx="3"/>
          </p:cNvCxnSpPr>
          <p:nvPr/>
        </p:nvCxnSpPr>
        <p:spPr>
          <a:xfrm flipH="1">
            <a:off x="2439684" y="2122175"/>
            <a:ext cx="483134" cy="1997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CuadroTexto 18"/>
          <p:cNvSpPr txBox="1"/>
          <p:nvPr/>
        </p:nvSpPr>
        <p:spPr>
          <a:xfrm>
            <a:off x="519748" y="2737564"/>
            <a:ext cx="1993556" cy="230832"/>
          </a:xfrm>
          <a:prstGeom prst="rect">
            <a:avLst/>
          </a:prstGeom>
          <a:noFill/>
        </p:spPr>
        <p:txBody>
          <a:bodyPr wrap="square" rtlCol="0">
            <a:spAutoFit/>
          </a:bodyPr>
          <a:lstStyle/>
          <a:p>
            <a:pPr lvl="0" algn="r">
              <a:defRPr/>
            </a:pPr>
            <a:r>
              <a:rPr lang="es-MX" sz="900" b="1" dirty="0">
                <a:solidFill>
                  <a:prstClr val="black"/>
                </a:solidFill>
                <a:latin typeface="Arial" panose="020B0604020202020204" pitchFamily="34" charset="0"/>
                <a:cs typeface="Arial" panose="020B0604020202020204" pitchFamily="34" charset="0"/>
              </a:rPr>
              <a:t>Sensibilización en los valores </a:t>
            </a:r>
          </a:p>
        </p:txBody>
      </p:sp>
      <p:sp>
        <p:nvSpPr>
          <p:cNvPr id="20" name="CuadroTexto 19"/>
          <p:cNvSpPr txBox="1"/>
          <p:nvPr/>
        </p:nvSpPr>
        <p:spPr>
          <a:xfrm>
            <a:off x="558485" y="3398440"/>
            <a:ext cx="1993556" cy="230832"/>
          </a:xfrm>
          <a:prstGeom prst="rect">
            <a:avLst/>
          </a:prstGeom>
          <a:noFill/>
        </p:spPr>
        <p:txBody>
          <a:bodyPr wrap="square" rtlCol="0">
            <a:spAutoFit/>
          </a:bodyPr>
          <a:lstStyle/>
          <a:p>
            <a:pPr lvl="0" algn="r">
              <a:defRPr/>
            </a:pPr>
            <a:r>
              <a:rPr lang="es-MX" sz="900" b="1" dirty="0">
                <a:solidFill>
                  <a:prstClr val="black"/>
                </a:solidFill>
                <a:latin typeface="Arial" panose="020B0604020202020204" pitchFamily="34" charset="0"/>
                <a:cs typeface="Arial" panose="020B0604020202020204" pitchFamily="34" charset="0"/>
              </a:rPr>
              <a:t>Campaña de GRATITUD (Julio)</a:t>
            </a:r>
          </a:p>
        </p:txBody>
      </p:sp>
      <p:cxnSp>
        <p:nvCxnSpPr>
          <p:cNvPr id="21" name="Conector recto de flecha 20"/>
          <p:cNvCxnSpPr/>
          <p:nvPr/>
        </p:nvCxnSpPr>
        <p:spPr>
          <a:xfrm flipH="1">
            <a:off x="2439684" y="2747720"/>
            <a:ext cx="446594" cy="1312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21"/>
          <p:cNvCxnSpPr/>
          <p:nvPr/>
        </p:nvCxnSpPr>
        <p:spPr>
          <a:xfrm flipH="1">
            <a:off x="2456954" y="3338555"/>
            <a:ext cx="429324" cy="1765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22"/>
          <p:cNvCxnSpPr/>
          <p:nvPr/>
        </p:nvCxnSpPr>
        <p:spPr>
          <a:xfrm flipH="1">
            <a:off x="2453311" y="4348472"/>
            <a:ext cx="416510" cy="1154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CuadroTexto 23"/>
          <p:cNvSpPr txBox="1"/>
          <p:nvPr/>
        </p:nvSpPr>
        <p:spPr>
          <a:xfrm>
            <a:off x="558485" y="4326148"/>
            <a:ext cx="1993556" cy="230832"/>
          </a:xfrm>
          <a:prstGeom prst="rect">
            <a:avLst/>
          </a:prstGeom>
          <a:noFill/>
        </p:spPr>
        <p:txBody>
          <a:bodyPr wrap="square" rtlCol="0">
            <a:spAutoFit/>
          </a:bodyPr>
          <a:lstStyle/>
          <a:p>
            <a:pPr lvl="0" algn="r">
              <a:defRPr/>
            </a:pPr>
            <a:r>
              <a:rPr lang="es-MX" sz="900" b="1" dirty="0">
                <a:solidFill>
                  <a:prstClr val="black"/>
                </a:solidFill>
                <a:latin typeface="Arial" panose="020B0604020202020204" pitchFamily="34" charset="0"/>
                <a:cs typeface="Arial" panose="020B0604020202020204" pitchFamily="34" charset="0"/>
              </a:rPr>
              <a:t>(Octubre)</a:t>
            </a:r>
          </a:p>
        </p:txBody>
      </p:sp>
      <p:sp>
        <p:nvSpPr>
          <p:cNvPr id="25" name="CuadroTexto 24"/>
          <p:cNvSpPr txBox="1"/>
          <p:nvPr/>
        </p:nvSpPr>
        <p:spPr>
          <a:xfrm>
            <a:off x="598475" y="5214186"/>
            <a:ext cx="1993556" cy="230832"/>
          </a:xfrm>
          <a:prstGeom prst="rect">
            <a:avLst/>
          </a:prstGeom>
          <a:noFill/>
        </p:spPr>
        <p:txBody>
          <a:bodyPr wrap="square" rtlCol="0">
            <a:spAutoFit/>
          </a:bodyPr>
          <a:lstStyle/>
          <a:p>
            <a:pPr algn="r">
              <a:defRPr/>
            </a:pPr>
            <a:r>
              <a:rPr lang="es-MX" sz="900" b="1" dirty="0">
                <a:solidFill>
                  <a:prstClr val="black"/>
                </a:solidFill>
                <a:latin typeface="Arial" panose="020B0604020202020204" pitchFamily="34" charset="0"/>
                <a:cs typeface="Arial" panose="020B0604020202020204" pitchFamily="34" charset="0"/>
              </a:rPr>
              <a:t>	Cada mes</a:t>
            </a:r>
          </a:p>
        </p:txBody>
      </p:sp>
      <p:sp>
        <p:nvSpPr>
          <p:cNvPr id="26" name="CuadroTexto 25"/>
          <p:cNvSpPr txBox="1"/>
          <p:nvPr/>
        </p:nvSpPr>
        <p:spPr>
          <a:xfrm>
            <a:off x="542752" y="5806781"/>
            <a:ext cx="1993556" cy="507831"/>
          </a:xfrm>
          <a:prstGeom prst="rect">
            <a:avLst/>
          </a:prstGeom>
          <a:noFill/>
        </p:spPr>
        <p:txBody>
          <a:bodyPr wrap="square" rtlCol="0">
            <a:spAutoFit/>
          </a:bodyPr>
          <a:lstStyle/>
          <a:p>
            <a:pPr lvl="0" algn="r">
              <a:defRPr/>
            </a:pPr>
            <a:r>
              <a:rPr lang="es-MX" sz="900" b="1" dirty="0">
                <a:solidFill>
                  <a:prstClr val="black"/>
                </a:solidFill>
                <a:latin typeface="Arial" panose="020B0604020202020204" pitchFamily="34" charset="0"/>
                <a:cs typeface="Arial" panose="020B0604020202020204" pitchFamily="34" charset="0"/>
              </a:rPr>
              <a:t>	Creación del globo de los valores (Julio – Diciembre)</a:t>
            </a:r>
          </a:p>
        </p:txBody>
      </p:sp>
      <p:cxnSp>
        <p:nvCxnSpPr>
          <p:cNvPr id="27" name="Conector recto de flecha 26"/>
          <p:cNvCxnSpPr/>
          <p:nvPr/>
        </p:nvCxnSpPr>
        <p:spPr>
          <a:xfrm flipH="1">
            <a:off x="2506308" y="5205762"/>
            <a:ext cx="416510" cy="1154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Conector recto de flecha 27"/>
          <p:cNvCxnSpPr>
            <a:endCxn id="26" idx="3"/>
          </p:cNvCxnSpPr>
          <p:nvPr/>
        </p:nvCxnSpPr>
        <p:spPr>
          <a:xfrm flipH="1">
            <a:off x="2536308" y="5969960"/>
            <a:ext cx="332701" cy="907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76172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1765" y="-18552"/>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592460" y="-1"/>
            <a:ext cx="6551112"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357" y="637369"/>
            <a:ext cx="3132761" cy="651425"/>
          </a:xfrm>
          <a:prstGeom prst="rect">
            <a:avLst/>
          </a:prstGeom>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2464" y="5969990"/>
            <a:ext cx="1499261" cy="649841"/>
          </a:xfrm>
          <a:prstGeom prst="rect">
            <a:avLst/>
          </a:prstGeom>
        </p:spPr>
      </p:pic>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CuadroTexto 13">
            <a:extLst>
              <a:ext uri="{FF2B5EF4-FFF2-40B4-BE49-F238E27FC236}">
                <a16:creationId xmlns:a16="http://schemas.microsoft.com/office/drawing/2014/main" id="{F3075B7C-B361-4B74-B274-B8996946DDE9}"/>
              </a:ext>
            </a:extLst>
          </p:cNvPr>
          <p:cNvSpPr txBox="1"/>
          <p:nvPr/>
        </p:nvSpPr>
        <p:spPr>
          <a:xfrm>
            <a:off x="6823296" y="1288793"/>
            <a:ext cx="2337596" cy="646331"/>
          </a:xfrm>
          <a:prstGeom prst="rect">
            <a:avLst/>
          </a:prstGeom>
          <a:noFill/>
        </p:spPr>
        <p:txBody>
          <a:bodyPr wrap="square" rtlCol="0">
            <a:spAutoFit/>
          </a:bodyPr>
          <a:lstStyle/>
          <a:p>
            <a:pPr algn="ctr"/>
            <a:r>
              <a:rPr lang="es-ES_tradnl" dirty="0">
                <a:solidFill>
                  <a:schemeClr val="accent1">
                    <a:lumMod val="50000"/>
                  </a:schemeClr>
                </a:solidFill>
                <a:latin typeface="Arial" panose="020B0604020202020204" pitchFamily="34" charset="0"/>
                <a:cs typeface="Arial" panose="020B0604020202020204" pitchFamily="34" charset="0"/>
              </a:rPr>
              <a:t>Herramientas de Compromiso</a:t>
            </a:r>
          </a:p>
        </p:txBody>
      </p:sp>
      <p:sp>
        <p:nvSpPr>
          <p:cNvPr id="15" name="CuadroTexto 14"/>
          <p:cNvSpPr txBox="1"/>
          <p:nvPr/>
        </p:nvSpPr>
        <p:spPr>
          <a:xfrm>
            <a:off x="3744939" y="778415"/>
            <a:ext cx="4501665" cy="369332"/>
          </a:xfrm>
          <a:prstGeom prst="rect">
            <a:avLst/>
          </a:prstGeom>
          <a:noFill/>
        </p:spPr>
        <p:txBody>
          <a:bodyPr wrap="square" rtlCol="0">
            <a:spAutoFit/>
          </a:bodyPr>
          <a:lstStyle/>
          <a:p>
            <a:pPr lvl="0" algn="ctr">
              <a:defRPr/>
            </a:pPr>
            <a:r>
              <a:rPr lang="es-MX" b="1" dirty="0">
                <a:solidFill>
                  <a:prstClr val="black"/>
                </a:solidFill>
                <a:effectLst>
                  <a:outerShdw blurRad="38100" dist="38100" dir="2700000" algn="tl">
                    <a:srgbClr val="C0C0C0"/>
                  </a:outerShdw>
                </a:effectLst>
                <a:latin typeface="Arial" panose="020B0604020202020204" pitchFamily="34" charset="0"/>
                <a:cs typeface="Arial" panose="020B0604020202020204" pitchFamily="34" charset="0"/>
              </a:rPr>
              <a:t>CAJA DE HERRAMIENTAS</a:t>
            </a:r>
          </a:p>
        </p:txBody>
      </p:sp>
      <p:graphicFrame>
        <p:nvGraphicFramePr>
          <p:cNvPr id="2" name="Diagrama 1"/>
          <p:cNvGraphicFramePr/>
          <p:nvPr>
            <p:extLst>
              <p:ext uri="{D42A27DB-BD31-4B8C-83A1-F6EECF244321}">
                <p14:modId xmlns:p14="http://schemas.microsoft.com/office/powerpoint/2010/main" val="1564063470"/>
              </p:ext>
            </p:extLst>
          </p:nvPr>
        </p:nvGraphicFramePr>
        <p:xfrm>
          <a:off x="2656963" y="1736331"/>
          <a:ext cx="4585072" cy="462672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Flecha curvada hacia la izquierda 2"/>
          <p:cNvSpPr/>
          <p:nvPr/>
        </p:nvSpPr>
        <p:spPr>
          <a:xfrm rot="1701676">
            <a:off x="7719382" y="2017062"/>
            <a:ext cx="1054443" cy="205958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13" name="CuadroTexto 12"/>
          <p:cNvSpPr txBox="1"/>
          <p:nvPr/>
        </p:nvSpPr>
        <p:spPr>
          <a:xfrm>
            <a:off x="332943" y="3401352"/>
            <a:ext cx="1993556" cy="230832"/>
          </a:xfrm>
          <a:prstGeom prst="rect">
            <a:avLst/>
          </a:prstGeom>
          <a:noFill/>
        </p:spPr>
        <p:txBody>
          <a:bodyPr wrap="square" rtlCol="0">
            <a:spAutoFit/>
          </a:bodyPr>
          <a:lstStyle/>
          <a:p>
            <a:pPr lvl="0" algn="r">
              <a:defRPr/>
            </a:pPr>
            <a:r>
              <a:rPr lang="es-MX" sz="900" b="1" dirty="0">
                <a:solidFill>
                  <a:prstClr val="black"/>
                </a:solidFill>
                <a:latin typeface="Arial" panose="020B0604020202020204" pitchFamily="34" charset="0"/>
                <a:cs typeface="Arial" panose="020B0604020202020204" pitchFamily="34" charset="0"/>
              </a:rPr>
              <a:t>Mensajes en la mariposa</a:t>
            </a:r>
          </a:p>
        </p:txBody>
      </p:sp>
      <p:cxnSp>
        <p:nvCxnSpPr>
          <p:cNvPr id="16" name="Conector recto de flecha 15"/>
          <p:cNvCxnSpPr>
            <a:endCxn id="13" idx="3"/>
          </p:cNvCxnSpPr>
          <p:nvPr/>
        </p:nvCxnSpPr>
        <p:spPr>
          <a:xfrm flipH="1">
            <a:off x="2326499" y="3151526"/>
            <a:ext cx="563518" cy="3652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CuadroTexto 16"/>
          <p:cNvSpPr txBox="1"/>
          <p:nvPr/>
        </p:nvSpPr>
        <p:spPr>
          <a:xfrm>
            <a:off x="274105" y="4960946"/>
            <a:ext cx="2251346" cy="646331"/>
          </a:xfrm>
          <a:prstGeom prst="rect">
            <a:avLst/>
          </a:prstGeom>
          <a:noFill/>
        </p:spPr>
        <p:txBody>
          <a:bodyPr wrap="square" rtlCol="0">
            <a:spAutoFit/>
          </a:bodyPr>
          <a:lstStyle/>
          <a:p>
            <a:pPr lvl="0" algn="r">
              <a:defRPr/>
            </a:pPr>
            <a:r>
              <a:rPr lang="es-MX" sz="900" b="1" dirty="0">
                <a:solidFill>
                  <a:prstClr val="black"/>
                </a:solidFill>
                <a:latin typeface="Arial" panose="020B0604020202020204" pitchFamily="34" charset="0"/>
                <a:cs typeface="Arial" panose="020B0604020202020204" pitchFamily="34" charset="0"/>
              </a:rPr>
              <a:t>Actividades donde los colaboradores se pueden tomar fotos divertidas con los marcos. </a:t>
            </a:r>
            <a:r>
              <a:rPr lang="es-MX" sz="900" i="1" dirty="0">
                <a:solidFill>
                  <a:prstClr val="black"/>
                </a:solidFill>
                <a:latin typeface="Arial" panose="020B0604020202020204" pitchFamily="34" charset="0"/>
                <a:cs typeface="Arial" panose="020B0604020202020204" pitchFamily="34" charset="0"/>
              </a:rPr>
              <a:t>Propuesta: </a:t>
            </a:r>
            <a:r>
              <a:rPr lang="es-MX" sz="900" i="1" dirty="0" err="1">
                <a:solidFill>
                  <a:prstClr val="black"/>
                </a:solidFill>
                <a:latin typeface="Arial" panose="020B0604020202020204" pitchFamily="34" charset="0"/>
                <a:cs typeface="Arial" panose="020B0604020202020204" pitchFamily="34" charset="0"/>
              </a:rPr>
              <a:t>Valornest</a:t>
            </a:r>
            <a:r>
              <a:rPr lang="es-MX" sz="900" i="1" dirty="0">
                <a:solidFill>
                  <a:prstClr val="black"/>
                </a:solidFill>
                <a:latin typeface="Arial" panose="020B0604020202020204" pitchFamily="34" charset="0"/>
                <a:cs typeface="Arial" panose="020B0604020202020204" pitchFamily="34" charset="0"/>
              </a:rPr>
              <a:t> (un viernes al mes) </a:t>
            </a:r>
          </a:p>
        </p:txBody>
      </p:sp>
      <p:cxnSp>
        <p:nvCxnSpPr>
          <p:cNvPr id="18" name="Conector recto de flecha 17"/>
          <p:cNvCxnSpPr/>
          <p:nvPr/>
        </p:nvCxnSpPr>
        <p:spPr>
          <a:xfrm flipH="1">
            <a:off x="2495719" y="4942395"/>
            <a:ext cx="394298" cy="3026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20879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3452" y="-1"/>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592460" y="-1"/>
            <a:ext cx="6551112"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357" y="637369"/>
            <a:ext cx="3132761" cy="651425"/>
          </a:xfrm>
          <a:prstGeom prst="rect">
            <a:avLst/>
          </a:prstGeom>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2464" y="5969990"/>
            <a:ext cx="1499261" cy="649841"/>
          </a:xfrm>
          <a:prstGeom prst="rect">
            <a:avLst/>
          </a:prstGeom>
        </p:spPr>
      </p:pic>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CuadroTexto 7"/>
          <p:cNvSpPr txBox="1"/>
          <p:nvPr/>
        </p:nvSpPr>
        <p:spPr>
          <a:xfrm>
            <a:off x="1" y="1801664"/>
            <a:ext cx="2592886" cy="400110"/>
          </a:xfrm>
          <a:prstGeom prst="rect">
            <a:avLst/>
          </a:prstGeom>
          <a:noFill/>
        </p:spPr>
        <p:txBody>
          <a:bodyPr wrap="square" rtlCol="0">
            <a:spAutoFit/>
          </a:bodyPr>
          <a:lstStyle/>
          <a:p>
            <a:pPr algn="ctr"/>
            <a:r>
              <a:rPr lang="es-CO" sz="2000" b="1" dirty="0">
                <a:solidFill>
                  <a:schemeClr val="bg1"/>
                </a:solidFill>
                <a:latin typeface="HelveticaNeueLT Std Med Cn" panose="020B0606030502030204" pitchFamily="34" charset="0"/>
                <a:cs typeface="Arial" panose="020B0604020202020204" pitchFamily="34" charset="0"/>
              </a:rPr>
              <a:t>CAMPAÑA</a:t>
            </a:r>
          </a:p>
        </p:txBody>
      </p:sp>
      <p:sp>
        <p:nvSpPr>
          <p:cNvPr id="15" name="CuadroTexto 14"/>
          <p:cNvSpPr txBox="1"/>
          <p:nvPr/>
        </p:nvSpPr>
        <p:spPr>
          <a:xfrm>
            <a:off x="3744939" y="778415"/>
            <a:ext cx="4501665" cy="369332"/>
          </a:xfrm>
          <a:prstGeom prst="rect">
            <a:avLst/>
          </a:prstGeom>
          <a:noFill/>
        </p:spPr>
        <p:txBody>
          <a:bodyPr wrap="square" rtlCol="0">
            <a:spAutoFit/>
          </a:bodyPr>
          <a:lstStyle/>
          <a:p>
            <a:pPr lvl="0" algn="ctr">
              <a:defRPr/>
            </a:pPr>
            <a:r>
              <a:rPr lang="es-CO" dirty="0"/>
              <a:t>Sabias que :</a:t>
            </a:r>
            <a:endParaRPr lang="es-MX" b="1" dirty="0">
              <a:solidFill>
                <a:prstClr val="black"/>
              </a:solidFill>
              <a:effectLst>
                <a:outerShdw blurRad="38100" dist="38100" dir="2700000" algn="tl">
                  <a:srgbClr val="C0C0C0"/>
                </a:outerShdw>
              </a:effectLst>
              <a:latin typeface="Arial" panose="020B0604020202020204" pitchFamily="34" charset="0"/>
              <a:cs typeface="Arial" panose="020B0604020202020204" pitchFamily="34" charset="0"/>
            </a:endParaRPr>
          </a:p>
        </p:txBody>
      </p:sp>
      <p:sp>
        <p:nvSpPr>
          <p:cNvPr id="16" name="Marcador de contenido 2"/>
          <p:cNvSpPr txBox="1">
            <a:spLocks/>
          </p:cNvSpPr>
          <p:nvPr/>
        </p:nvSpPr>
        <p:spPr>
          <a:xfrm>
            <a:off x="2702012" y="1429840"/>
            <a:ext cx="6277232" cy="4540150"/>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MX" sz="19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Los valores son las normas de conducta y actitudes para un buen comportamiento. Hay valores fundamentales que todas las personas deben asumir para poder convivir unos con otros, por lo que es imperativo tenerlos siempre presentes y cumplirlos sin perjudicar a nadie.</a:t>
            </a:r>
            <a:endParaRPr kumimoji="0" lang="es-MX" sz="1900" b="1" i="1"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s-MX" sz="19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Reflejan la personalidad de los individuos y son la expresión del tono moral, cultural, afectivo y social marcado por la familia, la escuela, las instituciones y la sociedad en que nos ha tocado vivir.</a:t>
            </a: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s-MX" sz="19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El mantener los valores que autentifican y dignifican al hombre, es una fuente de satisfacción y plenitud que marca y deja huella allá por donde vamos, ganándonos a su vez el respeto de todo aquel que se cruza en nuestro camino.</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s-MX" sz="1900" b="1" i="1"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MX" sz="1900" b="1" i="1"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La adquisición de buenos valores nace en la niñez, un niño querido y seguro, desarrolla un clima afectivo con los padres, aprende a tener confianza en si mismo sobre una base de amor y seguridad, aprenderá a interiorizarlos, se llenará de estos y aprenderá a vivirlos de la mejor manera siempre.</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s-MX" sz="1600" b="1" i="1"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s-MX" sz="1600" b="1" i="1"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s-MX"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s-MX"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s-MX"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s-CO"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130087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3452" y="-1"/>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592460" y="-1"/>
            <a:ext cx="6551112"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357" y="637369"/>
            <a:ext cx="3132761" cy="651425"/>
          </a:xfrm>
          <a:prstGeom prst="rect">
            <a:avLst/>
          </a:prstGeom>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2464" y="5969990"/>
            <a:ext cx="1499261" cy="649841"/>
          </a:xfrm>
          <a:prstGeom prst="rect">
            <a:avLst/>
          </a:prstGeom>
        </p:spPr>
      </p:pic>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CuadroTexto 7"/>
          <p:cNvSpPr txBox="1"/>
          <p:nvPr/>
        </p:nvSpPr>
        <p:spPr>
          <a:xfrm>
            <a:off x="1" y="1801664"/>
            <a:ext cx="2592886" cy="400110"/>
          </a:xfrm>
          <a:prstGeom prst="rect">
            <a:avLst/>
          </a:prstGeom>
          <a:noFill/>
        </p:spPr>
        <p:txBody>
          <a:bodyPr wrap="square" rtlCol="0">
            <a:spAutoFit/>
          </a:bodyPr>
          <a:lstStyle/>
          <a:p>
            <a:pPr algn="ctr"/>
            <a:r>
              <a:rPr lang="es-CO" sz="2000" b="1" dirty="0">
                <a:solidFill>
                  <a:schemeClr val="bg1"/>
                </a:solidFill>
                <a:latin typeface="HelveticaNeueLT Std Med Cn" panose="020B0606030502030204" pitchFamily="34" charset="0"/>
                <a:cs typeface="Arial" panose="020B0604020202020204" pitchFamily="34" charset="0"/>
              </a:rPr>
              <a:t>CAMPAÑA</a:t>
            </a:r>
          </a:p>
        </p:txBody>
      </p:sp>
      <p:sp>
        <p:nvSpPr>
          <p:cNvPr id="15" name="CuadroTexto 14"/>
          <p:cNvSpPr txBox="1"/>
          <p:nvPr/>
        </p:nvSpPr>
        <p:spPr>
          <a:xfrm>
            <a:off x="3744939" y="778415"/>
            <a:ext cx="4501665" cy="369332"/>
          </a:xfrm>
          <a:prstGeom prst="rect">
            <a:avLst/>
          </a:prstGeom>
          <a:noFill/>
        </p:spPr>
        <p:txBody>
          <a:bodyPr wrap="square" rtlCol="0">
            <a:spAutoFit/>
          </a:bodyPr>
          <a:lstStyle/>
          <a:p>
            <a:pPr lvl="0" algn="ctr">
              <a:defRPr/>
            </a:pPr>
            <a:r>
              <a:rPr lang="es-CO" dirty="0"/>
              <a:t>Sabias que :</a:t>
            </a:r>
            <a:endParaRPr lang="es-MX" b="1" dirty="0">
              <a:solidFill>
                <a:prstClr val="black"/>
              </a:solidFill>
              <a:effectLst>
                <a:outerShdw blurRad="38100" dist="38100" dir="2700000" algn="tl">
                  <a:srgbClr val="C0C0C0"/>
                </a:outerShdw>
              </a:effectLst>
              <a:latin typeface="Arial" panose="020B0604020202020204" pitchFamily="34" charset="0"/>
              <a:cs typeface="Arial" panose="020B0604020202020204" pitchFamily="34" charset="0"/>
            </a:endParaRPr>
          </a:p>
        </p:txBody>
      </p:sp>
      <p:sp>
        <p:nvSpPr>
          <p:cNvPr id="16" name="Marcador de contenido 2"/>
          <p:cNvSpPr txBox="1">
            <a:spLocks/>
          </p:cNvSpPr>
          <p:nvPr/>
        </p:nvSpPr>
        <p:spPr>
          <a:xfrm>
            <a:off x="2702012" y="1429840"/>
            <a:ext cx="6277232" cy="4681196"/>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800" dirty="0">
                <a:latin typeface="Arial" panose="020B0604020202020204" pitchFamily="34" charset="0"/>
                <a:cs typeface="Arial" panose="020B0604020202020204" pitchFamily="34" charset="0"/>
              </a:rPr>
              <a:t>Que la primera escuela de valores es la familia: </a:t>
            </a:r>
          </a:p>
          <a:p>
            <a:pPr marL="0" indent="0" algn="just">
              <a:buNone/>
            </a:pPr>
            <a:endParaRPr lang="es-MX" sz="1800" dirty="0">
              <a:latin typeface="Arial" panose="020B0604020202020204" pitchFamily="34" charset="0"/>
              <a:cs typeface="Arial" panose="020B0604020202020204" pitchFamily="34" charset="0"/>
            </a:endParaRPr>
          </a:p>
          <a:p>
            <a:pPr marL="0" indent="0" algn="just">
              <a:buNone/>
            </a:pPr>
            <a:r>
              <a:rPr lang="es-MX" sz="1800" dirty="0">
                <a:latin typeface="Arial" panose="020B0604020202020204" pitchFamily="34" charset="0"/>
                <a:cs typeface="Arial" panose="020B0604020202020204" pitchFamily="34" charset="0"/>
              </a:rPr>
              <a:t>La familia Los padres/madres o tutores de los niños y niñas son siempre los primeros y principales educadores,  Por lo tanto, reflejamos lo que se aprende en la familia. Nunca debemos pensar que es posible delegar esta función en las instituciones educativas.</a:t>
            </a:r>
          </a:p>
          <a:p>
            <a:pPr algn="just"/>
            <a:r>
              <a:rPr lang="es-MX" sz="1800" dirty="0">
                <a:latin typeface="Arial" panose="020B0604020202020204" pitchFamily="34" charset="0"/>
                <a:cs typeface="Arial" panose="020B0604020202020204" pitchFamily="34" charset="0"/>
              </a:rPr>
              <a:t>Los valores en la familia se adquieren a través de las vivencias más corrientes, en éstas surgen la mayoría de las oportunidades educativas ya que en la convivencia diaria, los padres pueden promover una serie valores imprescindibles en la vida de sus hijos e hijas. El amor, la confianza y el agradecimiento favorecen la formación en los valores y son condiciones básicas de un ambiente educativo.</a:t>
            </a:r>
          </a:p>
          <a:p>
            <a:pPr algn="just"/>
            <a:r>
              <a:rPr lang="es-MX" sz="1800" dirty="0">
                <a:latin typeface="Arial" panose="020B0604020202020204" pitchFamily="34" charset="0"/>
                <a:cs typeface="Arial" panose="020B0604020202020204" pitchFamily="34" charset="0"/>
              </a:rPr>
              <a:t>La acción de los padres es, por tanto, básica y la vida en familia se destaca como primera y principal “escuela de valores”. Los hábitos buenos de comportamiento asumidos consciente y libremente (los valores) son excelentes medios para educar y formar a los hijos. </a:t>
            </a:r>
            <a:endParaRPr lang="es-CO" sz="1800" dirty="0">
              <a:latin typeface="Arial" panose="020B0604020202020204" pitchFamily="34" charset="0"/>
              <a:cs typeface="Arial" panose="020B0604020202020204" pitchFamily="34" charset="0"/>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s-MX" sz="1600" b="1" i="1"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s-MX" sz="1600" b="1" i="1"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s-MX"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s-MX"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s-MX"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s-CO"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91905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3452" y="-1"/>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592460" y="-1"/>
            <a:ext cx="6551112"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357" y="637369"/>
            <a:ext cx="3132761" cy="651425"/>
          </a:xfrm>
          <a:prstGeom prst="rect">
            <a:avLst/>
          </a:prstGeom>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2464" y="5969990"/>
            <a:ext cx="1499261" cy="649841"/>
          </a:xfrm>
          <a:prstGeom prst="rect">
            <a:avLst/>
          </a:prstGeom>
        </p:spPr>
      </p:pic>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CuadroTexto 7"/>
          <p:cNvSpPr txBox="1"/>
          <p:nvPr/>
        </p:nvSpPr>
        <p:spPr>
          <a:xfrm>
            <a:off x="1" y="1801664"/>
            <a:ext cx="2592886" cy="400110"/>
          </a:xfrm>
          <a:prstGeom prst="rect">
            <a:avLst/>
          </a:prstGeom>
          <a:noFill/>
        </p:spPr>
        <p:txBody>
          <a:bodyPr wrap="square" rtlCol="0">
            <a:spAutoFit/>
          </a:bodyPr>
          <a:lstStyle/>
          <a:p>
            <a:pPr algn="ctr"/>
            <a:r>
              <a:rPr lang="es-CO" sz="2000" b="1" dirty="0">
                <a:solidFill>
                  <a:schemeClr val="bg1"/>
                </a:solidFill>
                <a:latin typeface="HelveticaNeueLT Std Med Cn" panose="020B0606030502030204" pitchFamily="34" charset="0"/>
                <a:cs typeface="Arial" panose="020B0604020202020204" pitchFamily="34" charset="0"/>
              </a:rPr>
              <a:t>CAMPAÑA</a:t>
            </a:r>
          </a:p>
        </p:txBody>
      </p:sp>
      <p:sp>
        <p:nvSpPr>
          <p:cNvPr id="15" name="CuadroTexto 14"/>
          <p:cNvSpPr txBox="1"/>
          <p:nvPr/>
        </p:nvSpPr>
        <p:spPr>
          <a:xfrm>
            <a:off x="3744939" y="778415"/>
            <a:ext cx="4501665" cy="369332"/>
          </a:xfrm>
          <a:prstGeom prst="rect">
            <a:avLst/>
          </a:prstGeom>
          <a:noFill/>
        </p:spPr>
        <p:txBody>
          <a:bodyPr wrap="square" rtlCol="0">
            <a:spAutoFit/>
          </a:bodyPr>
          <a:lstStyle/>
          <a:p>
            <a:pPr lvl="0" algn="ctr">
              <a:defRPr/>
            </a:pPr>
            <a:r>
              <a:rPr lang="es-CO" dirty="0"/>
              <a:t>Sabias que :</a:t>
            </a:r>
            <a:endParaRPr lang="es-MX" b="1" dirty="0">
              <a:solidFill>
                <a:prstClr val="black"/>
              </a:solidFill>
              <a:effectLst>
                <a:outerShdw blurRad="38100" dist="38100" dir="2700000" algn="tl">
                  <a:srgbClr val="C0C0C0"/>
                </a:outerShdw>
              </a:effectLst>
              <a:latin typeface="Arial" panose="020B0604020202020204" pitchFamily="34" charset="0"/>
              <a:cs typeface="Arial" panose="020B0604020202020204" pitchFamily="34" charset="0"/>
            </a:endParaRPr>
          </a:p>
        </p:txBody>
      </p:sp>
      <p:sp>
        <p:nvSpPr>
          <p:cNvPr id="16" name="Marcador de contenido 2"/>
          <p:cNvSpPr txBox="1">
            <a:spLocks/>
          </p:cNvSpPr>
          <p:nvPr/>
        </p:nvSpPr>
        <p:spPr>
          <a:xfrm>
            <a:off x="2702012" y="1801664"/>
            <a:ext cx="6277232" cy="4417904"/>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2200" b="1" dirty="0">
                <a:latin typeface="Arial" panose="020B0604020202020204" pitchFamily="34" charset="0"/>
                <a:cs typeface="Arial" panose="020B0604020202020204" pitchFamily="34" charset="0"/>
              </a:rPr>
              <a:t>¿Con qué descubrimos los valores y con qué los ponemos en práctica?</a:t>
            </a:r>
          </a:p>
          <a:p>
            <a:pPr marL="0" indent="0" algn="just">
              <a:buNone/>
            </a:pPr>
            <a:r>
              <a:rPr lang="es-MX" sz="2200" dirty="0">
                <a:latin typeface="Arial" panose="020B0604020202020204" pitchFamily="34" charset="0"/>
                <a:cs typeface="Arial" panose="020B0604020202020204" pitchFamily="34" charset="0"/>
              </a:rPr>
              <a:t>El hombre tiene dos facultades superiores muy nobles: la inteligencia y la voluntad.</a:t>
            </a:r>
          </a:p>
          <a:p>
            <a:pPr algn="just"/>
            <a:endParaRPr lang="es-MX" sz="2200" dirty="0">
              <a:latin typeface="Arial" panose="020B0604020202020204" pitchFamily="34" charset="0"/>
              <a:cs typeface="Arial" panose="020B0604020202020204" pitchFamily="34" charset="0"/>
            </a:endParaRPr>
          </a:p>
          <a:p>
            <a:pPr marL="342900" indent="-342900" algn="just">
              <a:lnSpc>
                <a:spcPct val="120000"/>
              </a:lnSpc>
              <a:buAutoNum type="alphaUcParenR"/>
            </a:pPr>
            <a:r>
              <a:rPr lang="es-MX" sz="2200" b="1" u="sng" dirty="0">
                <a:latin typeface="Arial" panose="020B0604020202020204" pitchFamily="34" charset="0"/>
                <a:cs typeface="Arial" panose="020B0604020202020204" pitchFamily="34" charset="0"/>
              </a:rPr>
              <a:t>Con la inteligencia </a:t>
            </a:r>
            <a:r>
              <a:rPr lang="es-MX" sz="2200" dirty="0">
                <a:latin typeface="Arial" panose="020B0604020202020204" pitchFamily="34" charset="0"/>
                <a:cs typeface="Arial" panose="020B0604020202020204" pitchFamily="34" charset="0"/>
              </a:rPr>
              <a:t>el hombre puede comportarse sensatamente y guiarse no por el capricho, sino por lo que la razón le hace entender que es bueno y adaptable al medio.</a:t>
            </a:r>
          </a:p>
          <a:p>
            <a:pPr marL="342900" indent="-342900" algn="just">
              <a:lnSpc>
                <a:spcPct val="120000"/>
              </a:lnSpc>
              <a:buAutoNum type="alphaUcParenR" startAt="2"/>
            </a:pPr>
            <a:r>
              <a:rPr lang="es-MX" sz="2200" b="1" u="sng" dirty="0">
                <a:latin typeface="Arial" panose="020B0604020202020204" pitchFamily="34" charset="0"/>
                <a:cs typeface="Arial" panose="020B0604020202020204" pitchFamily="34" charset="0"/>
              </a:rPr>
              <a:t>Con la voluntad libre  </a:t>
            </a:r>
            <a:r>
              <a:rPr lang="es-MX" sz="2200" dirty="0">
                <a:latin typeface="Arial" panose="020B0604020202020204" pitchFamily="34" charset="0"/>
                <a:cs typeface="Arial" panose="020B0604020202020204" pitchFamily="34" charset="0"/>
              </a:rPr>
              <a:t>se rompe la indiferencia frente a las situaciones y decide lo que aquí y ahora vale más y elige. Y al elegir, jerarquiza las cosas y se compromete con lo que elige. Al hacer esto forma en sí </a:t>
            </a:r>
            <a:r>
              <a:rPr lang="es-MX" sz="2200" b="1" dirty="0">
                <a:latin typeface="Arial" panose="020B0604020202020204" pitchFamily="34" charset="0"/>
                <a:cs typeface="Arial" panose="020B0604020202020204" pitchFamily="34" charset="0"/>
              </a:rPr>
              <a:t>ACTITUDES</a:t>
            </a:r>
            <a:r>
              <a:rPr lang="es-MX" sz="2200" dirty="0">
                <a:latin typeface="Arial" panose="020B0604020202020204" pitchFamily="34" charset="0"/>
                <a:cs typeface="Arial" panose="020B0604020202020204" pitchFamily="34" charset="0"/>
              </a:rPr>
              <a:t> que pronto se convertirán en hábitos operativos. Si lo que ha elegido es bueno y le perfecciona, entonces llega a la </a:t>
            </a:r>
            <a:r>
              <a:rPr lang="es-MX" sz="2200" b="1" dirty="0">
                <a:latin typeface="Arial" panose="020B0604020202020204" pitchFamily="34" charset="0"/>
                <a:cs typeface="Arial" panose="020B0604020202020204" pitchFamily="34" charset="0"/>
              </a:rPr>
              <a:t>VIRTUD</a:t>
            </a:r>
            <a:r>
              <a:rPr lang="es-MX" sz="2200" dirty="0">
                <a:latin typeface="Arial" panose="020B0604020202020204" pitchFamily="34" charset="0"/>
                <a:cs typeface="Arial" panose="020B0604020202020204" pitchFamily="34" charset="0"/>
              </a:rPr>
              <a:t>, que es la disposición permanente a comprometerse como hombre, a hacerse más hombre.</a:t>
            </a:r>
          </a:p>
          <a:p>
            <a:pPr marL="285750" indent="-285750" algn="just"/>
            <a:r>
              <a:rPr lang="es-MX" sz="2200" b="1" i="1" dirty="0">
                <a:latin typeface="Arial" panose="020B0604020202020204" pitchFamily="34" charset="0"/>
                <a:cs typeface="Arial" panose="020B0604020202020204" pitchFamily="34" charset="0"/>
              </a:rPr>
              <a:t>Un valor es una dirección hacia la que puedes avanzar siempre.</a:t>
            </a:r>
          </a:p>
          <a:p>
            <a:pPr marL="285750" indent="-285750" algn="just"/>
            <a:r>
              <a:rPr lang="es-MX" sz="2200" b="1" i="1" dirty="0">
                <a:latin typeface="Arial" panose="020B0604020202020204" pitchFamily="34" charset="0"/>
                <a:cs typeface="Arial" panose="020B0604020202020204" pitchFamily="34" charset="0"/>
              </a:rPr>
              <a:t>Los valores dignifican y acompañan la existencia de cualquier ser humano.</a:t>
            </a:r>
          </a:p>
          <a:p>
            <a:pPr marL="285750" indent="-285750" algn="just"/>
            <a:r>
              <a:rPr lang="es-MX" sz="2200" b="1" i="1" dirty="0">
                <a:latin typeface="Arial" panose="020B0604020202020204" pitchFamily="34" charset="0"/>
                <a:cs typeface="Arial" panose="020B0604020202020204" pitchFamily="34" charset="0"/>
              </a:rPr>
              <a:t>El valor es la convicción razonada y firme de que algo es bueno o malo y de que nos conviene más o menos, es aquello que hace buenas a las cosas, aquello por lo que las apreciamos y se vuelven dignas de nuestra atención.</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s-MX" sz="2200" b="1" i="1"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s-MX" sz="1600" b="1" i="1"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s-MX"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s-MX"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s-MX"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s-CO"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112089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3452" y="-1"/>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592460" y="-1"/>
            <a:ext cx="6551112"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357" y="637369"/>
            <a:ext cx="3132761" cy="651425"/>
          </a:xfrm>
          <a:prstGeom prst="rect">
            <a:avLst/>
          </a:prstGeom>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2464" y="5969990"/>
            <a:ext cx="1499261" cy="649841"/>
          </a:xfrm>
          <a:prstGeom prst="rect">
            <a:avLst/>
          </a:prstGeom>
        </p:spPr>
      </p:pic>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CuadroTexto 7"/>
          <p:cNvSpPr txBox="1"/>
          <p:nvPr/>
        </p:nvSpPr>
        <p:spPr>
          <a:xfrm>
            <a:off x="1" y="1801664"/>
            <a:ext cx="2592886" cy="400110"/>
          </a:xfrm>
          <a:prstGeom prst="rect">
            <a:avLst/>
          </a:prstGeom>
          <a:noFill/>
        </p:spPr>
        <p:txBody>
          <a:bodyPr wrap="square" rtlCol="0">
            <a:spAutoFit/>
          </a:bodyPr>
          <a:lstStyle/>
          <a:p>
            <a:pPr algn="ctr"/>
            <a:r>
              <a:rPr lang="es-CO" sz="2000" b="1" dirty="0">
                <a:solidFill>
                  <a:schemeClr val="bg1"/>
                </a:solidFill>
                <a:latin typeface="HelveticaNeueLT Std Med Cn" panose="020B0606030502030204" pitchFamily="34" charset="0"/>
                <a:cs typeface="Arial" panose="020B0604020202020204" pitchFamily="34" charset="0"/>
              </a:rPr>
              <a:t>CAMPAÑA</a:t>
            </a:r>
          </a:p>
        </p:txBody>
      </p:sp>
      <p:sp>
        <p:nvSpPr>
          <p:cNvPr id="15" name="CuadroTexto 14"/>
          <p:cNvSpPr txBox="1"/>
          <p:nvPr/>
        </p:nvSpPr>
        <p:spPr>
          <a:xfrm>
            <a:off x="3744939" y="778415"/>
            <a:ext cx="4501665" cy="369332"/>
          </a:xfrm>
          <a:prstGeom prst="rect">
            <a:avLst/>
          </a:prstGeom>
          <a:noFill/>
        </p:spPr>
        <p:txBody>
          <a:bodyPr wrap="square" rtlCol="0">
            <a:spAutoFit/>
          </a:bodyPr>
          <a:lstStyle/>
          <a:p>
            <a:pPr lvl="0" algn="ctr">
              <a:defRPr/>
            </a:pPr>
            <a:r>
              <a:rPr lang="es-CO" dirty="0"/>
              <a:t>Sabias que :</a:t>
            </a:r>
            <a:endParaRPr lang="es-MX" b="1" dirty="0">
              <a:solidFill>
                <a:prstClr val="black"/>
              </a:solidFill>
              <a:effectLst>
                <a:outerShdw blurRad="38100" dist="38100" dir="2700000" algn="tl">
                  <a:srgbClr val="C0C0C0"/>
                </a:outerShdw>
              </a:effectLst>
              <a:latin typeface="Arial" panose="020B0604020202020204" pitchFamily="34" charset="0"/>
              <a:cs typeface="Arial" panose="020B0604020202020204" pitchFamily="34" charset="0"/>
            </a:endParaRPr>
          </a:p>
        </p:txBody>
      </p:sp>
      <p:sp>
        <p:nvSpPr>
          <p:cNvPr id="16" name="Marcador de contenido 2"/>
          <p:cNvSpPr txBox="1">
            <a:spLocks/>
          </p:cNvSpPr>
          <p:nvPr/>
        </p:nvSpPr>
        <p:spPr>
          <a:xfrm>
            <a:off x="2702012" y="1429840"/>
            <a:ext cx="6277232" cy="4789728"/>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eaLnBrk="0" fontAlgn="base" hangingPunct="0">
              <a:lnSpc>
                <a:spcPct val="120000"/>
              </a:lnSpc>
              <a:spcBef>
                <a:spcPct val="0"/>
              </a:spcBef>
              <a:spcAft>
                <a:spcPct val="0"/>
              </a:spcAft>
            </a:pPr>
            <a:r>
              <a:rPr lang="es-CO" altLang="es-CO" sz="2600" dirty="0">
                <a:latin typeface="Arial" panose="020B0604020202020204" pitchFamily="34" charset="0"/>
                <a:cs typeface="Arial" panose="020B0604020202020204" pitchFamily="34" charset="0"/>
              </a:rPr>
              <a:t>Educar en valores es lo mismo que educar moralmente, pues serán los valores los que enseñan al individuo a comportarse como persona.  </a:t>
            </a:r>
          </a:p>
          <a:p>
            <a:pPr marL="0" lvl="0" indent="0" algn="just" eaLnBrk="0" fontAlgn="base" hangingPunct="0">
              <a:lnSpc>
                <a:spcPct val="120000"/>
              </a:lnSpc>
              <a:spcBef>
                <a:spcPct val="0"/>
              </a:spcBef>
              <a:spcAft>
                <a:spcPct val="0"/>
              </a:spcAft>
              <a:buNone/>
            </a:pPr>
            <a:endParaRPr lang="es-CO" altLang="es-CO" sz="2600" dirty="0">
              <a:latin typeface="Arial" panose="020B0604020202020204" pitchFamily="34" charset="0"/>
              <a:cs typeface="Arial" panose="020B0604020202020204" pitchFamily="34" charset="0"/>
            </a:endParaRPr>
          </a:p>
          <a:p>
            <a:pPr lvl="0" algn="just" eaLnBrk="0" fontAlgn="base" hangingPunct="0">
              <a:lnSpc>
                <a:spcPct val="120000"/>
              </a:lnSpc>
              <a:spcBef>
                <a:spcPct val="0"/>
              </a:spcBef>
              <a:spcAft>
                <a:spcPct val="0"/>
              </a:spcAft>
            </a:pPr>
            <a:r>
              <a:rPr lang="es-CO" altLang="es-CO" sz="2600" dirty="0">
                <a:latin typeface="Arial" panose="020B0604020202020204" pitchFamily="34" charset="0"/>
                <a:cs typeface="Arial" panose="020B0604020202020204" pitchFamily="34" charset="0"/>
              </a:rPr>
              <a:t>Educar en valores es preparar para la vida.</a:t>
            </a:r>
          </a:p>
          <a:p>
            <a:pPr>
              <a:lnSpc>
                <a:spcPct val="120000"/>
              </a:lnSpc>
            </a:pPr>
            <a:r>
              <a:rPr lang="es-MX" sz="2600" dirty="0">
                <a:latin typeface="Arial" panose="020B0604020202020204" pitchFamily="34" charset="0"/>
                <a:cs typeface="Arial" panose="020B0604020202020204" pitchFamily="34" charset="0"/>
              </a:rPr>
              <a:t>Los valores se convierten en guías y pautas que marcan las directrices de una conducta coherente. Se convierten en ideales, indicadores del camino a seguir. </a:t>
            </a:r>
          </a:p>
          <a:p>
            <a:pPr>
              <a:lnSpc>
                <a:spcPct val="120000"/>
              </a:lnSpc>
            </a:pPr>
            <a:r>
              <a:rPr lang="es-MX" sz="2600" dirty="0">
                <a:latin typeface="Arial" panose="020B0604020202020204" pitchFamily="34" charset="0"/>
                <a:cs typeface="Arial" panose="020B0604020202020204" pitchFamily="34" charset="0"/>
              </a:rPr>
              <a:t>Nos permiten encontrar sentido a lo que hacemos, tomar las decisiones pertinentes, responsabilizarnos de nuestros actos y aceptar sus consecuencias. Nos permiten definir con claridad los objetivos de la vida. </a:t>
            </a:r>
          </a:p>
          <a:p>
            <a:pPr>
              <a:lnSpc>
                <a:spcPct val="120000"/>
              </a:lnSpc>
            </a:pPr>
            <a:r>
              <a:rPr lang="es-MX" sz="2600" dirty="0">
                <a:latin typeface="Arial" panose="020B0604020202020204" pitchFamily="34" charset="0"/>
                <a:cs typeface="Arial" panose="020B0604020202020204" pitchFamily="34" charset="0"/>
              </a:rPr>
              <a:t>Nos ayudan a aceptarnos tal y como somos y estimarnos.</a:t>
            </a:r>
          </a:p>
          <a:p>
            <a:pPr>
              <a:lnSpc>
                <a:spcPct val="120000"/>
              </a:lnSpc>
            </a:pPr>
            <a:r>
              <a:rPr lang="es-MX" sz="2600" dirty="0">
                <a:latin typeface="Arial" panose="020B0604020202020204" pitchFamily="34" charset="0"/>
                <a:cs typeface="Arial" panose="020B0604020202020204" pitchFamily="34" charset="0"/>
              </a:rPr>
              <a:t> Nos hacen comprender y estimar a los demás. Facilitan la relación madura y equilibrada con el entorno, con las personas, acontecimientos y cosas, proporcionándonos un poderoso sentimiento de armonía personal".</a:t>
            </a:r>
            <a:endParaRPr kumimoji="0" lang="es-CO"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90153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3452" y="-1"/>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592460" y="-1"/>
            <a:ext cx="6551112"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357" y="637369"/>
            <a:ext cx="3132761" cy="651425"/>
          </a:xfrm>
          <a:prstGeom prst="rect">
            <a:avLst/>
          </a:prstGeom>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2464" y="5969990"/>
            <a:ext cx="1499261" cy="649841"/>
          </a:xfrm>
          <a:prstGeom prst="rect">
            <a:avLst/>
          </a:prstGeom>
        </p:spPr>
      </p:pic>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CuadroTexto 1">
            <a:extLst>
              <a:ext uri="{FF2B5EF4-FFF2-40B4-BE49-F238E27FC236}">
                <a16:creationId xmlns:a16="http://schemas.microsoft.com/office/drawing/2014/main" id="{F3075B7C-B361-4B74-B274-B8996946DDE9}"/>
              </a:ext>
            </a:extLst>
          </p:cNvPr>
          <p:cNvSpPr txBox="1"/>
          <p:nvPr/>
        </p:nvSpPr>
        <p:spPr>
          <a:xfrm>
            <a:off x="2909335" y="1414897"/>
            <a:ext cx="5708821" cy="4524315"/>
          </a:xfrm>
          <a:prstGeom prst="rect">
            <a:avLst/>
          </a:prstGeom>
          <a:noFill/>
        </p:spPr>
        <p:txBody>
          <a:bodyPr wrap="square" rtlCol="0">
            <a:spAutoFit/>
          </a:bodyPr>
          <a:lstStyle/>
          <a:p>
            <a:pPr algn="just">
              <a:spcBef>
                <a:spcPct val="0"/>
              </a:spcBef>
              <a:buNone/>
            </a:pPr>
            <a:r>
              <a:rPr lang="es-ES_tradnl" b="1" dirty="0">
                <a:latin typeface="Arial" panose="020B0604020202020204" pitchFamily="34" charset="0"/>
                <a:cs typeface="Arial" panose="020B0604020202020204" pitchFamily="34" charset="0"/>
              </a:rPr>
              <a:t>Modelo Integrado de Planeación y Gestión (</a:t>
            </a:r>
            <a:r>
              <a:rPr lang="es-MX" b="1" dirty="0">
                <a:latin typeface="Arial" panose="020B0604020202020204" pitchFamily="34" charset="0"/>
                <a:cs typeface="Arial" panose="020B0604020202020204" pitchFamily="34" charset="0"/>
              </a:rPr>
              <a:t>MIPG)</a:t>
            </a:r>
            <a:r>
              <a:rPr lang="es-ES_tradnl" b="1" dirty="0">
                <a:latin typeface="Arial" panose="020B0604020202020204" pitchFamily="34" charset="0"/>
                <a:cs typeface="Arial" panose="020B0604020202020204" pitchFamily="34" charset="0"/>
              </a:rPr>
              <a:t>:  </a:t>
            </a:r>
            <a:br>
              <a:rPr lang="es-ES_tradnl" b="1" dirty="0">
                <a:latin typeface="Arial" panose="020B0604020202020204" pitchFamily="34" charset="0"/>
                <a:cs typeface="Arial" panose="020B0604020202020204" pitchFamily="34" charset="0"/>
              </a:rPr>
            </a:br>
            <a:br>
              <a:rPr lang="es-ES_tradnl" b="1" dirty="0">
                <a:latin typeface="Arial" panose="020B0604020202020204" pitchFamily="34" charset="0"/>
                <a:cs typeface="Arial" panose="020B0604020202020204" pitchFamily="34" charset="0"/>
              </a:rPr>
            </a:br>
            <a:r>
              <a:rPr lang="es-ES_tradnl" dirty="0">
                <a:latin typeface="Arial" panose="020B0604020202020204" pitchFamily="34" charset="0"/>
                <a:cs typeface="Arial" panose="020B0604020202020204" pitchFamily="34" charset="0"/>
              </a:rPr>
              <a:t>Decreto 1499 de 2017, Capítulo 2, Artículo 2.2.22.2.1. Políticas de Gestión y Desempeño Institucional. Las políticas de Desarrollo Administrativo de que trata la Ley 489 de 1998, formuladas por el Departamento Administrativo de la Función Pública. </a:t>
            </a:r>
          </a:p>
          <a:p>
            <a:pPr algn="ctr">
              <a:spcBef>
                <a:spcPct val="0"/>
              </a:spcBef>
              <a:buNone/>
            </a:pPr>
            <a:endParaRPr lang="es-ES_tradnl" dirty="0">
              <a:latin typeface="Arial" panose="020B0604020202020204" pitchFamily="34" charset="0"/>
              <a:cs typeface="Arial" panose="020B0604020202020204" pitchFamily="34" charset="0"/>
            </a:endParaRPr>
          </a:p>
          <a:p>
            <a:pPr>
              <a:spcBef>
                <a:spcPct val="0"/>
              </a:spcBef>
              <a:buNone/>
            </a:pPr>
            <a:br>
              <a:rPr lang="es-MX" b="1" dirty="0">
                <a:latin typeface="Arial" panose="020B0604020202020204" pitchFamily="34" charset="0"/>
                <a:cs typeface="Arial" panose="020B0604020202020204" pitchFamily="34" charset="0"/>
              </a:rPr>
            </a:br>
            <a:br>
              <a:rPr lang="es-MX" b="1" dirty="0">
                <a:latin typeface="Arial" panose="020B0604020202020204" pitchFamily="34" charset="0"/>
                <a:cs typeface="Arial" panose="020B0604020202020204" pitchFamily="34" charset="0"/>
              </a:rPr>
            </a:br>
            <a:r>
              <a:rPr lang="es-MX" b="1" dirty="0">
                <a:latin typeface="Arial" panose="020B0604020202020204" pitchFamily="34" charset="0"/>
                <a:cs typeface="Arial" panose="020B0604020202020204" pitchFamily="34" charset="0"/>
              </a:rPr>
              <a:t>Objetivo de MIPG</a:t>
            </a:r>
          </a:p>
          <a:p>
            <a:pPr algn="r">
              <a:spcBef>
                <a:spcPct val="0"/>
              </a:spcBef>
              <a:buNone/>
            </a:pPr>
            <a:endParaRPr lang="es-MX" b="1" dirty="0">
              <a:latin typeface="Arial" panose="020B0604020202020204" pitchFamily="34" charset="0"/>
              <a:cs typeface="Arial" panose="020B0604020202020204" pitchFamily="34" charset="0"/>
            </a:endParaRPr>
          </a:p>
          <a:p>
            <a:pPr algn="just">
              <a:spcBef>
                <a:spcPct val="0"/>
              </a:spcBef>
              <a:buNone/>
            </a:pPr>
            <a:r>
              <a:rPr lang="es-MX" dirty="0">
                <a:latin typeface="Arial" panose="020B0604020202020204" pitchFamily="34" charset="0"/>
                <a:cs typeface="Arial" panose="020B0604020202020204" pitchFamily="34" charset="0"/>
              </a:rPr>
              <a:t>Fortalecer el liderazgo y el talento humano bajo los principios de integridad y legalidad, como motores de la generación de resultados de las entidades públicas.</a:t>
            </a:r>
            <a:endParaRPr lang="es-ES" dirty="0">
              <a:latin typeface="Arial" panose="020B0604020202020204" pitchFamily="34" charset="0"/>
              <a:cs typeface="Arial" panose="020B0604020202020204" pitchFamily="34" charset="0"/>
            </a:endParaRPr>
          </a:p>
          <a:p>
            <a:pPr algn="r">
              <a:spcBef>
                <a:spcPct val="0"/>
              </a:spcBef>
              <a:buNone/>
            </a:pPr>
            <a:endParaRPr lang="es-ES_tradnl" dirty="0">
              <a:latin typeface="Arial" panose="020B0604020202020204" pitchFamily="34" charset="0"/>
              <a:cs typeface="Arial" panose="020B0604020202020204" pitchFamily="34" charset="0"/>
            </a:endParaRPr>
          </a:p>
        </p:txBody>
      </p:sp>
      <p:sp>
        <p:nvSpPr>
          <p:cNvPr id="3" name="CuadroTexto 2"/>
          <p:cNvSpPr txBox="1"/>
          <p:nvPr/>
        </p:nvSpPr>
        <p:spPr>
          <a:xfrm>
            <a:off x="3866221" y="768566"/>
            <a:ext cx="3591698" cy="646331"/>
          </a:xfrm>
          <a:prstGeom prst="rect">
            <a:avLst/>
          </a:prstGeom>
          <a:noFill/>
        </p:spPr>
        <p:txBody>
          <a:bodyPr wrap="square" rtlCol="0">
            <a:spAutoFit/>
          </a:bodyPr>
          <a:lstStyle/>
          <a:p>
            <a:r>
              <a:rPr lang="es-ES_tradnl" b="1" dirty="0">
                <a:latin typeface="Arial" panose="020B0604020202020204" pitchFamily="34" charset="0"/>
                <a:cs typeface="Arial" panose="020B0604020202020204" pitchFamily="34" charset="0"/>
              </a:rPr>
              <a:t>NORMATIVIDAD</a:t>
            </a:r>
            <a:r>
              <a:rPr lang="es-ES_tradnl" b="1" i="1" dirty="0">
                <a:latin typeface="Arial" panose="020B0604020202020204" pitchFamily="34" charset="0"/>
                <a:cs typeface="Arial" panose="020B0604020202020204" pitchFamily="34" charset="0"/>
              </a:rPr>
              <a:t> </a:t>
            </a:r>
            <a:r>
              <a:rPr lang="es-ES_tradnl" b="1" dirty="0">
                <a:latin typeface="Arial" panose="020B0604020202020204" pitchFamily="34" charset="0"/>
                <a:cs typeface="Arial" panose="020B0604020202020204" pitchFamily="34" charset="0"/>
              </a:rPr>
              <a:t>APLICABLE</a:t>
            </a:r>
          </a:p>
          <a:p>
            <a:endParaRPr lang="es-CO" dirty="0"/>
          </a:p>
        </p:txBody>
      </p:sp>
      <p:pic>
        <p:nvPicPr>
          <p:cNvPr id="13" name="Imagen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69237" y="3591698"/>
            <a:ext cx="872488" cy="943230"/>
          </a:xfrm>
          <a:prstGeom prst="rect">
            <a:avLst/>
          </a:prstGeom>
        </p:spPr>
      </p:pic>
    </p:spTree>
    <p:extLst>
      <p:ext uri="{BB962C8B-B14F-4D97-AF65-F5344CB8AC3E}">
        <p14:creationId xmlns:p14="http://schemas.microsoft.com/office/powerpoint/2010/main" val="4181574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3452" y="-1"/>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592460" y="-1"/>
            <a:ext cx="6551112"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357" y="637369"/>
            <a:ext cx="3132761" cy="651425"/>
          </a:xfrm>
          <a:prstGeom prst="rect">
            <a:avLst/>
          </a:prstGeom>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2464" y="5969990"/>
            <a:ext cx="1499261" cy="649841"/>
          </a:xfrm>
          <a:prstGeom prst="rect">
            <a:avLst/>
          </a:prstGeom>
        </p:spPr>
      </p:pic>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CuadroTexto 7"/>
          <p:cNvSpPr txBox="1"/>
          <p:nvPr/>
        </p:nvSpPr>
        <p:spPr>
          <a:xfrm>
            <a:off x="1" y="1801664"/>
            <a:ext cx="2592886" cy="400110"/>
          </a:xfrm>
          <a:prstGeom prst="rect">
            <a:avLst/>
          </a:prstGeom>
          <a:noFill/>
        </p:spPr>
        <p:txBody>
          <a:bodyPr wrap="square" rtlCol="0">
            <a:spAutoFit/>
          </a:bodyPr>
          <a:lstStyle/>
          <a:p>
            <a:pPr algn="ctr"/>
            <a:r>
              <a:rPr lang="es-CO" sz="2000" b="1" dirty="0">
                <a:solidFill>
                  <a:schemeClr val="bg1"/>
                </a:solidFill>
                <a:latin typeface="HelveticaNeueLT Std Med Cn" panose="020B0606030502030204" pitchFamily="34" charset="0"/>
                <a:cs typeface="Arial" panose="020B0604020202020204" pitchFamily="34" charset="0"/>
              </a:rPr>
              <a:t>CAMPAÑA</a:t>
            </a:r>
          </a:p>
        </p:txBody>
      </p:sp>
      <p:sp>
        <p:nvSpPr>
          <p:cNvPr id="15" name="CuadroTexto 14"/>
          <p:cNvSpPr txBox="1"/>
          <p:nvPr/>
        </p:nvSpPr>
        <p:spPr>
          <a:xfrm>
            <a:off x="3744939" y="778415"/>
            <a:ext cx="4501665" cy="369332"/>
          </a:xfrm>
          <a:prstGeom prst="rect">
            <a:avLst/>
          </a:prstGeom>
          <a:noFill/>
        </p:spPr>
        <p:txBody>
          <a:bodyPr wrap="square" rtlCol="0">
            <a:spAutoFit/>
          </a:bodyPr>
          <a:lstStyle/>
          <a:p>
            <a:pPr lvl="0" algn="ctr">
              <a:defRPr/>
            </a:pPr>
            <a:r>
              <a:rPr lang="es-CO" dirty="0"/>
              <a:t>Sabias que :</a:t>
            </a:r>
            <a:endParaRPr lang="es-MX" b="1" dirty="0">
              <a:solidFill>
                <a:prstClr val="black"/>
              </a:solidFill>
              <a:effectLst>
                <a:outerShdw blurRad="38100" dist="38100" dir="2700000" algn="tl">
                  <a:srgbClr val="C0C0C0"/>
                </a:outerShdw>
              </a:effectLst>
              <a:latin typeface="Arial" panose="020B0604020202020204" pitchFamily="34" charset="0"/>
              <a:cs typeface="Arial" panose="020B0604020202020204" pitchFamily="34" charset="0"/>
            </a:endParaRPr>
          </a:p>
        </p:txBody>
      </p:sp>
      <p:sp>
        <p:nvSpPr>
          <p:cNvPr id="16" name="Marcador de contenido 2"/>
          <p:cNvSpPr txBox="1">
            <a:spLocks/>
          </p:cNvSpPr>
          <p:nvPr/>
        </p:nvSpPr>
        <p:spPr>
          <a:xfrm>
            <a:off x="2702012" y="1429839"/>
            <a:ext cx="6277232" cy="490505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a:buNone/>
            </a:pPr>
            <a:r>
              <a:rPr lang="es-MX" sz="2200" b="1" dirty="0">
                <a:solidFill>
                  <a:prstClr val="black"/>
                </a:solidFill>
                <a:latin typeface="Arial" panose="020B0604020202020204" pitchFamily="34" charset="0"/>
                <a:cs typeface="Arial" panose="020B0604020202020204" pitchFamily="34" charset="0"/>
              </a:rPr>
              <a:t>El primer paso para integrar tus valores en tu día a día es actuar</a:t>
            </a:r>
            <a:r>
              <a:rPr lang="es-MX" sz="2200" dirty="0">
                <a:solidFill>
                  <a:prstClr val="black"/>
                </a:solidFill>
                <a:latin typeface="Arial" panose="020B0604020202020204" pitchFamily="34" charset="0"/>
                <a:cs typeface="Arial" panose="020B0604020202020204" pitchFamily="34" charset="0"/>
              </a:rPr>
              <a:t>. </a:t>
            </a:r>
          </a:p>
          <a:p>
            <a:pPr marL="0" lvl="0" indent="0" algn="just">
              <a:buNone/>
            </a:pPr>
            <a:r>
              <a:rPr lang="es-MX" sz="2200" dirty="0">
                <a:solidFill>
                  <a:prstClr val="black"/>
                </a:solidFill>
                <a:latin typeface="Arial" panose="020B0604020202020204" pitchFamily="34" charset="0"/>
                <a:cs typeface="Arial" panose="020B0604020202020204" pitchFamily="34" charset="0"/>
              </a:rPr>
              <a:t>Círculo virtuoso:</a:t>
            </a:r>
          </a:p>
          <a:p>
            <a:pPr marL="685800" lvl="0" indent="-685800" algn="just"/>
            <a:r>
              <a:rPr lang="es-MX" sz="2200" dirty="0">
                <a:solidFill>
                  <a:prstClr val="black"/>
                </a:solidFill>
                <a:latin typeface="Arial" panose="020B0604020202020204" pitchFamily="34" charset="0"/>
                <a:cs typeface="Arial" panose="020B0604020202020204" pitchFamily="34" charset="0"/>
              </a:rPr>
              <a:t>Actuar de acuerdo con tus valores te recordará tus valores, y a la inversa.</a:t>
            </a:r>
          </a:p>
          <a:p>
            <a:pPr marL="685800" lvl="0" indent="-685800" algn="just"/>
            <a:r>
              <a:rPr lang="es-MX" sz="2200" dirty="0">
                <a:solidFill>
                  <a:prstClr val="black"/>
                </a:solidFill>
                <a:latin typeface="Arial" panose="020B0604020202020204" pitchFamily="34" charset="0"/>
                <a:cs typeface="Arial" panose="020B0604020202020204" pitchFamily="34" charset="0"/>
              </a:rPr>
              <a:t>Para vivir una vida basada en valores, necesitas traerlos al presente tan a menudo como te sea posible. </a:t>
            </a:r>
          </a:p>
          <a:p>
            <a:pPr marL="685800" lvl="0" indent="-685800" algn="just"/>
            <a:r>
              <a:rPr lang="es-CO" sz="2200" dirty="0">
                <a:solidFill>
                  <a:prstClr val="black"/>
                </a:solidFill>
                <a:latin typeface="Arial" panose="020B0604020202020204" pitchFamily="34" charset="0"/>
                <a:cs typeface="Arial" panose="020B0604020202020204" pitchFamily="34" charset="0"/>
              </a:rPr>
              <a:t>La moral y la ética hacen parte del compromiso para adaptarse a la vida en comunidad, los valores se hacen presentes por medio de la acción.</a:t>
            </a:r>
          </a:p>
          <a:p>
            <a:pPr marL="0" lvl="0" indent="0" algn="just">
              <a:buNone/>
            </a:pPr>
            <a:r>
              <a:rPr lang="es-MX" sz="2200" b="1" i="1" u="sng" dirty="0">
                <a:solidFill>
                  <a:srgbClr val="373737"/>
                </a:solidFill>
                <a:latin typeface="Arial" panose="020B0604020202020204" pitchFamily="34" charset="0"/>
                <a:cs typeface="Arial" panose="020B0604020202020204" pitchFamily="34" charset="0"/>
              </a:rPr>
              <a:t>No es lo mismo</a:t>
            </a:r>
          </a:p>
          <a:p>
            <a:pPr marL="0" lvl="0" indent="0" algn="just">
              <a:buNone/>
            </a:pPr>
            <a:r>
              <a:rPr lang="es-MX" sz="2200" dirty="0">
                <a:solidFill>
                  <a:srgbClr val="373737"/>
                </a:solidFill>
                <a:latin typeface="Arial" panose="020B0604020202020204" pitchFamily="34" charset="0"/>
                <a:cs typeface="Arial" panose="020B0604020202020204" pitchFamily="34" charset="0"/>
              </a:rPr>
              <a:t>La gratitud que la ingratitud. </a:t>
            </a:r>
          </a:p>
          <a:p>
            <a:pPr marL="0" lvl="0" indent="0" algn="just">
              <a:buNone/>
            </a:pPr>
            <a:r>
              <a:rPr lang="es-MX" sz="2200" dirty="0">
                <a:solidFill>
                  <a:srgbClr val="373737"/>
                </a:solidFill>
                <a:latin typeface="Arial" panose="020B0604020202020204" pitchFamily="34" charset="0"/>
                <a:cs typeface="Arial" panose="020B0604020202020204" pitchFamily="34" charset="0"/>
              </a:rPr>
              <a:t>La responsabilidad que la irresponsabilidad. </a:t>
            </a:r>
          </a:p>
          <a:p>
            <a:pPr marL="0" lvl="0" indent="0" algn="just">
              <a:buNone/>
            </a:pPr>
            <a:r>
              <a:rPr lang="es-MX" sz="2200" dirty="0">
                <a:solidFill>
                  <a:srgbClr val="373737"/>
                </a:solidFill>
                <a:latin typeface="Arial" panose="020B0604020202020204" pitchFamily="34" charset="0"/>
                <a:cs typeface="Arial" panose="020B0604020202020204" pitchFamily="34" charset="0"/>
              </a:rPr>
              <a:t>La sinceridad que la insinceridad. </a:t>
            </a:r>
          </a:p>
        </p:txBody>
      </p:sp>
    </p:spTree>
    <p:extLst>
      <p:ext uri="{BB962C8B-B14F-4D97-AF65-F5344CB8AC3E}">
        <p14:creationId xmlns:p14="http://schemas.microsoft.com/office/powerpoint/2010/main" val="1391605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3452" y="-1"/>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606017" y="-1"/>
            <a:ext cx="6551112"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357" y="637369"/>
            <a:ext cx="3132761" cy="651425"/>
          </a:xfrm>
          <a:prstGeom prst="rect">
            <a:avLst/>
          </a:prstGeom>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2464" y="5969990"/>
            <a:ext cx="1499261" cy="649841"/>
          </a:xfrm>
          <a:prstGeom prst="rect">
            <a:avLst/>
          </a:prstGeom>
        </p:spPr>
      </p:pic>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CuadroTexto 1">
            <a:extLst>
              <a:ext uri="{FF2B5EF4-FFF2-40B4-BE49-F238E27FC236}">
                <a16:creationId xmlns:a16="http://schemas.microsoft.com/office/drawing/2014/main" id="{F3075B7C-B361-4B74-B274-B8996946DDE9}"/>
              </a:ext>
            </a:extLst>
          </p:cNvPr>
          <p:cNvSpPr txBox="1"/>
          <p:nvPr/>
        </p:nvSpPr>
        <p:spPr>
          <a:xfrm>
            <a:off x="4804037" y="2366258"/>
            <a:ext cx="3888260" cy="1200329"/>
          </a:xfrm>
          <a:prstGeom prst="rect">
            <a:avLst/>
          </a:prstGeom>
          <a:noFill/>
        </p:spPr>
        <p:txBody>
          <a:bodyPr wrap="square" rtlCol="0">
            <a:spAutoFit/>
          </a:bodyPr>
          <a:lstStyle/>
          <a:p>
            <a:pPr algn="ctr">
              <a:spcBef>
                <a:spcPct val="0"/>
              </a:spcBef>
              <a:buNone/>
            </a:pPr>
            <a:r>
              <a:rPr lang="es-CO" i="1" dirty="0">
                <a:latin typeface="Arial" panose="020B0604020202020204" pitchFamily="34" charset="0"/>
                <a:cs typeface="Arial" panose="020B0604020202020204" pitchFamily="34" charset="0"/>
              </a:rPr>
              <a:t>El compromiso de los servidores públicos de INVIAS es cumplir con los más altos estándares éticos. </a:t>
            </a:r>
            <a:endParaRPr lang="es-CO" sz="2000" dirty="0">
              <a:latin typeface="Arial" panose="020B0604020202020204" pitchFamily="34" charset="0"/>
              <a:cs typeface="Arial" panose="020B0604020202020204" pitchFamily="34" charset="0"/>
            </a:endParaRPr>
          </a:p>
          <a:p>
            <a:pPr algn="just">
              <a:spcBef>
                <a:spcPct val="0"/>
              </a:spcBef>
              <a:buNone/>
            </a:pPr>
            <a:endParaRPr lang="es-ES_tradnl" dirty="0">
              <a:latin typeface="Arial" panose="020B0604020202020204" pitchFamily="34" charset="0"/>
              <a:cs typeface="Arial" panose="020B0604020202020204" pitchFamily="34" charset="0"/>
            </a:endParaRPr>
          </a:p>
        </p:txBody>
      </p:sp>
      <p:sp>
        <p:nvSpPr>
          <p:cNvPr id="8" name="CuadroTexto 7"/>
          <p:cNvSpPr txBox="1"/>
          <p:nvPr/>
        </p:nvSpPr>
        <p:spPr>
          <a:xfrm>
            <a:off x="1" y="1801664"/>
            <a:ext cx="2592886" cy="707886"/>
          </a:xfrm>
          <a:prstGeom prst="rect">
            <a:avLst/>
          </a:prstGeom>
          <a:noFill/>
        </p:spPr>
        <p:txBody>
          <a:bodyPr wrap="square" rtlCol="0">
            <a:spAutoFit/>
          </a:bodyPr>
          <a:lstStyle/>
          <a:p>
            <a:pPr algn="ctr"/>
            <a:r>
              <a:rPr lang="es-CO" sz="2000" b="1" dirty="0">
                <a:solidFill>
                  <a:schemeClr val="bg1"/>
                </a:solidFill>
                <a:latin typeface="HelveticaNeueLT Std Med Cn" panose="020B0606030502030204" pitchFamily="34" charset="0"/>
                <a:cs typeface="Arial" panose="020B0604020202020204" pitchFamily="34" charset="0"/>
              </a:rPr>
              <a:t>GESTIÓN ÉTICA </a:t>
            </a:r>
          </a:p>
          <a:p>
            <a:pPr algn="ctr"/>
            <a:r>
              <a:rPr lang="es-CO" sz="2000" b="1" dirty="0">
                <a:solidFill>
                  <a:schemeClr val="bg1"/>
                </a:solidFill>
                <a:latin typeface="HelveticaNeueLT Std Med Cn" panose="020B0606030502030204" pitchFamily="34" charset="0"/>
                <a:cs typeface="Arial" panose="020B0604020202020204" pitchFamily="34" charset="0"/>
              </a:rPr>
              <a:t>INVIAS </a:t>
            </a:r>
          </a:p>
        </p:txBody>
      </p:sp>
      <p:sp>
        <p:nvSpPr>
          <p:cNvPr id="3" name="CuadroTexto 2"/>
          <p:cNvSpPr txBox="1"/>
          <p:nvPr/>
        </p:nvSpPr>
        <p:spPr>
          <a:xfrm>
            <a:off x="5288692" y="756158"/>
            <a:ext cx="2784389" cy="646331"/>
          </a:xfrm>
          <a:prstGeom prst="rect">
            <a:avLst/>
          </a:prstGeom>
          <a:noFill/>
        </p:spPr>
        <p:txBody>
          <a:bodyPr wrap="square" rtlCol="0">
            <a:spAutoFit/>
          </a:bodyPr>
          <a:lstStyle/>
          <a:p>
            <a:r>
              <a:rPr lang="es-ES" b="1" dirty="0">
                <a:latin typeface="Arial" panose="020B0604020202020204" pitchFamily="34" charset="0"/>
                <a:cs typeface="Arial" panose="020B0604020202020204" pitchFamily="34" charset="0"/>
              </a:rPr>
              <a:t>OBJETIVO GENERAL</a:t>
            </a:r>
          </a:p>
          <a:p>
            <a:endParaRPr lang="es-CO" dirty="0"/>
          </a:p>
        </p:txBody>
      </p:sp>
      <p:sp>
        <p:nvSpPr>
          <p:cNvPr id="4" name="Rectángulo redondeado 3"/>
          <p:cNvSpPr/>
          <p:nvPr/>
        </p:nvSpPr>
        <p:spPr>
          <a:xfrm>
            <a:off x="217077" y="4437087"/>
            <a:ext cx="6038335" cy="158462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dirty="0">
                <a:latin typeface="Arial" panose="020B0604020202020204" pitchFamily="34" charset="0"/>
                <a:cs typeface="Arial" panose="020B0604020202020204" pitchFamily="34" charset="0"/>
              </a:rPr>
              <a:t>La política de Gestión Estratégica del Talento Humano (GETH) incluye Rutas de Creación de Valor para determinar las acciones previstas en el Plan de Acción como la Ruta de la Felicidad que se enmarcan en los programas de Bienestar y Estímulos.</a:t>
            </a:r>
          </a:p>
        </p:txBody>
      </p:sp>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39460" y="4202708"/>
            <a:ext cx="3120065" cy="1638034"/>
          </a:xfrm>
          <a:prstGeom prst="rect">
            <a:avLst/>
          </a:prstGeom>
        </p:spPr>
      </p:pic>
      <p:pic>
        <p:nvPicPr>
          <p:cNvPr id="19" name="Imagen 18"/>
          <p:cNvPicPr>
            <a:picLocks noChangeAspect="1"/>
          </p:cNvPicPr>
          <p:nvPr/>
        </p:nvPicPr>
        <p:blipFill rotWithShape="1">
          <a:blip r:embed="rId5"/>
          <a:srcRect l="18094" r="18544"/>
          <a:stretch/>
        </p:blipFill>
        <p:spPr>
          <a:xfrm>
            <a:off x="2266051" y="2109859"/>
            <a:ext cx="2605098" cy="17131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contourClr>
              <a:srgbClr val="969696"/>
            </a:contourClr>
          </a:sp3d>
        </p:spPr>
      </p:pic>
    </p:spTree>
    <p:extLst>
      <p:ext uri="{BB962C8B-B14F-4D97-AF65-F5344CB8AC3E}">
        <p14:creationId xmlns:p14="http://schemas.microsoft.com/office/powerpoint/2010/main" val="2706009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49249" y="0"/>
            <a:ext cx="2543211"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400" b="1" dirty="0">
              <a:solidFill>
                <a:schemeClr val="bg1"/>
              </a:solidFill>
              <a:latin typeface="HelveticaNeueLT Std Med Cn" panose="020B0606030502030204" pitchFamily="34" charset="0"/>
              <a:cs typeface="Arial" panose="020B0604020202020204" pitchFamily="34" charset="0"/>
            </a:endParaRPr>
          </a:p>
        </p:txBody>
      </p:sp>
      <p:sp>
        <p:nvSpPr>
          <p:cNvPr id="17" name="Rectángulo 16"/>
          <p:cNvSpPr/>
          <p:nvPr/>
        </p:nvSpPr>
        <p:spPr>
          <a:xfrm>
            <a:off x="2592460" y="-1"/>
            <a:ext cx="6600360"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graphicFrame>
        <p:nvGraphicFramePr>
          <p:cNvPr id="3" name="Diagrama 2"/>
          <p:cNvGraphicFramePr/>
          <p:nvPr>
            <p:extLst>
              <p:ext uri="{D42A27DB-BD31-4B8C-83A1-F6EECF244321}">
                <p14:modId xmlns:p14="http://schemas.microsoft.com/office/powerpoint/2010/main" val="4008750674"/>
              </p:ext>
            </p:extLst>
          </p:nvPr>
        </p:nvGraphicFramePr>
        <p:xfrm>
          <a:off x="2724776" y="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uadroTexto 7"/>
          <p:cNvSpPr txBox="1"/>
          <p:nvPr/>
        </p:nvSpPr>
        <p:spPr>
          <a:xfrm>
            <a:off x="2445921" y="1411239"/>
            <a:ext cx="1841679" cy="584775"/>
          </a:xfrm>
          <a:prstGeom prst="rect">
            <a:avLst/>
          </a:prstGeom>
          <a:noFill/>
        </p:spPr>
        <p:txBody>
          <a:bodyPr wrap="square" rtlCol="0">
            <a:spAutoFit/>
          </a:bodyPr>
          <a:lstStyle/>
          <a:p>
            <a:pPr algn="ctr"/>
            <a:r>
              <a:rPr lang="es-CO" sz="1600" dirty="0">
                <a:latin typeface="Arial" panose="020B0604020202020204" pitchFamily="34" charset="0"/>
                <a:cs typeface="Arial" panose="020B0604020202020204" pitchFamily="34" charset="0"/>
              </a:rPr>
              <a:t>Directrices Presidenciales</a:t>
            </a:r>
          </a:p>
        </p:txBody>
      </p:sp>
      <p:cxnSp>
        <p:nvCxnSpPr>
          <p:cNvPr id="15" name="Conector recto de flecha 14"/>
          <p:cNvCxnSpPr/>
          <p:nvPr/>
        </p:nvCxnSpPr>
        <p:spPr>
          <a:xfrm>
            <a:off x="3976120" y="1703626"/>
            <a:ext cx="916037" cy="1"/>
          </a:xfrm>
          <a:prstGeom prst="straightConnector1">
            <a:avLst/>
          </a:prstGeom>
          <a:ln w="28575">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8" name="Rectángulo 17"/>
          <p:cNvSpPr/>
          <p:nvPr/>
        </p:nvSpPr>
        <p:spPr>
          <a:xfrm>
            <a:off x="4287600" y="3992029"/>
            <a:ext cx="3198376" cy="369332"/>
          </a:xfrm>
          <a:prstGeom prst="rect">
            <a:avLst/>
          </a:prstGeom>
          <a:solidFill>
            <a:schemeClr val="accent1">
              <a:lumMod val="75000"/>
            </a:schemeClr>
          </a:solidFill>
        </p:spPr>
        <p:style>
          <a:lnRef idx="0">
            <a:schemeClr val="accent2"/>
          </a:lnRef>
          <a:fillRef idx="3">
            <a:schemeClr val="accent2"/>
          </a:fillRef>
          <a:effectRef idx="3">
            <a:schemeClr val="accent2"/>
          </a:effectRef>
          <a:fontRef idx="minor">
            <a:schemeClr val="lt1"/>
          </a:fontRef>
        </p:style>
        <p:txBody>
          <a:bodyPr wrap="none">
            <a:spAutoFit/>
          </a:bodyPr>
          <a:lstStyle/>
          <a:p>
            <a:r>
              <a:rPr lang="es-CO" dirty="0">
                <a:latin typeface="Arial" panose="020B0604020202020204" pitchFamily="34" charset="0"/>
                <a:cs typeface="Arial" panose="020B0604020202020204" pitchFamily="34" charset="0"/>
              </a:rPr>
              <a:t>Todos los servidores públicos</a:t>
            </a:r>
          </a:p>
        </p:txBody>
      </p:sp>
      <p:cxnSp>
        <p:nvCxnSpPr>
          <p:cNvPr id="20" name="Conector recto 19"/>
          <p:cNvCxnSpPr>
            <a:endCxn id="18" idx="0"/>
          </p:cNvCxnSpPr>
          <p:nvPr/>
        </p:nvCxnSpPr>
        <p:spPr>
          <a:xfrm>
            <a:off x="4530811" y="3412805"/>
            <a:ext cx="1355977" cy="57922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2" name="Conector recto 21"/>
          <p:cNvCxnSpPr>
            <a:endCxn id="18" idx="0"/>
          </p:cNvCxnSpPr>
          <p:nvPr/>
        </p:nvCxnSpPr>
        <p:spPr>
          <a:xfrm flipH="1">
            <a:off x="5886788" y="3387900"/>
            <a:ext cx="997791" cy="604129"/>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24" name="Imagen 23"/>
          <p:cNvPicPr>
            <a:picLocks noChangeAspect="1"/>
          </p:cNvPicPr>
          <p:nvPr/>
        </p:nvPicPr>
        <p:blipFill rotWithShape="1">
          <a:blip r:embed="rId7">
            <a:duotone>
              <a:schemeClr val="accent1">
                <a:shade val="45000"/>
                <a:satMod val="135000"/>
              </a:schemeClr>
              <a:prstClr val="white"/>
            </a:duotone>
          </a:blip>
          <a:srcRect t="62484"/>
          <a:stretch/>
        </p:blipFill>
        <p:spPr>
          <a:xfrm>
            <a:off x="2725264" y="4820586"/>
            <a:ext cx="6212362" cy="1523248"/>
          </a:xfrm>
          <a:prstGeom prst="rect">
            <a:avLst/>
          </a:prstGeom>
        </p:spPr>
      </p:pic>
      <p:sp>
        <p:nvSpPr>
          <p:cNvPr id="25" name="CuadroTexto 24"/>
          <p:cNvSpPr txBox="1"/>
          <p:nvPr/>
        </p:nvSpPr>
        <p:spPr>
          <a:xfrm>
            <a:off x="5219579" y="4490270"/>
            <a:ext cx="1140032" cy="338554"/>
          </a:xfrm>
          <a:prstGeom prst="rect">
            <a:avLst/>
          </a:prstGeom>
          <a:noFill/>
        </p:spPr>
        <p:txBody>
          <a:bodyPr wrap="square" rtlCol="0">
            <a:spAutoFit/>
          </a:bodyPr>
          <a:lstStyle/>
          <a:p>
            <a:r>
              <a:rPr lang="es-CO" sz="1600" dirty="0">
                <a:solidFill>
                  <a:schemeClr val="accent1">
                    <a:lumMod val="50000"/>
                  </a:schemeClr>
                </a:solidFill>
                <a:latin typeface="Arial" panose="020B0604020202020204" pitchFamily="34" charset="0"/>
                <a:cs typeface="Arial" panose="020B0604020202020204" pitchFamily="34" charset="0"/>
              </a:rPr>
              <a:t>Fortalecer</a:t>
            </a:r>
            <a:endParaRPr lang="es-CO" dirty="0">
              <a:solidFill>
                <a:schemeClr val="accent1">
                  <a:lumMod val="50000"/>
                </a:schemeClr>
              </a:solidFill>
              <a:latin typeface="Arial" panose="020B0604020202020204" pitchFamily="34" charset="0"/>
              <a:cs typeface="Arial" panose="020B0604020202020204" pitchFamily="34" charset="0"/>
            </a:endParaRPr>
          </a:p>
        </p:txBody>
      </p:sp>
      <p:cxnSp>
        <p:nvCxnSpPr>
          <p:cNvPr id="27" name="Conector recto 26"/>
          <p:cNvCxnSpPr/>
          <p:nvPr/>
        </p:nvCxnSpPr>
        <p:spPr>
          <a:xfrm>
            <a:off x="5754957" y="4336647"/>
            <a:ext cx="1414" cy="196885"/>
          </a:xfrm>
          <a:prstGeom prst="line">
            <a:avLst/>
          </a:prstGeom>
          <a:ln w="19050"/>
        </p:spPr>
        <p:style>
          <a:lnRef idx="1">
            <a:schemeClr val="accent5"/>
          </a:lnRef>
          <a:fillRef idx="0">
            <a:schemeClr val="accent5"/>
          </a:fillRef>
          <a:effectRef idx="0">
            <a:schemeClr val="accent5"/>
          </a:effectRef>
          <a:fontRef idx="minor">
            <a:schemeClr val="tx1"/>
          </a:fontRef>
        </p:style>
      </p:cxnSp>
      <p:sp>
        <p:nvSpPr>
          <p:cNvPr id="16" name="CuadroTexto 15"/>
          <p:cNvSpPr txBox="1"/>
          <p:nvPr/>
        </p:nvSpPr>
        <p:spPr>
          <a:xfrm>
            <a:off x="1" y="1801664"/>
            <a:ext cx="2592886" cy="707886"/>
          </a:xfrm>
          <a:prstGeom prst="rect">
            <a:avLst/>
          </a:prstGeom>
          <a:noFill/>
        </p:spPr>
        <p:txBody>
          <a:bodyPr wrap="square" rtlCol="0">
            <a:spAutoFit/>
          </a:bodyPr>
          <a:lstStyle/>
          <a:p>
            <a:pPr algn="ctr"/>
            <a:r>
              <a:rPr lang="es-CO" sz="2000" b="1" dirty="0">
                <a:solidFill>
                  <a:schemeClr val="bg1"/>
                </a:solidFill>
                <a:latin typeface="HelveticaNeueLT Std Med Cn" panose="020B0606030502030204" pitchFamily="34" charset="0"/>
                <a:cs typeface="Arial" panose="020B0604020202020204" pitchFamily="34" charset="0"/>
              </a:rPr>
              <a:t>GESTIÓN ÉTICA </a:t>
            </a:r>
          </a:p>
          <a:p>
            <a:pPr algn="ctr"/>
            <a:r>
              <a:rPr lang="es-CO" sz="2000" b="1" dirty="0">
                <a:solidFill>
                  <a:schemeClr val="bg1"/>
                </a:solidFill>
                <a:latin typeface="HelveticaNeueLT Std Med Cn" panose="020B0606030502030204" pitchFamily="34" charset="0"/>
                <a:cs typeface="Arial" panose="020B0604020202020204" pitchFamily="34" charset="0"/>
              </a:rPr>
              <a:t>INVIAS </a:t>
            </a:r>
          </a:p>
        </p:txBody>
      </p:sp>
      <p:pic>
        <p:nvPicPr>
          <p:cNvPr id="19" name="Imagen 1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242464" y="5969990"/>
            <a:ext cx="1499261" cy="649841"/>
          </a:xfrm>
          <a:prstGeom prst="rect">
            <a:avLst/>
          </a:prstGeom>
        </p:spPr>
      </p:pic>
      <p:sp>
        <p:nvSpPr>
          <p:cNvPr id="21" name="Rectángulo 2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64" name="Imagen 6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8357" y="637369"/>
            <a:ext cx="3132761" cy="651425"/>
          </a:xfrm>
          <a:prstGeom prst="rect">
            <a:avLst/>
          </a:prstGeom>
        </p:spPr>
      </p:pic>
    </p:spTree>
    <p:extLst>
      <p:ext uri="{BB962C8B-B14F-4D97-AF65-F5344CB8AC3E}">
        <p14:creationId xmlns:p14="http://schemas.microsoft.com/office/powerpoint/2010/main" val="28084760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3452" y="-1"/>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592460" y="-1"/>
            <a:ext cx="6551112"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357" y="637369"/>
            <a:ext cx="3132761" cy="651425"/>
          </a:xfrm>
          <a:prstGeom prst="rect">
            <a:avLst/>
          </a:prstGeom>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2464" y="5969990"/>
            <a:ext cx="1499261" cy="649841"/>
          </a:xfrm>
          <a:prstGeom prst="rect">
            <a:avLst/>
          </a:prstGeom>
        </p:spPr>
      </p:pic>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CuadroTexto 1">
            <a:extLst>
              <a:ext uri="{FF2B5EF4-FFF2-40B4-BE49-F238E27FC236}">
                <a16:creationId xmlns:a16="http://schemas.microsoft.com/office/drawing/2014/main" id="{F3075B7C-B361-4B74-B274-B8996946DDE9}"/>
              </a:ext>
            </a:extLst>
          </p:cNvPr>
          <p:cNvSpPr txBox="1"/>
          <p:nvPr/>
        </p:nvSpPr>
        <p:spPr>
          <a:xfrm>
            <a:off x="3032904" y="1279720"/>
            <a:ext cx="5708821" cy="2492990"/>
          </a:xfrm>
          <a:prstGeom prst="rect">
            <a:avLst/>
          </a:prstGeom>
          <a:noFill/>
        </p:spPr>
        <p:txBody>
          <a:bodyPr wrap="square" rtlCol="0">
            <a:spAutoFit/>
          </a:bodyPr>
          <a:lstStyle/>
          <a:p>
            <a:pPr algn="just"/>
            <a:endParaRPr lang="es-MX" dirty="0"/>
          </a:p>
          <a:p>
            <a:pPr algn="just"/>
            <a:r>
              <a:rPr lang="es-MX" dirty="0">
                <a:latin typeface="Arial" panose="020B0604020202020204" pitchFamily="34" charset="0"/>
                <a:cs typeface="Arial" panose="020B0604020202020204" pitchFamily="34" charset="0"/>
              </a:rPr>
              <a:t>El Código de Integridad elaborado por Función Pública constituye una herramienta para ser implementada por las entidades públicas de la Rama Ejecutiva colombiana. La adopción del Código  debe contemplar los </a:t>
            </a:r>
            <a:r>
              <a:rPr lang="es-CO" dirty="0">
                <a:latin typeface="Arial" panose="020B0604020202020204" pitchFamily="34" charset="0"/>
                <a:cs typeface="Arial" panose="020B0604020202020204" pitchFamily="34" charset="0"/>
              </a:rPr>
              <a:t>siguientes aspectos y su aplicabilidad en INVIAS es:</a:t>
            </a:r>
          </a:p>
          <a:p>
            <a:endParaRPr lang="es-MX" sz="1200" dirty="0"/>
          </a:p>
          <a:p>
            <a:pPr algn="just">
              <a:spcBef>
                <a:spcPct val="0"/>
              </a:spcBef>
              <a:buNone/>
            </a:pPr>
            <a:endParaRPr lang="es-ES_tradnl" dirty="0">
              <a:latin typeface="Arial" panose="020B0604020202020204" pitchFamily="34" charset="0"/>
              <a:cs typeface="Arial" panose="020B0604020202020204" pitchFamily="34" charset="0"/>
            </a:endParaRPr>
          </a:p>
        </p:txBody>
      </p:sp>
      <p:sp>
        <p:nvSpPr>
          <p:cNvPr id="8" name="CuadroTexto 7"/>
          <p:cNvSpPr txBox="1"/>
          <p:nvPr/>
        </p:nvSpPr>
        <p:spPr>
          <a:xfrm>
            <a:off x="1" y="1801664"/>
            <a:ext cx="2592886" cy="707886"/>
          </a:xfrm>
          <a:prstGeom prst="rect">
            <a:avLst/>
          </a:prstGeom>
          <a:noFill/>
        </p:spPr>
        <p:txBody>
          <a:bodyPr wrap="square" rtlCol="0">
            <a:spAutoFit/>
          </a:bodyPr>
          <a:lstStyle/>
          <a:p>
            <a:pPr algn="ctr"/>
            <a:r>
              <a:rPr lang="es-CO" sz="2000" b="1" dirty="0">
                <a:solidFill>
                  <a:schemeClr val="bg1"/>
                </a:solidFill>
                <a:latin typeface="HelveticaNeueLT Std Med Cn" panose="020B0606030502030204" pitchFamily="34" charset="0"/>
                <a:cs typeface="Arial" panose="020B0604020202020204" pitchFamily="34" charset="0"/>
              </a:rPr>
              <a:t>GESTIÓN ÉTICA </a:t>
            </a:r>
          </a:p>
          <a:p>
            <a:pPr algn="ctr"/>
            <a:r>
              <a:rPr lang="es-CO" sz="2000" b="1" dirty="0">
                <a:solidFill>
                  <a:schemeClr val="bg1"/>
                </a:solidFill>
                <a:latin typeface="HelveticaNeueLT Std Med Cn" panose="020B0606030502030204" pitchFamily="34" charset="0"/>
                <a:cs typeface="Arial" panose="020B0604020202020204" pitchFamily="34" charset="0"/>
              </a:rPr>
              <a:t>INVIAS </a:t>
            </a:r>
          </a:p>
        </p:txBody>
      </p:sp>
      <p:sp>
        <p:nvSpPr>
          <p:cNvPr id="13" name="CuadroTexto 12"/>
          <p:cNvSpPr txBox="1"/>
          <p:nvPr/>
        </p:nvSpPr>
        <p:spPr>
          <a:xfrm>
            <a:off x="3744939" y="778415"/>
            <a:ext cx="4501665" cy="369332"/>
          </a:xfrm>
          <a:prstGeom prst="rect">
            <a:avLst/>
          </a:prstGeom>
          <a:noFill/>
        </p:spPr>
        <p:txBody>
          <a:bodyPr wrap="square" rtlCol="0">
            <a:spAutoFit/>
          </a:bodyPr>
          <a:lstStyle/>
          <a:p>
            <a:pPr lvl="0" algn="ctr">
              <a:defRPr/>
            </a:pPr>
            <a:r>
              <a:rPr lang="es-MX" b="1" dirty="0">
                <a:solidFill>
                  <a:prstClr val="black"/>
                </a:solidFill>
                <a:effectLst>
                  <a:outerShdw blurRad="38100" dist="38100" dir="2700000" algn="tl">
                    <a:srgbClr val="C0C0C0"/>
                  </a:outerShdw>
                </a:effectLst>
                <a:latin typeface="Arial" panose="020B0604020202020204" pitchFamily="34" charset="0"/>
                <a:cs typeface="Arial" panose="020B0604020202020204" pitchFamily="34" charset="0"/>
              </a:rPr>
              <a:t>PLAN DE ACCIÓN - GESTIÓN ÉTICA</a:t>
            </a:r>
          </a:p>
        </p:txBody>
      </p:sp>
      <p:pic>
        <p:nvPicPr>
          <p:cNvPr id="14" name="Imagen 13"/>
          <p:cNvPicPr>
            <a:picLocks noChangeAspect="1"/>
          </p:cNvPicPr>
          <p:nvPr/>
        </p:nvPicPr>
        <p:blipFill>
          <a:blip r:embed="rId4"/>
          <a:stretch>
            <a:fillRect/>
          </a:stretch>
        </p:blipFill>
        <p:spPr>
          <a:xfrm>
            <a:off x="1336565" y="3442948"/>
            <a:ext cx="3062980" cy="1669324"/>
          </a:xfrm>
          <a:prstGeom prst="rect">
            <a:avLst/>
          </a:prstGeom>
          <a:ln>
            <a:noFill/>
          </a:ln>
          <a:effectLst>
            <a:outerShdw blurRad="190500" algn="tl" rotWithShape="0">
              <a:srgbClr val="000000">
                <a:alpha val="70000"/>
              </a:srgbClr>
            </a:outerShdw>
          </a:effectLst>
        </p:spPr>
      </p:pic>
      <p:sp>
        <p:nvSpPr>
          <p:cNvPr id="3" name="CuadroTexto 2"/>
          <p:cNvSpPr txBox="1"/>
          <p:nvPr/>
        </p:nvSpPr>
        <p:spPr>
          <a:xfrm>
            <a:off x="4619767" y="4377712"/>
            <a:ext cx="4152399" cy="2031325"/>
          </a:xfrm>
          <a:prstGeom prst="rect">
            <a:avLst/>
          </a:prstGeom>
          <a:noFill/>
        </p:spPr>
        <p:txBody>
          <a:bodyPr wrap="square" rtlCol="0">
            <a:spAutoFit/>
          </a:bodyPr>
          <a:lstStyle/>
          <a:p>
            <a:pPr algn="just"/>
            <a:r>
              <a:rPr lang="es-MX" b="1" i="1" dirty="0">
                <a:latin typeface="Arial" panose="020B0604020202020204" pitchFamily="34" charset="0"/>
                <a:cs typeface="Arial" panose="020B0604020202020204" pitchFamily="34" charset="0"/>
              </a:rPr>
              <a:t>1. Adoptar y apropiar el Código de Integridad, y de conformidad con las particularidades y autonomía de cada entidad pública: </a:t>
            </a:r>
            <a:r>
              <a:rPr lang="es-MX" dirty="0">
                <a:latin typeface="Arial" panose="020B0604020202020204" pitchFamily="34" charset="0"/>
                <a:cs typeface="Arial" panose="020B0604020202020204" pitchFamily="34" charset="0"/>
              </a:rPr>
              <a:t>Adoptado mediante </a:t>
            </a:r>
            <a:r>
              <a:rPr lang="es-MX" u="sng" dirty="0">
                <a:latin typeface="Arial" panose="020B0604020202020204" pitchFamily="34" charset="0"/>
                <a:cs typeface="Arial" panose="020B0604020202020204" pitchFamily="34" charset="0"/>
              </a:rPr>
              <a:t>Resolución No  03180 del 22 de mayo  de 2018</a:t>
            </a:r>
          </a:p>
          <a:p>
            <a:endParaRPr lang="es-CO" dirty="0"/>
          </a:p>
        </p:txBody>
      </p:sp>
    </p:spTree>
    <p:extLst>
      <p:ext uri="{BB962C8B-B14F-4D97-AF65-F5344CB8AC3E}">
        <p14:creationId xmlns:p14="http://schemas.microsoft.com/office/powerpoint/2010/main" val="28642013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3452" y="-1"/>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592460" y="-1"/>
            <a:ext cx="6551112"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357" y="637369"/>
            <a:ext cx="3132761" cy="651425"/>
          </a:xfrm>
          <a:prstGeom prst="rect">
            <a:avLst/>
          </a:prstGeom>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2464" y="5969990"/>
            <a:ext cx="1499261" cy="649841"/>
          </a:xfrm>
          <a:prstGeom prst="rect">
            <a:avLst/>
          </a:prstGeom>
        </p:spPr>
      </p:pic>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CuadroTexto 1">
            <a:extLst>
              <a:ext uri="{FF2B5EF4-FFF2-40B4-BE49-F238E27FC236}">
                <a16:creationId xmlns:a16="http://schemas.microsoft.com/office/drawing/2014/main" id="{F3075B7C-B361-4B74-B274-B8996946DDE9}"/>
              </a:ext>
            </a:extLst>
          </p:cNvPr>
          <p:cNvSpPr txBox="1"/>
          <p:nvPr/>
        </p:nvSpPr>
        <p:spPr>
          <a:xfrm>
            <a:off x="4217988" y="3959085"/>
            <a:ext cx="4301530" cy="2308324"/>
          </a:xfrm>
          <a:prstGeom prst="rect">
            <a:avLst/>
          </a:prstGeom>
          <a:noFill/>
        </p:spPr>
        <p:txBody>
          <a:bodyPr wrap="square" rtlCol="0">
            <a:spAutoFit/>
          </a:bodyPr>
          <a:lstStyle/>
          <a:p>
            <a:pPr algn="just"/>
            <a:endParaRPr lang="es-MX" dirty="0">
              <a:latin typeface="Arial" panose="020B0604020202020204" pitchFamily="34" charset="0"/>
              <a:cs typeface="Arial" panose="020B0604020202020204" pitchFamily="34" charset="0"/>
            </a:endParaRPr>
          </a:p>
          <a:p>
            <a:pPr algn="just"/>
            <a:r>
              <a:rPr lang="es-MX" b="1" i="1" dirty="0">
                <a:latin typeface="Arial" panose="020B0604020202020204" pitchFamily="34" charset="0"/>
                <a:cs typeface="Arial" panose="020B0604020202020204" pitchFamily="34" charset="0"/>
              </a:rPr>
              <a:t>3. Llevar a cabo permanentemente ejercicios participativos para la divulgación y apropiación de los valores y principios propuestos en el Código de Integridad: </a:t>
            </a:r>
            <a:r>
              <a:rPr lang="es-MX" dirty="0">
                <a:latin typeface="Arial" panose="020B0604020202020204" pitchFamily="34" charset="0"/>
                <a:cs typeface="Arial" panose="020B0604020202020204" pitchFamily="34" charset="0"/>
              </a:rPr>
              <a:t>El INVIAS desarrolla el cronograma de actividades para las vigencias 2018-2019.</a:t>
            </a:r>
          </a:p>
        </p:txBody>
      </p:sp>
      <p:sp>
        <p:nvSpPr>
          <p:cNvPr id="8" name="CuadroTexto 7"/>
          <p:cNvSpPr txBox="1"/>
          <p:nvPr/>
        </p:nvSpPr>
        <p:spPr>
          <a:xfrm>
            <a:off x="1" y="1801664"/>
            <a:ext cx="2592886" cy="707886"/>
          </a:xfrm>
          <a:prstGeom prst="rect">
            <a:avLst/>
          </a:prstGeom>
          <a:noFill/>
        </p:spPr>
        <p:txBody>
          <a:bodyPr wrap="square" rtlCol="0">
            <a:spAutoFit/>
          </a:bodyPr>
          <a:lstStyle/>
          <a:p>
            <a:pPr algn="ctr"/>
            <a:r>
              <a:rPr lang="es-CO" sz="2000" b="1" dirty="0">
                <a:solidFill>
                  <a:schemeClr val="bg1"/>
                </a:solidFill>
                <a:latin typeface="HelveticaNeueLT Std Med Cn" panose="020B0606030502030204" pitchFamily="34" charset="0"/>
                <a:cs typeface="Arial" panose="020B0604020202020204" pitchFamily="34" charset="0"/>
              </a:rPr>
              <a:t>GESTIÓN ÉTICA </a:t>
            </a:r>
          </a:p>
          <a:p>
            <a:pPr algn="ctr"/>
            <a:r>
              <a:rPr lang="es-CO" sz="2000" b="1" dirty="0">
                <a:solidFill>
                  <a:schemeClr val="bg1"/>
                </a:solidFill>
                <a:latin typeface="HelveticaNeueLT Std Med Cn" panose="020B0606030502030204" pitchFamily="34" charset="0"/>
                <a:cs typeface="Arial" panose="020B0604020202020204" pitchFamily="34" charset="0"/>
              </a:rPr>
              <a:t>INVIAS </a:t>
            </a:r>
          </a:p>
        </p:txBody>
      </p:sp>
      <p:sp>
        <p:nvSpPr>
          <p:cNvPr id="14" name="CuadroTexto 13">
            <a:extLst>
              <a:ext uri="{FF2B5EF4-FFF2-40B4-BE49-F238E27FC236}">
                <a16:creationId xmlns:a16="http://schemas.microsoft.com/office/drawing/2014/main" id="{F3075B7C-B361-4B74-B274-B8996946DDE9}"/>
              </a:ext>
            </a:extLst>
          </p:cNvPr>
          <p:cNvSpPr txBox="1"/>
          <p:nvPr/>
        </p:nvSpPr>
        <p:spPr>
          <a:xfrm>
            <a:off x="2810482" y="1388565"/>
            <a:ext cx="5708821" cy="2215991"/>
          </a:xfrm>
          <a:prstGeom prst="rect">
            <a:avLst/>
          </a:prstGeom>
          <a:noFill/>
        </p:spPr>
        <p:txBody>
          <a:bodyPr wrap="square" rtlCol="0">
            <a:spAutoFit/>
          </a:bodyPr>
          <a:lstStyle/>
          <a:p>
            <a:pPr algn="just"/>
            <a:r>
              <a:rPr lang="es-MX" b="1" i="1" dirty="0">
                <a:latin typeface="Arial" panose="020B0604020202020204" pitchFamily="34" charset="0"/>
                <a:cs typeface="Arial" panose="020B0604020202020204" pitchFamily="34" charset="0"/>
              </a:rPr>
              <a:t>2. Contar con el liderazgo del equipo directivo y la coordinación de las áreas de gestión humana: </a:t>
            </a:r>
            <a:r>
              <a:rPr lang="es-MX" dirty="0">
                <a:latin typeface="Arial" panose="020B0604020202020204" pitchFamily="34" charset="0"/>
                <a:cs typeface="Arial" panose="020B0604020202020204" pitchFamily="34" charset="0"/>
              </a:rPr>
              <a:t>El INVIAS conformó el Comité de Ética: mediante Resolución No. 7552 del 3 de diciembre de 2014 y se actualizó mediante Resolución No. 1616 de abril 8 de 2019.</a:t>
            </a:r>
          </a:p>
          <a:p>
            <a:endParaRPr lang="es-MX" sz="1200" dirty="0"/>
          </a:p>
          <a:p>
            <a:pPr algn="just">
              <a:spcBef>
                <a:spcPct val="0"/>
              </a:spcBef>
              <a:buNone/>
            </a:pPr>
            <a:endParaRPr lang="es-ES_tradnl" dirty="0">
              <a:latin typeface="Arial" panose="020B0604020202020204" pitchFamily="34" charset="0"/>
              <a:cs typeface="Arial" panose="020B0604020202020204" pitchFamily="34" charset="0"/>
            </a:endParaRPr>
          </a:p>
        </p:txBody>
      </p:sp>
      <p:sp>
        <p:nvSpPr>
          <p:cNvPr id="16" name="CuadroTexto 15"/>
          <p:cNvSpPr txBox="1"/>
          <p:nvPr/>
        </p:nvSpPr>
        <p:spPr>
          <a:xfrm>
            <a:off x="3744939" y="778415"/>
            <a:ext cx="4501665" cy="369332"/>
          </a:xfrm>
          <a:prstGeom prst="rect">
            <a:avLst/>
          </a:prstGeom>
          <a:noFill/>
        </p:spPr>
        <p:txBody>
          <a:bodyPr wrap="square" rtlCol="0">
            <a:spAutoFit/>
          </a:bodyPr>
          <a:lstStyle/>
          <a:p>
            <a:pPr lvl="0" algn="ctr">
              <a:defRPr/>
            </a:pPr>
            <a:r>
              <a:rPr lang="es-MX" b="1" dirty="0">
                <a:solidFill>
                  <a:prstClr val="black"/>
                </a:solidFill>
                <a:effectLst>
                  <a:outerShdw blurRad="38100" dist="38100" dir="2700000" algn="tl">
                    <a:srgbClr val="C0C0C0"/>
                  </a:outerShdw>
                </a:effectLst>
                <a:latin typeface="Arial" panose="020B0604020202020204" pitchFamily="34" charset="0"/>
                <a:cs typeface="Arial" panose="020B0604020202020204" pitchFamily="34" charset="0"/>
              </a:rPr>
              <a:t>PLAN DE ACCIÓN - GESTIÓN ÉTICA</a:t>
            </a:r>
          </a:p>
        </p:txBody>
      </p:sp>
    </p:spTree>
    <p:extLst>
      <p:ext uri="{BB962C8B-B14F-4D97-AF65-F5344CB8AC3E}">
        <p14:creationId xmlns:p14="http://schemas.microsoft.com/office/powerpoint/2010/main" val="131991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3452" y="-1"/>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592460" y="-1"/>
            <a:ext cx="6551112"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357" y="637369"/>
            <a:ext cx="3132761" cy="651425"/>
          </a:xfrm>
          <a:prstGeom prst="rect">
            <a:avLst/>
          </a:prstGeom>
        </p:spPr>
      </p:pic>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CuadroTexto 7"/>
          <p:cNvSpPr txBox="1"/>
          <p:nvPr/>
        </p:nvSpPr>
        <p:spPr>
          <a:xfrm>
            <a:off x="1" y="1801664"/>
            <a:ext cx="2592886" cy="707886"/>
          </a:xfrm>
          <a:prstGeom prst="rect">
            <a:avLst/>
          </a:prstGeom>
          <a:noFill/>
        </p:spPr>
        <p:txBody>
          <a:bodyPr wrap="square" rtlCol="0">
            <a:spAutoFit/>
          </a:bodyPr>
          <a:lstStyle/>
          <a:p>
            <a:pPr algn="ctr"/>
            <a:r>
              <a:rPr lang="es-CO" sz="2000" b="1" dirty="0">
                <a:solidFill>
                  <a:schemeClr val="bg1"/>
                </a:solidFill>
                <a:latin typeface="HelveticaNeueLT Std Med Cn" panose="020B0606030502030204" pitchFamily="34" charset="0"/>
                <a:cs typeface="Arial" panose="020B0604020202020204" pitchFamily="34" charset="0"/>
              </a:rPr>
              <a:t>GESTIÓN ÉTICA </a:t>
            </a:r>
          </a:p>
          <a:p>
            <a:pPr algn="ctr"/>
            <a:r>
              <a:rPr lang="es-CO" sz="2000" b="1" dirty="0">
                <a:solidFill>
                  <a:schemeClr val="bg1"/>
                </a:solidFill>
                <a:latin typeface="HelveticaNeueLT Std Med Cn" panose="020B0606030502030204" pitchFamily="34" charset="0"/>
                <a:cs typeface="Arial" panose="020B0604020202020204" pitchFamily="34" charset="0"/>
              </a:rPr>
              <a:t>INVIAS </a:t>
            </a:r>
          </a:p>
        </p:txBody>
      </p:sp>
      <p:sp>
        <p:nvSpPr>
          <p:cNvPr id="14" name="CuadroTexto 13">
            <a:extLst>
              <a:ext uri="{FF2B5EF4-FFF2-40B4-BE49-F238E27FC236}">
                <a16:creationId xmlns:a16="http://schemas.microsoft.com/office/drawing/2014/main" id="{F3075B7C-B361-4B74-B274-B8996946DDE9}"/>
              </a:ext>
            </a:extLst>
          </p:cNvPr>
          <p:cNvSpPr txBox="1"/>
          <p:nvPr/>
        </p:nvSpPr>
        <p:spPr>
          <a:xfrm>
            <a:off x="2950527" y="1674673"/>
            <a:ext cx="5708821" cy="1754326"/>
          </a:xfrm>
          <a:prstGeom prst="rect">
            <a:avLst/>
          </a:prstGeom>
          <a:noFill/>
        </p:spPr>
        <p:txBody>
          <a:bodyPr wrap="square" rtlCol="0">
            <a:spAutoFit/>
          </a:bodyPr>
          <a:lstStyle/>
          <a:p>
            <a:pPr algn="just"/>
            <a:r>
              <a:rPr lang="es-MX" b="1" i="1" dirty="0">
                <a:latin typeface="Arial" panose="020B0604020202020204" pitchFamily="34" charset="0"/>
                <a:cs typeface="Arial" panose="020B0604020202020204" pitchFamily="34" charset="0"/>
              </a:rPr>
              <a:t>4. Establecer un sistema de seguimiento y evaluación de la implementación del Código para garantizar su cumplimiento por parte de los servidores en el ejercicio de las funciones que serán definidas por el Comité de Ética </a:t>
            </a:r>
            <a:r>
              <a:rPr lang="es-CO" b="1" i="1" dirty="0">
                <a:latin typeface="Arial" panose="020B0604020202020204" pitchFamily="34" charset="0"/>
                <a:cs typeface="Arial" panose="020B0604020202020204" pitchFamily="34" charset="0"/>
              </a:rPr>
              <a:t> </a:t>
            </a:r>
            <a:endParaRPr lang="es-MX" b="1" i="1" dirty="0">
              <a:latin typeface="Arial" panose="020B0604020202020204" pitchFamily="34" charset="0"/>
              <a:cs typeface="Arial" panose="020B0604020202020204" pitchFamily="34" charset="0"/>
            </a:endParaRPr>
          </a:p>
          <a:p>
            <a:pPr algn="just">
              <a:spcBef>
                <a:spcPct val="0"/>
              </a:spcBef>
              <a:buNone/>
            </a:pPr>
            <a:endParaRPr lang="es-ES_tradnl" dirty="0">
              <a:latin typeface="Arial" panose="020B0604020202020204" pitchFamily="34" charset="0"/>
              <a:cs typeface="Arial" panose="020B0604020202020204" pitchFamily="34" charset="0"/>
            </a:endParaRPr>
          </a:p>
        </p:txBody>
      </p:sp>
      <p:sp>
        <p:nvSpPr>
          <p:cNvPr id="15" name="CuadroTexto 14"/>
          <p:cNvSpPr txBox="1"/>
          <p:nvPr/>
        </p:nvSpPr>
        <p:spPr>
          <a:xfrm>
            <a:off x="3744939" y="778415"/>
            <a:ext cx="4501665" cy="369332"/>
          </a:xfrm>
          <a:prstGeom prst="rect">
            <a:avLst/>
          </a:prstGeom>
          <a:noFill/>
        </p:spPr>
        <p:txBody>
          <a:bodyPr wrap="square" rtlCol="0">
            <a:spAutoFit/>
          </a:bodyPr>
          <a:lstStyle/>
          <a:p>
            <a:pPr lvl="0" algn="ctr">
              <a:defRPr/>
            </a:pPr>
            <a:r>
              <a:rPr lang="es-MX" b="1" dirty="0">
                <a:solidFill>
                  <a:prstClr val="black"/>
                </a:solidFill>
                <a:effectLst>
                  <a:outerShdw blurRad="38100" dist="38100" dir="2700000" algn="tl">
                    <a:srgbClr val="C0C0C0"/>
                  </a:outerShdw>
                </a:effectLst>
                <a:latin typeface="Arial" panose="020B0604020202020204" pitchFamily="34" charset="0"/>
                <a:cs typeface="Arial" panose="020B0604020202020204" pitchFamily="34" charset="0"/>
              </a:rPr>
              <a:t>PLAN DE ACCIÓN - GESTIÓN ÉTICA</a:t>
            </a:r>
          </a:p>
        </p:txBody>
      </p:sp>
      <p:pic>
        <p:nvPicPr>
          <p:cNvPr id="16" name="Imagen 15" descr="Imagen relacionada"/>
          <p:cNvPicPr/>
          <p:nvPr/>
        </p:nvPicPr>
        <p:blipFill>
          <a:blip r:embed="rId3">
            <a:extLst>
              <a:ext uri="{28A0092B-C50C-407E-A947-70E740481C1C}">
                <a14:useLocalDpi xmlns:a14="http://schemas.microsoft.com/office/drawing/2010/main" val="0"/>
              </a:ext>
            </a:extLst>
          </a:blip>
          <a:srcRect/>
          <a:stretch>
            <a:fillRect/>
          </a:stretch>
        </p:blipFill>
        <p:spPr bwMode="auto">
          <a:xfrm>
            <a:off x="3265603" y="3051809"/>
            <a:ext cx="5337810" cy="3806190"/>
          </a:xfrm>
          <a:prstGeom prst="rect">
            <a:avLst/>
          </a:prstGeom>
          <a:noFill/>
          <a:ln>
            <a:noFill/>
          </a:ln>
        </p:spPr>
      </p:pic>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42464" y="5969990"/>
            <a:ext cx="1499261" cy="649841"/>
          </a:xfrm>
          <a:prstGeom prst="rect">
            <a:avLst/>
          </a:prstGeom>
        </p:spPr>
      </p:pic>
    </p:spTree>
    <p:extLst>
      <p:ext uri="{BB962C8B-B14F-4D97-AF65-F5344CB8AC3E}">
        <p14:creationId xmlns:p14="http://schemas.microsoft.com/office/powerpoint/2010/main" val="3311381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3452" y="-1"/>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592460" y="-1"/>
            <a:ext cx="6551112"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357" y="637369"/>
            <a:ext cx="3132761" cy="651425"/>
          </a:xfrm>
          <a:prstGeom prst="rect">
            <a:avLst/>
          </a:prstGeom>
        </p:spPr>
      </p:pic>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CuadroTexto 7"/>
          <p:cNvSpPr txBox="1"/>
          <p:nvPr/>
        </p:nvSpPr>
        <p:spPr>
          <a:xfrm>
            <a:off x="1" y="1801664"/>
            <a:ext cx="2592886" cy="707886"/>
          </a:xfrm>
          <a:prstGeom prst="rect">
            <a:avLst/>
          </a:prstGeom>
          <a:noFill/>
        </p:spPr>
        <p:txBody>
          <a:bodyPr wrap="square" rtlCol="0">
            <a:spAutoFit/>
          </a:bodyPr>
          <a:lstStyle/>
          <a:p>
            <a:pPr algn="ctr"/>
            <a:r>
              <a:rPr lang="es-CO" sz="2000" b="1" dirty="0">
                <a:solidFill>
                  <a:schemeClr val="bg1"/>
                </a:solidFill>
                <a:latin typeface="HelveticaNeueLT Std Med Cn" panose="020B0606030502030204" pitchFamily="34" charset="0"/>
                <a:cs typeface="Arial" panose="020B0604020202020204" pitchFamily="34" charset="0"/>
              </a:rPr>
              <a:t>GESTIÓN ÉTICA </a:t>
            </a:r>
          </a:p>
          <a:p>
            <a:pPr algn="ctr"/>
            <a:r>
              <a:rPr lang="es-CO" sz="2000" b="1" dirty="0">
                <a:solidFill>
                  <a:schemeClr val="bg1"/>
                </a:solidFill>
                <a:latin typeface="HelveticaNeueLT Std Med Cn" panose="020B0606030502030204" pitchFamily="34" charset="0"/>
                <a:cs typeface="Arial" panose="020B0604020202020204" pitchFamily="34" charset="0"/>
              </a:rPr>
              <a:t>INVIAS </a:t>
            </a:r>
          </a:p>
        </p:txBody>
      </p:sp>
      <p:sp>
        <p:nvSpPr>
          <p:cNvPr id="15" name="CuadroTexto 14"/>
          <p:cNvSpPr txBox="1"/>
          <p:nvPr/>
        </p:nvSpPr>
        <p:spPr>
          <a:xfrm>
            <a:off x="4061253" y="424472"/>
            <a:ext cx="4991702" cy="1077218"/>
          </a:xfrm>
          <a:prstGeom prst="rect">
            <a:avLst/>
          </a:prstGeom>
          <a:noFill/>
        </p:spPr>
        <p:txBody>
          <a:bodyPr wrap="square" rtlCol="0">
            <a:spAutoFit/>
          </a:bodyPr>
          <a:lstStyle/>
          <a:p>
            <a:pPr algn="r">
              <a:defRPr/>
            </a:pPr>
            <a:r>
              <a:rPr lang="es-MX" sz="1600" b="1" dirty="0">
                <a:solidFill>
                  <a:prstClr val="black"/>
                </a:solidFill>
                <a:effectLst>
                  <a:outerShdw blurRad="38100" dist="38100" dir="2700000" algn="tl">
                    <a:srgbClr val="C0C0C0"/>
                  </a:outerShdw>
                </a:effectLst>
                <a:latin typeface="Arial" panose="020B0604020202020204" pitchFamily="34" charset="0"/>
                <a:cs typeface="Arial" panose="020B0604020202020204" pitchFamily="34" charset="0"/>
              </a:rPr>
              <a:t>CRONOGRAMA DE ACTIVIDADES GESTION ETICA INVIAS                          </a:t>
            </a:r>
            <a:br>
              <a:rPr lang="es-MX" sz="1600" b="1" dirty="0">
                <a:solidFill>
                  <a:prstClr val="black"/>
                </a:solidFill>
                <a:effectLst>
                  <a:outerShdw blurRad="38100" dist="38100" dir="2700000" algn="tl">
                    <a:srgbClr val="C0C0C0"/>
                  </a:outerShdw>
                </a:effectLst>
                <a:latin typeface="Arial" panose="020B0604020202020204" pitchFamily="34" charset="0"/>
                <a:cs typeface="Arial" panose="020B0604020202020204" pitchFamily="34" charset="0"/>
              </a:rPr>
            </a:br>
            <a:r>
              <a:rPr lang="es-MX" sz="1600" b="1" dirty="0">
                <a:solidFill>
                  <a:prstClr val="black"/>
                </a:solidFill>
                <a:effectLst>
                  <a:outerShdw blurRad="38100" dist="38100" dir="2700000" algn="tl">
                    <a:srgbClr val="C0C0C0"/>
                  </a:outerShdw>
                </a:effectLst>
                <a:latin typeface="Arial" panose="020B0604020202020204" pitchFamily="34" charset="0"/>
                <a:cs typeface="Arial" panose="020B0604020202020204" pitchFamily="34" charset="0"/>
              </a:rPr>
              <a:t>PLANTA CENTRAL Y DIRECCIONES TERRITORIALES - </a:t>
            </a:r>
            <a:r>
              <a:rPr lang="es-CO" sz="1600" b="1" dirty="0">
                <a:solidFill>
                  <a:srgbClr val="000000"/>
                </a:solidFill>
                <a:latin typeface="Arial" panose="020B0604020202020204" pitchFamily="34" charset="0"/>
              </a:rPr>
              <a:t>AÑO 2018</a:t>
            </a:r>
          </a:p>
        </p:txBody>
      </p:sp>
      <p:graphicFrame>
        <p:nvGraphicFramePr>
          <p:cNvPr id="6" name="Tabla 5"/>
          <p:cNvGraphicFramePr>
            <a:graphicFrameLocks noGrp="1"/>
          </p:cNvGraphicFramePr>
          <p:nvPr>
            <p:extLst>
              <p:ext uri="{D42A27DB-BD31-4B8C-83A1-F6EECF244321}">
                <p14:modId xmlns:p14="http://schemas.microsoft.com/office/powerpoint/2010/main" val="3792576835"/>
              </p:ext>
            </p:extLst>
          </p:nvPr>
        </p:nvGraphicFramePr>
        <p:xfrm>
          <a:off x="2660822" y="1826674"/>
          <a:ext cx="6350944" cy="4742748"/>
        </p:xfrm>
        <a:graphic>
          <a:graphicData uri="http://schemas.openxmlformats.org/drawingml/2006/table">
            <a:tbl>
              <a:tblPr>
                <a:tableStyleId>{BDBED569-4797-4DF1-A0F4-6AAB3CD982D8}</a:tableStyleId>
              </a:tblPr>
              <a:tblGrid>
                <a:gridCol w="4184821">
                  <a:extLst>
                    <a:ext uri="{9D8B030D-6E8A-4147-A177-3AD203B41FA5}">
                      <a16:colId xmlns:a16="http://schemas.microsoft.com/office/drawing/2014/main" val="20000"/>
                    </a:ext>
                  </a:extLst>
                </a:gridCol>
                <a:gridCol w="972065">
                  <a:extLst>
                    <a:ext uri="{9D8B030D-6E8A-4147-A177-3AD203B41FA5}">
                      <a16:colId xmlns:a16="http://schemas.microsoft.com/office/drawing/2014/main" val="20001"/>
                    </a:ext>
                  </a:extLst>
                </a:gridCol>
                <a:gridCol w="1194058">
                  <a:extLst>
                    <a:ext uri="{9D8B030D-6E8A-4147-A177-3AD203B41FA5}">
                      <a16:colId xmlns:a16="http://schemas.microsoft.com/office/drawing/2014/main" val="20002"/>
                    </a:ext>
                  </a:extLst>
                </a:gridCol>
              </a:tblGrid>
              <a:tr h="233072">
                <a:tc>
                  <a:txBody>
                    <a:bodyPr/>
                    <a:lstStyle/>
                    <a:p>
                      <a:pPr algn="ctr" fontAlgn="ctr"/>
                      <a:r>
                        <a:rPr lang="es-CO" sz="1400" u="none" strike="noStrike" dirty="0">
                          <a:effectLst/>
                        </a:rPr>
                        <a:t>ACTIVIDAD</a:t>
                      </a:r>
                      <a:endParaRPr lang="es-CO" sz="1400" b="1" i="0" u="none" strike="noStrike" dirty="0">
                        <a:solidFill>
                          <a:srgbClr val="000000"/>
                        </a:solidFill>
                        <a:effectLst/>
                        <a:latin typeface="Arial" panose="020B0604020202020204" pitchFamily="34" charset="0"/>
                      </a:endParaRPr>
                    </a:p>
                  </a:txBody>
                  <a:tcPr marL="6962" marR="6962" marT="6962" marB="0" anchor="ctr"/>
                </a:tc>
                <a:tc>
                  <a:txBody>
                    <a:bodyPr/>
                    <a:lstStyle/>
                    <a:p>
                      <a:pPr algn="ctr" fontAlgn="ctr"/>
                      <a:r>
                        <a:rPr lang="es-CO" sz="1400" u="none" strike="noStrike" dirty="0">
                          <a:effectLst/>
                        </a:rPr>
                        <a:t>FECHA </a:t>
                      </a:r>
                      <a:endParaRPr lang="es-CO" sz="1400" b="1" i="0" u="none" strike="noStrike" dirty="0">
                        <a:solidFill>
                          <a:srgbClr val="000000"/>
                        </a:solidFill>
                        <a:effectLst/>
                        <a:latin typeface="Arial" panose="020B0604020202020204" pitchFamily="34" charset="0"/>
                      </a:endParaRPr>
                    </a:p>
                  </a:txBody>
                  <a:tcPr marL="6962" marR="6962" marT="6962" marB="0" anchor="ctr"/>
                </a:tc>
                <a:tc>
                  <a:txBody>
                    <a:bodyPr/>
                    <a:lstStyle/>
                    <a:p>
                      <a:pPr algn="ctr" fontAlgn="ctr"/>
                      <a:r>
                        <a:rPr lang="es-CO" sz="1400" u="none" strike="noStrike">
                          <a:effectLst/>
                        </a:rPr>
                        <a:t>ASISTENTES</a:t>
                      </a:r>
                      <a:endParaRPr lang="es-CO" sz="1400" b="1" i="0" u="none" strike="noStrike">
                        <a:solidFill>
                          <a:srgbClr val="000000"/>
                        </a:solidFill>
                        <a:effectLst/>
                        <a:latin typeface="Arial" panose="020B0604020202020204" pitchFamily="34" charset="0"/>
                      </a:endParaRPr>
                    </a:p>
                  </a:txBody>
                  <a:tcPr marL="6962" marR="6962" marT="6962" marB="0" anchor="ctr"/>
                </a:tc>
                <a:extLst>
                  <a:ext uri="{0D108BD9-81ED-4DB2-BD59-A6C34878D82A}">
                    <a16:rowId xmlns:a16="http://schemas.microsoft.com/office/drawing/2014/main" val="10000"/>
                  </a:ext>
                </a:extLst>
              </a:tr>
              <a:tr h="447332">
                <a:tc>
                  <a:txBody>
                    <a:bodyPr/>
                    <a:lstStyle/>
                    <a:p>
                      <a:pPr algn="ctr" fontAlgn="ctr"/>
                      <a:r>
                        <a:rPr lang="es-MX" sz="1400" u="none" strike="noStrike" dirty="0">
                          <a:effectLst/>
                        </a:rPr>
                        <a:t>Actualización Código de Integridad según lineamientos MIPG</a:t>
                      </a:r>
                      <a:endParaRPr lang="es-MX" sz="1400" b="0" i="0" u="none" strike="noStrike" dirty="0">
                        <a:solidFill>
                          <a:srgbClr val="000000"/>
                        </a:solidFill>
                        <a:effectLst/>
                        <a:latin typeface="Arial" panose="020B0604020202020204" pitchFamily="34" charset="0"/>
                      </a:endParaRPr>
                    </a:p>
                  </a:txBody>
                  <a:tcPr marL="6962" marR="6962" marT="6962" marB="0" anchor="ctr"/>
                </a:tc>
                <a:tc>
                  <a:txBody>
                    <a:bodyPr/>
                    <a:lstStyle/>
                    <a:p>
                      <a:pPr algn="ctr" fontAlgn="ctr"/>
                      <a:r>
                        <a:rPr lang="es-CO" sz="1400" u="none" strike="noStrike" dirty="0">
                          <a:effectLst/>
                        </a:rPr>
                        <a:t>Mayo</a:t>
                      </a:r>
                      <a:endParaRPr lang="es-CO" sz="1400" b="0" i="0" u="none" strike="noStrike" dirty="0">
                        <a:solidFill>
                          <a:srgbClr val="000000"/>
                        </a:solidFill>
                        <a:effectLst/>
                        <a:latin typeface="Arial" panose="020B0604020202020204" pitchFamily="34" charset="0"/>
                      </a:endParaRPr>
                    </a:p>
                  </a:txBody>
                  <a:tcPr marL="6962" marR="6962" marT="6962" marB="0" anchor="ctr"/>
                </a:tc>
                <a:tc>
                  <a:txBody>
                    <a:bodyPr/>
                    <a:lstStyle/>
                    <a:p>
                      <a:pPr algn="ctr" fontAlgn="ctr"/>
                      <a:r>
                        <a:rPr lang="es-CO" sz="1400" u="none" strike="noStrike">
                          <a:effectLst/>
                        </a:rPr>
                        <a:t>Todos los funcionarios</a:t>
                      </a:r>
                      <a:endParaRPr lang="es-CO" sz="1400" b="0" i="0" u="none" strike="noStrike">
                        <a:solidFill>
                          <a:srgbClr val="000000"/>
                        </a:solidFill>
                        <a:effectLst/>
                        <a:latin typeface="Arial" panose="020B0604020202020204" pitchFamily="34" charset="0"/>
                      </a:endParaRPr>
                    </a:p>
                  </a:txBody>
                  <a:tcPr marL="6962" marR="6962" marT="6962" marB="0" anchor="ctr"/>
                </a:tc>
                <a:extLst>
                  <a:ext uri="{0D108BD9-81ED-4DB2-BD59-A6C34878D82A}">
                    <a16:rowId xmlns:a16="http://schemas.microsoft.com/office/drawing/2014/main" val="10001"/>
                  </a:ext>
                </a:extLst>
              </a:tr>
              <a:tr h="718127">
                <a:tc>
                  <a:txBody>
                    <a:bodyPr/>
                    <a:lstStyle/>
                    <a:p>
                      <a:pPr algn="ctr" fontAlgn="ctr"/>
                      <a:r>
                        <a:rPr lang="es-MX" sz="1400" u="none" strike="noStrike" dirty="0">
                          <a:effectLst/>
                        </a:rPr>
                        <a:t>Sensibilización y divulgación nuevo Código de Integridad por intranet:  Cambio de paradigmas  Fase 1</a:t>
                      </a:r>
                      <a:endParaRPr lang="es-MX" sz="1400" b="0" i="0" u="none" strike="noStrike" dirty="0">
                        <a:solidFill>
                          <a:srgbClr val="000000"/>
                        </a:solidFill>
                        <a:effectLst/>
                        <a:latin typeface="Arial" panose="020B0604020202020204" pitchFamily="34" charset="0"/>
                      </a:endParaRPr>
                    </a:p>
                  </a:txBody>
                  <a:tcPr marL="6962" marR="6962" marT="6962" marB="0" anchor="ctr"/>
                </a:tc>
                <a:tc>
                  <a:txBody>
                    <a:bodyPr/>
                    <a:lstStyle/>
                    <a:p>
                      <a:pPr algn="ctr" fontAlgn="ctr"/>
                      <a:r>
                        <a:rPr lang="es-CO" sz="1400" u="none" strike="noStrike" dirty="0">
                          <a:effectLst/>
                        </a:rPr>
                        <a:t>Julio</a:t>
                      </a:r>
                      <a:endParaRPr lang="es-CO" sz="1400" b="0" i="0" u="none" strike="noStrike" dirty="0">
                        <a:solidFill>
                          <a:srgbClr val="000000"/>
                        </a:solidFill>
                        <a:effectLst/>
                        <a:latin typeface="Arial" panose="020B0604020202020204" pitchFamily="34" charset="0"/>
                      </a:endParaRPr>
                    </a:p>
                  </a:txBody>
                  <a:tcPr marL="6962" marR="6962" marT="6962" marB="0" anchor="ctr"/>
                </a:tc>
                <a:tc>
                  <a:txBody>
                    <a:bodyPr/>
                    <a:lstStyle/>
                    <a:p>
                      <a:pPr algn="ctr" fontAlgn="ctr"/>
                      <a:r>
                        <a:rPr lang="es-CO" sz="1400" u="none" strike="noStrike" dirty="0">
                          <a:effectLst/>
                        </a:rPr>
                        <a:t>Todos los funcionarios</a:t>
                      </a:r>
                      <a:endParaRPr lang="es-CO" sz="1400" b="0" i="0" u="none" strike="noStrike" dirty="0">
                        <a:solidFill>
                          <a:srgbClr val="000000"/>
                        </a:solidFill>
                        <a:effectLst/>
                        <a:latin typeface="Arial" panose="020B0604020202020204" pitchFamily="34" charset="0"/>
                      </a:endParaRPr>
                    </a:p>
                  </a:txBody>
                  <a:tcPr marL="6962" marR="6962" marT="6962" marB="0" anchor="ctr"/>
                </a:tc>
                <a:extLst>
                  <a:ext uri="{0D108BD9-81ED-4DB2-BD59-A6C34878D82A}">
                    <a16:rowId xmlns:a16="http://schemas.microsoft.com/office/drawing/2014/main" val="10002"/>
                  </a:ext>
                </a:extLst>
              </a:tr>
              <a:tr h="447332">
                <a:tc>
                  <a:txBody>
                    <a:bodyPr/>
                    <a:lstStyle/>
                    <a:p>
                      <a:pPr algn="ctr" fontAlgn="ctr"/>
                      <a:r>
                        <a:rPr lang="es-CO" sz="1400" u="none" strike="noStrike" dirty="0">
                          <a:effectLst/>
                        </a:rPr>
                        <a:t>Actualización Código de Integridad /Valores intranet</a:t>
                      </a:r>
                      <a:endParaRPr lang="es-CO" sz="1400" b="0" i="0" u="none" strike="noStrike" dirty="0">
                        <a:solidFill>
                          <a:srgbClr val="000000"/>
                        </a:solidFill>
                        <a:effectLst/>
                        <a:latin typeface="Arial" panose="020B0604020202020204" pitchFamily="34" charset="0"/>
                      </a:endParaRPr>
                    </a:p>
                  </a:txBody>
                  <a:tcPr marL="6962" marR="6962" marT="6962" marB="0" anchor="ctr"/>
                </a:tc>
                <a:tc>
                  <a:txBody>
                    <a:bodyPr/>
                    <a:lstStyle/>
                    <a:p>
                      <a:pPr algn="ctr" fontAlgn="ctr"/>
                      <a:r>
                        <a:rPr lang="es-CO" sz="1400" u="none" strike="noStrike" dirty="0">
                          <a:effectLst/>
                        </a:rPr>
                        <a:t>Agosto</a:t>
                      </a:r>
                      <a:endParaRPr lang="es-CO" sz="1400" b="0" i="0" u="none" strike="noStrike" dirty="0">
                        <a:solidFill>
                          <a:srgbClr val="000000"/>
                        </a:solidFill>
                        <a:effectLst/>
                        <a:latin typeface="Arial" panose="020B0604020202020204" pitchFamily="34" charset="0"/>
                      </a:endParaRPr>
                    </a:p>
                  </a:txBody>
                  <a:tcPr marL="6962" marR="6962" marT="6962" marB="0" anchor="ctr"/>
                </a:tc>
                <a:tc>
                  <a:txBody>
                    <a:bodyPr/>
                    <a:lstStyle/>
                    <a:p>
                      <a:pPr algn="ctr" fontAlgn="ctr"/>
                      <a:r>
                        <a:rPr lang="es-CO" sz="1400" u="none" strike="noStrike" dirty="0">
                          <a:effectLst/>
                        </a:rPr>
                        <a:t>Todos los funcionarios</a:t>
                      </a:r>
                      <a:endParaRPr lang="es-CO" sz="1400" b="0" i="0" u="none" strike="noStrike" dirty="0">
                        <a:solidFill>
                          <a:srgbClr val="000000"/>
                        </a:solidFill>
                        <a:effectLst/>
                        <a:latin typeface="Arial" panose="020B0604020202020204" pitchFamily="34" charset="0"/>
                      </a:endParaRPr>
                    </a:p>
                  </a:txBody>
                  <a:tcPr marL="6962" marR="6962" marT="6962" marB="0" anchor="ctr"/>
                </a:tc>
                <a:extLst>
                  <a:ext uri="{0D108BD9-81ED-4DB2-BD59-A6C34878D82A}">
                    <a16:rowId xmlns:a16="http://schemas.microsoft.com/office/drawing/2014/main" val="10003"/>
                  </a:ext>
                </a:extLst>
              </a:tr>
              <a:tr h="447332">
                <a:tc>
                  <a:txBody>
                    <a:bodyPr/>
                    <a:lstStyle/>
                    <a:p>
                      <a:pPr algn="ctr" fontAlgn="ctr"/>
                      <a:r>
                        <a:rPr lang="es-CO" sz="1400" u="none" strike="noStrike" dirty="0" err="1">
                          <a:effectLst/>
                        </a:rPr>
                        <a:t>Tips</a:t>
                      </a:r>
                      <a:r>
                        <a:rPr lang="es-CO" sz="1400" u="none" strike="noStrike" dirty="0">
                          <a:effectLst/>
                        </a:rPr>
                        <a:t> implementación Código de Integridad  Fase 2</a:t>
                      </a:r>
                      <a:endParaRPr lang="es-CO" sz="1400" b="0" i="0" u="none" strike="noStrike" dirty="0">
                        <a:solidFill>
                          <a:srgbClr val="000000"/>
                        </a:solidFill>
                        <a:effectLst/>
                        <a:latin typeface="Arial" panose="020B0604020202020204" pitchFamily="34" charset="0"/>
                      </a:endParaRPr>
                    </a:p>
                  </a:txBody>
                  <a:tcPr marL="6962" marR="6962" marT="6962" marB="0" anchor="ctr"/>
                </a:tc>
                <a:tc>
                  <a:txBody>
                    <a:bodyPr/>
                    <a:lstStyle/>
                    <a:p>
                      <a:pPr algn="ctr" fontAlgn="ctr"/>
                      <a:r>
                        <a:rPr lang="es-CO" sz="1400" u="none" strike="noStrike" dirty="0">
                          <a:effectLst/>
                        </a:rPr>
                        <a:t>Agosto</a:t>
                      </a:r>
                      <a:endParaRPr lang="es-CO" sz="1400" b="0" i="0" u="none" strike="noStrike" dirty="0">
                        <a:solidFill>
                          <a:srgbClr val="000000"/>
                        </a:solidFill>
                        <a:effectLst/>
                        <a:latin typeface="Arial" panose="020B0604020202020204" pitchFamily="34" charset="0"/>
                      </a:endParaRPr>
                    </a:p>
                  </a:txBody>
                  <a:tcPr marL="6962" marR="6962" marT="6962" marB="0" anchor="ctr"/>
                </a:tc>
                <a:tc>
                  <a:txBody>
                    <a:bodyPr/>
                    <a:lstStyle/>
                    <a:p>
                      <a:pPr algn="ctr" fontAlgn="ctr"/>
                      <a:r>
                        <a:rPr lang="es-CO" sz="1400" u="none" strike="noStrike">
                          <a:effectLst/>
                        </a:rPr>
                        <a:t>Todos los funcionarios</a:t>
                      </a:r>
                      <a:endParaRPr lang="es-CO" sz="1400" b="0" i="0" u="none" strike="noStrike">
                        <a:solidFill>
                          <a:srgbClr val="000000"/>
                        </a:solidFill>
                        <a:effectLst/>
                        <a:latin typeface="Arial" panose="020B0604020202020204" pitchFamily="34" charset="0"/>
                      </a:endParaRPr>
                    </a:p>
                  </a:txBody>
                  <a:tcPr marL="6962" marR="6962" marT="6962" marB="0" anchor="ctr"/>
                </a:tc>
                <a:extLst>
                  <a:ext uri="{0D108BD9-81ED-4DB2-BD59-A6C34878D82A}">
                    <a16:rowId xmlns:a16="http://schemas.microsoft.com/office/drawing/2014/main" val="10004"/>
                  </a:ext>
                </a:extLst>
              </a:tr>
              <a:tr h="667407">
                <a:tc>
                  <a:txBody>
                    <a:bodyPr/>
                    <a:lstStyle/>
                    <a:p>
                      <a:pPr algn="ctr" fontAlgn="ctr"/>
                      <a:r>
                        <a:rPr lang="es-MX" sz="1400" u="none" strike="noStrike" dirty="0">
                          <a:effectLst/>
                        </a:rPr>
                        <a:t>Sensibilización Ruta de la felicidad/Dimensión Talento Humano (</a:t>
                      </a:r>
                      <a:r>
                        <a:rPr lang="es-MX" sz="1400" u="none" strike="noStrike" dirty="0" err="1">
                          <a:effectLst/>
                        </a:rPr>
                        <a:t>psicopausas</a:t>
                      </a:r>
                      <a:r>
                        <a:rPr lang="es-MX" sz="1400" u="none" strike="noStrike" dirty="0">
                          <a:effectLst/>
                        </a:rPr>
                        <a:t>) Fase 3</a:t>
                      </a:r>
                      <a:endParaRPr lang="es-MX" sz="1400" b="0" i="0" u="none" strike="noStrike" dirty="0">
                        <a:solidFill>
                          <a:srgbClr val="000000"/>
                        </a:solidFill>
                        <a:effectLst/>
                        <a:latin typeface="Arial" panose="020B0604020202020204" pitchFamily="34" charset="0"/>
                      </a:endParaRPr>
                    </a:p>
                  </a:txBody>
                  <a:tcPr marL="6962" marR="6962" marT="6962" marB="0" anchor="ctr"/>
                </a:tc>
                <a:tc>
                  <a:txBody>
                    <a:bodyPr/>
                    <a:lstStyle/>
                    <a:p>
                      <a:pPr algn="ctr" fontAlgn="ctr"/>
                      <a:r>
                        <a:rPr lang="es-CO" sz="1400" u="none" strike="noStrike" dirty="0">
                          <a:effectLst/>
                        </a:rPr>
                        <a:t>Agosto</a:t>
                      </a:r>
                      <a:endParaRPr lang="es-CO" sz="1400" b="0" i="0" u="none" strike="noStrike" dirty="0">
                        <a:solidFill>
                          <a:srgbClr val="000000"/>
                        </a:solidFill>
                        <a:effectLst/>
                        <a:latin typeface="Arial" panose="020B0604020202020204" pitchFamily="34" charset="0"/>
                      </a:endParaRPr>
                    </a:p>
                  </a:txBody>
                  <a:tcPr marL="6962" marR="6962" marT="6962" marB="0" anchor="ctr"/>
                </a:tc>
                <a:tc>
                  <a:txBody>
                    <a:bodyPr/>
                    <a:lstStyle/>
                    <a:p>
                      <a:pPr algn="ctr" fontAlgn="ctr"/>
                      <a:r>
                        <a:rPr lang="es-CO" sz="1400" u="none" strike="noStrike">
                          <a:effectLst/>
                        </a:rPr>
                        <a:t>Todos los funcionarios</a:t>
                      </a:r>
                      <a:endParaRPr lang="es-CO" sz="1400" b="0" i="0" u="none" strike="noStrike">
                        <a:solidFill>
                          <a:srgbClr val="000000"/>
                        </a:solidFill>
                        <a:effectLst/>
                        <a:latin typeface="Arial" panose="020B0604020202020204" pitchFamily="34" charset="0"/>
                      </a:endParaRPr>
                    </a:p>
                  </a:txBody>
                  <a:tcPr marL="6962" marR="6962" marT="6962" marB="0" anchor="ctr"/>
                </a:tc>
                <a:extLst>
                  <a:ext uri="{0D108BD9-81ED-4DB2-BD59-A6C34878D82A}">
                    <a16:rowId xmlns:a16="http://schemas.microsoft.com/office/drawing/2014/main" val="10005"/>
                  </a:ext>
                </a:extLst>
              </a:tr>
              <a:tr h="667407">
                <a:tc>
                  <a:txBody>
                    <a:bodyPr/>
                    <a:lstStyle/>
                    <a:p>
                      <a:pPr algn="ctr" fontAlgn="ctr"/>
                      <a:r>
                        <a:rPr lang="es-MX" sz="1400" u="none" strike="noStrike">
                          <a:effectLst/>
                        </a:rPr>
                        <a:t>Sensibilización Ruta de la felicidad/Dimensión Talento Humano: Endulzatón Fase 4</a:t>
                      </a:r>
                      <a:endParaRPr lang="es-MX" sz="1400" b="0" i="0" u="none" strike="noStrike">
                        <a:solidFill>
                          <a:srgbClr val="000000"/>
                        </a:solidFill>
                        <a:effectLst/>
                        <a:latin typeface="Arial" panose="020B0604020202020204" pitchFamily="34" charset="0"/>
                      </a:endParaRPr>
                    </a:p>
                  </a:txBody>
                  <a:tcPr marL="6962" marR="6962" marT="6962" marB="0" anchor="ctr"/>
                </a:tc>
                <a:tc>
                  <a:txBody>
                    <a:bodyPr/>
                    <a:lstStyle/>
                    <a:p>
                      <a:pPr algn="ctr" fontAlgn="ctr"/>
                      <a:r>
                        <a:rPr lang="es-CO" sz="1400" u="none" strike="noStrike">
                          <a:effectLst/>
                        </a:rPr>
                        <a:t>Septiembre</a:t>
                      </a:r>
                      <a:endParaRPr lang="es-CO" sz="1400" b="0" i="0" u="none" strike="noStrike">
                        <a:solidFill>
                          <a:srgbClr val="000000"/>
                        </a:solidFill>
                        <a:effectLst/>
                        <a:latin typeface="Arial" panose="020B0604020202020204" pitchFamily="34" charset="0"/>
                      </a:endParaRPr>
                    </a:p>
                  </a:txBody>
                  <a:tcPr marL="6962" marR="6962" marT="6962" marB="0" anchor="ctr"/>
                </a:tc>
                <a:tc>
                  <a:txBody>
                    <a:bodyPr/>
                    <a:lstStyle/>
                    <a:p>
                      <a:pPr algn="ctr" fontAlgn="ctr"/>
                      <a:r>
                        <a:rPr lang="es-CO" sz="1400" u="none" strike="noStrike" dirty="0">
                          <a:effectLst/>
                        </a:rPr>
                        <a:t>Todos los funcionarios</a:t>
                      </a:r>
                      <a:endParaRPr lang="es-CO" sz="1400" b="0" i="0" u="none" strike="noStrike" dirty="0">
                        <a:solidFill>
                          <a:srgbClr val="000000"/>
                        </a:solidFill>
                        <a:effectLst/>
                        <a:latin typeface="Arial" panose="020B0604020202020204" pitchFamily="34" charset="0"/>
                      </a:endParaRPr>
                    </a:p>
                  </a:txBody>
                  <a:tcPr marL="6962" marR="6962" marT="6962" marB="0" anchor="ctr"/>
                </a:tc>
                <a:extLst>
                  <a:ext uri="{0D108BD9-81ED-4DB2-BD59-A6C34878D82A}">
                    <a16:rowId xmlns:a16="http://schemas.microsoft.com/office/drawing/2014/main" val="10006"/>
                  </a:ext>
                </a:extLst>
              </a:tr>
              <a:tr h="667407">
                <a:tc>
                  <a:txBody>
                    <a:bodyPr/>
                    <a:lstStyle/>
                    <a:p>
                      <a:pPr algn="ctr" fontAlgn="ctr"/>
                      <a:r>
                        <a:rPr lang="es-MX" sz="1400" u="none" strike="noStrike">
                          <a:effectLst/>
                        </a:rPr>
                        <a:t>Interiorización Valores del Código de integridad: Publicaciones intranet  Fase 5</a:t>
                      </a:r>
                      <a:endParaRPr lang="es-MX" sz="1400" b="0" i="0" u="none" strike="noStrike">
                        <a:solidFill>
                          <a:srgbClr val="000000"/>
                        </a:solidFill>
                        <a:effectLst/>
                        <a:latin typeface="Arial" panose="020B0604020202020204" pitchFamily="34" charset="0"/>
                      </a:endParaRPr>
                    </a:p>
                  </a:txBody>
                  <a:tcPr marL="6962" marR="6962" marT="6962" marB="0" anchor="ctr"/>
                </a:tc>
                <a:tc>
                  <a:txBody>
                    <a:bodyPr/>
                    <a:lstStyle/>
                    <a:p>
                      <a:pPr algn="ctr" fontAlgn="ctr"/>
                      <a:r>
                        <a:rPr lang="es-CO" sz="1400" u="none" strike="noStrike">
                          <a:effectLst/>
                        </a:rPr>
                        <a:t>Octubre</a:t>
                      </a:r>
                      <a:endParaRPr lang="es-CO" sz="1400" b="0" i="0" u="none" strike="noStrike">
                        <a:solidFill>
                          <a:srgbClr val="000000"/>
                        </a:solidFill>
                        <a:effectLst/>
                        <a:latin typeface="Arial" panose="020B0604020202020204" pitchFamily="34" charset="0"/>
                      </a:endParaRPr>
                    </a:p>
                  </a:txBody>
                  <a:tcPr marL="6962" marR="6962" marT="6962" marB="0" anchor="ctr"/>
                </a:tc>
                <a:tc>
                  <a:txBody>
                    <a:bodyPr/>
                    <a:lstStyle/>
                    <a:p>
                      <a:pPr algn="ctr" fontAlgn="ctr"/>
                      <a:r>
                        <a:rPr lang="es-CO" sz="1400" u="none" strike="noStrike" dirty="0">
                          <a:effectLst/>
                        </a:rPr>
                        <a:t>Todos los funcionarios</a:t>
                      </a:r>
                      <a:endParaRPr lang="es-CO" sz="1400" b="0" i="0" u="none" strike="noStrike" dirty="0">
                        <a:solidFill>
                          <a:srgbClr val="000000"/>
                        </a:solidFill>
                        <a:effectLst/>
                        <a:latin typeface="Arial" panose="020B0604020202020204" pitchFamily="34" charset="0"/>
                      </a:endParaRPr>
                    </a:p>
                  </a:txBody>
                  <a:tcPr marL="6962" marR="6962" marT="6962" marB="0" anchor="ctr"/>
                </a:tc>
                <a:extLst>
                  <a:ext uri="{0D108BD9-81ED-4DB2-BD59-A6C34878D82A}">
                    <a16:rowId xmlns:a16="http://schemas.microsoft.com/office/drawing/2014/main" val="10007"/>
                  </a:ext>
                </a:extLst>
              </a:tr>
              <a:tr h="447332">
                <a:tc>
                  <a:txBody>
                    <a:bodyPr/>
                    <a:lstStyle/>
                    <a:p>
                      <a:pPr algn="ctr" fontAlgn="ctr"/>
                      <a:r>
                        <a:rPr lang="es-MX" sz="1400" u="none" strike="noStrike" dirty="0">
                          <a:effectLst/>
                        </a:rPr>
                        <a:t>Interiorización Valores del Código de integridad: entrega habladores</a:t>
                      </a:r>
                      <a:endParaRPr lang="es-MX" sz="1400" b="0" i="0" u="none" strike="noStrike" dirty="0">
                        <a:solidFill>
                          <a:srgbClr val="000000"/>
                        </a:solidFill>
                        <a:effectLst/>
                        <a:latin typeface="Arial" panose="020B0604020202020204" pitchFamily="34" charset="0"/>
                      </a:endParaRPr>
                    </a:p>
                  </a:txBody>
                  <a:tcPr marL="6962" marR="6962" marT="6962" marB="0" anchor="ctr"/>
                </a:tc>
                <a:tc>
                  <a:txBody>
                    <a:bodyPr/>
                    <a:lstStyle/>
                    <a:p>
                      <a:pPr algn="ctr" fontAlgn="ctr"/>
                      <a:r>
                        <a:rPr lang="es-CO" sz="1400" u="none" strike="noStrike" dirty="0">
                          <a:effectLst/>
                        </a:rPr>
                        <a:t>Noviembre</a:t>
                      </a:r>
                      <a:endParaRPr lang="es-CO" sz="1400" b="0" i="0" u="none" strike="noStrike" dirty="0">
                        <a:solidFill>
                          <a:srgbClr val="000000"/>
                        </a:solidFill>
                        <a:effectLst/>
                        <a:latin typeface="Arial" panose="020B0604020202020204" pitchFamily="34" charset="0"/>
                      </a:endParaRPr>
                    </a:p>
                  </a:txBody>
                  <a:tcPr marL="6962" marR="6962" marT="6962" marB="0" anchor="ctr"/>
                </a:tc>
                <a:tc>
                  <a:txBody>
                    <a:bodyPr/>
                    <a:lstStyle/>
                    <a:p>
                      <a:pPr algn="ctr" fontAlgn="ctr"/>
                      <a:r>
                        <a:rPr lang="es-CO" sz="1400" u="none" strike="noStrike" dirty="0">
                          <a:effectLst/>
                        </a:rPr>
                        <a:t>Todos los funcionarios</a:t>
                      </a:r>
                      <a:endParaRPr lang="es-CO" sz="1400" b="0" i="0" u="none" strike="noStrike" dirty="0">
                        <a:solidFill>
                          <a:srgbClr val="000000"/>
                        </a:solidFill>
                        <a:effectLst/>
                        <a:latin typeface="Arial" panose="020B0604020202020204" pitchFamily="34" charset="0"/>
                      </a:endParaRPr>
                    </a:p>
                  </a:txBody>
                  <a:tcPr marL="6962" marR="6962" marT="6962" marB="0" anchor="ctr"/>
                </a:tc>
                <a:extLst>
                  <a:ext uri="{0D108BD9-81ED-4DB2-BD59-A6C34878D82A}">
                    <a16:rowId xmlns:a16="http://schemas.microsoft.com/office/drawing/2014/main" val="10008"/>
                  </a:ext>
                </a:extLst>
              </a:tr>
            </a:tbl>
          </a:graphicData>
        </a:graphic>
      </p:graphicFrame>
      <p:pic>
        <p:nvPicPr>
          <p:cNvPr id="9" name="Picture 2" descr="http://icons.iconarchive.com/icons/custom-icon-design/pretty-office-7/128/Calendar-ic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332" y="5649887"/>
            <a:ext cx="1018343" cy="10183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75780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3452" y="-1"/>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592460" y="-1"/>
            <a:ext cx="6551112"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357" y="637369"/>
            <a:ext cx="3132761" cy="651425"/>
          </a:xfrm>
          <a:prstGeom prst="rect">
            <a:avLst/>
          </a:prstGeom>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2464" y="5969990"/>
            <a:ext cx="1499261" cy="649841"/>
          </a:xfrm>
          <a:prstGeom prst="rect">
            <a:avLst/>
          </a:prstGeom>
        </p:spPr>
      </p:pic>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CuadroTexto 7"/>
          <p:cNvSpPr txBox="1"/>
          <p:nvPr/>
        </p:nvSpPr>
        <p:spPr>
          <a:xfrm>
            <a:off x="1" y="1801664"/>
            <a:ext cx="2592886" cy="707886"/>
          </a:xfrm>
          <a:prstGeom prst="rect">
            <a:avLst/>
          </a:prstGeom>
          <a:noFill/>
        </p:spPr>
        <p:txBody>
          <a:bodyPr wrap="square" rtlCol="0">
            <a:spAutoFit/>
          </a:bodyPr>
          <a:lstStyle/>
          <a:p>
            <a:pPr algn="ctr"/>
            <a:r>
              <a:rPr lang="es-CO" sz="2000" b="1" dirty="0">
                <a:solidFill>
                  <a:schemeClr val="bg1"/>
                </a:solidFill>
                <a:latin typeface="HelveticaNeueLT Std Med Cn" panose="020B0606030502030204" pitchFamily="34" charset="0"/>
                <a:cs typeface="Arial" panose="020B0604020202020204" pitchFamily="34" charset="0"/>
              </a:rPr>
              <a:t>GESTIÓN ÉTICA </a:t>
            </a:r>
          </a:p>
          <a:p>
            <a:pPr algn="ctr"/>
            <a:r>
              <a:rPr lang="es-CO" sz="2000" b="1" dirty="0">
                <a:solidFill>
                  <a:schemeClr val="bg1"/>
                </a:solidFill>
                <a:latin typeface="HelveticaNeueLT Std Med Cn" panose="020B0606030502030204" pitchFamily="34" charset="0"/>
                <a:cs typeface="Arial" panose="020B0604020202020204" pitchFamily="34" charset="0"/>
              </a:rPr>
              <a:t>INVIAS </a:t>
            </a:r>
          </a:p>
        </p:txBody>
      </p:sp>
      <p:sp>
        <p:nvSpPr>
          <p:cNvPr id="14" name="CuadroTexto 13">
            <a:extLst>
              <a:ext uri="{FF2B5EF4-FFF2-40B4-BE49-F238E27FC236}">
                <a16:creationId xmlns:a16="http://schemas.microsoft.com/office/drawing/2014/main" id="{F3075B7C-B361-4B74-B274-B8996946DDE9}"/>
              </a:ext>
            </a:extLst>
          </p:cNvPr>
          <p:cNvSpPr txBox="1"/>
          <p:nvPr/>
        </p:nvSpPr>
        <p:spPr>
          <a:xfrm>
            <a:off x="2723523" y="1339999"/>
            <a:ext cx="5926623" cy="923330"/>
          </a:xfrm>
          <a:prstGeom prst="rect">
            <a:avLst/>
          </a:prstGeom>
          <a:noFill/>
        </p:spPr>
        <p:txBody>
          <a:bodyPr wrap="square" rtlCol="0">
            <a:spAutoFit/>
          </a:bodyPr>
          <a:lstStyle/>
          <a:p>
            <a:pPr algn="just"/>
            <a:r>
              <a:rPr lang="es-MX" i="1" dirty="0"/>
              <a:t>1. Encuesta sobre la percepción que tienen los servidores públicos sobre los valores y el código de integridad  realizada  la </a:t>
            </a:r>
            <a:r>
              <a:rPr lang="es-MX" i="1" u="sng" dirty="0"/>
              <a:t>Oficina de Control Interno</a:t>
            </a:r>
            <a:r>
              <a:rPr lang="es-MX" i="1" dirty="0"/>
              <a:t> en el año 2018 </a:t>
            </a:r>
          </a:p>
        </p:txBody>
      </p:sp>
      <p:sp>
        <p:nvSpPr>
          <p:cNvPr id="15" name="CuadroTexto 14"/>
          <p:cNvSpPr txBox="1"/>
          <p:nvPr/>
        </p:nvSpPr>
        <p:spPr>
          <a:xfrm>
            <a:off x="3744939" y="778415"/>
            <a:ext cx="4501665" cy="369332"/>
          </a:xfrm>
          <a:prstGeom prst="rect">
            <a:avLst/>
          </a:prstGeom>
          <a:noFill/>
        </p:spPr>
        <p:txBody>
          <a:bodyPr wrap="square" rtlCol="0">
            <a:spAutoFit/>
          </a:bodyPr>
          <a:lstStyle/>
          <a:p>
            <a:pPr lvl="0" algn="ctr">
              <a:defRPr/>
            </a:pPr>
            <a:r>
              <a:rPr lang="es-MX" b="1" dirty="0">
                <a:solidFill>
                  <a:prstClr val="black"/>
                </a:solidFill>
                <a:effectLst>
                  <a:outerShdw blurRad="38100" dist="38100" dir="2700000" algn="tl">
                    <a:srgbClr val="C0C0C0"/>
                  </a:outerShdw>
                </a:effectLst>
                <a:latin typeface="Arial" panose="020B0604020202020204" pitchFamily="34" charset="0"/>
                <a:cs typeface="Arial" panose="020B0604020202020204" pitchFamily="34" charset="0"/>
              </a:rPr>
              <a:t>SEGUIMIENTO A LA GESTION ETICA</a:t>
            </a:r>
          </a:p>
        </p:txBody>
      </p:sp>
      <p:pic>
        <p:nvPicPr>
          <p:cNvPr id="13" name="Imagen 12">
            <a:extLst>
              <a:ext uri="{FF2B5EF4-FFF2-40B4-BE49-F238E27FC236}">
                <a16:creationId xmlns:a16="http://schemas.microsoft.com/office/drawing/2014/main" id="{126B67C0-49DF-4B5E-85E1-F2EE4D574F4C}"/>
              </a:ext>
            </a:extLst>
          </p:cNvPr>
          <p:cNvPicPr>
            <a:picLocks noChangeAspect="1"/>
          </p:cNvPicPr>
          <p:nvPr/>
        </p:nvPicPr>
        <p:blipFill rotWithShape="1">
          <a:blip r:embed="rId4"/>
          <a:srcRect l="1438" t="16134" r="22220" b="17548"/>
          <a:stretch/>
        </p:blipFill>
        <p:spPr>
          <a:xfrm>
            <a:off x="3031524" y="2540090"/>
            <a:ext cx="5618622" cy="30666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6" name="Picture 4" descr="http://icons.iconarchive.com/icons/alecive/flatwoken/128/Apps-Google-Drive-Fusion-Tables-ico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2380" y="5675583"/>
            <a:ext cx="944248" cy="944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0212520"/>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5334</TotalTime>
  <Words>1346</Words>
  <Application>Microsoft Office PowerPoint</Application>
  <PresentationFormat>Presentación en pantalla (4:3)</PresentationFormat>
  <Paragraphs>191</Paragraphs>
  <Slides>20</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20</vt:i4>
      </vt:variant>
    </vt:vector>
  </HeadingPairs>
  <TitlesOfParts>
    <vt:vector size="25" baseType="lpstr">
      <vt:lpstr>Arial</vt:lpstr>
      <vt:lpstr>Calibri</vt:lpstr>
      <vt:lpstr>Calibri Light</vt:lpstr>
      <vt:lpstr>HelveticaNeueLT Std Med Cn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Arturo Betancourt Gonzalez</dc:creator>
  <cp:lastModifiedBy>Sonia Enith Avila Castellanos</cp:lastModifiedBy>
  <cp:revision>137</cp:revision>
  <cp:lastPrinted>2018-12-21T19:17:54Z</cp:lastPrinted>
  <dcterms:created xsi:type="dcterms:W3CDTF">2018-12-06T15:24:51Z</dcterms:created>
  <dcterms:modified xsi:type="dcterms:W3CDTF">2019-05-28T20:13:56Z</dcterms:modified>
</cp:coreProperties>
</file>