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6" r:id="rId3"/>
    <p:sldMasterId id="2147483669" r:id="rId4"/>
    <p:sldMasterId id="2147483671" r:id="rId5"/>
    <p:sldMasterId id="2147483713" r:id="rId6"/>
  </p:sldMasterIdLst>
  <p:notesMasterIdLst>
    <p:notesMasterId r:id="rId28"/>
  </p:notesMasterIdLst>
  <p:sldIdLst>
    <p:sldId id="930" r:id="rId7"/>
    <p:sldId id="1032" r:id="rId8"/>
    <p:sldId id="1018" r:id="rId9"/>
    <p:sldId id="1019" r:id="rId10"/>
    <p:sldId id="1029" r:id="rId11"/>
    <p:sldId id="1020" r:id="rId12"/>
    <p:sldId id="1021" r:id="rId13"/>
    <p:sldId id="1022" r:id="rId14"/>
    <p:sldId id="1024" r:id="rId15"/>
    <p:sldId id="1023" r:id="rId16"/>
    <p:sldId id="1025" r:id="rId17"/>
    <p:sldId id="1026" r:id="rId18"/>
    <p:sldId id="1030" r:id="rId19"/>
    <p:sldId id="1033" r:id="rId20"/>
    <p:sldId id="1035" r:id="rId21"/>
    <p:sldId id="1036" r:id="rId22"/>
    <p:sldId id="1037" r:id="rId23"/>
    <p:sldId id="1039" r:id="rId24"/>
    <p:sldId id="1038" r:id="rId25"/>
    <p:sldId id="1040" r:id="rId26"/>
    <p:sldId id="1041" r:id="rId27"/>
  </p:sldIdLst>
  <p:sldSz cx="12192000" cy="6858000"/>
  <p:notesSz cx="7010400" cy="923607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  <a:srgbClr val="0B3663"/>
    <a:srgbClr val="6699FF"/>
    <a:srgbClr val="E2ECFD"/>
    <a:srgbClr val="3366CC"/>
    <a:srgbClr val="FFC000"/>
    <a:srgbClr val="E6AF00"/>
    <a:srgbClr val="EFF5FB"/>
    <a:srgbClr val="6600CC"/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6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937466-CC83-44AA-B7E4-6B358ECB9AE0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s-CO"/>
        </a:p>
      </dgm:t>
    </dgm:pt>
    <dgm:pt modelId="{6781667C-4FB6-4A5A-9A43-5F77EF54D117}">
      <dgm:prSet phldrT="[Texto]"/>
      <dgm:spPr/>
      <dgm:t>
        <a:bodyPr/>
        <a:lstStyle/>
        <a:p>
          <a:r>
            <a:rPr lang="es-CO" dirty="0"/>
            <a:t>Compromiso social</a:t>
          </a:r>
        </a:p>
      </dgm:t>
    </dgm:pt>
    <dgm:pt modelId="{85529BFA-0CEC-43F0-BAD3-7E0C32265A75}" type="parTrans" cxnId="{515937C5-2192-450F-8F9D-8356895AC073}">
      <dgm:prSet/>
      <dgm:spPr/>
      <dgm:t>
        <a:bodyPr/>
        <a:lstStyle/>
        <a:p>
          <a:endParaRPr lang="es-CO"/>
        </a:p>
      </dgm:t>
    </dgm:pt>
    <dgm:pt modelId="{E44AC07D-FF51-4683-B738-91F8F0DE79D5}" type="sibTrans" cxnId="{515937C5-2192-450F-8F9D-8356895AC073}">
      <dgm:prSet/>
      <dgm:spPr/>
      <dgm:t>
        <a:bodyPr/>
        <a:lstStyle/>
        <a:p>
          <a:endParaRPr lang="es-CO"/>
        </a:p>
      </dgm:t>
    </dgm:pt>
    <dgm:pt modelId="{9FC5C520-058F-406A-9A4D-BA0ECE7E7ED4}">
      <dgm:prSet phldrT="[Texto]"/>
      <dgm:spPr/>
      <dgm:t>
        <a:bodyPr/>
        <a:lstStyle/>
        <a:p>
          <a:r>
            <a:rPr lang="es-CO" dirty="0"/>
            <a:t>Valoración personal </a:t>
          </a:r>
        </a:p>
      </dgm:t>
    </dgm:pt>
    <dgm:pt modelId="{6FA1D623-9ABE-4C3A-808B-3376D91720F2}" type="parTrans" cxnId="{3C07C205-1635-49C9-AF11-D42ED67C7F96}">
      <dgm:prSet/>
      <dgm:spPr/>
      <dgm:t>
        <a:bodyPr/>
        <a:lstStyle/>
        <a:p>
          <a:endParaRPr lang="es-CO"/>
        </a:p>
      </dgm:t>
    </dgm:pt>
    <dgm:pt modelId="{E713B2C7-CA89-4448-8F90-0814991A8C20}" type="sibTrans" cxnId="{3C07C205-1635-49C9-AF11-D42ED67C7F96}">
      <dgm:prSet/>
      <dgm:spPr/>
      <dgm:t>
        <a:bodyPr/>
        <a:lstStyle/>
        <a:p>
          <a:endParaRPr lang="es-CO"/>
        </a:p>
      </dgm:t>
    </dgm:pt>
    <dgm:pt modelId="{D4B57E97-F80D-4AAF-B980-18E3EB6F6E4F}">
      <dgm:prSet phldrT="[Texto]"/>
      <dgm:spPr/>
      <dgm:t>
        <a:bodyPr/>
        <a:lstStyle/>
        <a:p>
          <a:r>
            <a:rPr lang="es-CO" dirty="0"/>
            <a:t>Mejoramiento continuo</a:t>
          </a:r>
        </a:p>
      </dgm:t>
    </dgm:pt>
    <dgm:pt modelId="{CD131ADA-1D7B-49E5-9C01-403A98A1E058}" type="parTrans" cxnId="{9C2AAAB3-79DB-4673-B3E5-8C334444E621}">
      <dgm:prSet/>
      <dgm:spPr/>
      <dgm:t>
        <a:bodyPr/>
        <a:lstStyle/>
        <a:p>
          <a:endParaRPr lang="es-CO"/>
        </a:p>
      </dgm:t>
    </dgm:pt>
    <dgm:pt modelId="{728F8D2D-6193-4C32-932C-A7C34AE81E5B}" type="sibTrans" cxnId="{9C2AAAB3-79DB-4673-B3E5-8C334444E621}">
      <dgm:prSet/>
      <dgm:spPr/>
      <dgm:t>
        <a:bodyPr/>
        <a:lstStyle/>
        <a:p>
          <a:endParaRPr lang="es-CO"/>
        </a:p>
      </dgm:t>
    </dgm:pt>
    <dgm:pt modelId="{A7B7A9B7-59BA-4E64-9B78-8D09BFCB6D8A}">
      <dgm:prSet/>
      <dgm:spPr/>
      <dgm:t>
        <a:bodyPr/>
        <a:lstStyle/>
        <a:p>
          <a:r>
            <a:rPr lang="es-CO" dirty="0"/>
            <a:t>Orientación al servicio</a:t>
          </a:r>
        </a:p>
      </dgm:t>
    </dgm:pt>
    <dgm:pt modelId="{88D651A8-497D-45D6-8B93-B2F4A9EF7801}" type="parTrans" cxnId="{FD749137-1078-40E1-96F7-61604040B9B1}">
      <dgm:prSet/>
      <dgm:spPr/>
      <dgm:t>
        <a:bodyPr/>
        <a:lstStyle/>
        <a:p>
          <a:endParaRPr lang="es-CO"/>
        </a:p>
      </dgm:t>
    </dgm:pt>
    <dgm:pt modelId="{407DA6B7-CF61-466E-8528-86A975FCB62E}" type="sibTrans" cxnId="{FD749137-1078-40E1-96F7-61604040B9B1}">
      <dgm:prSet/>
      <dgm:spPr/>
      <dgm:t>
        <a:bodyPr/>
        <a:lstStyle/>
        <a:p>
          <a:endParaRPr lang="es-CO"/>
        </a:p>
      </dgm:t>
    </dgm:pt>
    <dgm:pt modelId="{385EC751-74FB-48C9-A1E2-B7CCB8802196}">
      <dgm:prSet/>
      <dgm:spPr/>
      <dgm:t>
        <a:bodyPr/>
        <a:lstStyle/>
        <a:p>
          <a:r>
            <a:rPr lang="es-CO" dirty="0"/>
            <a:t>Coordinación</a:t>
          </a:r>
        </a:p>
      </dgm:t>
    </dgm:pt>
    <dgm:pt modelId="{26DA8981-D8DE-41FE-A5AB-703C7AB0392E}" type="parTrans" cxnId="{73B6E82D-1F47-4533-8508-29210C0929CF}">
      <dgm:prSet/>
      <dgm:spPr/>
      <dgm:t>
        <a:bodyPr/>
        <a:lstStyle/>
        <a:p>
          <a:endParaRPr lang="es-CO"/>
        </a:p>
      </dgm:t>
    </dgm:pt>
    <dgm:pt modelId="{42345EBF-B9D4-41F9-B9D4-E9AD79F63BBD}" type="sibTrans" cxnId="{73B6E82D-1F47-4533-8508-29210C0929CF}">
      <dgm:prSet/>
      <dgm:spPr/>
      <dgm:t>
        <a:bodyPr/>
        <a:lstStyle/>
        <a:p>
          <a:endParaRPr lang="es-CO"/>
        </a:p>
      </dgm:t>
    </dgm:pt>
    <dgm:pt modelId="{76356AD0-44FB-4D97-BABA-F2D9E92BF465}">
      <dgm:prSet/>
      <dgm:spPr/>
      <dgm:t>
        <a:bodyPr/>
        <a:lstStyle/>
        <a:p>
          <a:r>
            <a:rPr lang="es-CO" dirty="0"/>
            <a:t>Innovación</a:t>
          </a:r>
        </a:p>
      </dgm:t>
    </dgm:pt>
    <dgm:pt modelId="{AAB3E69D-763C-42EC-A8B7-1529144A1E6B}" type="parTrans" cxnId="{2AB6D7B2-9416-48E2-AEDE-942EE3492244}">
      <dgm:prSet/>
      <dgm:spPr/>
      <dgm:t>
        <a:bodyPr/>
        <a:lstStyle/>
        <a:p>
          <a:endParaRPr lang="es-CO"/>
        </a:p>
      </dgm:t>
    </dgm:pt>
    <dgm:pt modelId="{EB55DEBB-CFB7-4141-8914-289A5CC6A473}" type="sibTrans" cxnId="{2AB6D7B2-9416-48E2-AEDE-942EE3492244}">
      <dgm:prSet/>
      <dgm:spPr/>
      <dgm:t>
        <a:bodyPr/>
        <a:lstStyle/>
        <a:p>
          <a:endParaRPr lang="es-CO"/>
        </a:p>
      </dgm:t>
    </dgm:pt>
    <dgm:pt modelId="{AEF6C3EC-7C29-468C-A7B5-E4C29138FD9B}">
      <dgm:prSet/>
      <dgm:spPr/>
      <dgm:t>
        <a:bodyPr/>
        <a:lstStyle/>
        <a:p>
          <a:r>
            <a:rPr lang="es-CO" dirty="0"/>
            <a:t>Gestión por resultados </a:t>
          </a:r>
        </a:p>
      </dgm:t>
    </dgm:pt>
    <dgm:pt modelId="{4754F151-28B5-47DF-ACDE-C4B8809D7FEE}" type="parTrans" cxnId="{4787E10D-AEEA-4F3A-AD37-2A6DF32AB04A}">
      <dgm:prSet/>
      <dgm:spPr/>
      <dgm:t>
        <a:bodyPr/>
        <a:lstStyle/>
        <a:p>
          <a:endParaRPr lang="es-CO"/>
        </a:p>
      </dgm:t>
    </dgm:pt>
    <dgm:pt modelId="{BFB9244F-0D95-439C-8CEC-F0193139A492}" type="sibTrans" cxnId="{4787E10D-AEEA-4F3A-AD37-2A6DF32AB04A}">
      <dgm:prSet/>
      <dgm:spPr/>
      <dgm:t>
        <a:bodyPr/>
        <a:lstStyle/>
        <a:p>
          <a:endParaRPr lang="es-CO"/>
        </a:p>
      </dgm:t>
    </dgm:pt>
    <dgm:pt modelId="{18F436C3-DD05-4E2E-881D-BF4D6C6F5814}" type="pres">
      <dgm:prSet presAssocID="{19937466-CC83-44AA-B7E4-6B358ECB9AE0}" presName="Name0" presStyleCnt="0">
        <dgm:presLayoutVars>
          <dgm:chMax val="7"/>
          <dgm:chPref val="7"/>
          <dgm:dir/>
        </dgm:presLayoutVars>
      </dgm:prSet>
      <dgm:spPr/>
    </dgm:pt>
    <dgm:pt modelId="{C27D4766-D961-49A5-839C-81290B803B34}" type="pres">
      <dgm:prSet presAssocID="{19937466-CC83-44AA-B7E4-6B358ECB9AE0}" presName="Name1" presStyleCnt="0"/>
      <dgm:spPr/>
    </dgm:pt>
    <dgm:pt modelId="{E173620C-2411-49FD-B838-020A7A4B299E}" type="pres">
      <dgm:prSet presAssocID="{19937466-CC83-44AA-B7E4-6B358ECB9AE0}" presName="cycle" presStyleCnt="0"/>
      <dgm:spPr/>
    </dgm:pt>
    <dgm:pt modelId="{128C1735-C063-4070-816A-CFFCDD508755}" type="pres">
      <dgm:prSet presAssocID="{19937466-CC83-44AA-B7E4-6B358ECB9AE0}" presName="srcNode" presStyleLbl="node1" presStyleIdx="0" presStyleCnt="7"/>
      <dgm:spPr/>
    </dgm:pt>
    <dgm:pt modelId="{606C1046-BDDB-4A73-9C7C-24F038409D6C}" type="pres">
      <dgm:prSet presAssocID="{19937466-CC83-44AA-B7E4-6B358ECB9AE0}" presName="conn" presStyleLbl="parChTrans1D2" presStyleIdx="0" presStyleCnt="1"/>
      <dgm:spPr/>
    </dgm:pt>
    <dgm:pt modelId="{2446B400-C38F-4041-882C-586ADB19CB5D}" type="pres">
      <dgm:prSet presAssocID="{19937466-CC83-44AA-B7E4-6B358ECB9AE0}" presName="extraNode" presStyleLbl="node1" presStyleIdx="0" presStyleCnt="7"/>
      <dgm:spPr/>
    </dgm:pt>
    <dgm:pt modelId="{5CB5238B-0644-4FF8-BD98-A77A7CA571E3}" type="pres">
      <dgm:prSet presAssocID="{19937466-CC83-44AA-B7E4-6B358ECB9AE0}" presName="dstNode" presStyleLbl="node1" presStyleIdx="0" presStyleCnt="7"/>
      <dgm:spPr/>
    </dgm:pt>
    <dgm:pt modelId="{CFA15D23-328D-474B-9BEB-E29F87992699}" type="pres">
      <dgm:prSet presAssocID="{6781667C-4FB6-4A5A-9A43-5F77EF54D117}" presName="text_1" presStyleLbl="node1" presStyleIdx="0" presStyleCnt="7">
        <dgm:presLayoutVars>
          <dgm:bulletEnabled val="1"/>
        </dgm:presLayoutVars>
      </dgm:prSet>
      <dgm:spPr/>
    </dgm:pt>
    <dgm:pt modelId="{73C16A53-24CA-4B7B-B122-0A265B0C7FB1}" type="pres">
      <dgm:prSet presAssocID="{6781667C-4FB6-4A5A-9A43-5F77EF54D117}" presName="accent_1" presStyleCnt="0"/>
      <dgm:spPr/>
    </dgm:pt>
    <dgm:pt modelId="{794DF787-8DBF-4327-A80A-EAEB0C36D8BD}" type="pres">
      <dgm:prSet presAssocID="{6781667C-4FB6-4A5A-9A43-5F77EF54D117}" presName="accentRepeatNode" presStyleLbl="solidFgAcc1" presStyleIdx="0" presStyleCnt="7"/>
      <dgm:spPr/>
    </dgm:pt>
    <dgm:pt modelId="{B454DE5B-EF21-48E4-8AAD-EB862747C9EE}" type="pres">
      <dgm:prSet presAssocID="{9FC5C520-058F-406A-9A4D-BA0ECE7E7ED4}" presName="text_2" presStyleLbl="node1" presStyleIdx="1" presStyleCnt="7">
        <dgm:presLayoutVars>
          <dgm:bulletEnabled val="1"/>
        </dgm:presLayoutVars>
      </dgm:prSet>
      <dgm:spPr/>
    </dgm:pt>
    <dgm:pt modelId="{7ECD47F3-8633-4E8F-9BB2-B9D89712C46E}" type="pres">
      <dgm:prSet presAssocID="{9FC5C520-058F-406A-9A4D-BA0ECE7E7ED4}" presName="accent_2" presStyleCnt="0"/>
      <dgm:spPr/>
    </dgm:pt>
    <dgm:pt modelId="{2AA94F72-2D9E-4233-B852-A9B701AA1579}" type="pres">
      <dgm:prSet presAssocID="{9FC5C520-058F-406A-9A4D-BA0ECE7E7ED4}" presName="accentRepeatNode" presStyleLbl="solidFgAcc1" presStyleIdx="1" presStyleCnt="7"/>
      <dgm:spPr/>
    </dgm:pt>
    <dgm:pt modelId="{F4F4D870-41B5-4B7C-98E1-19D713F43063}" type="pres">
      <dgm:prSet presAssocID="{A7B7A9B7-59BA-4E64-9B78-8D09BFCB6D8A}" presName="text_3" presStyleLbl="node1" presStyleIdx="2" presStyleCnt="7">
        <dgm:presLayoutVars>
          <dgm:bulletEnabled val="1"/>
        </dgm:presLayoutVars>
      </dgm:prSet>
      <dgm:spPr/>
    </dgm:pt>
    <dgm:pt modelId="{66A5DFE7-F4F2-4D18-A07B-E581DA7760CF}" type="pres">
      <dgm:prSet presAssocID="{A7B7A9B7-59BA-4E64-9B78-8D09BFCB6D8A}" presName="accent_3" presStyleCnt="0"/>
      <dgm:spPr/>
    </dgm:pt>
    <dgm:pt modelId="{21F04D7D-5E52-4023-8834-116CAC8B28E1}" type="pres">
      <dgm:prSet presAssocID="{A7B7A9B7-59BA-4E64-9B78-8D09BFCB6D8A}" presName="accentRepeatNode" presStyleLbl="solidFgAcc1" presStyleIdx="2" presStyleCnt="7"/>
      <dgm:spPr/>
    </dgm:pt>
    <dgm:pt modelId="{7C502D29-1889-4A0F-8762-9745801FD52D}" type="pres">
      <dgm:prSet presAssocID="{385EC751-74FB-48C9-A1E2-B7CCB8802196}" presName="text_4" presStyleLbl="node1" presStyleIdx="3" presStyleCnt="7">
        <dgm:presLayoutVars>
          <dgm:bulletEnabled val="1"/>
        </dgm:presLayoutVars>
      </dgm:prSet>
      <dgm:spPr/>
    </dgm:pt>
    <dgm:pt modelId="{D6BD0BA7-0F11-4D80-BFEB-B6865FD6A437}" type="pres">
      <dgm:prSet presAssocID="{385EC751-74FB-48C9-A1E2-B7CCB8802196}" presName="accent_4" presStyleCnt="0"/>
      <dgm:spPr/>
    </dgm:pt>
    <dgm:pt modelId="{C835B3F7-1F71-4D18-BEE5-A603A1DCB176}" type="pres">
      <dgm:prSet presAssocID="{385EC751-74FB-48C9-A1E2-B7CCB8802196}" presName="accentRepeatNode" presStyleLbl="solidFgAcc1" presStyleIdx="3" presStyleCnt="7"/>
      <dgm:spPr/>
    </dgm:pt>
    <dgm:pt modelId="{9FB54173-73F9-468D-9ECF-D9532B9338C7}" type="pres">
      <dgm:prSet presAssocID="{76356AD0-44FB-4D97-BABA-F2D9E92BF465}" presName="text_5" presStyleLbl="node1" presStyleIdx="4" presStyleCnt="7">
        <dgm:presLayoutVars>
          <dgm:bulletEnabled val="1"/>
        </dgm:presLayoutVars>
      </dgm:prSet>
      <dgm:spPr/>
    </dgm:pt>
    <dgm:pt modelId="{0E41CE7F-02DB-4EB7-B9D3-C8E99006C49D}" type="pres">
      <dgm:prSet presAssocID="{76356AD0-44FB-4D97-BABA-F2D9E92BF465}" presName="accent_5" presStyleCnt="0"/>
      <dgm:spPr/>
    </dgm:pt>
    <dgm:pt modelId="{16674CCD-4D97-46E0-A673-00BA9BCEB4AB}" type="pres">
      <dgm:prSet presAssocID="{76356AD0-44FB-4D97-BABA-F2D9E92BF465}" presName="accentRepeatNode" presStyleLbl="solidFgAcc1" presStyleIdx="4" presStyleCnt="7"/>
      <dgm:spPr/>
    </dgm:pt>
    <dgm:pt modelId="{F43E2092-395B-45B2-ABA3-EBFEDF08B068}" type="pres">
      <dgm:prSet presAssocID="{AEF6C3EC-7C29-468C-A7B5-E4C29138FD9B}" presName="text_6" presStyleLbl="node1" presStyleIdx="5" presStyleCnt="7">
        <dgm:presLayoutVars>
          <dgm:bulletEnabled val="1"/>
        </dgm:presLayoutVars>
      </dgm:prSet>
      <dgm:spPr/>
    </dgm:pt>
    <dgm:pt modelId="{60852F77-E80F-4926-9D41-F084BE058A72}" type="pres">
      <dgm:prSet presAssocID="{AEF6C3EC-7C29-468C-A7B5-E4C29138FD9B}" presName="accent_6" presStyleCnt="0"/>
      <dgm:spPr/>
    </dgm:pt>
    <dgm:pt modelId="{35AC8073-EB91-4FB3-90B5-0E5DE639DC67}" type="pres">
      <dgm:prSet presAssocID="{AEF6C3EC-7C29-468C-A7B5-E4C29138FD9B}" presName="accentRepeatNode" presStyleLbl="solidFgAcc1" presStyleIdx="5" presStyleCnt="7"/>
      <dgm:spPr/>
    </dgm:pt>
    <dgm:pt modelId="{6FF07766-00F0-4CCF-A89A-3549BD66D4A0}" type="pres">
      <dgm:prSet presAssocID="{D4B57E97-F80D-4AAF-B980-18E3EB6F6E4F}" presName="text_7" presStyleLbl="node1" presStyleIdx="6" presStyleCnt="7">
        <dgm:presLayoutVars>
          <dgm:bulletEnabled val="1"/>
        </dgm:presLayoutVars>
      </dgm:prSet>
      <dgm:spPr/>
    </dgm:pt>
    <dgm:pt modelId="{C4BB7921-8360-48F5-82CF-2C61FC8DC566}" type="pres">
      <dgm:prSet presAssocID="{D4B57E97-F80D-4AAF-B980-18E3EB6F6E4F}" presName="accent_7" presStyleCnt="0"/>
      <dgm:spPr/>
    </dgm:pt>
    <dgm:pt modelId="{EA57E88C-04A2-4817-A83B-09B9D77F8E89}" type="pres">
      <dgm:prSet presAssocID="{D4B57E97-F80D-4AAF-B980-18E3EB6F6E4F}" presName="accentRepeatNode" presStyleLbl="solidFgAcc1" presStyleIdx="6" presStyleCnt="7"/>
      <dgm:spPr/>
    </dgm:pt>
  </dgm:ptLst>
  <dgm:cxnLst>
    <dgm:cxn modelId="{3C07C205-1635-49C9-AF11-D42ED67C7F96}" srcId="{19937466-CC83-44AA-B7E4-6B358ECB9AE0}" destId="{9FC5C520-058F-406A-9A4D-BA0ECE7E7ED4}" srcOrd="1" destOrd="0" parTransId="{6FA1D623-9ABE-4C3A-808B-3376D91720F2}" sibTransId="{E713B2C7-CA89-4448-8F90-0814991A8C20}"/>
    <dgm:cxn modelId="{4787E10D-AEEA-4F3A-AD37-2A6DF32AB04A}" srcId="{19937466-CC83-44AA-B7E4-6B358ECB9AE0}" destId="{AEF6C3EC-7C29-468C-A7B5-E4C29138FD9B}" srcOrd="5" destOrd="0" parTransId="{4754F151-28B5-47DF-ACDE-C4B8809D7FEE}" sibTransId="{BFB9244F-0D95-439C-8CEC-F0193139A492}"/>
    <dgm:cxn modelId="{73BC3614-BC5B-4C8B-888A-DBB64B9FFD4C}" type="presOf" srcId="{AEF6C3EC-7C29-468C-A7B5-E4C29138FD9B}" destId="{F43E2092-395B-45B2-ABA3-EBFEDF08B068}" srcOrd="0" destOrd="0" presId="urn:microsoft.com/office/officeart/2008/layout/VerticalCurvedList"/>
    <dgm:cxn modelId="{D3264B2D-7A44-4752-BCC8-B7BC40EB1BF5}" type="presOf" srcId="{E44AC07D-FF51-4683-B738-91F8F0DE79D5}" destId="{606C1046-BDDB-4A73-9C7C-24F038409D6C}" srcOrd="0" destOrd="0" presId="urn:microsoft.com/office/officeart/2008/layout/VerticalCurvedList"/>
    <dgm:cxn modelId="{73B6E82D-1F47-4533-8508-29210C0929CF}" srcId="{19937466-CC83-44AA-B7E4-6B358ECB9AE0}" destId="{385EC751-74FB-48C9-A1E2-B7CCB8802196}" srcOrd="3" destOrd="0" parTransId="{26DA8981-D8DE-41FE-A5AB-703C7AB0392E}" sibTransId="{42345EBF-B9D4-41F9-B9D4-E9AD79F63BBD}"/>
    <dgm:cxn modelId="{FD749137-1078-40E1-96F7-61604040B9B1}" srcId="{19937466-CC83-44AA-B7E4-6B358ECB9AE0}" destId="{A7B7A9B7-59BA-4E64-9B78-8D09BFCB6D8A}" srcOrd="2" destOrd="0" parTransId="{88D651A8-497D-45D6-8B93-B2F4A9EF7801}" sibTransId="{407DA6B7-CF61-466E-8528-86A975FCB62E}"/>
    <dgm:cxn modelId="{8244457D-F24B-4180-B039-BF73F81DC462}" type="presOf" srcId="{D4B57E97-F80D-4AAF-B980-18E3EB6F6E4F}" destId="{6FF07766-00F0-4CCF-A89A-3549BD66D4A0}" srcOrd="0" destOrd="0" presId="urn:microsoft.com/office/officeart/2008/layout/VerticalCurvedList"/>
    <dgm:cxn modelId="{9BC70C8B-453D-4A42-8B3B-B0A7737922C2}" type="presOf" srcId="{385EC751-74FB-48C9-A1E2-B7CCB8802196}" destId="{7C502D29-1889-4A0F-8762-9745801FD52D}" srcOrd="0" destOrd="0" presId="urn:microsoft.com/office/officeart/2008/layout/VerticalCurvedList"/>
    <dgm:cxn modelId="{743B44AA-6F00-4864-BC9B-2AF3549C35FE}" type="presOf" srcId="{A7B7A9B7-59BA-4E64-9B78-8D09BFCB6D8A}" destId="{F4F4D870-41B5-4B7C-98E1-19D713F43063}" srcOrd="0" destOrd="0" presId="urn:microsoft.com/office/officeart/2008/layout/VerticalCurvedList"/>
    <dgm:cxn modelId="{2AB6D7B2-9416-48E2-AEDE-942EE3492244}" srcId="{19937466-CC83-44AA-B7E4-6B358ECB9AE0}" destId="{76356AD0-44FB-4D97-BABA-F2D9E92BF465}" srcOrd="4" destOrd="0" parTransId="{AAB3E69D-763C-42EC-A8B7-1529144A1E6B}" sibTransId="{EB55DEBB-CFB7-4141-8914-289A5CC6A473}"/>
    <dgm:cxn modelId="{9C2AAAB3-79DB-4673-B3E5-8C334444E621}" srcId="{19937466-CC83-44AA-B7E4-6B358ECB9AE0}" destId="{D4B57E97-F80D-4AAF-B980-18E3EB6F6E4F}" srcOrd="6" destOrd="0" parTransId="{CD131ADA-1D7B-49E5-9C01-403A98A1E058}" sibTransId="{728F8D2D-6193-4C32-932C-A7C34AE81E5B}"/>
    <dgm:cxn modelId="{8FFA0CB9-CC47-4F07-9E41-825A6CC5920F}" type="presOf" srcId="{76356AD0-44FB-4D97-BABA-F2D9E92BF465}" destId="{9FB54173-73F9-468D-9ECF-D9532B9338C7}" srcOrd="0" destOrd="0" presId="urn:microsoft.com/office/officeart/2008/layout/VerticalCurvedList"/>
    <dgm:cxn modelId="{3F4B79C1-59D8-49E6-938E-6004A71048F3}" type="presOf" srcId="{9FC5C520-058F-406A-9A4D-BA0ECE7E7ED4}" destId="{B454DE5B-EF21-48E4-8AAD-EB862747C9EE}" srcOrd="0" destOrd="0" presId="urn:microsoft.com/office/officeart/2008/layout/VerticalCurvedList"/>
    <dgm:cxn modelId="{515937C5-2192-450F-8F9D-8356895AC073}" srcId="{19937466-CC83-44AA-B7E4-6B358ECB9AE0}" destId="{6781667C-4FB6-4A5A-9A43-5F77EF54D117}" srcOrd="0" destOrd="0" parTransId="{85529BFA-0CEC-43F0-BAD3-7E0C32265A75}" sibTransId="{E44AC07D-FF51-4683-B738-91F8F0DE79D5}"/>
    <dgm:cxn modelId="{55B228D5-E20C-4779-A775-6E72D4CED3EA}" type="presOf" srcId="{6781667C-4FB6-4A5A-9A43-5F77EF54D117}" destId="{CFA15D23-328D-474B-9BEB-E29F87992699}" srcOrd="0" destOrd="0" presId="urn:microsoft.com/office/officeart/2008/layout/VerticalCurvedList"/>
    <dgm:cxn modelId="{10257BDD-C6AB-4383-9D1F-0FECA5CC81D9}" type="presOf" srcId="{19937466-CC83-44AA-B7E4-6B358ECB9AE0}" destId="{18F436C3-DD05-4E2E-881D-BF4D6C6F5814}" srcOrd="0" destOrd="0" presId="urn:microsoft.com/office/officeart/2008/layout/VerticalCurvedList"/>
    <dgm:cxn modelId="{3F7DFAA3-A09D-4375-A8C5-140C00BC5CBB}" type="presParOf" srcId="{18F436C3-DD05-4E2E-881D-BF4D6C6F5814}" destId="{C27D4766-D961-49A5-839C-81290B803B34}" srcOrd="0" destOrd="0" presId="urn:microsoft.com/office/officeart/2008/layout/VerticalCurvedList"/>
    <dgm:cxn modelId="{87701DB4-8C4E-4F21-BD50-0B662BE7CFDF}" type="presParOf" srcId="{C27D4766-D961-49A5-839C-81290B803B34}" destId="{E173620C-2411-49FD-B838-020A7A4B299E}" srcOrd="0" destOrd="0" presId="urn:microsoft.com/office/officeart/2008/layout/VerticalCurvedList"/>
    <dgm:cxn modelId="{D671B505-2FB3-446E-AA23-343FE8451269}" type="presParOf" srcId="{E173620C-2411-49FD-B838-020A7A4B299E}" destId="{128C1735-C063-4070-816A-CFFCDD508755}" srcOrd="0" destOrd="0" presId="urn:microsoft.com/office/officeart/2008/layout/VerticalCurvedList"/>
    <dgm:cxn modelId="{1E3BA59E-29FA-422F-925D-06970DA0236A}" type="presParOf" srcId="{E173620C-2411-49FD-B838-020A7A4B299E}" destId="{606C1046-BDDB-4A73-9C7C-24F038409D6C}" srcOrd="1" destOrd="0" presId="urn:microsoft.com/office/officeart/2008/layout/VerticalCurvedList"/>
    <dgm:cxn modelId="{4575A554-4D65-45CF-BA1F-28000E9D3DE6}" type="presParOf" srcId="{E173620C-2411-49FD-B838-020A7A4B299E}" destId="{2446B400-C38F-4041-882C-586ADB19CB5D}" srcOrd="2" destOrd="0" presId="urn:microsoft.com/office/officeart/2008/layout/VerticalCurvedList"/>
    <dgm:cxn modelId="{44F33B34-594A-44DB-960F-0BA9BD8F232B}" type="presParOf" srcId="{E173620C-2411-49FD-B838-020A7A4B299E}" destId="{5CB5238B-0644-4FF8-BD98-A77A7CA571E3}" srcOrd="3" destOrd="0" presId="urn:microsoft.com/office/officeart/2008/layout/VerticalCurvedList"/>
    <dgm:cxn modelId="{FB43BFB8-43DF-4621-9B9C-9BBA5CAF2E4B}" type="presParOf" srcId="{C27D4766-D961-49A5-839C-81290B803B34}" destId="{CFA15D23-328D-474B-9BEB-E29F87992699}" srcOrd="1" destOrd="0" presId="urn:microsoft.com/office/officeart/2008/layout/VerticalCurvedList"/>
    <dgm:cxn modelId="{3272E449-05A9-47C6-8A6B-4A37160B8FA0}" type="presParOf" srcId="{C27D4766-D961-49A5-839C-81290B803B34}" destId="{73C16A53-24CA-4B7B-B122-0A265B0C7FB1}" srcOrd="2" destOrd="0" presId="urn:microsoft.com/office/officeart/2008/layout/VerticalCurvedList"/>
    <dgm:cxn modelId="{A0FD8783-336D-4DB4-B2D6-7E25A0055D62}" type="presParOf" srcId="{73C16A53-24CA-4B7B-B122-0A265B0C7FB1}" destId="{794DF787-8DBF-4327-A80A-EAEB0C36D8BD}" srcOrd="0" destOrd="0" presId="urn:microsoft.com/office/officeart/2008/layout/VerticalCurvedList"/>
    <dgm:cxn modelId="{BD407EA5-4903-4834-B4AD-5735C29E2A1C}" type="presParOf" srcId="{C27D4766-D961-49A5-839C-81290B803B34}" destId="{B454DE5B-EF21-48E4-8AAD-EB862747C9EE}" srcOrd="3" destOrd="0" presId="urn:microsoft.com/office/officeart/2008/layout/VerticalCurvedList"/>
    <dgm:cxn modelId="{A10B4CBE-1807-46F2-9401-C94F7A587646}" type="presParOf" srcId="{C27D4766-D961-49A5-839C-81290B803B34}" destId="{7ECD47F3-8633-4E8F-9BB2-B9D89712C46E}" srcOrd="4" destOrd="0" presId="urn:microsoft.com/office/officeart/2008/layout/VerticalCurvedList"/>
    <dgm:cxn modelId="{44D4A3AA-E61D-4B20-83A0-788744DFA275}" type="presParOf" srcId="{7ECD47F3-8633-4E8F-9BB2-B9D89712C46E}" destId="{2AA94F72-2D9E-4233-B852-A9B701AA1579}" srcOrd="0" destOrd="0" presId="urn:microsoft.com/office/officeart/2008/layout/VerticalCurvedList"/>
    <dgm:cxn modelId="{ACDD9369-8FB0-451A-AF21-47B7F5A91150}" type="presParOf" srcId="{C27D4766-D961-49A5-839C-81290B803B34}" destId="{F4F4D870-41B5-4B7C-98E1-19D713F43063}" srcOrd="5" destOrd="0" presId="urn:microsoft.com/office/officeart/2008/layout/VerticalCurvedList"/>
    <dgm:cxn modelId="{B23F8A0B-0192-4124-913D-B395CE567A0F}" type="presParOf" srcId="{C27D4766-D961-49A5-839C-81290B803B34}" destId="{66A5DFE7-F4F2-4D18-A07B-E581DA7760CF}" srcOrd="6" destOrd="0" presId="urn:microsoft.com/office/officeart/2008/layout/VerticalCurvedList"/>
    <dgm:cxn modelId="{89C14B08-6840-47EF-886F-82009B8BF6BF}" type="presParOf" srcId="{66A5DFE7-F4F2-4D18-A07B-E581DA7760CF}" destId="{21F04D7D-5E52-4023-8834-116CAC8B28E1}" srcOrd="0" destOrd="0" presId="urn:microsoft.com/office/officeart/2008/layout/VerticalCurvedList"/>
    <dgm:cxn modelId="{10ADD210-C74E-41FC-AABE-3127C3FDBC0C}" type="presParOf" srcId="{C27D4766-D961-49A5-839C-81290B803B34}" destId="{7C502D29-1889-4A0F-8762-9745801FD52D}" srcOrd="7" destOrd="0" presId="urn:microsoft.com/office/officeart/2008/layout/VerticalCurvedList"/>
    <dgm:cxn modelId="{97FE1710-ECFF-47ED-95E6-E9716442052B}" type="presParOf" srcId="{C27D4766-D961-49A5-839C-81290B803B34}" destId="{D6BD0BA7-0F11-4D80-BFEB-B6865FD6A437}" srcOrd="8" destOrd="0" presId="urn:microsoft.com/office/officeart/2008/layout/VerticalCurvedList"/>
    <dgm:cxn modelId="{66E01CA9-1EF1-4035-A92C-968975637C77}" type="presParOf" srcId="{D6BD0BA7-0F11-4D80-BFEB-B6865FD6A437}" destId="{C835B3F7-1F71-4D18-BEE5-A603A1DCB176}" srcOrd="0" destOrd="0" presId="urn:microsoft.com/office/officeart/2008/layout/VerticalCurvedList"/>
    <dgm:cxn modelId="{C9E878EA-C510-4F15-BC00-2EE52E79C2B5}" type="presParOf" srcId="{C27D4766-D961-49A5-839C-81290B803B34}" destId="{9FB54173-73F9-468D-9ECF-D9532B9338C7}" srcOrd="9" destOrd="0" presId="urn:microsoft.com/office/officeart/2008/layout/VerticalCurvedList"/>
    <dgm:cxn modelId="{98C31F65-AF75-48EF-ABFA-46FDB9BCE77E}" type="presParOf" srcId="{C27D4766-D961-49A5-839C-81290B803B34}" destId="{0E41CE7F-02DB-4EB7-B9D3-C8E99006C49D}" srcOrd="10" destOrd="0" presId="urn:microsoft.com/office/officeart/2008/layout/VerticalCurvedList"/>
    <dgm:cxn modelId="{A15A6714-7E9D-4D5E-A5AA-2D72F8E38757}" type="presParOf" srcId="{0E41CE7F-02DB-4EB7-B9D3-C8E99006C49D}" destId="{16674CCD-4D97-46E0-A673-00BA9BCEB4AB}" srcOrd="0" destOrd="0" presId="urn:microsoft.com/office/officeart/2008/layout/VerticalCurvedList"/>
    <dgm:cxn modelId="{95693F83-9242-48F8-AA5A-956F14FE4AC4}" type="presParOf" srcId="{C27D4766-D961-49A5-839C-81290B803B34}" destId="{F43E2092-395B-45B2-ABA3-EBFEDF08B068}" srcOrd="11" destOrd="0" presId="urn:microsoft.com/office/officeart/2008/layout/VerticalCurvedList"/>
    <dgm:cxn modelId="{89C7901D-61B5-4EA2-8A48-3059CCB301A8}" type="presParOf" srcId="{C27D4766-D961-49A5-839C-81290B803B34}" destId="{60852F77-E80F-4926-9D41-F084BE058A72}" srcOrd="12" destOrd="0" presId="urn:microsoft.com/office/officeart/2008/layout/VerticalCurvedList"/>
    <dgm:cxn modelId="{DD6F34F5-8A06-4A9C-83E1-053286C7BEDA}" type="presParOf" srcId="{60852F77-E80F-4926-9D41-F084BE058A72}" destId="{35AC8073-EB91-4FB3-90B5-0E5DE639DC67}" srcOrd="0" destOrd="0" presId="urn:microsoft.com/office/officeart/2008/layout/VerticalCurvedList"/>
    <dgm:cxn modelId="{B9523BB1-A274-4727-A68D-0E516D70DC42}" type="presParOf" srcId="{C27D4766-D961-49A5-839C-81290B803B34}" destId="{6FF07766-00F0-4CCF-A89A-3549BD66D4A0}" srcOrd="13" destOrd="0" presId="urn:microsoft.com/office/officeart/2008/layout/VerticalCurvedList"/>
    <dgm:cxn modelId="{E06E65A8-1627-4F67-B9DF-7E271B5C3DC9}" type="presParOf" srcId="{C27D4766-D961-49A5-839C-81290B803B34}" destId="{C4BB7921-8360-48F5-82CF-2C61FC8DC566}" srcOrd="14" destOrd="0" presId="urn:microsoft.com/office/officeart/2008/layout/VerticalCurvedList"/>
    <dgm:cxn modelId="{C443EF3E-67BD-4D05-A2B8-1CEEB691A3F2}" type="presParOf" srcId="{C4BB7921-8360-48F5-82CF-2C61FC8DC566}" destId="{EA57E88C-04A2-4817-A83B-09B9D77F8E8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7496EC-E141-4647-9456-EF0ACE83778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221F86E3-6076-467A-BC75-500C18694C76}">
      <dgm:prSet phldrT="[Texto]"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Se fomentan los mecanismos de sensibilización, inducción, reinducción y afianzamiento de los contenidos del Código de Integridad.</a:t>
          </a:r>
          <a:endParaRPr lang="es-CO" dirty="0"/>
        </a:p>
      </dgm:t>
    </dgm:pt>
    <dgm:pt modelId="{4EB6EBA6-3F6C-439C-86DB-8E5105BF175A}" type="parTrans" cxnId="{A080C46A-FDE0-4DF5-B7B4-AFFF80DD0BA8}">
      <dgm:prSet/>
      <dgm:spPr/>
      <dgm:t>
        <a:bodyPr/>
        <a:lstStyle/>
        <a:p>
          <a:endParaRPr lang="es-CO"/>
        </a:p>
      </dgm:t>
    </dgm:pt>
    <dgm:pt modelId="{ECE565C8-9177-4983-9165-11D06F1285D7}" type="sibTrans" cxnId="{A080C46A-FDE0-4DF5-B7B4-AFFF80DD0BA8}">
      <dgm:prSet/>
      <dgm:spPr/>
      <dgm:t>
        <a:bodyPr/>
        <a:lstStyle/>
        <a:p>
          <a:endParaRPr lang="es-CO"/>
        </a:p>
      </dgm:t>
    </dgm:pt>
    <dgm:pt modelId="{07298754-2455-47E5-BF06-358514B59A06}">
      <dgm:prSet phldrT="[Texto]"/>
      <dgm:spPr/>
      <dgm:t>
        <a:bodyPr/>
        <a:lstStyle/>
        <a:p>
          <a:pPr>
            <a:buFontTx/>
            <a:buChar char="-"/>
          </a:pPr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Promoción de la gestión del Código de Integridad.</a:t>
          </a:r>
          <a:endParaRPr lang="es-CO" dirty="0"/>
        </a:p>
      </dgm:t>
    </dgm:pt>
    <dgm:pt modelId="{A819C4D8-898A-4D81-A531-4AF87FD96800}" type="parTrans" cxnId="{E9EDBC93-A16D-4019-9125-19CDC47A129A}">
      <dgm:prSet/>
      <dgm:spPr/>
      <dgm:t>
        <a:bodyPr/>
        <a:lstStyle/>
        <a:p>
          <a:endParaRPr lang="es-CO"/>
        </a:p>
      </dgm:t>
    </dgm:pt>
    <dgm:pt modelId="{0F2CD7B6-42D1-4F3C-B0F8-73B69A220A47}" type="sibTrans" cxnId="{E9EDBC93-A16D-4019-9125-19CDC47A129A}">
      <dgm:prSet/>
      <dgm:spPr/>
      <dgm:t>
        <a:bodyPr/>
        <a:lstStyle/>
        <a:p>
          <a:endParaRPr lang="es-CO"/>
        </a:p>
      </dgm:t>
    </dgm:pt>
    <dgm:pt modelId="{E2B06BF4-B176-48E5-B46C-E6E788BA2045}">
      <dgm:prSet phldrT="[Texto]"/>
      <dgm:spPr/>
      <dgm:t>
        <a:bodyPr/>
        <a:lstStyle/>
        <a:p>
          <a:pPr>
            <a:buFontTx/>
            <a:buChar char="-"/>
          </a:pPr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Se asignaron profesionales responsables del Grupo de Trabajo de integridad en cabeza del Grupo Gestión Talento Humano.</a:t>
          </a:r>
          <a:endParaRPr lang="es-CO" dirty="0"/>
        </a:p>
      </dgm:t>
    </dgm:pt>
    <dgm:pt modelId="{3E86E414-E034-4E4A-A1E1-9621F8350106}" type="parTrans" cxnId="{5D1835C4-ECC3-4CBF-8BB4-FC315C9E35A9}">
      <dgm:prSet/>
      <dgm:spPr/>
      <dgm:t>
        <a:bodyPr/>
        <a:lstStyle/>
        <a:p>
          <a:endParaRPr lang="es-CO"/>
        </a:p>
      </dgm:t>
    </dgm:pt>
    <dgm:pt modelId="{0810328F-4726-4FE3-BA5E-8073FA0D1E54}" type="sibTrans" cxnId="{5D1835C4-ECC3-4CBF-8BB4-FC315C9E35A9}">
      <dgm:prSet/>
      <dgm:spPr/>
      <dgm:t>
        <a:bodyPr/>
        <a:lstStyle/>
        <a:p>
          <a:endParaRPr lang="es-CO"/>
        </a:p>
      </dgm:t>
    </dgm:pt>
    <dgm:pt modelId="{B542432E-7604-4661-B5A0-19EC8F4E2383}">
      <dgm:prSet phldrT="[Texto]"/>
      <dgm:spPr/>
      <dgm:t>
        <a:bodyPr/>
        <a:lstStyle/>
        <a:p>
          <a:pPr>
            <a:buFontTx/>
            <a:buChar char="-"/>
          </a:pPr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Se cuenta con el instrumento donde se especifican los canales  y las metodologías que se emplearán  para desarrollar  las actividades de implementación del Código de Integridad.</a:t>
          </a:r>
          <a:endParaRPr lang="es-CO" dirty="0"/>
        </a:p>
      </dgm:t>
    </dgm:pt>
    <dgm:pt modelId="{9E7C5B03-582F-4BB1-A19E-3D24A343DE5F}" type="parTrans" cxnId="{0D7742BB-5A0A-492C-AC49-692077536E6B}">
      <dgm:prSet/>
      <dgm:spPr/>
      <dgm:t>
        <a:bodyPr/>
        <a:lstStyle/>
        <a:p>
          <a:endParaRPr lang="es-CO"/>
        </a:p>
      </dgm:t>
    </dgm:pt>
    <dgm:pt modelId="{B8ECD166-836E-4055-9ACA-C0DB54D5F729}" type="sibTrans" cxnId="{0D7742BB-5A0A-492C-AC49-692077536E6B}">
      <dgm:prSet/>
      <dgm:spPr/>
      <dgm:t>
        <a:bodyPr/>
        <a:lstStyle/>
        <a:p>
          <a:endParaRPr lang="es-CO"/>
        </a:p>
      </dgm:t>
    </dgm:pt>
    <dgm:pt modelId="{49A7F26F-2B53-4EF7-A2FE-4E7DDBF0D7D5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Se desarrolla a cabalidad el  cronograma de ejecución de las actividades de implementación del Código de Integridad.</a:t>
          </a:r>
        </a:p>
      </dgm:t>
    </dgm:pt>
    <dgm:pt modelId="{D6C3B6EC-B7D4-4E1B-8BAA-379C5BFE16E1}" type="parTrans" cxnId="{162D27F1-DBBD-4872-8A07-22098CFB0949}">
      <dgm:prSet/>
      <dgm:spPr/>
      <dgm:t>
        <a:bodyPr/>
        <a:lstStyle/>
        <a:p>
          <a:endParaRPr lang="es-CO"/>
        </a:p>
      </dgm:t>
    </dgm:pt>
    <dgm:pt modelId="{51CF9AFA-6BC0-44D6-8F40-295CC8B45D42}" type="sibTrans" cxnId="{162D27F1-DBBD-4872-8A07-22098CFB0949}">
      <dgm:prSet/>
      <dgm:spPr/>
      <dgm:t>
        <a:bodyPr/>
        <a:lstStyle/>
        <a:p>
          <a:endParaRPr lang="es-CO"/>
        </a:p>
      </dgm:t>
    </dgm:pt>
    <dgm:pt modelId="{F2A96378-7C12-4382-BCB9-A961BE94BEC9}" type="pres">
      <dgm:prSet presAssocID="{327496EC-E141-4647-9456-EF0ACE83778F}" presName="diagram" presStyleCnt="0">
        <dgm:presLayoutVars>
          <dgm:dir/>
          <dgm:resizeHandles val="exact"/>
        </dgm:presLayoutVars>
      </dgm:prSet>
      <dgm:spPr/>
    </dgm:pt>
    <dgm:pt modelId="{767F628E-1FBD-4E84-A690-75FF70BF7CCF}" type="pres">
      <dgm:prSet presAssocID="{221F86E3-6076-467A-BC75-500C18694C76}" presName="node" presStyleLbl="node1" presStyleIdx="0" presStyleCnt="5">
        <dgm:presLayoutVars>
          <dgm:bulletEnabled val="1"/>
        </dgm:presLayoutVars>
      </dgm:prSet>
      <dgm:spPr/>
    </dgm:pt>
    <dgm:pt modelId="{BFAFA124-F18B-43D8-ABB1-DA6CAF598C91}" type="pres">
      <dgm:prSet presAssocID="{ECE565C8-9177-4983-9165-11D06F1285D7}" presName="sibTrans" presStyleCnt="0"/>
      <dgm:spPr/>
    </dgm:pt>
    <dgm:pt modelId="{E94998A3-EB16-433C-84E0-CE721F808A94}" type="pres">
      <dgm:prSet presAssocID="{07298754-2455-47E5-BF06-358514B59A06}" presName="node" presStyleLbl="node1" presStyleIdx="1" presStyleCnt="5">
        <dgm:presLayoutVars>
          <dgm:bulletEnabled val="1"/>
        </dgm:presLayoutVars>
      </dgm:prSet>
      <dgm:spPr/>
    </dgm:pt>
    <dgm:pt modelId="{F6EF8D19-A050-4F18-91C3-F9076591231C}" type="pres">
      <dgm:prSet presAssocID="{0F2CD7B6-42D1-4F3C-B0F8-73B69A220A47}" presName="sibTrans" presStyleCnt="0"/>
      <dgm:spPr/>
    </dgm:pt>
    <dgm:pt modelId="{52DB472B-5F53-42AD-BAA0-A9420CAA66C4}" type="pres">
      <dgm:prSet presAssocID="{E2B06BF4-B176-48E5-B46C-E6E788BA2045}" presName="node" presStyleLbl="node1" presStyleIdx="2" presStyleCnt="5">
        <dgm:presLayoutVars>
          <dgm:bulletEnabled val="1"/>
        </dgm:presLayoutVars>
      </dgm:prSet>
      <dgm:spPr/>
    </dgm:pt>
    <dgm:pt modelId="{72EE5F45-5453-4035-8401-5CEBF73232F7}" type="pres">
      <dgm:prSet presAssocID="{0810328F-4726-4FE3-BA5E-8073FA0D1E54}" presName="sibTrans" presStyleCnt="0"/>
      <dgm:spPr/>
    </dgm:pt>
    <dgm:pt modelId="{F8845165-52A9-4A4B-B3FF-13CF3AAFB60A}" type="pres">
      <dgm:prSet presAssocID="{B542432E-7604-4661-B5A0-19EC8F4E2383}" presName="node" presStyleLbl="node1" presStyleIdx="3" presStyleCnt="5">
        <dgm:presLayoutVars>
          <dgm:bulletEnabled val="1"/>
        </dgm:presLayoutVars>
      </dgm:prSet>
      <dgm:spPr/>
    </dgm:pt>
    <dgm:pt modelId="{DBA8318B-DE5E-4AEC-A6AC-24B36D2AB198}" type="pres">
      <dgm:prSet presAssocID="{B8ECD166-836E-4055-9ACA-C0DB54D5F729}" presName="sibTrans" presStyleCnt="0"/>
      <dgm:spPr/>
    </dgm:pt>
    <dgm:pt modelId="{75F616E2-73F2-4B31-805F-157D20801A81}" type="pres">
      <dgm:prSet presAssocID="{49A7F26F-2B53-4EF7-A2FE-4E7DDBF0D7D5}" presName="node" presStyleLbl="node1" presStyleIdx="4" presStyleCnt="5">
        <dgm:presLayoutVars>
          <dgm:bulletEnabled val="1"/>
        </dgm:presLayoutVars>
      </dgm:prSet>
      <dgm:spPr/>
    </dgm:pt>
  </dgm:ptLst>
  <dgm:cxnLst>
    <dgm:cxn modelId="{F152831C-AEC2-45FC-BE98-8440DF0A22CD}" type="presOf" srcId="{E2B06BF4-B176-48E5-B46C-E6E788BA2045}" destId="{52DB472B-5F53-42AD-BAA0-A9420CAA66C4}" srcOrd="0" destOrd="0" presId="urn:microsoft.com/office/officeart/2005/8/layout/default"/>
    <dgm:cxn modelId="{A080C46A-FDE0-4DF5-B7B4-AFFF80DD0BA8}" srcId="{327496EC-E141-4647-9456-EF0ACE83778F}" destId="{221F86E3-6076-467A-BC75-500C18694C76}" srcOrd="0" destOrd="0" parTransId="{4EB6EBA6-3F6C-439C-86DB-8E5105BF175A}" sibTransId="{ECE565C8-9177-4983-9165-11D06F1285D7}"/>
    <dgm:cxn modelId="{999DD26D-D529-4539-ABB1-F5355A492F3D}" type="presOf" srcId="{B542432E-7604-4661-B5A0-19EC8F4E2383}" destId="{F8845165-52A9-4A4B-B3FF-13CF3AAFB60A}" srcOrd="0" destOrd="0" presId="urn:microsoft.com/office/officeart/2005/8/layout/default"/>
    <dgm:cxn modelId="{EEB49771-5EEB-49CF-9AB0-AE5B6B0F961E}" type="presOf" srcId="{327496EC-E141-4647-9456-EF0ACE83778F}" destId="{F2A96378-7C12-4382-BCB9-A961BE94BEC9}" srcOrd="0" destOrd="0" presId="urn:microsoft.com/office/officeart/2005/8/layout/default"/>
    <dgm:cxn modelId="{FD762C7F-4C75-4DA4-A5B5-1DA7C129F99F}" type="presOf" srcId="{49A7F26F-2B53-4EF7-A2FE-4E7DDBF0D7D5}" destId="{75F616E2-73F2-4B31-805F-157D20801A81}" srcOrd="0" destOrd="0" presId="urn:microsoft.com/office/officeart/2005/8/layout/default"/>
    <dgm:cxn modelId="{E9EDBC93-A16D-4019-9125-19CDC47A129A}" srcId="{327496EC-E141-4647-9456-EF0ACE83778F}" destId="{07298754-2455-47E5-BF06-358514B59A06}" srcOrd="1" destOrd="0" parTransId="{A819C4D8-898A-4D81-A531-4AF87FD96800}" sibTransId="{0F2CD7B6-42D1-4F3C-B0F8-73B69A220A47}"/>
    <dgm:cxn modelId="{EC4F3B96-2FB6-4CAA-B915-55920AEAC2DC}" type="presOf" srcId="{221F86E3-6076-467A-BC75-500C18694C76}" destId="{767F628E-1FBD-4E84-A690-75FF70BF7CCF}" srcOrd="0" destOrd="0" presId="urn:microsoft.com/office/officeart/2005/8/layout/default"/>
    <dgm:cxn modelId="{0D7742BB-5A0A-492C-AC49-692077536E6B}" srcId="{327496EC-E141-4647-9456-EF0ACE83778F}" destId="{B542432E-7604-4661-B5A0-19EC8F4E2383}" srcOrd="3" destOrd="0" parTransId="{9E7C5B03-582F-4BB1-A19E-3D24A343DE5F}" sibTransId="{B8ECD166-836E-4055-9ACA-C0DB54D5F729}"/>
    <dgm:cxn modelId="{5D1835C4-ECC3-4CBF-8BB4-FC315C9E35A9}" srcId="{327496EC-E141-4647-9456-EF0ACE83778F}" destId="{E2B06BF4-B176-48E5-B46C-E6E788BA2045}" srcOrd="2" destOrd="0" parTransId="{3E86E414-E034-4E4A-A1E1-9621F8350106}" sibTransId="{0810328F-4726-4FE3-BA5E-8073FA0D1E54}"/>
    <dgm:cxn modelId="{CEC517DB-9402-49B9-9025-E83F4A005268}" type="presOf" srcId="{07298754-2455-47E5-BF06-358514B59A06}" destId="{E94998A3-EB16-433C-84E0-CE721F808A94}" srcOrd="0" destOrd="0" presId="urn:microsoft.com/office/officeart/2005/8/layout/default"/>
    <dgm:cxn modelId="{162D27F1-DBBD-4872-8A07-22098CFB0949}" srcId="{327496EC-E141-4647-9456-EF0ACE83778F}" destId="{49A7F26F-2B53-4EF7-A2FE-4E7DDBF0D7D5}" srcOrd="4" destOrd="0" parTransId="{D6C3B6EC-B7D4-4E1B-8BAA-379C5BFE16E1}" sibTransId="{51CF9AFA-6BC0-44D6-8F40-295CC8B45D42}"/>
    <dgm:cxn modelId="{8354070A-568A-48E0-8228-FEB2FBCF96BE}" type="presParOf" srcId="{F2A96378-7C12-4382-BCB9-A961BE94BEC9}" destId="{767F628E-1FBD-4E84-A690-75FF70BF7CCF}" srcOrd="0" destOrd="0" presId="urn:microsoft.com/office/officeart/2005/8/layout/default"/>
    <dgm:cxn modelId="{5744231B-05AB-4503-8B70-438C07950E1C}" type="presParOf" srcId="{F2A96378-7C12-4382-BCB9-A961BE94BEC9}" destId="{BFAFA124-F18B-43D8-ABB1-DA6CAF598C91}" srcOrd="1" destOrd="0" presId="urn:microsoft.com/office/officeart/2005/8/layout/default"/>
    <dgm:cxn modelId="{76B37D75-F23E-4763-9DD6-70DD8F3E47A1}" type="presParOf" srcId="{F2A96378-7C12-4382-BCB9-A961BE94BEC9}" destId="{E94998A3-EB16-433C-84E0-CE721F808A94}" srcOrd="2" destOrd="0" presId="urn:microsoft.com/office/officeart/2005/8/layout/default"/>
    <dgm:cxn modelId="{7985CDA7-B85E-46BD-ADF0-E848B4C48087}" type="presParOf" srcId="{F2A96378-7C12-4382-BCB9-A961BE94BEC9}" destId="{F6EF8D19-A050-4F18-91C3-F9076591231C}" srcOrd="3" destOrd="0" presId="urn:microsoft.com/office/officeart/2005/8/layout/default"/>
    <dgm:cxn modelId="{FD4D56B0-A497-424A-830A-60F60D728E90}" type="presParOf" srcId="{F2A96378-7C12-4382-BCB9-A961BE94BEC9}" destId="{52DB472B-5F53-42AD-BAA0-A9420CAA66C4}" srcOrd="4" destOrd="0" presId="urn:microsoft.com/office/officeart/2005/8/layout/default"/>
    <dgm:cxn modelId="{BC34BEA9-AE01-4EC0-AD97-E4908AB191A7}" type="presParOf" srcId="{F2A96378-7C12-4382-BCB9-A961BE94BEC9}" destId="{72EE5F45-5453-4035-8401-5CEBF73232F7}" srcOrd="5" destOrd="0" presId="urn:microsoft.com/office/officeart/2005/8/layout/default"/>
    <dgm:cxn modelId="{82ABD369-A02E-4044-A004-A761805933E2}" type="presParOf" srcId="{F2A96378-7C12-4382-BCB9-A961BE94BEC9}" destId="{F8845165-52A9-4A4B-B3FF-13CF3AAFB60A}" srcOrd="6" destOrd="0" presId="urn:microsoft.com/office/officeart/2005/8/layout/default"/>
    <dgm:cxn modelId="{B7F70316-345F-4BEC-8CD0-2442A0CB0D5A}" type="presParOf" srcId="{F2A96378-7C12-4382-BCB9-A961BE94BEC9}" destId="{DBA8318B-DE5E-4AEC-A6AC-24B36D2AB198}" srcOrd="7" destOrd="0" presId="urn:microsoft.com/office/officeart/2005/8/layout/default"/>
    <dgm:cxn modelId="{D8DB45EF-73BE-4A3A-AF43-EF4A2D285721}" type="presParOf" srcId="{F2A96378-7C12-4382-BCB9-A961BE94BEC9}" destId="{75F616E2-73F2-4B31-805F-157D20801A8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8C487E-9CCB-4520-9A86-8DB44BF1DCD1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492EA45A-76B3-41BA-BFBC-370A09E55845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800" dirty="0">
              <a:latin typeface="Arial" panose="020B0604020202020204" pitchFamily="34" charset="0"/>
              <a:cs typeface="Arial" panose="020B0604020202020204" pitchFamily="34" charset="0"/>
            </a:rPr>
            <a:t>Fortalecimiento de evaluación de Resultados de la implementación del Código de Integridad</a:t>
          </a:r>
          <a:endParaRPr lang="es-CO" sz="1800" dirty="0"/>
        </a:p>
      </dgm:t>
    </dgm:pt>
    <dgm:pt modelId="{CE313A48-104C-4711-9C07-1C9F6314BF00}" type="parTrans" cxnId="{D059315E-5B3C-4FB8-8EDB-E79800F45A94}">
      <dgm:prSet/>
      <dgm:spPr/>
      <dgm:t>
        <a:bodyPr/>
        <a:lstStyle/>
        <a:p>
          <a:endParaRPr lang="es-CO"/>
        </a:p>
      </dgm:t>
    </dgm:pt>
    <dgm:pt modelId="{D53EE635-354B-4095-ABF0-AADD425E6DCB}" type="sibTrans" cxnId="{D059315E-5B3C-4FB8-8EDB-E79800F45A94}">
      <dgm:prSet custT="1"/>
      <dgm:spPr/>
      <dgm:t>
        <a:bodyPr/>
        <a:lstStyle/>
        <a:p>
          <a:r>
            <a:rPr lang="es-CO" sz="2000" dirty="0">
              <a:latin typeface="Arial" panose="020B0604020202020204" pitchFamily="34" charset="0"/>
              <a:cs typeface="Arial" panose="020B0604020202020204" pitchFamily="34" charset="0"/>
            </a:rPr>
            <a:t>Formulación del proceso para el seguimiento de las acciones de mejora</a:t>
          </a:r>
        </a:p>
      </dgm:t>
    </dgm:pt>
    <dgm:pt modelId="{A5BADEFB-1F19-4A07-8954-EEAEF77685A6}">
      <dgm:prSet phldrT="[Texto]"/>
      <dgm:spPr/>
      <dgm:t>
        <a:bodyPr/>
        <a:lstStyle/>
        <a:p>
          <a:r>
            <a:rPr lang="es-CO" dirty="0"/>
            <a:t> </a:t>
          </a:r>
        </a:p>
      </dgm:t>
    </dgm:pt>
    <dgm:pt modelId="{19D6B4B1-8269-4D46-A263-03632EFC2A9F}" type="parTrans" cxnId="{4B01F3D3-7CCB-472D-A924-1DB5231B90DE}">
      <dgm:prSet/>
      <dgm:spPr/>
      <dgm:t>
        <a:bodyPr/>
        <a:lstStyle/>
        <a:p>
          <a:endParaRPr lang="es-CO"/>
        </a:p>
      </dgm:t>
    </dgm:pt>
    <dgm:pt modelId="{B0DD7046-9D3B-4F69-AA68-70A973353700}" type="sibTrans" cxnId="{4B01F3D3-7CCB-472D-A924-1DB5231B90DE}">
      <dgm:prSet/>
      <dgm:spPr/>
      <dgm:t>
        <a:bodyPr/>
        <a:lstStyle/>
        <a:p>
          <a:endParaRPr lang="es-CO"/>
        </a:p>
      </dgm:t>
    </dgm:pt>
    <dgm:pt modelId="{78EE3EF2-C569-4EA6-A5DA-0C90F7FF512A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800" dirty="0">
              <a:latin typeface="Arial" panose="020B0604020202020204" pitchFamily="34" charset="0"/>
              <a:cs typeface="Arial" panose="020B0604020202020204" pitchFamily="34" charset="0"/>
            </a:rPr>
            <a:t>Socialización de los resultados de la evaluación de la implementación del Código de Integridad</a:t>
          </a:r>
          <a:endParaRPr lang="es-CO" sz="1800" dirty="0"/>
        </a:p>
      </dgm:t>
    </dgm:pt>
    <dgm:pt modelId="{ACC13103-2772-4D34-9C30-CBC5E8749A75}" type="parTrans" cxnId="{0067C211-AAFD-4BA3-8196-FF82A7F82BB1}">
      <dgm:prSet/>
      <dgm:spPr/>
      <dgm:t>
        <a:bodyPr/>
        <a:lstStyle/>
        <a:p>
          <a:endParaRPr lang="es-CO"/>
        </a:p>
      </dgm:t>
    </dgm:pt>
    <dgm:pt modelId="{34C2A88E-2523-4F47-93D5-B7080595617E}" type="sibTrans" cxnId="{0067C211-AAFD-4BA3-8196-FF82A7F82BB1}">
      <dgm:prSet custT="1"/>
      <dgm:spPr/>
      <dgm:t>
        <a:bodyPr/>
        <a:lstStyle/>
        <a:p>
          <a:r>
            <a:rPr lang="es-CO" sz="1800" dirty="0">
              <a:latin typeface="Arial" panose="020B0604020202020204" pitchFamily="34" charset="0"/>
              <a:cs typeface="Arial" panose="020B0604020202020204" pitchFamily="34" charset="0"/>
            </a:rPr>
            <a:t>Tener implementada una estrategia para la divulgación de resultados</a:t>
          </a:r>
        </a:p>
      </dgm:t>
    </dgm:pt>
    <dgm:pt modelId="{5CAE6427-0BA4-401D-8153-4D605103BACD}">
      <dgm:prSet phldrT="[Texto]"/>
      <dgm:spPr/>
      <dgm:t>
        <a:bodyPr/>
        <a:lstStyle/>
        <a:p>
          <a:r>
            <a:rPr lang="es-CO" dirty="0"/>
            <a:t> </a:t>
          </a:r>
        </a:p>
      </dgm:t>
    </dgm:pt>
    <dgm:pt modelId="{9391DD80-ACC3-499B-A73A-92B479DDA173}" type="parTrans" cxnId="{12AC42CA-DD57-4DD1-99E6-7CC7D7F27BF6}">
      <dgm:prSet/>
      <dgm:spPr/>
      <dgm:t>
        <a:bodyPr/>
        <a:lstStyle/>
        <a:p>
          <a:endParaRPr lang="es-CO"/>
        </a:p>
      </dgm:t>
    </dgm:pt>
    <dgm:pt modelId="{5D850F3F-2109-4E4B-834C-6D9B51B4640D}" type="sibTrans" cxnId="{12AC42CA-DD57-4DD1-99E6-7CC7D7F27BF6}">
      <dgm:prSet/>
      <dgm:spPr/>
      <dgm:t>
        <a:bodyPr/>
        <a:lstStyle/>
        <a:p>
          <a:endParaRPr lang="es-CO"/>
        </a:p>
      </dgm:t>
    </dgm:pt>
    <dgm:pt modelId="{07B569C7-437C-450E-9B6D-68B8E93376F2}" type="pres">
      <dgm:prSet presAssocID="{FF8C487E-9CCB-4520-9A86-8DB44BF1DCD1}" presName="Name0" presStyleCnt="0">
        <dgm:presLayoutVars>
          <dgm:chMax/>
          <dgm:chPref/>
          <dgm:dir/>
          <dgm:animLvl val="lvl"/>
        </dgm:presLayoutVars>
      </dgm:prSet>
      <dgm:spPr/>
    </dgm:pt>
    <dgm:pt modelId="{0D192A7D-3CE8-48F1-B439-D79254329E64}" type="pres">
      <dgm:prSet presAssocID="{492EA45A-76B3-41BA-BFBC-370A09E55845}" presName="composite" presStyleCnt="0"/>
      <dgm:spPr/>
    </dgm:pt>
    <dgm:pt modelId="{D400C189-1AE6-47DC-A8D5-60808A261A00}" type="pres">
      <dgm:prSet presAssocID="{492EA45A-76B3-41BA-BFBC-370A09E55845}" presName="Parent1" presStyleLbl="node1" presStyleIdx="0" presStyleCnt="4" custScaleX="109086">
        <dgm:presLayoutVars>
          <dgm:chMax val="1"/>
          <dgm:chPref val="1"/>
          <dgm:bulletEnabled val="1"/>
        </dgm:presLayoutVars>
      </dgm:prSet>
      <dgm:spPr/>
    </dgm:pt>
    <dgm:pt modelId="{EA2F9B75-38EB-4645-80B4-8F6E8F9DBF88}" type="pres">
      <dgm:prSet presAssocID="{492EA45A-76B3-41BA-BFBC-370A09E55845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E17CF3A9-D3E5-4C00-B4FB-EF4E4B2B9AD3}" type="pres">
      <dgm:prSet presAssocID="{492EA45A-76B3-41BA-BFBC-370A09E55845}" presName="BalanceSpacing" presStyleCnt="0"/>
      <dgm:spPr/>
    </dgm:pt>
    <dgm:pt modelId="{8D654EBE-A8B4-4250-9823-67A0DE7315A9}" type="pres">
      <dgm:prSet presAssocID="{492EA45A-76B3-41BA-BFBC-370A09E55845}" presName="BalanceSpacing1" presStyleCnt="0"/>
      <dgm:spPr/>
    </dgm:pt>
    <dgm:pt modelId="{7DD3BAF9-FFD3-4126-A765-F02CEFA394E0}" type="pres">
      <dgm:prSet presAssocID="{D53EE635-354B-4095-ABF0-AADD425E6DCB}" presName="Accent1Text" presStyleLbl="node1" presStyleIdx="1" presStyleCnt="4" custScaleX="105301"/>
      <dgm:spPr/>
    </dgm:pt>
    <dgm:pt modelId="{C3848CCD-A5AB-4E2D-906E-537EA89F4D06}" type="pres">
      <dgm:prSet presAssocID="{D53EE635-354B-4095-ABF0-AADD425E6DCB}" presName="spaceBetweenRectangles" presStyleCnt="0"/>
      <dgm:spPr/>
    </dgm:pt>
    <dgm:pt modelId="{212124F5-7111-4B2A-9012-B096F20CD196}" type="pres">
      <dgm:prSet presAssocID="{78EE3EF2-C569-4EA6-A5DA-0C90F7FF512A}" presName="composite" presStyleCnt="0"/>
      <dgm:spPr/>
    </dgm:pt>
    <dgm:pt modelId="{72728FEC-B1A1-43B6-A889-979D5F5F6E27}" type="pres">
      <dgm:prSet presAssocID="{78EE3EF2-C569-4EA6-A5DA-0C90F7FF512A}" presName="Parent1" presStyleLbl="node1" presStyleIdx="2" presStyleCnt="4" custScaleX="111929">
        <dgm:presLayoutVars>
          <dgm:chMax val="1"/>
          <dgm:chPref val="1"/>
          <dgm:bulletEnabled val="1"/>
        </dgm:presLayoutVars>
      </dgm:prSet>
      <dgm:spPr/>
    </dgm:pt>
    <dgm:pt modelId="{4E53F3E9-FF88-4375-A9F6-AEE35C7ABFCF}" type="pres">
      <dgm:prSet presAssocID="{78EE3EF2-C569-4EA6-A5DA-0C90F7FF512A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B334D631-28D3-44A6-A2A6-3183D1D4475E}" type="pres">
      <dgm:prSet presAssocID="{78EE3EF2-C569-4EA6-A5DA-0C90F7FF512A}" presName="BalanceSpacing" presStyleCnt="0"/>
      <dgm:spPr/>
    </dgm:pt>
    <dgm:pt modelId="{2327EA40-7383-4F6E-BA1F-ACCE5E6AF159}" type="pres">
      <dgm:prSet presAssocID="{78EE3EF2-C569-4EA6-A5DA-0C90F7FF512A}" presName="BalanceSpacing1" presStyleCnt="0"/>
      <dgm:spPr/>
    </dgm:pt>
    <dgm:pt modelId="{3FCB80F6-567E-4242-B6E6-4F5EA7E1305E}" type="pres">
      <dgm:prSet presAssocID="{34C2A88E-2523-4F47-93D5-B7080595617E}" presName="Accent1Text" presStyleLbl="node1" presStyleIdx="3" presStyleCnt="4" custScaleX="109252"/>
      <dgm:spPr/>
    </dgm:pt>
  </dgm:ptLst>
  <dgm:cxnLst>
    <dgm:cxn modelId="{AA50DF08-9381-4593-AF64-FBDC23B7F447}" type="presOf" srcId="{D53EE635-354B-4095-ABF0-AADD425E6DCB}" destId="{7DD3BAF9-FFD3-4126-A765-F02CEFA394E0}" srcOrd="0" destOrd="0" presId="urn:microsoft.com/office/officeart/2008/layout/AlternatingHexagons"/>
    <dgm:cxn modelId="{0067C211-AAFD-4BA3-8196-FF82A7F82BB1}" srcId="{FF8C487E-9CCB-4520-9A86-8DB44BF1DCD1}" destId="{78EE3EF2-C569-4EA6-A5DA-0C90F7FF512A}" srcOrd="1" destOrd="0" parTransId="{ACC13103-2772-4D34-9C30-CBC5E8749A75}" sibTransId="{34C2A88E-2523-4F47-93D5-B7080595617E}"/>
    <dgm:cxn modelId="{AEB20115-F28C-45B3-8E70-D3B53738CAEE}" type="presOf" srcId="{A5BADEFB-1F19-4A07-8954-EEAEF77685A6}" destId="{EA2F9B75-38EB-4645-80B4-8F6E8F9DBF88}" srcOrd="0" destOrd="0" presId="urn:microsoft.com/office/officeart/2008/layout/AlternatingHexagons"/>
    <dgm:cxn modelId="{C0ECA924-BE2A-447B-B3B9-B2A86FC51672}" type="presOf" srcId="{FF8C487E-9CCB-4520-9A86-8DB44BF1DCD1}" destId="{07B569C7-437C-450E-9B6D-68B8E93376F2}" srcOrd="0" destOrd="0" presId="urn:microsoft.com/office/officeart/2008/layout/AlternatingHexagons"/>
    <dgm:cxn modelId="{B7D6BA26-7E68-4F78-8627-F772FD3FD5D2}" type="presOf" srcId="{78EE3EF2-C569-4EA6-A5DA-0C90F7FF512A}" destId="{72728FEC-B1A1-43B6-A889-979D5F5F6E27}" srcOrd="0" destOrd="0" presId="urn:microsoft.com/office/officeart/2008/layout/AlternatingHexagons"/>
    <dgm:cxn modelId="{D059315E-5B3C-4FB8-8EDB-E79800F45A94}" srcId="{FF8C487E-9CCB-4520-9A86-8DB44BF1DCD1}" destId="{492EA45A-76B3-41BA-BFBC-370A09E55845}" srcOrd="0" destOrd="0" parTransId="{CE313A48-104C-4711-9C07-1C9F6314BF00}" sibTransId="{D53EE635-354B-4095-ABF0-AADD425E6DCB}"/>
    <dgm:cxn modelId="{E7E96293-52BF-4C83-97E2-BAE7D14A0BD1}" type="presOf" srcId="{5CAE6427-0BA4-401D-8153-4D605103BACD}" destId="{4E53F3E9-FF88-4375-A9F6-AEE35C7ABFCF}" srcOrd="0" destOrd="0" presId="urn:microsoft.com/office/officeart/2008/layout/AlternatingHexagons"/>
    <dgm:cxn modelId="{6828E99B-006F-40F7-B538-2FDD13CDD43B}" type="presOf" srcId="{34C2A88E-2523-4F47-93D5-B7080595617E}" destId="{3FCB80F6-567E-4242-B6E6-4F5EA7E1305E}" srcOrd="0" destOrd="0" presId="urn:microsoft.com/office/officeart/2008/layout/AlternatingHexagons"/>
    <dgm:cxn modelId="{12AC42CA-DD57-4DD1-99E6-7CC7D7F27BF6}" srcId="{78EE3EF2-C569-4EA6-A5DA-0C90F7FF512A}" destId="{5CAE6427-0BA4-401D-8153-4D605103BACD}" srcOrd="0" destOrd="0" parTransId="{9391DD80-ACC3-499B-A73A-92B479DDA173}" sibTransId="{5D850F3F-2109-4E4B-834C-6D9B51B4640D}"/>
    <dgm:cxn modelId="{D7DF80CE-7CA3-4E7E-9CC9-47557D53B2D4}" type="presOf" srcId="{492EA45A-76B3-41BA-BFBC-370A09E55845}" destId="{D400C189-1AE6-47DC-A8D5-60808A261A00}" srcOrd="0" destOrd="0" presId="urn:microsoft.com/office/officeart/2008/layout/AlternatingHexagons"/>
    <dgm:cxn modelId="{4B01F3D3-7CCB-472D-A924-1DB5231B90DE}" srcId="{492EA45A-76B3-41BA-BFBC-370A09E55845}" destId="{A5BADEFB-1F19-4A07-8954-EEAEF77685A6}" srcOrd="0" destOrd="0" parTransId="{19D6B4B1-8269-4D46-A263-03632EFC2A9F}" sibTransId="{B0DD7046-9D3B-4F69-AA68-70A973353700}"/>
    <dgm:cxn modelId="{8B565A4D-0E31-4A65-AEE8-CCCE4995E572}" type="presParOf" srcId="{07B569C7-437C-450E-9B6D-68B8E93376F2}" destId="{0D192A7D-3CE8-48F1-B439-D79254329E64}" srcOrd="0" destOrd="0" presId="urn:microsoft.com/office/officeart/2008/layout/AlternatingHexagons"/>
    <dgm:cxn modelId="{405850D8-5C64-47B5-B503-303001874735}" type="presParOf" srcId="{0D192A7D-3CE8-48F1-B439-D79254329E64}" destId="{D400C189-1AE6-47DC-A8D5-60808A261A00}" srcOrd="0" destOrd="0" presId="urn:microsoft.com/office/officeart/2008/layout/AlternatingHexagons"/>
    <dgm:cxn modelId="{B3E8337C-9DAB-4A71-98A1-80314EF2B1F3}" type="presParOf" srcId="{0D192A7D-3CE8-48F1-B439-D79254329E64}" destId="{EA2F9B75-38EB-4645-80B4-8F6E8F9DBF88}" srcOrd="1" destOrd="0" presId="urn:microsoft.com/office/officeart/2008/layout/AlternatingHexagons"/>
    <dgm:cxn modelId="{A7448E7E-E307-45F2-9CCA-D7B8B290FC6A}" type="presParOf" srcId="{0D192A7D-3CE8-48F1-B439-D79254329E64}" destId="{E17CF3A9-D3E5-4C00-B4FB-EF4E4B2B9AD3}" srcOrd="2" destOrd="0" presId="urn:microsoft.com/office/officeart/2008/layout/AlternatingHexagons"/>
    <dgm:cxn modelId="{6A7AA3D7-723C-4260-B084-D465FC976578}" type="presParOf" srcId="{0D192A7D-3CE8-48F1-B439-D79254329E64}" destId="{8D654EBE-A8B4-4250-9823-67A0DE7315A9}" srcOrd="3" destOrd="0" presId="urn:microsoft.com/office/officeart/2008/layout/AlternatingHexagons"/>
    <dgm:cxn modelId="{5C1DF98B-A4AE-4A71-AADC-98B12D402A72}" type="presParOf" srcId="{0D192A7D-3CE8-48F1-B439-D79254329E64}" destId="{7DD3BAF9-FFD3-4126-A765-F02CEFA394E0}" srcOrd="4" destOrd="0" presId="urn:microsoft.com/office/officeart/2008/layout/AlternatingHexagons"/>
    <dgm:cxn modelId="{402D819D-640E-43AA-B48F-C03CB9C82276}" type="presParOf" srcId="{07B569C7-437C-450E-9B6D-68B8E93376F2}" destId="{C3848CCD-A5AB-4E2D-906E-537EA89F4D06}" srcOrd="1" destOrd="0" presId="urn:microsoft.com/office/officeart/2008/layout/AlternatingHexagons"/>
    <dgm:cxn modelId="{1436DDEA-10EF-4E6B-AE8F-B11BF5136512}" type="presParOf" srcId="{07B569C7-437C-450E-9B6D-68B8E93376F2}" destId="{212124F5-7111-4B2A-9012-B096F20CD196}" srcOrd="2" destOrd="0" presId="urn:microsoft.com/office/officeart/2008/layout/AlternatingHexagons"/>
    <dgm:cxn modelId="{74D2BAA1-6103-427F-B95C-59F3DE37A15D}" type="presParOf" srcId="{212124F5-7111-4B2A-9012-B096F20CD196}" destId="{72728FEC-B1A1-43B6-A889-979D5F5F6E27}" srcOrd="0" destOrd="0" presId="urn:microsoft.com/office/officeart/2008/layout/AlternatingHexagons"/>
    <dgm:cxn modelId="{A7ADDFC3-4E40-43B3-AEAA-E4C2CF8E2C74}" type="presParOf" srcId="{212124F5-7111-4B2A-9012-B096F20CD196}" destId="{4E53F3E9-FF88-4375-A9F6-AEE35C7ABFCF}" srcOrd="1" destOrd="0" presId="urn:microsoft.com/office/officeart/2008/layout/AlternatingHexagons"/>
    <dgm:cxn modelId="{B0F96279-2F98-4534-86EC-9B9B14FFBF6B}" type="presParOf" srcId="{212124F5-7111-4B2A-9012-B096F20CD196}" destId="{B334D631-28D3-44A6-A2A6-3183D1D4475E}" srcOrd="2" destOrd="0" presId="urn:microsoft.com/office/officeart/2008/layout/AlternatingHexagons"/>
    <dgm:cxn modelId="{4250B64B-73FE-4B22-9707-E1E5F9BEC741}" type="presParOf" srcId="{212124F5-7111-4B2A-9012-B096F20CD196}" destId="{2327EA40-7383-4F6E-BA1F-ACCE5E6AF159}" srcOrd="3" destOrd="0" presId="urn:microsoft.com/office/officeart/2008/layout/AlternatingHexagons"/>
    <dgm:cxn modelId="{598F81FE-7F9A-4F90-8106-9799C2E28AA0}" type="presParOf" srcId="{212124F5-7111-4B2A-9012-B096F20CD196}" destId="{3FCB80F6-567E-4242-B6E6-4F5EA7E1305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C1046-BDDB-4A73-9C7C-24F038409D6C}">
      <dsp:nvSpPr>
        <dsp:cNvPr id="0" name=""/>
        <dsp:cNvSpPr/>
      </dsp:nvSpPr>
      <dsp:spPr>
        <a:xfrm>
          <a:off x="-5466121" y="-837371"/>
          <a:ext cx="6511785" cy="6511785"/>
        </a:xfrm>
        <a:prstGeom prst="blockArc">
          <a:avLst>
            <a:gd name="adj1" fmla="val 18900000"/>
            <a:gd name="adj2" fmla="val 2700000"/>
            <a:gd name="adj3" fmla="val 332"/>
          </a:avLst>
        </a:pr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A15D23-328D-474B-9BEB-E29F87992699}">
      <dsp:nvSpPr>
        <dsp:cNvPr id="0" name=""/>
        <dsp:cNvSpPr/>
      </dsp:nvSpPr>
      <dsp:spPr>
        <a:xfrm>
          <a:off x="339318" y="219891"/>
          <a:ext cx="7229358" cy="43959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892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/>
            <a:t>Compromiso social</a:t>
          </a:r>
        </a:p>
      </dsp:txBody>
      <dsp:txXfrm>
        <a:off x="339318" y="219891"/>
        <a:ext cx="7229358" cy="439590"/>
      </dsp:txXfrm>
    </dsp:sp>
    <dsp:sp modelId="{794DF787-8DBF-4327-A80A-EAEB0C36D8BD}">
      <dsp:nvSpPr>
        <dsp:cNvPr id="0" name=""/>
        <dsp:cNvSpPr/>
      </dsp:nvSpPr>
      <dsp:spPr>
        <a:xfrm>
          <a:off x="64574" y="164943"/>
          <a:ext cx="549488" cy="54948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454DE5B-EF21-48E4-8AAD-EB862747C9EE}">
      <dsp:nvSpPr>
        <dsp:cNvPr id="0" name=""/>
        <dsp:cNvSpPr/>
      </dsp:nvSpPr>
      <dsp:spPr>
        <a:xfrm>
          <a:off x="737407" y="879664"/>
          <a:ext cx="6831270" cy="43959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45211"/>
                <a:satOff val="863"/>
                <a:lumOff val="380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45211"/>
                <a:satOff val="863"/>
                <a:lumOff val="380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45211"/>
                <a:satOff val="863"/>
                <a:lumOff val="380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892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/>
            <a:t>Valoración personal </a:t>
          </a:r>
        </a:p>
      </dsp:txBody>
      <dsp:txXfrm>
        <a:off x="737407" y="879664"/>
        <a:ext cx="6831270" cy="439590"/>
      </dsp:txXfrm>
    </dsp:sp>
    <dsp:sp modelId="{2AA94F72-2D9E-4233-B852-A9B701AA1579}">
      <dsp:nvSpPr>
        <dsp:cNvPr id="0" name=""/>
        <dsp:cNvSpPr/>
      </dsp:nvSpPr>
      <dsp:spPr>
        <a:xfrm>
          <a:off x="462663" y="824715"/>
          <a:ext cx="549488" cy="54948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45211"/>
              <a:satOff val="863"/>
              <a:lumOff val="380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4F4D870-41B5-4B7C-98E1-19D713F43063}">
      <dsp:nvSpPr>
        <dsp:cNvPr id="0" name=""/>
        <dsp:cNvSpPr/>
      </dsp:nvSpPr>
      <dsp:spPr>
        <a:xfrm>
          <a:off x="955557" y="1538953"/>
          <a:ext cx="6613119" cy="43959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90421"/>
                <a:satOff val="1725"/>
                <a:lumOff val="761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90421"/>
                <a:satOff val="1725"/>
                <a:lumOff val="761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90421"/>
                <a:satOff val="1725"/>
                <a:lumOff val="761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892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/>
            <a:t>Orientación al servicio</a:t>
          </a:r>
        </a:p>
      </dsp:txBody>
      <dsp:txXfrm>
        <a:off x="955557" y="1538953"/>
        <a:ext cx="6613119" cy="439590"/>
      </dsp:txXfrm>
    </dsp:sp>
    <dsp:sp modelId="{21F04D7D-5E52-4023-8834-116CAC8B28E1}">
      <dsp:nvSpPr>
        <dsp:cNvPr id="0" name=""/>
        <dsp:cNvSpPr/>
      </dsp:nvSpPr>
      <dsp:spPr>
        <a:xfrm>
          <a:off x="680813" y="1484004"/>
          <a:ext cx="549488" cy="54948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90421"/>
              <a:satOff val="1725"/>
              <a:lumOff val="761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C502D29-1889-4A0F-8762-9745801FD52D}">
      <dsp:nvSpPr>
        <dsp:cNvPr id="0" name=""/>
        <dsp:cNvSpPr/>
      </dsp:nvSpPr>
      <dsp:spPr>
        <a:xfrm>
          <a:off x="1025211" y="2198726"/>
          <a:ext cx="6543466" cy="43959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135632"/>
                <a:satOff val="2588"/>
                <a:lumOff val="114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135632"/>
                <a:satOff val="2588"/>
                <a:lumOff val="114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135632"/>
                <a:satOff val="2588"/>
                <a:lumOff val="114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892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/>
            <a:t>Coordinación</a:t>
          </a:r>
        </a:p>
      </dsp:txBody>
      <dsp:txXfrm>
        <a:off x="1025211" y="2198726"/>
        <a:ext cx="6543466" cy="439590"/>
      </dsp:txXfrm>
    </dsp:sp>
    <dsp:sp modelId="{C835B3F7-1F71-4D18-BEE5-A603A1DCB176}">
      <dsp:nvSpPr>
        <dsp:cNvPr id="0" name=""/>
        <dsp:cNvSpPr/>
      </dsp:nvSpPr>
      <dsp:spPr>
        <a:xfrm>
          <a:off x="750467" y="2143777"/>
          <a:ext cx="549488" cy="54948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135632"/>
              <a:satOff val="2588"/>
              <a:lumOff val="114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FB54173-73F9-468D-9ECF-D9532B9338C7}">
      <dsp:nvSpPr>
        <dsp:cNvPr id="0" name=""/>
        <dsp:cNvSpPr/>
      </dsp:nvSpPr>
      <dsp:spPr>
        <a:xfrm>
          <a:off x="955557" y="2858498"/>
          <a:ext cx="6613119" cy="43959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180842"/>
                <a:satOff val="3450"/>
                <a:lumOff val="1523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180842"/>
                <a:satOff val="3450"/>
                <a:lumOff val="1523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180842"/>
                <a:satOff val="3450"/>
                <a:lumOff val="1523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892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/>
            <a:t>Innovación</a:t>
          </a:r>
        </a:p>
      </dsp:txBody>
      <dsp:txXfrm>
        <a:off x="955557" y="2858498"/>
        <a:ext cx="6613119" cy="439590"/>
      </dsp:txXfrm>
    </dsp:sp>
    <dsp:sp modelId="{16674CCD-4D97-46E0-A673-00BA9BCEB4AB}">
      <dsp:nvSpPr>
        <dsp:cNvPr id="0" name=""/>
        <dsp:cNvSpPr/>
      </dsp:nvSpPr>
      <dsp:spPr>
        <a:xfrm>
          <a:off x="680813" y="2803550"/>
          <a:ext cx="549488" cy="54948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180842"/>
              <a:satOff val="3450"/>
              <a:lumOff val="1523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43E2092-395B-45B2-ABA3-EBFEDF08B068}">
      <dsp:nvSpPr>
        <dsp:cNvPr id="0" name=""/>
        <dsp:cNvSpPr/>
      </dsp:nvSpPr>
      <dsp:spPr>
        <a:xfrm>
          <a:off x="737407" y="3517787"/>
          <a:ext cx="6831270" cy="43959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226053"/>
                <a:satOff val="4313"/>
                <a:lumOff val="1904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226053"/>
                <a:satOff val="4313"/>
                <a:lumOff val="1904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226053"/>
                <a:satOff val="4313"/>
                <a:lumOff val="1904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892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/>
            <a:t>Gestión por resultados </a:t>
          </a:r>
        </a:p>
      </dsp:txBody>
      <dsp:txXfrm>
        <a:off x="737407" y="3517787"/>
        <a:ext cx="6831270" cy="439590"/>
      </dsp:txXfrm>
    </dsp:sp>
    <dsp:sp modelId="{35AC8073-EB91-4FB3-90B5-0E5DE639DC67}">
      <dsp:nvSpPr>
        <dsp:cNvPr id="0" name=""/>
        <dsp:cNvSpPr/>
      </dsp:nvSpPr>
      <dsp:spPr>
        <a:xfrm>
          <a:off x="462663" y="3462839"/>
          <a:ext cx="549488" cy="54948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226053"/>
              <a:satOff val="4313"/>
              <a:lumOff val="1904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6FF07766-00F0-4CCF-A89A-3549BD66D4A0}">
      <dsp:nvSpPr>
        <dsp:cNvPr id="0" name=""/>
        <dsp:cNvSpPr/>
      </dsp:nvSpPr>
      <dsp:spPr>
        <a:xfrm>
          <a:off x="339318" y="4177560"/>
          <a:ext cx="7229358" cy="43959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271263"/>
                <a:satOff val="5175"/>
                <a:lumOff val="2285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271263"/>
                <a:satOff val="5175"/>
                <a:lumOff val="2285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271263"/>
                <a:satOff val="5175"/>
                <a:lumOff val="2285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892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/>
            <a:t>Mejoramiento continuo</a:t>
          </a:r>
        </a:p>
      </dsp:txBody>
      <dsp:txXfrm>
        <a:off x="339318" y="4177560"/>
        <a:ext cx="7229358" cy="439590"/>
      </dsp:txXfrm>
    </dsp:sp>
    <dsp:sp modelId="{EA57E88C-04A2-4817-A83B-09B9D77F8E89}">
      <dsp:nvSpPr>
        <dsp:cNvPr id="0" name=""/>
        <dsp:cNvSpPr/>
      </dsp:nvSpPr>
      <dsp:spPr>
        <a:xfrm>
          <a:off x="64574" y="4122611"/>
          <a:ext cx="549488" cy="54948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271263"/>
              <a:satOff val="5175"/>
              <a:lumOff val="2285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7F628E-1FBD-4E84-A690-75FF70BF7CCF}">
      <dsp:nvSpPr>
        <dsp:cNvPr id="0" name=""/>
        <dsp:cNvSpPr/>
      </dsp:nvSpPr>
      <dsp:spPr>
        <a:xfrm>
          <a:off x="0" y="671719"/>
          <a:ext cx="3462130" cy="2077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Arial" panose="020B0604020202020204" pitchFamily="34" charset="0"/>
              <a:cs typeface="Arial" panose="020B0604020202020204" pitchFamily="34" charset="0"/>
            </a:rPr>
            <a:t>Se fomentan los mecanismos de sensibilización, inducción, reinducción y afianzamiento de los contenidos del Código de Integridad.</a:t>
          </a:r>
          <a:endParaRPr lang="es-CO" sz="2000" kern="1200" dirty="0"/>
        </a:p>
      </dsp:txBody>
      <dsp:txXfrm>
        <a:off x="0" y="671719"/>
        <a:ext cx="3462130" cy="2077278"/>
      </dsp:txXfrm>
    </dsp:sp>
    <dsp:sp modelId="{E94998A3-EB16-433C-84E0-CE721F808A94}">
      <dsp:nvSpPr>
        <dsp:cNvPr id="0" name=""/>
        <dsp:cNvSpPr/>
      </dsp:nvSpPr>
      <dsp:spPr>
        <a:xfrm>
          <a:off x="3808343" y="671719"/>
          <a:ext cx="3462130" cy="2077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s-CO" sz="2000" kern="1200" dirty="0">
              <a:latin typeface="Arial" panose="020B0604020202020204" pitchFamily="34" charset="0"/>
              <a:cs typeface="Arial" panose="020B0604020202020204" pitchFamily="34" charset="0"/>
            </a:rPr>
            <a:t>Promoción de la gestión del Código de Integridad.</a:t>
          </a:r>
          <a:endParaRPr lang="es-CO" sz="2000" kern="1200" dirty="0"/>
        </a:p>
      </dsp:txBody>
      <dsp:txXfrm>
        <a:off x="3808343" y="671719"/>
        <a:ext cx="3462130" cy="2077278"/>
      </dsp:txXfrm>
    </dsp:sp>
    <dsp:sp modelId="{52DB472B-5F53-42AD-BAA0-A9420CAA66C4}">
      <dsp:nvSpPr>
        <dsp:cNvPr id="0" name=""/>
        <dsp:cNvSpPr/>
      </dsp:nvSpPr>
      <dsp:spPr>
        <a:xfrm>
          <a:off x="7616686" y="671719"/>
          <a:ext cx="3462130" cy="2077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s-CO" sz="2000" kern="1200" dirty="0">
              <a:latin typeface="Arial" panose="020B0604020202020204" pitchFamily="34" charset="0"/>
              <a:cs typeface="Arial" panose="020B0604020202020204" pitchFamily="34" charset="0"/>
            </a:rPr>
            <a:t>Se asignaron profesionales responsables del Grupo de Trabajo de integridad en cabeza del Grupo Gestión Talento Humano.</a:t>
          </a:r>
          <a:endParaRPr lang="es-CO" sz="2000" kern="1200" dirty="0"/>
        </a:p>
      </dsp:txBody>
      <dsp:txXfrm>
        <a:off x="7616686" y="671719"/>
        <a:ext cx="3462130" cy="2077278"/>
      </dsp:txXfrm>
    </dsp:sp>
    <dsp:sp modelId="{F8845165-52A9-4A4B-B3FF-13CF3AAFB60A}">
      <dsp:nvSpPr>
        <dsp:cNvPr id="0" name=""/>
        <dsp:cNvSpPr/>
      </dsp:nvSpPr>
      <dsp:spPr>
        <a:xfrm>
          <a:off x="1904171" y="3095211"/>
          <a:ext cx="3462130" cy="2077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s-CO" sz="2000" kern="1200" dirty="0">
              <a:latin typeface="Arial" panose="020B0604020202020204" pitchFamily="34" charset="0"/>
              <a:cs typeface="Arial" panose="020B0604020202020204" pitchFamily="34" charset="0"/>
            </a:rPr>
            <a:t>Se cuenta con el instrumento donde se especifican los canales  y las metodologías que se emplearán  para desarrollar  las actividades de implementación del Código de Integridad.</a:t>
          </a:r>
          <a:endParaRPr lang="es-CO" sz="2000" kern="1200" dirty="0"/>
        </a:p>
      </dsp:txBody>
      <dsp:txXfrm>
        <a:off x="1904171" y="3095211"/>
        <a:ext cx="3462130" cy="2077278"/>
      </dsp:txXfrm>
    </dsp:sp>
    <dsp:sp modelId="{75F616E2-73F2-4B31-805F-157D20801A81}">
      <dsp:nvSpPr>
        <dsp:cNvPr id="0" name=""/>
        <dsp:cNvSpPr/>
      </dsp:nvSpPr>
      <dsp:spPr>
        <a:xfrm>
          <a:off x="5712515" y="3095211"/>
          <a:ext cx="3462130" cy="2077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Arial" panose="020B0604020202020204" pitchFamily="34" charset="0"/>
              <a:cs typeface="Arial" panose="020B0604020202020204" pitchFamily="34" charset="0"/>
            </a:rPr>
            <a:t>Se desarrolla a cabalidad el  cronograma de ejecución de las actividades de implementación del Código de Integridad.</a:t>
          </a:r>
        </a:p>
      </dsp:txBody>
      <dsp:txXfrm>
        <a:off x="5712515" y="3095211"/>
        <a:ext cx="3462130" cy="20772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00C189-1AE6-47DC-A8D5-60808A261A00}">
      <dsp:nvSpPr>
        <dsp:cNvPr id="0" name=""/>
        <dsp:cNvSpPr/>
      </dsp:nvSpPr>
      <dsp:spPr>
        <a:xfrm rot="5400000">
          <a:off x="4383838" y="562215"/>
          <a:ext cx="2875855" cy="272932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800" kern="1200" dirty="0">
              <a:latin typeface="Arial" panose="020B0604020202020204" pitchFamily="34" charset="0"/>
              <a:cs typeface="Arial" panose="020B0604020202020204" pitchFamily="34" charset="0"/>
            </a:rPr>
            <a:t>Fortalecimiento de evaluación de Resultados de la implementación del Código de Integridad</a:t>
          </a:r>
          <a:endParaRPr lang="es-CO" sz="1800" kern="1200" dirty="0"/>
        </a:p>
      </dsp:txBody>
      <dsp:txXfrm rot="-5400000">
        <a:off x="4900402" y="956048"/>
        <a:ext cx="1842727" cy="1941659"/>
      </dsp:txXfrm>
    </dsp:sp>
    <dsp:sp modelId="{EA2F9B75-38EB-4645-80B4-8F6E8F9DBF88}">
      <dsp:nvSpPr>
        <dsp:cNvPr id="0" name=""/>
        <dsp:cNvSpPr/>
      </dsp:nvSpPr>
      <dsp:spPr>
        <a:xfrm>
          <a:off x="7148685" y="1064121"/>
          <a:ext cx="3209455" cy="17255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600" kern="1200" dirty="0"/>
            <a:t> </a:t>
          </a:r>
        </a:p>
      </dsp:txBody>
      <dsp:txXfrm>
        <a:off x="7148685" y="1064121"/>
        <a:ext cx="3209455" cy="1725513"/>
      </dsp:txXfrm>
    </dsp:sp>
    <dsp:sp modelId="{7DD3BAF9-FFD3-4126-A765-F02CEFA394E0}">
      <dsp:nvSpPr>
        <dsp:cNvPr id="0" name=""/>
        <dsp:cNvSpPr/>
      </dsp:nvSpPr>
      <dsp:spPr>
        <a:xfrm rot="5400000">
          <a:off x="1681684" y="609565"/>
          <a:ext cx="2875855" cy="263462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Arial" panose="020B0604020202020204" pitchFamily="34" charset="0"/>
              <a:cs typeface="Arial" panose="020B0604020202020204" pitchFamily="34" charset="0"/>
            </a:rPr>
            <a:t>Formulación del proceso para el seguimiento de las acciones de mejora</a:t>
          </a:r>
        </a:p>
      </dsp:txBody>
      <dsp:txXfrm rot="-5400000">
        <a:off x="2222987" y="948157"/>
        <a:ext cx="1793249" cy="1957441"/>
      </dsp:txXfrm>
    </dsp:sp>
    <dsp:sp modelId="{72728FEC-B1A1-43B6-A889-979D5F5F6E27}">
      <dsp:nvSpPr>
        <dsp:cNvPr id="0" name=""/>
        <dsp:cNvSpPr/>
      </dsp:nvSpPr>
      <dsp:spPr>
        <a:xfrm rot="5400000">
          <a:off x="3027584" y="2967675"/>
          <a:ext cx="2875855" cy="280045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800" kern="1200" dirty="0">
              <a:latin typeface="Arial" panose="020B0604020202020204" pitchFamily="34" charset="0"/>
              <a:cs typeface="Arial" panose="020B0604020202020204" pitchFamily="34" charset="0"/>
            </a:rPr>
            <a:t>Socialización de los resultados de la evaluación de la implementación del Código de Integridad</a:t>
          </a:r>
          <a:endParaRPr lang="es-CO" sz="1800" kern="1200" dirty="0"/>
        </a:p>
      </dsp:txBody>
      <dsp:txXfrm rot="-5400000">
        <a:off x="3525907" y="3403002"/>
        <a:ext cx="1879209" cy="1929803"/>
      </dsp:txXfrm>
    </dsp:sp>
    <dsp:sp modelId="{4E53F3E9-FF88-4375-A9F6-AEE35C7ABFCF}">
      <dsp:nvSpPr>
        <dsp:cNvPr id="0" name=""/>
        <dsp:cNvSpPr/>
      </dsp:nvSpPr>
      <dsp:spPr>
        <a:xfrm>
          <a:off x="5060" y="3505147"/>
          <a:ext cx="3105924" cy="17255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600" kern="1200" dirty="0"/>
            <a:t> </a:t>
          </a:r>
        </a:p>
      </dsp:txBody>
      <dsp:txXfrm>
        <a:off x="5060" y="3505147"/>
        <a:ext cx="3105924" cy="1725513"/>
      </dsp:txXfrm>
    </dsp:sp>
    <dsp:sp modelId="{3FCB80F6-567E-4242-B6E6-4F5EA7E1305E}">
      <dsp:nvSpPr>
        <dsp:cNvPr id="0" name=""/>
        <dsp:cNvSpPr/>
      </dsp:nvSpPr>
      <dsp:spPr>
        <a:xfrm rot="5400000">
          <a:off x="5729738" y="3001165"/>
          <a:ext cx="2875855" cy="273347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latin typeface="Arial" panose="020B0604020202020204" pitchFamily="34" charset="0"/>
              <a:cs typeface="Arial" panose="020B0604020202020204" pitchFamily="34" charset="0"/>
            </a:rPr>
            <a:t>Tener implementada una estrategia para la divulgación de resultados</a:t>
          </a:r>
        </a:p>
      </dsp:txBody>
      <dsp:txXfrm rot="-5400000">
        <a:off x="6245229" y="3397423"/>
        <a:ext cx="1844873" cy="1940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8475" cy="463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9" y="2"/>
            <a:ext cx="3038475" cy="463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9A013-DEA3-4AF1-93D3-217569D77F1F}" type="datetimeFigureOut">
              <a:rPr lang="es-CO" smtClean="0"/>
              <a:t>2/03/2022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44547"/>
            <a:ext cx="5607050" cy="363702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8772380"/>
            <a:ext cx="3038475" cy="463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9" y="8772380"/>
            <a:ext cx="3038475" cy="463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8091-EFE9-4125-AEC5-3A6520A8B280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2296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3.xml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Master" Target="../slideMasters/slideMaster3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/Relationships>
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33234" y="2934705"/>
            <a:ext cx="4420565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rPr lang="es-CO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Titulo</a:t>
            </a:r>
            <a:br>
              <a:rPr lang="es-CO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40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Titulo</a:t>
            </a:r>
            <a:endParaRPr lang="es-CO" sz="4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072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705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BF4DDC-367A-465B-99BA-3A6BD7C8DBD8}" type="datetimeFigureOut">
              <a:rPr lang="es-CO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2/03/2022</a:t>
            </a:fld>
            <a:endParaRPr lang="es-CO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O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B30944-051C-4B02-9A24-A96A55BE136C}" type="slidenum">
              <a:rPr lang="es-CO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CO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86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B30944-051C-4B02-9A24-A96A55BE136C}" type="slidenum">
              <a:rPr lang="es-CO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CO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062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645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309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645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B947D9-9CA7-40FA-8840-A4881746CD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8981" y="0"/>
            <a:ext cx="5423019" cy="506546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ctr">
              <a:defRPr sz="300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37406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352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B947D9-9CA7-40FA-8840-A4881746CD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8981" y="0"/>
            <a:ext cx="5423019" cy="684000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ctr">
              <a:defRPr sz="300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5451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8"/>
          <p:cNvSpPr/>
          <p:nvPr userDrawn="1">
            <p:custDataLst>
              <p:tags r:id="rId3"/>
            </p:custDataLst>
          </p:nvPr>
        </p:nvSpPr>
        <p:spPr>
          <a:xfrm rot="10800000" flipH="1" flipV="1">
            <a:off x="-2" y="1058894"/>
            <a:ext cx="11452225" cy="4603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60" tIns="45542" rIns="91060" bIns="45542" anchor="ctr"/>
          <a:lstStyle/>
          <a:p>
            <a:pPr algn="ctr" defTabSz="910618">
              <a:defRPr/>
            </a:pPr>
            <a:endParaRPr lang="en-US" sz="1427" dirty="0">
              <a:solidFill>
                <a:prstClr val="white"/>
              </a:solidFill>
              <a:latin typeface="Candara"/>
              <a:sym typeface="Candara"/>
            </a:endParaRPr>
          </a:p>
        </p:txBody>
      </p:sp>
      <p:sp>
        <p:nvSpPr>
          <p:cNvPr id="9" name="Rectangle 11"/>
          <p:cNvSpPr/>
          <p:nvPr userDrawn="1">
            <p:custDataLst>
              <p:tags r:id="rId4"/>
            </p:custDataLst>
          </p:nvPr>
        </p:nvSpPr>
        <p:spPr>
          <a:xfrm rot="10800000" flipH="1" flipV="1">
            <a:off x="0" y="6716713"/>
            <a:ext cx="8769350" cy="14128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60" tIns="45542" rIns="91060" bIns="45542" anchor="ctr"/>
          <a:lstStyle/>
          <a:p>
            <a:pPr algn="ctr" defTabSz="910618">
              <a:defRPr/>
            </a:pPr>
            <a:endParaRPr lang="en-US" sz="1427" dirty="0">
              <a:solidFill>
                <a:prstClr val="white"/>
              </a:solidFill>
              <a:latin typeface="Candara"/>
              <a:sym typeface="Candara"/>
            </a:endParaRP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2" r="77498" b="8749"/>
          <a:stretch/>
        </p:blipFill>
        <p:spPr>
          <a:xfrm>
            <a:off x="7756006" y="6279002"/>
            <a:ext cx="941606" cy="50839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8" t="45974" r="39366" b="37798"/>
          <a:stretch/>
        </p:blipFill>
        <p:spPr>
          <a:xfrm>
            <a:off x="8824261" y="6378187"/>
            <a:ext cx="1285358" cy="34043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7" t="46044" r="26012" b="37905"/>
          <a:stretch/>
        </p:blipFill>
        <p:spPr>
          <a:xfrm>
            <a:off x="10274362" y="6379983"/>
            <a:ext cx="1711735" cy="336730"/>
          </a:xfrm>
          <a:prstGeom prst="rect">
            <a:avLst/>
          </a:prstGeom>
        </p:spPr>
      </p:pic>
      <p:sp>
        <p:nvSpPr>
          <p:cNvPr id="15" name="Rectangle 11"/>
          <p:cNvSpPr/>
          <p:nvPr userDrawn="1">
            <p:custDataLst>
              <p:tags r:id="rId5"/>
            </p:custDataLst>
          </p:nvPr>
        </p:nvSpPr>
        <p:spPr>
          <a:xfrm rot="5400000" flipH="1" flipV="1">
            <a:off x="-500379" y="500376"/>
            <a:ext cx="1104932" cy="1041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60" tIns="45542" rIns="91060" bIns="45542" anchor="ctr"/>
          <a:lstStyle/>
          <a:p>
            <a:pPr algn="ctr" defTabSz="910618">
              <a:defRPr/>
            </a:pPr>
            <a:endParaRPr lang="en-US" sz="1427" dirty="0">
              <a:solidFill>
                <a:prstClr val="white"/>
              </a:solidFill>
              <a:latin typeface="Candara"/>
              <a:sym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042685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">
  <p:cSld name="Título y texto">
    <p:bg>
      <p:bgPr>
        <a:solidFill>
          <a:srgbClr val="DCEAFB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489959" y="2310700"/>
            <a:ext cx="4353173" cy="853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400"/>
              <a:buFont typeface="Work Sans SemiBold"/>
              <a:buNone/>
              <a:defRPr sz="4000">
                <a:solidFill>
                  <a:srgbClr val="0054BC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5024967" y="4002323"/>
            <a:ext cx="2511200" cy="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>
                <a:solidFill>
                  <a:srgbClr val="0054BC"/>
                </a:solidFill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/>
          <p:nvPr/>
        </p:nvSpPr>
        <p:spPr>
          <a:xfrm>
            <a:off x="489959" y="131709"/>
            <a:ext cx="2472400" cy="2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800" b="0" i="0" u="none" strike="noStrike" cap="none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Presidencia de la República de Colombia</a:t>
            </a:r>
            <a:endParaRPr sz="800" b="0" i="0" u="none" strike="noStrike" cap="none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5024381" y="3404467"/>
            <a:ext cx="2511200" cy="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>
                <a:solidFill>
                  <a:srgbClr val="0054BC"/>
                </a:solidFill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3"/>
          </p:nvPr>
        </p:nvSpPr>
        <p:spPr>
          <a:xfrm>
            <a:off x="5024967" y="4587704"/>
            <a:ext cx="2511200" cy="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>
                <a:solidFill>
                  <a:srgbClr val="0054BC"/>
                </a:solidFill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4"/>
          </p:nvPr>
        </p:nvSpPr>
        <p:spPr>
          <a:xfrm>
            <a:off x="5024967" y="5229340"/>
            <a:ext cx="2511200" cy="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>
                <a:solidFill>
                  <a:srgbClr val="0054BC"/>
                </a:solidFill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5"/>
          </p:nvPr>
        </p:nvSpPr>
        <p:spPr>
          <a:xfrm>
            <a:off x="4164164" y="3493373"/>
            <a:ext cx="76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6"/>
          </p:nvPr>
        </p:nvSpPr>
        <p:spPr>
          <a:xfrm>
            <a:off x="8488501" y="4002323"/>
            <a:ext cx="2511200" cy="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>
                <a:solidFill>
                  <a:srgbClr val="0054BC"/>
                </a:solidFill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7"/>
          </p:nvPr>
        </p:nvSpPr>
        <p:spPr>
          <a:xfrm>
            <a:off x="4164163" y="4119593"/>
            <a:ext cx="76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8"/>
          </p:nvPr>
        </p:nvSpPr>
        <p:spPr>
          <a:xfrm>
            <a:off x="4165132" y="4700027"/>
            <a:ext cx="76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9"/>
          </p:nvPr>
        </p:nvSpPr>
        <p:spPr>
          <a:xfrm>
            <a:off x="4165132" y="5343288"/>
            <a:ext cx="76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400"/>
              <a:buNone/>
              <a:defRPr sz="1333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3"/>
          </p:nvPr>
        </p:nvSpPr>
        <p:spPr>
          <a:xfrm>
            <a:off x="8487916" y="3410923"/>
            <a:ext cx="2511200" cy="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>
                <a:solidFill>
                  <a:srgbClr val="0054BC"/>
                </a:solidFill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4"/>
          </p:nvPr>
        </p:nvSpPr>
        <p:spPr>
          <a:xfrm>
            <a:off x="8488501" y="4594160"/>
            <a:ext cx="2511200" cy="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>
                <a:solidFill>
                  <a:srgbClr val="0054BC"/>
                </a:solidFill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5"/>
          </p:nvPr>
        </p:nvSpPr>
        <p:spPr>
          <a:xfrm>
            <a:off x="8487319" y="5235796"/>
            <a:ext cx="2511200" cy="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>
                <a:solidFill>
                  <a:srgbClr val="0054BC"/>
                </a:solidFill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16"/>
          </p:nvPr>
        </p:nvSpPr>
        <p:spPr>
          <a:xfrm>
            <a:off x="7627699" y="3499829"/>
            <a:ext cx="76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17"/>
          </p:nvPr>
        </p:nvSpPr>
        <p:spPr>
          <a:xfrm>
            <a:off x="7627697" y="4126049"/>
            <a:ext cx="76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18"/>
          </p:nvPr>
        </p:nvSpPr>
        <p:spPr>
          <a:xfrm>
            <a:off x="7628667" y="4706483"/>
            <a:ext cx="76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19"/>
          </p:nvPr>
        </p:nvSpPr>
        <p:spPr>
          <a:xfrm>
            <a:off x="7628667" y="5349744"/>
            <a:ext cx="7664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609585" lvl="0" indent="-304792" algn="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333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1219170" lvl="1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2pPr>
            <a:lvl3pPr marL="1828754" lvl="2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3pPr>
            <a:lvl4pPr marL="2438339" lvl="3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4pPr>
            <a:lvl5pPr marL="3047924" lvl="4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5pPr>
            <a:lvl6pPr marL="3657509" lvl="5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6pPr>
            <a:lvl7pPr marL="4267093" lvl="6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7pPr>
            <a:lvl8pPr marL="4876678" lvl="7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8pPr>
            <a:lvl9pPr marL="5486263" lvl="8" indent="-389457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333">
                <a:solidFill>
                  <a:srgbClr val="0054BC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5394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56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-13996" y="0"/>
            <a:ext cx="6697830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0"/>
            <a:ext cx="5508165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Rectángulo 10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191" y="825818"/>
            <a:ext cx="4119126" cy="78046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0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5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742" r:id="rId3"/>
    <p:sldLayoutId id="214748374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97" y="0"/>
            <a:ext cx="12205995" cy="7049198"/>
          </a:xfrm>
          <a:prstGeom prst="rect">
            <a:avLst/>
          </a:prstGeom>
        </p:spPr>
      </p:pic>
      <p:sp>
        <p:nvSpPr>
          <p:cNvPr id="7" name="Rectángulo 6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 userDrawn="1"/>
        </p:nvSpPr>
        <p:spPr>
          <a:xfrm>
            <a:off x="6675120" y="0"/>
            <a:ext cx="5516880" cy="608009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es-CO" sz="3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3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465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97" y="0"/>
            <a:ext cx="12205995" cy="7049198"/>
          </a:xfrm>
          <a:prstGeom prst="rect">
            <a:avLst/>
          </a:prstGeom>
        </p:spPr>
      </p:pic>
      <p:sp>
        <p:nvSpPr>
          <p:cNvPr id="7" name="Rectángulo 6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 userDrawn="1"/>
        </p:nvSpPr>
        <p:spPr>
          <a:xfrm>
            <a:off x="6675120" y="0"/>
            <a:ext cx="5516880" cy="608009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es-CO" sz="3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305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hyperlink" Target="https://www.funcionpublica.gov.co/web/eva/codigo-integridad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0.png"/></Relationships>

</file>

<file path=ppt/slides/_rels/slide11.xml.rels><?xml version="1.0" encoding="UTF-8" standalone="yes"?>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hyperlink" Target="https://www.funcionpublica.gov.co/web/eva/codigo-integridad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0.png"/></Relationships>
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jp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www.funcionpublica.gov.co/documents/28587425/34877700/06_exposicion_CodigoDeIntegridad.pdf/2b57b988-ea72-fa8d-e496-6fc20c9f5c17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
<Relationships xmlns="http://schemas.openxmlformats.org/package/2006/relationships"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about:blank" TargetMode="External"/><Relationship Id="rId5" Type="http://schemas.openxmlformats.org/officeDocument/2006/relationships/image" Target="../media/image13.jpeg"/><Relationship Id="rId4" Type="http://schemas.openxmlformats.org/officeDocument/2006/relationships/hyperlink" Target="about:blank" TargetMode="External"/></Relationships>
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hyperlink" Target="https://www.funcionpublica.gov.co/web/eva/codigo-integridad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
</file>

<file path=ppt/slides/_rels/slide7.xml.rels><?xml version="1.0" encoding="UTF-8" standalone="yes"?>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hyperlink" Target="https://www.funcionpublica.gov.co/web/eva/codigo-integridad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
</file>

<file path=ppt/slides/_rels/slide8.xml.rels><?xml version="1.0" encoding="UTF-8" standalone="yes"?>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hyperlink" Target="https://www.funcionpublica.gov.co/web/eva/codigo-integridad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
</file>

<file path=ppt/slides/_rels/slide9.xml.rels><?xml version="1.0" encoding="UTF-8" standalone="yes"?>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about:blank" TargetMode="External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tmp"/><Relationship Id="rId11" Type="http://schemas.openxmlformats.org/officeDocument/2006/relationships/image" Target="../media/image27.jpe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A601F03-54FB-48F3-A777-7CAE16B087EB}"/>
              </a:ext>
            </a:extLst>
          </p:cNvPr>
          <p:cNvSpPr txBox="1"/>
          <p:nvPr/>
        </p:nvSpPr>
        <p:spPr>
          <a:xfrm>
            <a:off x="6818812" y="2617365"/>
            <a:ext cx="5016138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3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s-ES" sz="2500" b="1" dirty="0"/>
              <a:t>Plan de acción para socializar y apropiar el Código de Integridad</a:t>
            </a:r>
          </a:p>
          <a:p>
            <a:pPr algn="ctr"/>
            <a:r>
              <a:rPr lang="es-ES" sz="2700" b="1" dirty="0"/>
              <a:t>2021</a:t>
            </a:r>
          </a:p>
          <a:p>
            <a:pPr algn="ctr"/>
            <a:endParaRPr lang="es-ES" sz="2700" b="1" dirty="0"/>
          </a:p>
        </p:txBody>
      </p:sp>
    </p:spTree>
    <p:extLst>
      <p:ext uri="{BB962C8B-B14F-4D97-AF65-F5344CB8AC3E}">
        <p14:creationId xmlns:p14="http://schemas.microsoft.com/office/powerpoint/2010/main" val="1047650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D253D-6D7D-4FCE-943A-BBAAB21F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1" y="0"/>
            <a:ext cx="6248400" cy="6840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s-CO" sz="2400" dirty="0"/>
              <a:t>CAJA DE HERRAMIENTAS</a:t>
            </a:r>
          </a:p>
        </p:txBody>
      </p:sp>
      <p:sp>
        <p:nvSpPr>
          <p:cNvPr id="7" name="CuadroTexto 25">
            <a:extLst>
              <a:ext uri="{FF2B5EF4-FFF2-40B4-BE49-F238E27FC236}">
                <a16:creationId xmlns:a16="http://schemas.microsoft.com/office/drawing/2014/main" id="{CD5E3D84-5DE6-4D91-BD48-95027DAAB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103" y="2886347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  <p:sp>
        <p:nvSpPr>
          <p:cNvPr id="5" name="CuadroTexto 4">
            <a:hlinkClick r:id="rId3"/>
            <a:extLst>
              <a:ext uri="{FF2B5EF4-FFF2-40B4-BE49-F238E27FC236}">
                <a16:creationId xmlns:a16="http://schemas.microsoft.com/office/drawing/2014/main" id="{08078371-FDB5-4CD3-8638-E46B13080A03}"/>
              </a:ext>
            </a:extLst>
          </p:cNvPr>
          <p:cNvSpPr txBox="1"/>
          <p:nvPr/>
        </p:nvSpPr>
        <p:spPr>
          <a:xfrm>
            <a:off x="6946607" y="3939133"/>
            <a:ext cx="42423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Sigue las huellas</a:t>
            </a:r>
          </a:p>
          <a:p>
            <a:pPr algn="just"/>
            <a:r>
              <a:rPr lang="es-CO" sz="1400" i="1" dirty="0">
                <a:latin typeface="Arial" panose="020B0604020202020204" pitchFamily="34" charset="0"/>
                <a:cs typeface="Arial" panose="020B0604020202020204" pitchFamily="34" charset="0"/>
              </a:rPr>
              <a:t>Objetivo:</a:t>
            </a:r>
          </a:p>
          <a:p>
            <a:pPr algn="just"/>
            <a:endParaRPr lang="es-CO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Generar una recordación y reflexión de los valores en el día a día laboral de cada servidor.</a:t>
            </a:r>
          </a:p>
          <a:p>
            <a:pPr algn="ctr"/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3D990B0-EB63-4DC5-8E8F-E1B947F7AF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142" r="1087" b="35452"/>
          <a:stretch/>
        </p:blipFill>
        <p:spPr>
          <a:xfrm>
            <a:off x="66260" y="710504"/>
            <a:ext cx="12059478" cy="276970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A8ACC85-5D05-462C-BB06-321CDEBFBCC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4"/>
          <a:stretch/>
        </p:blipFill>
        <p:spPr>
          <a:xfrm>
            <a:off x="4604146" y="3564835"/>
            <a:ext cx="2152430" cy="225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704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D253D-6D7D-4FCE-943A-BBAAB21F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1" y="0"/>
            <a:ext cx="6248400" cy="6840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s-CO" sz="2400" dirty="0"/>
              <a:t>CAJA DE HERRAMIENTAS</a:t>
            </a:r>
          </a:p>
        </p:txBody>
      </p:sp>
      <p:sp>
        <p:nvSpPr>
          <p:cNvPr id="7" name="CuadroTexto 25">
            <a:extLst>
              <a:ext uri="{FF2B5EF4-FFF2-40B4-BE49-F238E27FC236}">
                <a16:creationId xmlns:a16="http://schemas.microsoft.com/office/drawing/2014/main" id="{CD5E3D84-5DE6-4D91-BD48-95027DAAB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103" y="2886347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  <p:sp>
        <p:nvSpPr>
          <p:cNvPr id="5" name="CuadroTexto 4">
            <a:hlinkClick r:id="rId3"/>
            <a:extLst>
              <a:ext uri="{FF2B5EF4-FFF2-40B4-BE49-F238E27FC236}">
                <a16:creationId xmlns:a16="http://schemas.microsoft.com/office/drawing/2014/main" id="{08078371-FDB5-4CD3-8638-E46B13080A03}"/>
              </a:ext>
            </a:extLst>
          </p:cNvPr>
          <p:cNvSpPr txBox="1"/>
          <p:nvPr/>
        </p:nvSpPr>
        <p:spPr>
          <a:xfrm>
            <a:off x="6946607" y="3840169"/>
            <a:ext cx="42423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Retos cotidianos </a:t>
            </a:r>
          </a:p>
          <a:p>
            <a:r>
              <a:rPr lang="es-CO" sz="1400" i="1" dirty="0">
                <a:latin typeface="Arial" panose="020B0604020202020204" pitchFamily="34" charset="0"/>
                <a:cs typeface="Arial" panose="020B0604020202020204" pitchFamily="34" charset="0"/>
              </a:rPr>
              <a:t>Objetivo: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Llegar a las personas a través de la intervención de espacios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cotidianos.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Exponer mensajes amigables y cercanos que utilizan el humor para invitar a una reflexión</a:t>
            </a:r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3D990B0-EB63-4DC5-8E8F-E1B947F7AF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142" r="1087" b="35452"/>
          <a:stretch/>
        </p:blipFill>
        <p:spPr>
          <a:xfrm>
            <a:off x="66260" y="710504"/>
            <a:ext cx="12059478" cy="276970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1380634-5391-44BA-A14A-7FF5A7C71A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03" y="3505494"/>
            <a:ext cx="2845225" cy="16004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7A86B65-4BF9-4B59-B88B-D0C7214D3A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01" y="4250394"/>
            <a:ext cx="2845225" cy="1600439"/>
          </a:xfrm>
          <a:prstGeom prst="rect">
            <a:avLst/>
          </a:prstGeom>
        </p:spPr>
      </p:pic>
      <p:sp>
        <p:nvSpPr>
          <p:cNvPr id="8" name="CuadroTexto 25">
            <a:extLst>
              <a:ext uri="{FF2B5EF4-FFF2-40B4-BE49-F238E27FC236}">
                <a16:creationId xmlns:a16="http://schemas.microsoft.com/office/drawing/2014/main" id="{9351AE47-FA99-4B0E-B337-777DE8E3D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9785" y="3444816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47484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9D273E-C022-451B-B890-EF200DA0A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PLAN DE TRABAJO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314EF63-B492-4114-9A62-A5C0E2E69C7D}"/>
              </a:ext>
            </a:extLst>
          </p:cNvPr>
          <p:cNvSpPr txBox="1"/>
          <p:nvPr/>
        </p:nvSpPr>
        <p:spPr>
          <a:xfrm>
            <a:off x="774621" y="435567"/>
            <a:ext cx="5526478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El plan de trabajo 2021 se estructuró mes a mes donde además se integraron el fomento de valores en las actividades de bienestar </a:t>
            </a:r>
            <a:endParaRPr 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EB13473-1F82-4EC1-8834-D68014E812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3" t="28202" r="7174" b="12252"/>
          <a:stretch/>
        </p:blipFill>
        <p:spPr>
          <a:xfrm>
            <a:off x="689114" y="1185370"/>
            <a:ext cx="11039061" cy="40816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83672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9D273E-C022-451B-B890-EF200DA0A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OTRAS ACCIONES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6BBD487-EF48-4C6A-ADFC-46D246CA3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85" y="936015"/>
            <a:ext cx="3144262" cy="248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E8961E8-EC3F-4A96-92A6-E857458EF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85" y="3500014"/>
            <a:ext cx="3401986" cy="220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7">
            <a:extLst>
              <a:ext uri="{FF2B5EF4-FFF2-40B4-BE49-F238E27FC236}">
                <a16:creationId xmlns:a16="http://schemas.microsoft.com/office/drawing/2014/main" id="{2FF78FB6-A5B0-47B4-B7A2-1C0479600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228" y="936015"/>
            <a:ext cx="2884505" cy="244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6F9BEDE-E4C3-4194-B396-81EB38357913}"/>
              </a:ext>
            </a:extLst>
          </p:cNvPr>
          <p:cNvSpPr txBox="1"/>
          <p:nvPr/>
        </p:nvSpPr>
        <p:spPr>
          <a:xfrm>
            <a:off x="3441700" y="958850"/>
            <a:ext cx="2024075" cy="2462213"/>
          </a:xfrm>
          <a:prstGeom prst="rect">
            <a:avLst/>
          </a:prstGeom>
          <a:noFill/>
          <a:ln>
            <a:solidFill>
              <a:srgbClr val="3366CC"/>
            </a:solidFill>
          </a:ln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Fechas especiales: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En las tarjetas conmemorativas se destacan los valores que identifican al servidor público dentro de los textos con que se exaltan a los colaboradores de la Entidad como parte </a:t>
            </a:r>
            <a:r>
              <a:rPr lang="es-CO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su identidad.</a:t>
            </a:r>
            <a:endParaRPr lang="es-CO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0FF42FA-9C02-41AB-86CC-607F118F48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26" y="3500014"/>
            <a:ext cx="3916765" cy="220318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52B0C03-60D1-487F-B976-F2EC7C3191C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8"/>
          <a:stretch/>
        </p:blipFill>
        <p:spPr>
          <a:xfrm>
            <a:off x="8468826" y="936015"/>
            <a:ext cx="3576185" cy="244998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DB9D6F4-6C3E-4BC7-97F2-1C04B5FDE6D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246" y="3500014"/>
            <a:ext cx="3916765" cy="220318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314EF63-B492-4114-9A62-A5C0E2E69C7D}"/>
              </a:ext>
            </a:extLst>
          </p:cNvPr>
          <p:cNvSpPr txBox="1"/>
          <p:nvPr/>
        </p:nvSpPr>
        <p:spPr>
          <a:xfrm>
            <a:off x="10533919" y="506546"/>
            <a:ext cx="2024075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003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51B863-B713-8344-831C-BF489479B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Resultados del FURAG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E220E9B-5386-AA43-8DB3-BBECEAA8798D}"/>
              </a:ext>
            </a:extLst>
          </p:cNvPr>
          <p:cNvSpPr/>
          <p:nvPr/>
        </p:nvSpPr>
        <p:spPr>
          <a:xfrm>
            <a:off x="4678018" y="4706189"/>
            <a:ext cx="6061971" cy="584775"/>
          </a:xfrm>
          <a:prstGeom prst="rect">
            <a:avLst/>
          </a:prstGeom>
          <a:ln>
            <a:solidFill>
              <a:srgbClr val="0B3663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Efectuar seguimiento al Código de Integridad y promover Cambio cultural </a:t>
            </a:r>
            <a:endParaRPr lang="es-CO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3" name="Picture 1" descr="page14image59215728">
            <a:extLst>
              <a:ext uri="{FF2B5EF4-FFF2-40B4-BE49-F238E27FC236}">
                <a16:creationId xmlns:a16="http://schemas.microsoft.com/office/drawing/2014/main" id="{9221F9F2-BADF-0745-8F73-0033E99E68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73"/>
          <a:stretch/>
        </p:blipFill>
        <p:spPr bwMode="auto">
          <a:xfrm>
            <a:off x="1425507" y="1100863"/>
            <a:ext cx="9314482" cy="226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CC807D2B-71CC-4EEE-9099-046DF2ED26D6}"/>
              </a:ext>
            </a:extLst>
          </p:cNvPr>
          <p:cNvSpPr/>
          <p:nvPr/>
        </p:nvSpPr>
        <p:spPr>
          <a:xfrm>
            <a:off x="8030818" y="4222723"/>
            <a:ext cx="2709171" cy="483466"/>
          </a:xfrm>
          <a:prstGeom prst="rect">
            <a:avLst/>
          </a:prstGeom>
          <a:solidFill>
            <a:srgbClr val="0B36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TEMA CLAVE</a:t>
            </a:r>
          </a:p>
        </p:txBody>
      </p:sp>
    </p:spTree>
    <p:extLst>
      <p:ext uri="{BB962C8B-B14F-4D97-AF65-F5344CB8AC3E}">
        <p14:creationId xmlns:p14="http://schemas.microsoft.com/office/powerpoint/2010/main" val="3711549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51B863-B713-8344-831C-BF489479B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Recomendaciones por Política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3E1E36B-361D-4D76-ACB0-7C667BCB2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906283"/>
              </p:ext>
            </p:extLst>
          </p:nvPr>
        </p:nvGraphicFramePr>
        <p:xfrm>
          <a:off x="489996" y="3053253"/>
          <a:ext cx="4099791" cy="239339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6597">
                  <a:extLst>
                    <a:ext uri="{9D8B030D-6E8A-4147-A177-3AD203B41FA5}">
                      <a16:colId xmlns:a16="http://schemas.microsoft.com/office/drawing/2014/main" val="3244769838"/>
                    </a:ext>
                  </a:extLst>
                </a:gridCol>
                <a:gridCol w="1366597">
                  <a:extLst>
                    <a:ext uri="{9D8B030D-6E8A-4147-A177-3AD203B41FA5}">
                      <a16:colId xmlns:a16="http://schemas.microsoft.com/office/drawing/2014/main" val="617303900"/>
                    </a:ext>
                  </a:extLst>
                </a:gridCol>
                <a:gridCol w="1366597">
                  <a:extLst>
                    <a:ext uri="{9D8B030D-6E8A-4147-A177-3AD203B41FA5}">
                      <a16:colId xmlns:a16="http://schemas.microsoft.com/office/drawing/2014/main" val="2180767415"/>
                    </a:ext>
                  </a:extLst>
                </a:gridCol>
              </a:tblGrid>
              <a:tr h="1998364">
                <a:tc>
                  <a:txBody>
                    <a:bodyPr/>
                    <a:lstStyle/>
                    <a:p>
                      <a:r>
                        <a:rPr lang="es-CO" sz="1000" dirty="0">
                          <a:effectLst/>
                        </a:rPr>
                        <a:t>I05INTEGRIDAD Cambio cultural basado en la implementación del código de integridad del servicio público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000" dirty="0">
                          <a:effectLst/>
                        </a:rPr>
                        <a:t>I06INTEGRIDAD Gestión adecuada de conflictos de interés y declaración oportuna de bienes y rentas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000" dirty="0">
                          <a:effectLst/>
                        </a:rPr>
                        <a:t>I07INTEGRIDAD Coherencia entre la gestión de riesgos con el control y sanción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0155509"/>
                  </a:ext>
                </a:extLst>
              </a:tr>
              <a:tr h="395026">
                <a:tc>
                  <a:txBody>
                    <a:bodyPr/>
                    <a:lstStyle/>
                    <a:p>
                      <a:r>
                        <a:rPr lang="es-CO" sz="1100">
                          <a:solidFill>
                            <a:srgbClr val="FF0000"/>
                          </a:solidFill>
                          <a:effectLst/>
                        </a:rPr>
                        <a:t>75,4 </a:t>
                      </a:r>
                      <a:endParaRPr lang="es-CO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100" dirty="0">
                          <a:solidFill>
                            <a:srgbClr val="FF0000"/>
                          </a:solidFill>
                          <a:effectLst/>
                        </a:rPr>
                        <a:t>66,2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100" dirty="0">
                          <a:solidFill>
                            <a:srgbClr val="FF0000"/>
                          </a:solidFill>
                          <a:effectLst/>
                        </a:rPr>
                        <a:t>77,8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524158"/>
                  </a:ext>
                </a:extLst>
              </a:tr>
            </a:tbl>
          </a:graphicData>
        </a:graphic>
      </p:graphicFrame>
      <p:pic>
        <p:nvPicPr>
          <p:cNvPr id="8" name="Picture 8" descr="page19image58747664">
            <a:extLst>
              <a:ext uri="{FF2B5EF4-FFF2-40B4-BE49-F238E27FC236}">
                <a16:creationId xmlns:a16="http://schemas.microsoft.com/office/drawing/2014/main" id="{EDB084B4-E8E6-4120-A31F-596EBE59B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95" y="371062"/>
            <a:ext cx="4099791" cy="251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11B10D4D-3AB2-479C-AB4C-7583633F2BF1}"/>
              </a:ext>
            </a:extLst>
          </p:cNvPr>
          <p:cNvSpPr txBox="1"/>
          <p:nvPr/>
        </p:nvSpPr>
        <p:spPr>
          <a:xfrm>
            <a:off x="4890052" y="1606703"/>
            <a:ext cx="68119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Revisar la exposición de la entidad a los riesgos de corrupción y fraude y en caso de contar con una línea de denuncias se deberá́ 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monitorear el progreso de su tratamiento, por parte del comité́ institucional de coordinación de control interno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alt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 Analizar los informes de control interno para identificar alertas sobre conductas que deben ser orientadas a partir de la implementación del código de integridad.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alt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3. Fortalecer la gestión preventiva de conflictos de interés, una vez definida la 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estrategia anual por el Comité́ de Gestión y Desempeño Institucional.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alt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Designar un líder que trabaje en conjunto con el Comité de Ética, sobre la gestión preventiva de conflictos de interés a través del Comité́ de Gestión y Desempeño Institucional. </a:t>
            </a:r>
            <a:endParaRPr lang="es-CO" alt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117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51B863-B713-8344-831C-BF489479B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400" dirty="0"/>
              <a:t>Recomendaciones por Política </a:t>
            </a:r>
            <a:r>
              <a:rPr lang="es-ES_tradnl" sz="2400" b="1" dirty="0"/>
              <a:t>Conflicto de interés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1B10D4D-3AB2-479C-AB4C-7583633F2BF1}"/>
              </a:ext>
            </a:extLst>
          </p:cNvPr>
          <p:cNvSpPr txBox="1"/>
          <p:nvPr/>
        </p:nvSpPr>
        <p:spPr>
          <a:xfrm>
            <a:off x="4982816" y="1336119"/>
            <a:ext cx="6719187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Incluir en la estrategia de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gestión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anual para la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prevención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de conflictos de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interés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 actividades para 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sensibilización y conocimiento de causales y procedimientos para </a:t>
            </a:r>
            <a:r>
              <a:rPr lang="es-CO" altLang="es-CO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declaración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 de impedimentos, recusaciones y el manejo preventivo de conflictos de </a:t>
            </a:r>
            <a:r>
              <a:rPr lang="es-CO" altLang="es-CO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interés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alt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6. Establecer 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canales 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para que los servidores y contratistas de la entidad presenten su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declaración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de conflictos de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interés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alt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7. Establecer al interior de su entidad un 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proceso para la </a:t>
            </a:r>
            <a:r>
              <a:rPr lang="es-CO" altLang="es-CO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gestión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 de los conflictos de </a:t>
            </a:r>
            <a:r>
              <a:rPr lang="es-CO" altLang="es-CO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interés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, donde el servidor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público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pueda tener claridad de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cómo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se reporta un posible caso y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cuál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es el conducto regular a seguir.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alt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8.Formular y desarrollar un mecanismo para el registro, 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seguimiento y monitoreo a las declaraciones de conflictos de </a:t>
            </a:r>
            <a:r>
              <a:rPr lang="es-CO" altLang="es-CO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interés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por parte de los servidores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públicos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que laboran dentro de la entidad.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alt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9. Analizar los 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potenciales conflictos de </a:t>
            </a:r>
            <a:r>
              <a:rPr lang="es-CO" altLang="es-CO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interés</a:t>
            </a:r>
            <a:r>
              <a:rPr lang="es-CO" alt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de los servidores de la entidad con base en la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declaración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de bienes y rentas con el fin de incorporar acciones de </a:t>
            </a:r>
            <a:r>
              <a:rPr lang="es-CO" alt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prevención</a:t>
            </a:r>
            <a:r>
              <a:rPr lang="es-CO" alt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oportunamente.   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39A5E66F-9F0C-4FF5-80F3-9D75AB7A5F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364691"/>
              </p:ext>
            </p:extLst>
          </p:nvPr>
        </p:nvGraphicFramePr>
        <p:xfrm>
          <a:off x="489996" y="3053253"/>
          <a:ext cx="4099791" cy="239339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6597">
                  <a:extLst>
                    <a:ext uri="{9D8B030D-6E8A-4147-A177-3AD203B41FA5}">
                      <a16:colId xmlns:a16="http://schemas.microsoft.com/office/drawing/2014/main" val="3244769838"/>
                    </a:ext>
                  </a:extLst>
                </a:gridCol>
                <a:gridCol w="1366597">
                  <a:extLst>
                    <a:ext uri="{9D8B030D-6E8A-4147-A177-3AD203B41FA5}">
                      <a16:colId xmlns:a16="http://schemas.microsoft.com/office/drawing/2014/main" val="617303900"/>
                    </a:ext>
                  </a:extLst>
                </a:gridCol>
                <a:gridCol w="1366597">
                  <a:extLst>
                    <a:ext uri="{9D8B030D-6E8A-4147-A177-3AD203B41FA5}">
                      <a16:colId xmlns:a16="http://schemas.microsoft.com/office/drawing/2014/main" val="2180767415"/>
                    </a:ext>
                  </a:extLst>
                </a:gridCol>
              </a:tblGrid>
              <a:tr h="1998364">
                <a:tc>
                  <a:txBody>
                    <a:bodyPr/>
                    <a:lstStyle/>
                    <a:p>
                      <a:r>
                        <a:rPr lang="es-CO" sz="1000" dirty="0">
                          <a:effectLst/>
                        </a:rPr>
                        <a:t>I05INTEGRIDAD Cambio cultural basado en la </a:t>
                      </a:r>
                      <a:r>
                        <a:rPr lang="es-CO" sz="1000" dirty="0" err="1">
                          <a:effectLst/>
                        </a:rPr>
                        <a:t>implementación</a:t>
                      </a:r>
                      <a:r>
                        <a:rPr lang="es-CO" sz="1000" dirty="0">
                          <a:effectLst/>
                        </a:rPr>
                        <a:t> del </a:t>
                      </a:r>
                      <a:r>
                        <a:rPr lang="es-CO" sz="1000" dirty="0" err="1">
                          <a:effectLst/>
                        </a:rPr>
                        <a:t>código</a:t>
                      </a:r>
                      <a:r>
                        <a:rPr lang="es-CO" sz="1000" dirty="0">
                          <a:effectLst/>
                        </a:rPr>
                        <a:t> de integridad del servicio </a:t>
                      </a:r>
                      <a:r>
                        <a:rPr lang="es-CO" sz="1000" dirty="0" err="1">
                          <a:effectLst/>
                        </a:rPr>
                        <a:t>público</a:t>
                      </a:r>
                      <a:r>
                        <a:rPr lang="es-CO" sz="1000" dirty="0">
                          <a:effectLst/>
                        </a:rPr>
                        <a:t>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000" dirty="0">
                          <a:effectLst/>
                        </a:rPr>
                        <a:t>I06INTEGRIDAD Gestión adecuada de conflictos de interés y declaración oportuna de bienes y rentas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000" dirty="0">
                          <a:effectLst/>
                        </a:rPr>
                        <a:t>I07INTEGRIDAD Coherencia entre la gestión de riesgos con el control y sanción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0155509"/>
                  </a:ext>
                </a:extLst>
              </a:tr>
              <a:tr h="395026">
                <a:tc>
                  <a:txBody>
                    <a:bodyPr/>
                    <a:lstStyle/>
                    <a:p>
                      <a:r>
                        <a:rPr lang="es-CO" sz="1100">
                          <a:solidFill>
                            <a:srgbClr val="FF0000"/>
                          </a:solidFill>
                          <a:effectLst/>
                        </a:rPr>
                        <a:t>75,4 </a:t>
                      </a:r>
                      <a:endParaRPr lang="es-CO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100" dirty="0">
                          <a:solidFill>
                            <a:srgbClr val="FF0000"/>
                          </a:solidFill>
                          <a:effectLst/>
                        </a:rPr>
                        <a:t>66,2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100" dirty="0">
                          <a:solidFill>
                            <a:srgbClr val="FF0000"/>
                          </a:solidFill>
                          <a:effectLst/>
                        </a:rPr>
                        <a:t>77,8 </a:t>
                      </a:r>
                      <a:endParaRPr lang="es-CO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524158"/>
                  </a:ext>
                </a:extLst>
              </a:tr>
            </a:tbl>
          </a:graphicData>
        </a:graphic>
      </p:graphicFrame>
      <p:pic>
        <p:nvPicPr>
          <p:cNvPr id="10" name="Picture 8" descr="page19image58747664">
            <a:extLst>
              <a:ext uri="{FF2B5EF4-FFF2-40B4-BE49-F238E27FC236}">
                <a16:creationId xmlns:a16="http://schemas.microsoft.com/office/drawing/2014/main" id="{4EF3B4C2-E0D4-4AE6-B7CF-9B1C38A16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95" y="371062"/>
            <a:ext cx="4099791" cy="251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504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95E2E-73AE-4B53-8ED9-9B85CB5D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FORTALEZAS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729CAD3-5A3C-4A87-B7A7-7AF81F2E50DF}"/>
              </a:ext>
            </a:extLst>
          </p:cNvPr>
          <p:cNvSpPr txBox="1"/>
          <p:nvPr/>
        </p:nvSpPr>
        <p:spPr>
          <a:xfrm>
            <a:off x="630521" y="5335586"/>
            <a:ext cx="5808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El 82% de los encuestados conocen los 5 valores del servidor público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A5A7F83-0F9B-47AA-AC4B-30C7AE1071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09" t="39006" r="30869" b="32407"/>
          <a:stretch/>
        </p:blipFill>
        <p:spPr>
          <a:xfrm>
            <a:off x="630522" y="1183860"/>
            <a:ext cx="5808829" cy="1895524"/>
          </a:xfrm>
          <a:prstGeom prst="rect">
            <a:avLst/>
          </a:prstGeom>
          <a:ln>
            <a:solidFill>
              <a:srgbClr val="018E6B"/>
            </a:solidFill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EF329A9-33CF-43B7-A7D3-BA8AF12CE3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52" t="43620" r="27000" b="26478"/>
          <a:stretch/>
        </p:blipFill>
        <p:spPr>
          <a:xfrm>
            <a:off x="630521" y="3305526"/>
            <a:ext cx="5808829" cy="1939584"/>
          </a:xfrm>
          <a:prstGeom prst="rect">
            <a:avLst/>
          </a:prstGeom>
          <a:ln>
            <a:solidFill>
              <a:srgbClr val="018E6B"/>
            </a:solidFill>
          </a:ln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ACC73CC-A399-49D2-8EC4-E084B18A44A3}"/>
              </a:ext>
            </a:extLst>
          </p:cNvPr>
          <p:cNvSpPr txBox="1"/>
          <p:nvPr/>
        </p:nvSpPr>
        <p:spPr>
          <a:xfrm>
            <a:off x="7021505" y="3677378"/>
            <a:ext cx="4917970" cy="1815882"/>
          </a:xfrm>
          <a:prstGeom prst="rect">
            <a:avLst/>
          </a:prstGeom>
          <a:noFill/>
          <a:ln>
            <a:solidFill>
              <a:srgbClr val="018E6B"/>
            </a:solidFill>
          </a:ln>
        </p:spPr>
        <p:txBody>
          <a:bodyPr wrap="square" rtlCol="0">
            <a:spAutoFit/>
          </a:bodyPr>
          <a:lstStyle/>
          <a:p>
            <a:r>
              <a:rPr lang="es-CO" sz="1600" u="sng" dirty="0">
                <a:latin typeface="Arial" panose="020B0604020202020204" pitchFamily="34" charset="0"/>
                <a:cs typeface="Arial" panose="020B0604020202020204" pitchFamily="34" charset="0"/>
              </a:rPr>
              <a:t>Ficha técnica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Fecha de la recolección de información: 02 de diciembre de 2020 al 26 de enero de 2021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Marco muestral: A todos los colaboradores del INVIAS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Técnica de recolección: Encuestas virtuales a través de la herramienta Forms de Office 365</a:t>
            </a:r>
          </a:p>
        </p:txBody>
      </p:sp>
      <p:grpSp>
        <p:nvGrpSpPr>
          <p:cNvPr id="12" name="Grupo 11" descr="Los colaboradores reconocen y han apropiado los valores institucionales&#10;">
            <a:extLst>
              <a:ext uri="{FF2B5EF4-FFF2-40B4-BE49-F238E27FC236}">
                <a16:creationId xmlns:a16="http://schemas.microsoft.com/office/drawing/2014/main" id="{94EAEC59-3E1F-49B6-B0D3-5B3F1F13CDCA}"/>
              </a:ext>
            </a:extLst>
          </p:cNvPr>
          <p:cNvGrpSpPr/>
          <p:nvPr/>
        </p:nvGrpSpPr>
        <p:grpSpPr>
          <a:xfrm>
            <a:off x="7472786" y="1183860"/>
            <a:ext cx="4015408" cy="2245140"/>
            <a:chOff x="1221978" y="3792008"/>
            <a:chExt cx="2706687" cy="1624012"/>
          </a:xfrm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46BD191C-25D3-4E0F-B792-A25AA490B634}"/>
                </a:ext>
              </a:extLst>
            </p:cNvPr>
            <p:cNvSpPr/>
            <p:nvPr/>
          </p:nvSpPr>
          <p:spPr>
            <a:xfrm>
              <a:off x="1221978" y="3792008"/>
              <a:ext cx="2706687" cy="1624012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3DC05C85-BDD9-4774-BBF4-95E66CE628D5}"/>
                </a:ext>
              </a:extLst>
            </p:cNvPr>
            <p:cNvSpPr txBox="1"/>
            <p:nvPr/>
          </p:nvSpPr>
          <p:spPr>
            <a:xfrm>
              <a:off x="1221978" y="3792008"/>
              <a:ext cx="2706687" cy="1624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kern="1200" dirty="0">
                  <a:latin typeface="Arial" panose="020B0604020202020204" pitchFamily="34" charset="0"/>
                  <a:cs typeface="Arial" panose="020B0604020202020204" pitchFamily="34" charset="0"/>
                </a:rPr>
                <a:t>Los colaboradores reconocen y han apropiado los valores institucionales.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7203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95E2E-73AE-4B53-8ED9-9B85CB5D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FORTALEZAS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2D9E750E-645E-4B04-B6BF-59782BF4E8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1183953"/>
              </p:ext>
            </p:extLst>
          </p:nvPr>
        </p:nvGraphicFramePr>
        <p:xfrm>
          <a:off x="556591" y="392452"/>
          <a:ext cx="11078817" cy="5844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7054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5A1207-3CA0-48F2-AC52-86B047726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DEBILIDADES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D3FD641-6906-46D5-82A5-A7F0D9DA52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1199663"/>
              </p:ext>
            </p:extLst>
          </p:nvPr>
        </p:nvGraphicFramePr>
        <p:xfrm>
          <a:off x="304799" y="-1"/>
          <a:ext cx="10363201" cy="6294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111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dición 2017 - EVA - Función Pública">
            <a:extLst>
              <a:ext uri="{FF2B5EF4-FFF2-40B4-BE49-F238E27FC236}">
                <a16:creationId xmlns:a16="http://schemas.microsoft.com/office/drawing/2014/main" id="{23409ECB-7E4C-8A43-92AA-F23032023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98" y="1180618"/>
            <a:ext cx="10521256" cy="463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09B75CA-7E3E-DE40-92E9-9376314E5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OBJETIVO</a:t>
            </a:r>
            <a:endParaRPr lang="es-ES_tradnl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04ADF5F-E308-6B4F-A783-61872738215C}"/>
              </a:ext>
            </a:extLst>
          </p:cNvPr>
          <p:cNvSpPr txBox="1"/>
          <p:nvPr/>
        </p:nvSpPr>
        <p:spPr>
          <a:xfrm>
            <a:off x="1131377" y="1630069"/>
            <a:ext cx="10027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Fortalecer una cultura organizacional, orientada al servicio, la integridad, la transparencia, la lealtad al Estado, a las leyes, así como los valores éticos que genere confianza en la ciudadanía hacia la entidad y los grupos que la conforman y se vea reflejado en su compromiso y seriedad.</a:t>
            </a: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385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270DF4-A3F4-427F-958B-CCF417690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EVALUACIÓN</a:t>
            </a:r>
          </a:p>
        </p:txBody>
      </p:sp>
      <p:sp>
        <p:nvSpPr>
          <p:cNvPr id="3" name="CuadroTexto 4">
            <a:hlinkClick r:id="rId2"/>
            <a:extLst>
              <a:ext uri="{FF2B5EF4-FFF2-40B4-BE49-F238E27FC236}">
                <a16:creationId xmlns:a16="http://schemas.microsoft.com/office/drawing/2014/main" id="{CF90E1D4-F6B7-4E81-A4A0-EB2A24DC264C}"/>
              </a:ext>
            </a:extLst>
          </p:cNvPr>
          <p:cNvSpPr txBox="1"/>
          <p:nvPr/>
        </p:nvSpPr>
        <p:spPr>
          <a:xfrm>
            <a:off x="472827" y="526096"/>
            <a:ext cx="5510530" cy="24933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Dando cumplimiento a la línea base dada por la Función Pública y continuando con la  implementación de la caja de herramientas a través de paso a paso que nos ha permitido planear, ejecutar y evaluar la apropiación del código de integridad, realizamos la evaluación con los cuestionamientos que especifica la caja de herramientas para este fin.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invitación a diligenciar el formulario se solicitó al equipo de comunicaciones internas de manera estratégica, haciendo recordación de las acciones que tuvieron lugar durante el período 2019 - 2021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CO" sz="1200" dirty="0">
              <a:solidFill>
                <a:srgbClr val="000000"/>
              </a:solidFill>
              <a:latin typeface="Arial Narrow" panose="020B0606020202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235D0BF-B612-4698-B43E-B5EFFE22B0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075" r="1522" b="5872"/>
          <a:stretch/>
        </p:blipFill>
        <p:spPr>
          <a:xfrm>
            <a:off x="5420139" y="3886303"/>
            <a:ext cx="4010086" cy="1558004"/>
          </a:xfrm>
          <a:prstGeom prst="rect">
            <a:avLst/>
          </a:prstGeom>
        </p:spPr>
      </p:pic>
      <p:sp>
        <p:nvSpPr>
          <p:cNvPr id="6" name="CuadroTexto 4">
            <a:hlinkClick r:id="rId2"/>
            <a:extLst>
              <a:ext uri="{FF2B5EF4-FFF2-40B4-BE49-F238E27FC236}">
                <a16:creationId xmlns:a16="http://schemas.microsoft.com/office/drawing/2014/main" id="{009ED36B-15A9-4789-B6C6-74329A94F9D7}"/>
              </a:ext>
            </a:extLst>
          </p:cNvPr>
          <p:cNvSpPr txBox="1"/>
          <p:nvPr/>
        </p:nvSpPr>
        <p:spPr>
          <a:xfrm>
            <a:off x="472827" y="3283826"/>
            <a:ext cx="4861245" cy="20332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200" b="1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Seguimiento a la Integridad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1200" i="1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Objetivo:</a:t>
            </a:r>
            <a:endParaRPr lang="es-CO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200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instrumento de medición que ha desarrollado </a:t>
            </a:r>
            <a:r>
              <a:rPr lang="es-CO" sz="12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</a:t>
            </a:r>
            <a:r>
              <a:rPr lang="es-CO" sz="1200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Departamento Administrativo de la Función Pública con el fin de conocer el grado de apropiación de los valores en todas las entidades públicas.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CO" sz="1200" dirty="0">
              <a:solidFill>
                <a:srgbClr val="000000"/>
              </a:solidFill>
              <a:latin typeface="Arial Narrow" panose="020B0606020202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200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Más información en: </a:t>
            </a:r>
            <a:r>
              <a:rPr lang="es-CO" sz="1200" u="sng" kern="1200" dirty="0">
                <a:solidFill>
                  <a:srgbClr val="0563C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https://www.funcionpublica.gov.co/documents/28587425/34877072/seguimiento_integridad.pdf</a:t>
            </a:r>
            <a:r>
              <a:rPr lang="es-CO" sz="1200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CO" sz="1200" dirty="0">
              <a:solidFill>
                <a:srgbClr val="000000"/>
              </a:solidFill>
              <a:latin typeface="Arial Narrow" panose="020B0606020202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38A9CA-535A-420D-B648-27B7F0BA63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6291" y="934401"/>
            <a:ext cx="2464431" cy="23494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D524CCC-1FEC-40DD-8ECE-B43C82EAE4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6193" y="1413693"/>
            <a:ext cx="3164032" cy="243234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B184250-8B22-49A9-8329-E48E7793B2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6291" y="3342267"/>
            <a:ext cx="2464431" cy="235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208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2B222EF-B8F5-4FD4-8480-64B85ED07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RESULTADOS</a:t>
            </a:r>
          </a:p>
        </p:txBody>
      </p:sp>
      <p:sp>
        <p:nvSpPr>
          <p:cNvPr id="3" name="CuadroTexto 4">
            <a:hlinkClick r:id="rId2"/>
            <a:extLst>
              <a:ext uri="{FF2B5EF4-FFF2-40B4-BE49-F238E27FC236}">
                <a16:creationId xmlns:a16="http://schemas.microsoft.com/office/drawing/2014/main" id="{C7E97604-A8CC-4BBE-9046-D81CD98CC9DC}"/>
              </a:ext>
            </a:extLst>
          </p:cNvPr>
          <p:cNvSpPr txBox="1"/>
          <p:nvPr/>
        </p:nvSpPr>
        <p:spPr>
          <a:xfrm>
            <a:off x="643469" y="1782981"/>
            <a:ext cx="3050178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>
              <a:lnSpc>
                <a:spcPct val="90000"/>
              </a:lnSpc>
              <a:spcAft>
                <a:spcPts val="800"/>
              </a:spcAft>
            </a:pPr>
            <a:r>
              <a:rPr lang="en-US" sz="2000" dirty="0" err="1"/>
              <a:t>Luego</a:t>
            </a:r>
            <a:r>
              <a:rPr lang="en-US" sz="2000" dirty="0"/>
              <a:t> de tabular </a:t>
            </a:r>
            <a:r>
              <a:rPr lang="en-US" sz="2000" i="1" dirty="0"/>
              <a:t>(</a:t>
            </a:r>
            <a:r>
              <a:rPr lang="en-US" sz="2000" i="1" dirty="0" err="1"/>
              <a:t>formato</a:t>
            </a:r>
            <a:r>
              <a:rPr lang="en-US" sz="2000" i="1" dirty="0"/>
              <a:t> </a:t>
            </a:r>
            <a:r>
              <a:rPr lang="en-US" sz="2000" i="1" dirty="0" err="1"/>
              <a:t>análisis</a:t>
            </a:r>
            <a:r>
              <a:rPr lang="en-US" sz="2000" i="1" dirty="0"/>
              <a:t> </a:t>
            </a:r>
            <a:r>
              <a:rPr lang="en-US" sz="2000" i="1" dirty="0" err="1"/>
              <a:t>encuesta</a:t>
            </a:r>
            <a:r>
              <a:rPr lang="en-US" sz="2000" i="1" dirty="0"/>
              <a:t> (</a:t>
            </a:r>
            <a:r>
              <a:rPr lang="en-US" sz="2000" i="1" dirty="0" err="1"/>
              <a:t>utilizar</a:t>
            </a:r>
            <a:r>
              <a:rPr lang="en-US" sz="2000" i="1" dirty="0"/>
              <a:t> </a:t>
            </a:r>
            <a:r>
              <a:rPr lang="en-US" sz="2000" i="1" dirty="0" err="1"/>
              <a:t>alternativas</a:t>
            </a:r>
            <a:r>
              <a:rPr lang="en-US" sz="2000" i="1" dirty="0"/>
              <a:t> A y B)) </a:t>
            </a:r>
            <a:r>
              <a:rPr lang="en-US" sz="2000" dirty="0"/>
              <a:t>las 429 </a:t>
            </a:r>
            <a:r>
              <a:rPr lang="en-US" sz="2000" dirty="0" err="1"/>
              <a:t>respuestas</a:t>
            </a:r>
            <a:r>
              <a:rPr lang="en-US" sz="2000" dirty="0"/>
              <a:t> </a:t>
            </a:r>
            <a:r>
              <a:rPr lang="en-US" sz="2000" dirty="0" err="1"/>
              <a:t>obtenidas</a:t>
            </a:r>
            <a:r>
              <a:rPr lang="en-US" sz="2000" dirty="0"/>
              <a:t>, se </a:t>
            </a:r>
            <a:r>
              <a:rPr lang="en-US" sz="2000" dirty="0" err="1"/>
              <a:t>obtuvieron</a:t>
            </a:r>
            <a:r>
              <a:rPr lang="en-US" sz="2000" dirty="0"/>
              <a:t> los </a:t>
            </a:r>
            <a:r>
              <a:rPr lang="en-US" sz="2000" dirty="0" err="1"/>
              <a:t>siguientes</a:t>
            </a:r>
            <a:r>
              <a:rPr lang="en-US" sz="2000" dirty="0"/>
              <a:t> </a:t>
            </a:r>
            <a:r>
              <a:rPr lang="en-US" sz="2000" dirty="0" err="1"/>
              <a:t>indicadores</a:t>
            </a:r>
            <a:r>
              <a:rPr lang="en-US" sz="2000" dirty="0"/>
              <a:t>.</a:t>
            </a:r>
          </a:p>
          <a:p>
            <a:pPr indent="-228600" algn="just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90000"/>
              </a:lnSpc>
              <a:spcAft>
                <a:spcPts val="800"/>
              </a:spcAft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89CF695-0E0A-407D-B38B-BD04E2A40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037327"/>
              </p:ext>
            </p:extLst>
          </p:nvPr>
        </p:nvGraphicFramePr>
        <p:xfrm>
          <a:off x="3948553" y="2463798"/>
          <a:ext cx="4850309" cy="3851055"/>
        </p:xfrm>
        <a:graphic>
          <a:graphicData uri="http://schemas.openxmlformats.org/drawingml/2006/table">
            <a:tbl>
              <a:tblPr/>
              <a:tblGrid>
                <a:gridCol w="441121">
                  <a:extLst>
                    <a:ext uri="{9D8B030D-6E8A-4147-A177-3AD203B41FA5}">
                      <a16:colId xmlns:a16="http://schemas.microsoft.com/office/drawing/2014/main" val="590624176"/>
                    </a:ext>
                  </a:extLst>
                </a:gridCol>
                <a:gridCol w="2216361">
                  <a:extLst>
                    <a:ext uri="{9D8B030D-6E8A-4147-A177-3AD203B41FA5}">
                      <a16:colId xmlns:a16="http://schemas.microsoft.com/office/drawing/2014/main" val="344444218"/>
                    </a:ext>
                  </a:extLst>
                </a:gridCol>
                <a:gridCol w="2192827">
                  <a:extLst>
                    <a:ext uri="{9D8B030D-6E8A-4147-A177-3AD203B41FA5}">
                      <a16:colId xmlns:a16="http://schemas.microsoft.com/office/drawing/2014/main" val="3849332162"/>
                    </a:ext>
                  </a:extLst>
                </a:gridCol>
              </a:tblGrid>
              <a:tr h="767761">
                <a:tc gridSpan="2"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INDICADOR</a:t>
                      </a:r>
                      <a:endParaRPr lang="es-CO" sz="4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02604" marR="202604" marT="101302" marB="10130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 DE LA ENCUESTA</a:t>
                      </a:r>
                      <a:endParaRPr lang="es-CO" sz="4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07923"/>
                  </a:ext>
                </a:extLst>
              </a:tr>
              <a:tr h="767761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CO" sz="4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CODIGO DE INTEGRIDAD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91%</a:t>
                      </a:r>
                      <a:endParaRPr lang="es-CO" sz="4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659621"/>
                  </a:ext>
                </a:extLst>
              </a:tr>
              <a:tr h="39347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HONESTIDAD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82%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934029"/>
                  </a:ext>
                </a:extLst>
              </a:tr>
              <a:tr h="39347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RESPETO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86%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734660"/>
                  </a:ext>
                </a:extLst>
              </a:tr>
              <a:tr h="39347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COMPROMISO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82%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215310"/>
                  </a:ext>
                </a:extLst>
              </a:tr>
              <a:tr h="39347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DILIGENCIA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75%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009064"/>
                  </a:ext>
                </a:extLst>
              </a:tr>
              <a:tr h="39347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JUSTICIA</a:t>
                      </a:r>
                      <a:endParaRPr lang="es-CO" sz="4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83%</a:t>
                      </a:r>
                      <a:endParaRPr lang="es-CO" sz="4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105" marR="21105" marT="21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119727"/>
                  </a:ext>
                </a:extLst>
              </a:tr>
            </a:tbl>
          </a:graphicData>
        </a:graphic>
      </p:graphicFrame>
      <p:sp>
        <p:nvSpPr>
          <p:cNvPr id="14" name="CuadroTexto 4">
            <a:hlinkClick r:id="rId2"/>
            <a:extLst>
              <a:ext uri="{FF2B5EF4-FFF2-40B4-BE49-F238E27FC236}">
                <a16:creationId xmlns:a16="http://schemas.microsoft.com/office/drawing/2014/main" id="{AFB0AB09-B45A-4CA7-A222-61A8F103C01A}"/>
              </a:ext>
            </a:extLst>
          </p:cNvPr>
          <p:cNvSpPr txBox="1"/>
          <p:nvPr/>
        </p:nvSpPr>
        <p:spPr>
          <a:xfrm>
            <a:off x="9169167" y="3497130"/>
            <a:ext cx="2398811" cy="3121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>
              <a:lnSpc>
                <a:spcPct val="90000"/>
              </a:lnSpc>
              <a:spcAft>
                <a:spcPts val="800"/>
              </a:spcAft>
            </a:pPr>
            <a:r>
              <a:rPr lang="en-US" sz="2000" dirty="0"/>
              <a:t>La </a:t>
            </a:r>
            <a:r>
              <a:rPr lang="en-US" sz="2000" dirty="0" err="1"/>
              <a:t>percepción</a:t>
            </a:r>
            <a:r>
              <a:rPr lang="en-US" sz="2000" dirty="0"/>
              <a:t> de </a:t>
            </a:r>
            <a:r>
              <a:rPr lang="en-US" sz="2000" dirty="0" err="1"/>
              <a:t>integridad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los </a:t>
            </a:r>
            <a:r>
              <a:rPr lang="en-US" sz="2000" dirty="0" err="1"/>
              <a:t>equipos</a:t>
            </a:r>
            <a:r>
              <a:rPr lang="en-US" sz="2000" dirty="0"/>
              <a:t> de </a:t>
            </a:r>
            <a:r>
              <a:rPr lang="en-US" sz="2000" dirty="0" err="1"/>
              <a:t>trabajo</a:t>
            </a:r>
            <a:r>
              <a:rPr lang="en-US" sz="2000" dirty="0"/>
              <a:t> del Instituto </a:t>
            </a:r>
            <a:r>
              <a:rPr lang="en-US" sz="2000" dirty="0" err="1"/>
              <a:t>frente</a:t>
            </a:r>
            <a:r>
              <a:rPr lang="en-US" sz="2000" dirty="0"/>
              <a:t> a </a:t>
            </a:r>
            <a:r>
              <a:rPr lang="en-US" sz="2000" dirty="0" err="1"/>
              <a:t>cada</a:t>
            </a:r>
            <a:r>
              <a:rPr lang="en-US" sz="2000" dirty="0"/>
              <a:t> uno de los </a:t>
            </a:r>
            <a:r>
              <a:rPr lang="en-US" sz="2000" dirty="0" err="1"/>
              <a:t>valores</a:t>
            </a:r>
            <a:r>
              <a:rPr lang="en-US" sz="2000" dirty="0"/>
              <a:t> que se </a:t>
            </a:r>
            <a:r>
              <a:rPr lang="en-US" sz="2000" dirty="0" err="1"/>
              <a:t>han</a:t>
            </a:r>
            <a:r>
              <a:rPr lang="en-US" sz="2000" dirty="0"/>
              <a:t> </a:t>
            </a:r>
            <a:r>
              <a:rPr lang="en-US" sz="2000" dirty="0" err="1"/>
              <a:t>fomentado</a:t>
            </a:r>
            <a:r>
              <a:rPr lang="en-US" sz="2000" dirty="0"/>
              <a:t> superior al 80% , se </a:t>
            </a:r>
            <a:r>
              <a:rPr lang="en-US" sz="2000" dirty="0" err="1"/>
              <a:t>presenta</a:t>
            </a:r>
            <a:r>
              <a:rPr lang="en-US" sz="2000" dirty="0"/>
              <a:t> </a:t>
            </a:r>
            <a:r>
              <a:rPr lang="en-US" sz="2000" dirty="0" err="1"/>
              <a:t>como</a:t>
            </a:r>
            <a:r>
              <a:rPr lang="en-US" sz="2000" dirty="0"/>
              <a:t> </a:t>
            </a:r>
            <a:r>
              <a:rPr lang="en-US" sz="2000" dirty="0" err="1"/>
              <a:t>sobresaliente</a:t>
            </a:r>
            <a:r>
              <a:rPr lang="en-US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43977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D253D-6D7D-4FCE-943A-BBAAB21F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1" y="0"/>
            <a:ext cx="6248400" cy="6840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s-CO" sz="2400" dirty="0"/>
              <a:t>INTEGRIDAD, TRANSPARENCIA Y CONFIANZA</a:t>
            </a:r>
          </a:p>
        </p:txBody>
      </p:sp>
      <p:sp>
        <p:nvSpPr>
          <p:cNvPr id="7" name="CuadroTexto 25">
            <a:extLst>
              <a:ext uri="{FF2B5EF4-FFF2-40B4-BE49-F238E27FC236}">
                <a16:creationId xmlns:a16="http://schemas.microsoft.com/office/drawing/2014/main" id="{5CE1E20F-A7F7-49F3-A534-6672BE74C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2084" y="1231628"/>
            <a:ext cx="4340707" cy="1477328"/>
          </a:xfrm>
          <a:prstGeom prst="rect">
            <a:avLst/>
          </a:prstGeom>
          <a:solidFill>
            <a:schemeClr val="bg1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800" dirty="0">
                <a:latin typeface="Arial" panose="020B0604020202020204" pitchFamily="34" charset="0"/>
                <a:cs typeface="Arial" panose="020B0604020202020204" pitchFamily="34" charset="0"/>
              </a:rPr>
              <a:t>Hace parte de las 17 en que trabaja el gobierno nacional para recuperar la confianza de la ciudadanía y fortalecer las Entidades Públicas para hacerlas más transparentes y eficientes. </a:t>
            </a:r>
          </a:p>
        </p:txBody>
      </p:sp>
      <p:pic>
        <p:nvPicPr>
          <p:cNvPr id="11" name="Imagen 2">
            <a:extLst>
              <a:ext uri="{FF2B5EF4-FFF2-40B4-BE49-F238E27FC236}">
                <a16:creationId xmlns:a16="http://schemas.microsoft.com/office/drawing/2014/main" id="{E9C3DF18-FD13-4535-9B2D-C7EAF242E7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" t="20302" r="30611" b="8745"/>
          <a:stretch/>
        </p:blipFill>
        <p:spPr bwMode="auto">
          <a:xfrm>
            <a:off x="497921" y="1044917"/>
            <a:ext cx="6376782" cy="37888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C895ABD9-E7E8-4EDD-891B-9DAB358475EE}"/>
              </a:ext>
            </a:extLst>
          </p:cNvPr>
          <p:cNvSpPr/>
          <p:nvPr/>
        </p:nvSpPr>
        <p:spPr>
          <a:xfrm>
            <a:off x="2544416" y="2120347"/>
            <a:ext cx="834887" cy="198783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098" name="Picture 2" descr="Monterrey | Palmas y Extractora">
            <a:extLst>
              <a:ext uri="{FF2B5EF4-FFF2-40B4-BE49-F238E27FC236}">
                <a16:creationId xmlns:a16="http://schemas.microsoft.com/office/drawing/2014/main" id="{F72BE0BD-DDC3-41AC-A142-C15F2E4A5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925" y="3256584"/>
            <a:ext cx="5199027" cy="259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25">
            <a:extLst>
              <a:ext uri="{FF2B5EF4-FFF2-40B4-BE49-F238E27FC236}">
                <a16:creationId xmlns:a16="http://schemas.microsoft.com/office/drawing/2014/main" id="{9A80283F-31B0-45A2-8133-44F83F3E8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455" y="4932775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Función pública (2018) Modulo introductorio curso virtual MIPG </a:t>
            </a:r>
          </a:p>
        </p:txBody>
      </p:sp>
    </p:spTree>
    <p:extLst>
      <p:ext uri="{BB962C8B-B14F-4D97-AF65-F5344CB8AC3E}">
        <p14:creationId xmlns:p14="http://schemas.microsoft.com/office/powerpoint/2010/main" val="2525026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D253D-6D7D-4FCE-943A-BBAAB21F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1" y="0"/>
            <a:ext cx="6248400" cy="6840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s-CO" sz="2400" dirty="0"/>
              <a:t>POLÍTICA DE INTEGRIDAD</a:t>
            </a:r>
          </a:p>
        </p:txBody>
      </p:sp>
      <p:pic>
        <p:nvPicPr>
          <p:cNvPr id="9" name="Imagen 5">
            <a:extLst>
              <a:ext uri="{FF2B5EF4-FFF2-40B4-BE49-F238E27FC236}">
                <a16:creationId xmlns:a16="http://schemas.microsoft.com/office/drawing/2014/main" id="{ADEA6AA5-A752-4A84-9EA5-1D3EFD4436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" t="20303" r="28349" b="10721"/>
          <a:stretch>
            <a:fillRect/>
          </a:stretch>
        </p:blipFill>
        <p:spPr bwMode="auto">
          <a:xfrm>
            <a:off x="514764" y="856110"/>
            <a:ext cx="5000935" cy="2760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8">
            <a:extLst>
              <a:ext uri="{FF2B5EF4-FFF2-40B4-BE49-F238E27FC236}">
                <a16:creationId xmlns:a16="http://schemas.microsoft.com/office/drawing/2014/main" id="{15BA0D72-158F-4746-BA30-1CD2B80C3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" t="15492" r="7500" b="50000"/>
          <a:stretch>
            <a:fillRect/>
          </a:stretch>
        </p:blipFill>
        <p:spPr bwMode="auto">
          <a:xfrm>
            <a:off x="5251037" y="3878435"/>
            <a:ext cx="64262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25">
            <a:extLst>
              <a:ext uri="{FF2B5EF4-FFF2-40B4-BE49-F238E27FC236}">
                <a16:creationId xmlns:a16="http://schemas.microsoft.com/office/drawing/2014/main" id="{CD5E3D84-5DE6-4D91-BD48-95027DAAB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9280" y="5326235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4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  <p:pic>
        <p:nvPicPr>
          <p:cNvPr id="3074" name="Picture 2" descr="Concepto de trabajo en equipo con diseño plano | Vector Gratis">
            <a:extLst>
              <a:ext uri="{FF2B5EF4-FFF2-40B4-BE49-F238E27FC236}">
                <a16:creationId xmlns:a16="http://schemas.microsoft.com/office/drawing/2014/main" id="{5A95816A-28E7-4F2A-A7BF-BA458F9BA6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0" b="6850"/>
          <a:stretch/>
        </p:blipFill>
        <p:spPr bwMode="auto">
          <a:xfrm>
            <a:off x="8256887" y="791692"/>
            <a:ext cx="3502106" cy="30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ble onda 2">
            <a:hlinkClick r:id="rId6" action="ppaction://hlinkfile"/>
            <a:extLst>
              <a:ext uri="{FF2B5EF4-FFF2-40B4-BE49-F238E27FC236}">
                <a16:creationId xmlns:a16="http://schemas.microsoft.com/office/drawing/2014/main" id="{FE2BBFFD-20B4-4354-9933-50219EBF7405}"/>
              </a:ext>
            </a:extLst>
          </p:cNvPr>
          <p:cNvSpPr/>
          <p:nvPr/>
        </p:nvSpPr>
        <p:spPr>
          <a:xfrm>
            <a:off x="1258957" y="4009404"/>
            <a:ext cx="3246782" cy="1447800"/>
          </a:xfrm>
          <a:prstGeom prst="doubleWav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Resolución número 3180 de 2018 por el cual se adopta el código de Integridad del Instituto Nacional de Vías</a:t>
            </a:r>
          </a:p>
        </p:txBody>
      </p:sp>
      <p:sp>
        <p:nvSpPr>
          <p:cNvPr id="10" name="CuadroTexto 25">
            <a:extLst>
              <a:ext uri="{FF2B5EF4-FFF2-40B4-BE49-F238E27FC236}">
                <a16:creationId xmlns:a16="http://schemas.microsoft.com/office/drawing/2014/main" id="{E54EA078-EF16-4ADD-9073-69F1A3DA6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007" y="3616497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Función pública (2018) Modulo introductorio curso virtual MIPG </a:t>
            </a:r>
          </a:p>
        </p:txBody>
      </p:sp>
    </p:spTree>
    <p:extLst>
      <p:ext uri="{BB962C8B-B14F-4D97-AF65-F5344CB8AC3E}">
        <p14:creationId xmlns:p14="http://schemas.microsoft.com/office/powerpoint/2010/main" val="1183840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D253D-6D7D-4FCE-943A-BBAAB21F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1" y="0"/>
            <a:ext cx="6248400" cy="6840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s-CO" sz="2400" dirty="0"/>
              <a:t>CÓDIGO DE INTEGRIDAD DEL INSTITUTO NACIONAL DE VÍAS</a:t>
            </a:r>
          </a:p>
        </p:txBody>
      </p:sp>
      <p:sp>
        <p:nvSpPr>
          <p:cNvPr id="7" name="CuadroTexto 25">
            <a:extLst>
              <a:ext uri="{FF2B5EF4-FFF2-40B4-BE49-F238E27FC236}">
                <a16:creationId xmlns:a16="http://schemas.microsoft.com/office/drawing/2014/main" id="{CD5E3D84-5DE6-4D91-BD48-95027DAAB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6434" y="2959424"/>
            <a:ext cx="28492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es-CO" alt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Artículo tercero: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es-CO" altLang="es-CO" sz="1800" dirty="0">
                <a:latin typeface="Arial" panose="020B0604020202020204" pitchFamily="34" charset="0"/>
                <a:cs typeface="Arial" panose="020B0604020202020204" pitchFamily="34" charset="0"/>
              </a:rPr>
              <a:t>Principios institucionales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A7ECBF7-0A08-4A11-9E50-116A296020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0490324"/>
              </p:ext>
            </p:extLst>
          </p:nvPr>
        </p:nvGraphicFramePr>
        <p:xfrm>
          <a:off x="3432314" y="864069"/>
          <a:ext cx="7633252" cy="4837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8499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D253D-6D7D-4FCE-943A-BBAAB21F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1" y="0"/>
            <a:ext cx="6248400" cy="6840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s-CO" sz="2400" dirty="0"/>
              <a:t>CAJA DE HERRAMIENTAS</a:t>
            </a:r>
          </a:p>
        </p:txBody>
      </p:sp>
      <p:sp>
        <p:nvSpPr>
          <p:cNvPr id="7" name="CuadroTexto 25">
            <a:extLst>
              <a:ext uri="{FF2B5EF4-FFF2-40B4-BE49-F238E27FC236}">
                <a16:creationId xmlns:a16="http://schemas.microsoft.com/office/drawing/2014/main" id="{CD5E3D84-5DE6-4D91-BD48-95027DAAB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103" y="2886347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  <p:sp>
        <p:nvSpPr>
          <p:cNvPr id="5" name="CuadroTexto 4">
            <a:hlinkClick r:id="rId3"/>
            <a:extLst>
              <a:ext uri="{FF2B5EF4-FFF2-40B4-BE49-F238E27FC236}">
                <a16:creationId xmlns:a16="http://schemas.microsoft.com/office/drawing/2014/main" id="{08078371-FDB5-4CD3-8638-E46B13080A03}"/>
              </a:ext>
            </a:extLst>
          </p:cNvPr>
          <p:cNvSpPr txBox="1"/>
          <p:nvPr/>
        </p:nvSpPr>
        <p:spPr>
          <a:xfrm>
            <a:off x="3284381" y="3992916"/>
            <a:ext cx="452330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PhotoBooth</a:t>
            </a:r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s-CO" sz="1400" i="1" dirty="0">
                <a:latin typeface="Arial" panose="020B0604020202020204" pitchFamily="34" charset="0"/>
                <a:cs typeface="Arial" panose="020B0604020202020204" pitchFamily="34" charset="0"/>
              </a:rPr>
              <a:t>Objetivo: 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Visibilización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de los esfuerzos de cada entidad por promover la integridad, tanto a nivel interno como externo.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Acercamiento a los valores del Código de una manera divertida.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2E88615-B9FD-41C7-9B1C-2FB7E097F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355" y="3718467"/>
            <a:ext cx="2084906" cy="2084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7C39C23-56E1-447F-A23E-066FEEB3AE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2455" r="1305" b="25016"/>
          <a:stretch/>
        </p:blipFill>
        <p:spPr>
          <a:xfrm>
            <a:off x="86137" y="737009"/>
            <a:ext cx="12032974" cy="2915197"/>
          </a:xfrm>
          <a:prstGeom prst="rect">
            <a:avLst/>
          </a:prstGeom>
        </p:spPr>
      </p:pic>
      <p:sp>
        <p:nvSpPr>
          <p:cNvPr id="9" name="CuadroTexto 25">
            <a:extLst>
              <a:ext uri="{FF2B5EF4-FFF2-40B4-BE49-F238E27FC236}">
                <a16:creationId xmlns:a16="http://schemas.microsoft.com/office/drawing/2014/main" id="{A4C4999E-7CBA-4689-A948-B59064F5A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9541" y="3642228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4600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D253D-6D7D-4FCE-943A-BBAAB21F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1" y="0"/>
            <a:ext cx="6248400" cy="6840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s-CO" sz="2400" dirty="0"/>
              <a:t>CAJA DE HERRAMIENTAS</a:t>
            </a:r>
          </a:p>
        </p:txBody>
      </p:sp>
      <p:sp>
        <p:nvSpPr>
          <p:cNvPr id="7" name="CuadroTexto 25">
            <a:extLst>
              <a:ext uri="{FF2B5EF4-FFF2-40B4-BE49-F238E27FC236}">
                <a16:creationId xmlns:a16="http://schemas.microsoft.com/office/drawing/2014/main" id="{CD5E3D84-5DE6-4D91-BD48-95027DAAB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103" y="2886347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  <p:sp>
        <p:nvSpPr>
          <p:cNvPr id="5" name="CuadroTexto 4">
            <a:hlinkClick r:id="rId3"/>
            <a:extLst>
              <a:ext uri="{FF2B5EF4-FFF2-40B4-BE49-F238E27FC236}">
                <a16:creationId xmlns:a16="http://schemas.microsoft.com/office/drawing/2014/main" id="{08078371-FDB5-4CD3-8638-E46B13080A03}"/>
              </a:ext>
            </a:extLst>
          </p:cNvPr>
          <p:cNvSpPr txBox="1"/>
          <p:nvPr/>
        </p:nvSpPr>
        <p:spPr>
          <a:xfrm>
            <a:off x="4370846" y="3747404"/>
            <a:ext cx="42423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Crónicas: </a:t>
            </a:r>
          </a:p>
          <a:p>
            <a:pPr algn="just"/>
            <a:r>
              <a:rPr lang="es-CO" sz="1400" i="1" dirty="0">
                <a:latin typeface="Arial" panose="020B0604020202020204" pitchFamily="34" charset="0"/>
                <a:cs typeface="Arial" panose="020B0604020202020204" pitchFamily="34" charset="0"/>
              </a:rPr>
              <a:t>Objetivo: 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Visibilizar los buenos hechos que se viven día a día en el servicio público, tanto a nivel interno como externo. 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Reconocer y enaltecer las buenas acciones. 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Utilizar acciones de personas o grupos de trabajo para trazar una línea de ejemplo.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CB2CA14-857E-4C1E-9918-A37A6CBB75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695" t="19114" r="30000" b="11308"/>
          <a:stretch/>
        </p:blipFill>
        <p:spPr>
          <a:xfrm>
            <a:off x="8693678" y="3518451"/>
            <a:ext cx="2455715" cy="232572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8A95866-CAB5-46DC-AD3C-4A1B7774A8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1822" r="1413" b="37965"/>
          <a:stretch/>
        </p:blipFill>
        <p:spPr>
          <a:xfrm>
            <a:off x="79512" y="708991"/>
            <a:ext cx="12019722" cy="2756452"/>
          </a:xfrm>
          <a:prstGeom prst="rect">
            <a:avLst/>
          </a:prstGeom>
        </p:spPr>
      </p:pic>
      <p:sp>
        <p:nvSpPr>
          <p:cNvPr id="8" name="CuadroTexto 25">
            <a:extLst>
              <a:ext uri="{FF2B5EF4-FFF2-40B4-BE49-F238E27FC236}">
                <a16:creationId xmlns:a16="http://schemas.microsoft.com/office/drawing/2014/main" id="{17D530CF-034C-4166-8130-26607C71A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544" y="3490434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6622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D253D-6D7D-4FCE-943A-BBAAB21F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1" y="0"/>
            <a:ext cx="6248400" cy="6840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s-CO" sz="2400" dirty="0"/>
              <a:t>CAJA DE HERRAMIENTAS</a:t>
            </a:r>
          </a:p>
        </p:txBody>
      </p:sp>
      <p:sp>
        <p:nvSpPr>
          <p:cNvPr id="7" name="CuadroTexto 25">
            <a:extLst>
              <a:ext uri="{FF2B5EF4-FFF2-40B4-BE49-F238E27FC236}">
                <a16:creationId xmlns:a16="http://schemas.microsoft.com/office/drawing/2014/main" id="{CD5E3D84-5DE6-4D91-BD48-95027DAAB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103" y="2886347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  <p:sp>
        <p:nvSpPr>
          <p:cNvPr id="5" name="CuadroTexto 4">
            <a:hlinkClick r:id="rId3"/>
            <a:extLst>
              <a:ext uri="{FF2B5EF4-FFF2-40B4-BE49-F238E27FC236}">
                <a16:creationId xmlns:a16="http://schemas.microsoft.com/office/drawing/2014/main" id="{08078371-FDB5-4CD3-8638-E46B13080A03}"/>
              </a:ext>
            </a:extLst>
          </p:cNvPr>
          <p:cNvSpPr txBox="1"/>
          <p:nvPr/>
        </p:nvSpPr>
        <p:spPr>
          <a:xfrm>
            <a:off x="3371708" y="4062968"/>
            <a:ext cx="792863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Adaptación virtual del Baúl de los malos</a:t>
            </a:r>
          </a:p>
          <a:p>
            <a:pPr algn="just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Hábitos</a:t>
            </a:r>
            <a:b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i="1" dirty="0">
                <a:latin typeface="Arial" panose="020B0604020202020204" pitchFamily="34" charset="0"/>
                <a:cs typeface="Arial" panose="020B0604020202020204" pitchFamily="34" charset="0"/>
              </a:rPr>
              <a:t>Objetivo: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Es un acto simbólico que busca que los participantes reflexionen sobre situaciones cotidianas que todos vivimos como servidores públicos, que nos parecen relativamente normales porque pasan muy a menudo, pero que realmente no son del todo íntegras y rompen con los principios de acción de los valores del Código de Integridad. </a:t>
            </a:r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428A9FD-0069-425C-850D-C886F12096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436" r="1413" b="34679"/>
          <a:stretch/>
        </p:blipFill>
        <p:spPr>
          <a:xfrm>
            <a:off x="79512" y="706255"/>
            <a:ext cx="12019722" cy="300824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BF78682-A77B-40BA-80E8-E3329CD725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103" y="3869274"/>
            <a:ext cx="1987827" cy="1987827"/>
          </a:xfrm>
          <a:prstGeom prst="rect">
            <a:avLst/>
          </a:prstGeom>
        </p:spPr>
      </p:pic>
      <p:sp>
        <p:nvSpPr>
          <p:cNvPr id="8" name="CuadroTexto 25">
            <a:extLst>
              <a:ext uri="{FF2B5EF4-FFF2-40B4-BE49-F238E27FC236}">
                <a16:creationId xmlns:a16="http://schemas.microsoft.com/office/drawing/2014/main" id="{56C64E46-E32D-418D-A2B8-A20B71F11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9541" y="3642228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0886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D253D-6D7D-4FCE-943A-BBAAB21F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1" y="0"/>
            <a:ext cx="6248400" cy="6840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s-CO" sz="2400" dirty="0"/>
              <a:t>CAJA DE HERRAMIENTAS</a:t>
            </a:r>
          </a:p>
        </p:txBody>
      </p:sp>
      <p:sp>
        <p:nvSpPr>
          <p:cNvPr id="7" name="CuadroTexto 25">
            <a:extLst>
              <a:ext uri="{FF2B5EF4-FFF2-40B4-BE49-F238E27FC236}">
                <a16:creationId xmlns:a16="http://schemas.microsoft.com/office/drawing/2014/main" id="{CD5E3D84-5DE6-4D91-BD48-95027DAAB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103" y="2886347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  <p:sp>
        <p:nvSpPr>
          <p:cNvPr id="5" name="CuadroTexto 4">
            <a:hlinkClick r:id="rId3"/>
            <a:extLst>
              <a:ext uri="{FF2B5EF4-FFF2-40B4-BE49-F238E27FC236}">
                <a16:creationId xmlns:a16="http://schemas.microsoft.com/office/drawing/2014/main" id="{08078371-FDB5-4CD3-8638-E46B13080A03}"/>
              </a:ext>
            </a:extLst>
          </p:cNvPr>
          <p:cNvSpPr txBox="1"/>
          <p:nvPr/>
        </p:nvSpPr>
        <p:spPr>
          <a:xfrm>
            <a:off x="1016104" y="3700429"/>
            <a:ext cx="34092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Exposición código de integridad </a:t>
            </a:r>
          </a:p>
          <a:p>
            <a:pPr algn="just"/>
            <a:r>
              <a:rPr lang="es-CO" sz="1400" i="1" dirty="0">
                <a:latin typeface="Arial" panose="020B0604020202020204" pitchFamily="34" charset="0"/>
                <a:cs typeface="Arial" panose="020B0604020202020204" pitchFamily="34" charset="0"/>
              </a:rPr>
              <a:t>Objetivo: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Acercamiento a los valores y contenido del Código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de Integridad.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· Presentar la información de una forma llamativa que</a:t>
            </a:r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genera una recordación visual.</a:t>
            </a:r>
          </a:p>
          <a:p>
            <a:pPr algn="ctr"/>
            <a:endParaRPr lang="es-CO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3D990B0-EB63-4DC5-8E8F-E1B947F7AF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142" r="1087" b="35452"/>
          <a:stretch/>
        </p:blipFill>
        <p:spPr>
          <a:xfrm>
            <a:off x="66260" y="710504"/>
            <a:ext cx="12059478" cy="276970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4A434C7-B672-49D8-B836-4046308FE69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864326" y="3544787"/>
            <a:ext cx="1302773" cy="122431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242B03E-1A21-4429-8B7E-776A68C8FF50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955" y="4827042"/>
            <a:ext cx="1377941" cy="10156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593773B-074D-4831-BA39-C60C201B6136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4" t="8668" b="5249"/>
          <a:stretch/>
        </p:blipFill>
        <p:spPr bwMode="auto">
          <a:xfrm>
            <a:off x="7605816" y="3532376"/>
            <a:ext cx="941604" cy="1224314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6391B0D-36CE-498D-9820-6A7669F87443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7"/>
          <a:stretch/>
        </p:blipFill>
        <p:spPr bwMode="auto">
          <a:xfrm>
            <a:off x="6440557" y="4820082"/>
            <a:ext cx="1509954" cy="1031002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325AD1B-F01B-4EEE-8BA1-314FA53E5633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545" y="3545628"/>
            <a:ext cx="1179662" cy="12102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D2C4B15-F06D-41E4-9FB1-9A23A2EC3351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429" y="4835421"/>
            <a:ext cx="1705699" cy="10156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A08A6A5-3312-4B57-87BC-1CF4958F8B3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557" y="3543600"/>
            <a:ext cx="1098999" cy="12122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F711D1C-2E49-4206-AEB6-32DE2D6D07F8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729" y="3532376"/>
            <a:ext cx="1509955" cy="23216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CuadroTexto 25">
            <a:extLst>
              <a:ext uri="{FF2B5EF4-FFF2-40B4-BE49-F238E27FC236}">
                <a16:creationId xmlns:a16="http://schemas.microsoft.com/office/drawing/2014/main" id="{5CD1B232-DEC0-4039-8C8A-C287ED6D3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103" y="2489261"/>
            <a:ext cx="6589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100" dirty="0"/>
              <a:t>Tomada de: </a:t>
            </a:r>
            <a:r>
              <a:rPr lang="es-CO" altLang="es-CO" sz="1100" dirty="0">
                <a:hlinkClick r:id="rId2"/>
              </a:rPr>
              <a:t>https://www.funcionpublica.gov.co/web/eva/codigo-integridad</a:t>
            </a:r>
            <a:r>
              <a:rPr lang="es-CO" altLang="es-CO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06197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daBqouLVE.2phnNOznu8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QxFVzBCeky9IUK7A2vvj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QxFVzBCeky9IUK7A2vvjg"/>
</p:tagLst>
</file>

<file path=ppt/theme/theme1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21709</TotalTime>
  <Words>1578</Words>
  <Application>Microsoft Office PowerPoint</Application>
  <PresentationFormat>Panorámica</PresentationFormat>
  <Paragraphs>155</Paragraphs>
  <Slides>21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36" baseType="lpstr">
      <vt:lpstr>Arial</vt:lpstr>
      <vt:lpstr>Arial Narrow</vt:lpstr>
      <vt:lpstr>Calibri</vt:lpstr>
      <vt:lpstr>Calibri Light</vt:lpstr>
      <vt:lpstr>Candara</vt:lpstr>
      <vt:lpstr>Work Sans</vt:lpstr>
      <vt:lpstr>Work Sans Light</vt:lpstr>
      <vt:lpstr>Work Sans SemiBold</vt:lpstr>
      <vt:lpstr>2_Diseño personalizado</vt:lpstr>
      <vt:lpstr>1_Diseño personalizado</vt:lpstr>
      <vt:lpstr>3_Diseño personalizado</vt:lpstr>
      <vt:lpstr>4_Diseño personalizado</vt:lpstr>
      <vt:lpstr>Diseño personalizado</vt:lpstr>
      <vt:lpstr>5_Diseño personalizado</vt:lpstr>
      <vt:lpstr>think-cell Slide</vt:lpstr>
      <vt:lpstr>Presentación de PowerPoint</vt:lpstr>
      <vt:lpstr>OBJETIVO</vt:lpstr>
      <vt:lpstr>INTEGRIDAD, TRANSPARENCIA Y CONFIANZA</vt:lpstr>
      <vt:lpstr>POLÍTICA DE INTEGRIDAD</vt:lpstr>
      <vt:lpstr>CÓDIGO DE INTEGRIDAD DEL INSTITUTO NACIONAL DE VÍAS</vt:lpstr>
      <vt:lpstr>CAJA DE HERRAMIENTAS</vt:lpstr>
      <vt:lpstr>CAJA DE HERRAMIENTAS</vt:lpstr>
      <vt:lpstr>CAJA DE HERRAMIENTAS</vt:lpstr>
      <vt:lpstr>CAJA DE HERRAMIENTAS</vt:lpstr>
      <vt:lpstr>CAJA DE HERRAMIENTAS</vt:lpstr>
      <vt:lpstr>CAJA DE HERRAMIENTAS</vt:lpstr>
      <vt:lpstr>PLAN DE TRABAJO</vt:lpstr>
      <vt:lpstr>OTRAS ACCIONES</vt:lpstr>
      <vt:lpstr>Resultados del FURAG</vt:lpstr>
      <vt:lpstr>Recomendaciones por Política</vt:lpstr>
      <vt:lpstr>Recomendaciones por Política Conflicto de interés </vt:lpstr>
      <vt:lpstr>FORTALEZAS</vt:lpstr>
      <vt:lpstr>FORTALEZAS</vt:lpstr>
      <vt:lpstr>DEBILIDADES</vt:lpstr>
      <vt:lpstr>EVALUACIÓN</vt:lpstr>
      <vt:lpstr>RESULTADOS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Sandra Marcela Muñoz Nieto</cp:lastModifiedBy>
  <cp:revision>1128</cp:revision>
  <cp:lastPrinted>2020-02-25T16:08:25Z</cp:lastPrinted>
  <dcterms:created xsi:type="dcterms:W3CDTF">2018-12-06T15:24:51Z</dcterms:created>
  <dcterms:modified xsi:type="dcterms:W3CDTF">2022-03-02T21:10:09Z</dcterms:modified>
</cp:coreProperties>
</file>