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357" r:id="rId6"/>
    <p:sldId id="258" r:id="rId7"/>
    <p:sldId id="331" r:id="rId8"/>
    <p:sldId id="332" r:id="rId9"/>
    <p:sldId id="333" r:id="rId10"/>
    <p:sldId id="334" r:id="rId11"/>
    <p:sldId id="289" r:id="rId12"/>
    <p:sldId id="316" r:id="rId13"/>
    <p:sldId id="335" r:id="rId14"/>
    <p:sldId id="343" r:id="rId15"/>
    <p:sldId id="347" r:id="rId16"/>
    <p:sldId id="291" r:id="rId17"/>
    <p:sldId id="336" r:id="rId18"/>
    <p:sldId id="324" r:id="rId19"/>
    <p:sldId id="330" r:id="rId20"/>
    <p:sldId id="325" r:id="rId21"/>
    <p:sldId id="326" r:id="rId22"/>
    <p:sldId id="365" r:id="rId23"/>
    <p:sldId id="349" r:id="rId24"/>
    <p:sldId id="327" r:id="rId25"/>
    <p:sldId id="328" r:id="rId26"/>
    <p:sldId id="293" r:id="rId27"/>
    <p:sldId id="295" r:id="rId28"/>
    <p:sldId id="318" r:id="rId29"/>
    <p:sldId id="312" r:id="rId30"/>
    <p:sldId id="300" r:id="rId31"/>
    <p:sldId id="302" r:id="rId32"/>
    <p:sldId id="301" r:id="rId33"/>
    <p:sldId id="303" r:id="rId34"/>
    <p:sldId id="311" r:id="rId35"/>
    <p:sldId id="304" r:id="rId36"/>
    <p:sldId id="319" r:id="rId37"/>
    <p:sldId id="308" r:id="rId38"/>
    <p:sldId id="323" r:id="rId39"/>
    <p:sldId id="320" r:id="rId40"/>
    <p:sldId id="350" r:id="rId41"/>
    <p:sldId id="279" r:id="rId42"/>
    <p:sldId id="337" r:id="rId43"/>
    <p:sldId id="338" r:id="rId44"/>
    <p:sldId id="362" r:id="rId45"/>
    <p:sldId id="359" r:id="rId46"/>
    <p:sldId id="360" r:id="rId47"/>
    <p:sldId id="363" r:id="rId48"/>
    <p:sldId id="364" r:id="rId49"/>
    <p:sldId id="280" r:id="rId50"/>
    <p:sldId id="314" r:id="rId51"/>
    <p:sldId id="361" r:id="rId52"/>
    <p:sldId id="281" r:id="rId53"/>
    <p:sldId id="315" r:id="rId54"/>
    <p:sldId id="342" r:id="rId55"/>
  </p:sldIdLst>
  <p:sldSz cx="12192000" cy="6858000"/>
  <p:notesSz cx="68580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66CB"/>
    <a:srgbClr val="DAE3F3"/>
    <a:srgbClr val="1C3771"/>
    <a:srgbClr val="476E87"/>
    <a:srgbClr val="D9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7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033AE-8F77-4944-9FB4-4A086C1EF048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65B2D-77E4-E34C-9A86-0F0FF666FA90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918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DF5DC-4702-8E4B-82CD-246996F42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DBB329-02EA-1445-817B-6BB6A1F1E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CEDC84-077A-A84E-9938-C9618A64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130237-BF0D-1A42-AD73-A39A9048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9E0698-B32C-A84C-BA7D-5249CD17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3771"/>
                </a:solidFill>
              </a:defRPr>
            </a:lvl1pPr>
          </a:lstStyle>
          <a:p>
            <a:fld id="{E5ADC51D-E36A-5E40-8C57-EB355354B68D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568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CCCF38-350A-994B-8520-4005B6E92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1218E5-FE7F-6B46-B24B-B67722553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198506-52D3-A841-A25F-E111552E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9C893-B0F6-A249-A473-A5BF54A2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19FE2E-C63B-7B44-A8AC-17DC0543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673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D2B307-8A38-EB4E-8E5B-263B5E2BA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63E754-BB90-4B4E-820A-496EE644E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C60FFE-96E5-9E48-9378-016E711B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33F33-7AFE-E744-B8FB-70A2DA8C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5ACC4D-A939-8047-9C9C-48E56925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285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89BE5-FF92-434A-B279-64AF5F17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FA90E6-A699-3647-A68B-E543212CB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1B5C24-4825-4547-BAFC-B6BC60DB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282005-7011-CB4E-B502-17CF3FA2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7889F-7BF1-DE4D-83A3-8895EF6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779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C441B-97CB-E742-9D7F-E23037DF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1D24FA-B373-B14B-8B95-79941102F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FCA29F-3E4B-3542-9772-13208158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C51798-6A89-7A4A-9782-4AF95222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6276F8-E14E-F24D-BBCB-5F4D9EA6F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3709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1C00B1-6D45-AE4A-AB61-BE6D656E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DB42FA-378D-BF43-B082-9C02A86B1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921A8D-1FF7-F440-B036-BDFAB9280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B4F17-CDB6-B749-AE1C-14993BE8D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5A9BE0-9099-6D48-8BF3-09ECD3C60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70A296-24BC-9F42-A760-B5802C20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6893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C5D7F-AFC8-4F46-94B6-48CC4BD8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9EF070-202A-8141-A3A2-5C55E572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21E207C-14CC-1B4A-82A2-B99AA5993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DA29DE-0AD2-4241-B83E-03134AC70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CEC50E-F10B-4541-A516-D3BF29F3C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179B81-5EB7-1C47-9CA4-5C7C2587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73A77E-545D-0640-B932-349A11E9C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C01E14-6D78-6B44-A8E9-FAF96FE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6413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2984E8-A8FD-8741-9B54-2BE770C23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A514D6E-E54D-7245-81BA-28417F78A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6207490-18DE-8F4B-892B-6C8224EE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ECBBDD-D5D0-E34C-A0F0-99652A6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801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C52D0F-0D42-324B-ACE8-511CB542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4C24BB-3757-C041-8CD1-EE862DC1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301537C-CEB9-BA4A-81BF-26DEB80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74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7D313-864B-8443-832C-82DD7AAD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D5372E-3C0F-AD48-965E-DE8C17AD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91F84B-CFEC-C340-B597-65AD05145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412E85-3922-C74A-A718-734B60DC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558D5-6DCF-E14A-AB71-F4FB5211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4BDE36-2E43-7F4D-AD65-5AC1A378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6524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146B4-5B94-B940-979F-FADBAFDA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408EE7-8155-3A41-A0EC-181866E6C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E64D3E-1A3C-5841-AC91-3E2A00FFB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E2E73E-2F5D-5449-A88C-6AA3C8F55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77EB4-2E7D-D64E-B7E4-314E8A6C4022}" type="datetimeFigureOut">
              <a:rPr lang="es-CO" smtClean="0"/>
              <a:t>21/10/2020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6B9294-8FA9-6A4D-81C3-03735C87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054272-C6A5-0B47-AB2B-3F4C3E4A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067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BEF6C0-E025-8544-AF0A-80F8CF04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9259DE-B7EC-2244-80FE-68E3DF0FD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61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23DA0-34C5-F74F-A32A-BB4A4130F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DC51D-E36A-5E40-8C57-EB355354B68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9382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vias.gov.co/especiales/curos_malaga/docs/sentencia_tribunal_admin_san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as.gov.co/especiales/curos_malaga/docs/mt_20201200489071_250820.pdf" TargetMode="External"/><Relationship Id="rId2" Type="http://schemas.openxmlformats.org/officeDocument/2006/relationships/hyperlink" Target="https://www.invias.gov.co/especiales/curos_malaga/docs/mt_20201200478871_2008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ias.gov.co/especiales/curos_malaga/docs/mt_2_2020_052480_161020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slide" Target="slide3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slide" Target="slide27.xml"/><Relationship Id="rId4" Type="http://schemas.openxmlformats.org/officeDocument/2006/relationships/slide" Target="slide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vias-my.sharepoint.com/:b:/g/personal/cefajardo_invias_gov_co/EfCwHgiGdgtBib-7Ejfj_pkBQJ3SloY4anKetLN9fdPjdw?e=9G0joA" TargetMode="External"/><Relationship Id="rId2" Type="http://schemas.openxmlformats.org/officeDocument/2006/relationships/hyperlink" Target="https://invias-my.sharepoint.com/:b:/g/personal/cefajardo_invias_gov_co/ESABYcU81atIuNyA2V2cvg4Bk-YwXSLb7L7enGv2Dh_DNQ?e=VMjjYc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vias-my.sharepoint.com/:b:/g/personal/cefajardo_invias_gov_co/EVv0cE4YXzBBg8738gBOGaEBmYO62kY_Xxs8nDMevEUMLw?e=pDRN2s" TargetMode="External"/><Relationship Id="rId2" Type="http://schemas.openxmlformats.org/officeDocument/2006/relationships/hyperlink" Target="https://invias-my.sharepoint.com/:b:/g/personal/cefajardo_invias_gov_co/EdcfEqhel5pFhqfcbWWN3D4BRSEbIilXvrIoe3WuqxKdlw?e=Kyr1N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vias-my.sharepoint.com/:b:/g/personal/cefajardo_invias_gov_co/EWSA46wB4f9DvI1Y5XxCYPQBiw7AFpl7ITB4jLulYO0C7w?e=JVa3q3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as.gov.co/especiales/curos_malaga/docs/acta_san_andres_290720.pdf" TargetMode="External"/><Relationship Id="rId2" Type="http://schemas.openxmlformats.org/officeDocument/2006/relationships/hyperlink" Target="https://invias-my.sharepoint.com/:b:/g/personal/cefajardo_invias_gov_co/EflCevQugj9KgStWAYLtK34BoKg_D8wYdB4ehTgJ53JoQg?e=x6Uhp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hyperlink" Target="https://www.invias.gov.co/especiales/curos_malag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as.gov.co/especiales/curos_malaga/docs/acta_malaga_030820.pdf" TargetMode="External"/><Relationship Id="rId2" Type="http://schemas.openxmlformats.org/officeDocument/2006/relationships/hyperlink" Target="https://www.invias.gov.co/especiales/curos_malaga/docs/acta_barbara_2907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ias.gov.co/especiales/curos_malaga/docs/acta_guaca_050820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as.gov.co/especiales/curos_malaga/docs/acta_molagavita_141020.pdf" TargetMode="External"/><Relationship Id="rId2" Type="http://schemas.openxmlformats.org/officeDocument/2006/relationships/hyperlink" Target="https://www.invias.gov.co/especiales/curos_malaga/docs/inter_info_curos_malaga_300720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ias.gov.co/especiales/curos_malaga/docs/srn_26961_270720.pdf" TargetMode="External"/><Relationship Id="rId2" Type="http://schemas.openxmlformats.org/officeDocument/2006/relationships/hyperlink" Target="https://www.invias.gov.co/especiales/curos_malaga/docs/dg_8049_27022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ias.gov.co/especiales/curos_malaga/docs/dg_28846_06082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32797-06A0-3147-9B3B-87A5B25B0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921797"/>
            <a:ext cx="9673087" cy="643194"/>
          </a:xfrm>
        </p:spPr>
        <p:txBody>
          <a:bodyPr>
            <a:noAutofit/>
          </a:bodyPr>
          <a:lstStyle/>
          <a:p>
            <a:pPr algn="l"/>
            <a:r>
              <a:rPr lang="es-CO" sz="3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Acción Popular No. 68001-23-33-000-2015-00847</a:t>
            </a:r>
            <a:endParaRPr lang="es-CO" sz="3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4EB9EF-F2D4-1943-8D76-562471010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60946"/>
            <a:ext cx="9144000" cy="2684721"/>
          </a:xfrm>
        </p:spPr>
        <p:txBody>
          <a:bodyPr>
            <a:normAutofit lnSpcReduction="10000"/>
          </a:bodyPr>
          <a:lstStyle/>
          <a:p>
            <a:pPr algn="l"/>
            <a:r>
              <a:rPr lang="es-CO" b="1" dirty="0">
                <a:solidFill>
                  <a:srgbClr val="1C3771"/>
                </a:solidFill>
              </a:rPr>
              <a:t>Demandante: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Danil Román Velandia Rojas</a:t>
            </a:r>
          </a:p>
          <a:p>
            <a:pPr algn="l"/>
            <a:r>
              <a:rPr lang="es-CO" b="1" dirty="0">
                <a:solidFill>
                  <a:srgbClr val="1C3771"/>
                </a:solidFill>
              </a:rPr>
              <a:t>Demandado: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Instituto Nacional De Vías – INVIAS</a:t>
            </a:r>
          </a:p>
          <a:p>
            <a:pPr algn="l"/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Fondo Adaptación</a:t>
            </a:r>
          </a:p>
          <a:p>
            <a:pPr algn="l"/>
            <a:r>
              <a:rPr lang="es-CO" b="1" dirty="0">
                <a:solidFill>
                  <a:srgbClr val="1C3771"/>
                </a:solidFill>
              </a:rPr>
              <a:t>Coadyuvante: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Edgar Leonardo Velandia Rojas</a:t>
            </a:r>
          </a:p>
          <a:p>
            <a:pPr algn="l"/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CO" b="1" dirty="0">
                <a:solidFill>
                  <a:srgbClr val="1C3771"/>
                </a:solidFill>
              </a:rPr>
              <a:t>Medio de Control: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Protección de los Derechos e Intereses Colectivos</a:t>
            </a:r>
          </a:p>
          <a:p>
            <a:pPr algn="l"/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08742A5-E133-6A45-B1BC-92AD8D8B2129}"/>
              </a:ext>
            </a:extLst>
          </p:cNvPr>
          <p:cNvSpPr/>
          <p:nvPr/>
        </p:nvSpPr>
        <p:spPr>
          <a:xfrm>
            <a:off x="0" y="-12169"/>
            <a:ext cx="12192000" cy="1282684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CORREDOR 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219114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10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F37FE95-B8D2-2A4D-8169-B24C943CA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691116"/>
              </p:ext>
            </p:extLst>
          </p:nvPr>
        </p:nvGraphicFramePr>
        <p:xfrm>
          <a:off x="464776" y="2095787"/>
          <a:ext cx="11128224" cy="3402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2205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8096019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888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4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4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87143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Remisión del Ministerio de Transporte del requerimiento de recursos al CONFIS (Ministerio de Hacienda)</a:t>
                      </a:r>
                      <a:endParaRPr lang="es-CO" sz="14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20/ago/2020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mediante oficio No. </a:t>
                      </a:r>
                      <a:r>
                        <a:rPr lang="es-E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20201200478871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el Ministerio de Transporte, dio trámite ante el </a:t>
                      </a:r>
                      <a:r>
                        <a:rPr lang="es-E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Consejo Superior de Política Fiscal – CONFIS 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 la solicitud de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aval fiscal del INVIAS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para declaratoria de importancia estratégica ante el CONPES y garantizar los recursos necesarios para adelantar el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Programa “Vías para la Legalidad y la Reactivación Visión 2030”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dentro de estos corredores estratégicos se encuentra la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CONEXIÓN TRONCAL CENTRAL DEL NORTE: LOS CUROS – MÁLAGA.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Mediante Radicado No. 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59233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el Ministerio de Transporte informa al INVIAS de dicho trámite.</a:t>
                      </a:r>
                      <a:endParaRPr lang="es-CO" sz="1400" b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2000" marB="72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036312"/>
                  </a:ext>
                </a:extLst>
              </a:tr>
              <a:tr h="87143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Realización del CONFIS por parte del Ministerio de Hacienda y Crédito Público  para definir aprobación de recursos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16/oct/2020.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Mediante oficio </a:t>
                      </a:r>
                      <a:r>
                        <a:rPr lang="es-E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4"/>
                        </a:rPr>
                        <a:t>2-2020-052480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el Ministerio de Hacienda y Crédito Público comunica que el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Consejo Superior de Política Fiscal -CONFIS-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en atención a la solicitud formulada mediante comunicación MT No.: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20201200478871 del 20 de agosto de 2020 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 lo dispuesto por la Ley 819 de 2003 y el Decreto 1068 de 2015, en la sesión del 14 de octubre de 2020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otorgó AVAL FISCAL 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para que ese Ministerio y el </a:t>
                      </a:r>
                      <a:r>
                        <a:rPr lang="es-ES" sz="14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INSTITUTO NACIONAL DE VÍAS 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continúen con los trámites ante el Departamento Nacional de  Planeación  y  el  Consejo  Nacional  de  Política Económica  y  Social  -CONPES-, de declaratoria de importancia estratégica para el país, el programa </a:t>
                      </a:r>
                      <a:r>
                        <a:rPr lang="es-ES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“Vías para la legalidad y la reactivación visión 2030”</a:t>
                      </a:r>
                      <a:r>
                        <a:rPr lang="es-E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  <a:endParaRPr lang="es-CO" sz="1400" b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2000" marR="72000" marT="72000" marB="72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754957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6725BCEA-F10E-4AA2-801A-DCE9EAB1B7FE}"/>
              </a:ext>
            </a:extLst>
          </p:cNvPr>
          <p:cNvSpPr txBox="1"/>
          <p:nvPr/>
        </p:nvSpPr>
        <p:spPr>
          <a:xfrm>
            <a:off x="464776" y="1643526"/>
            <a:ext cx="11128224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sp>
        <p:nvSpPr>
          <p:cNvPr id="14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9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20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984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1AE7C71-01A3-5949-B0A5-55D5669A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11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664E8-881B-41C9-AEEC-1B1F577D0050}"/>
              </a:ext>
            </a:extLst>
          </p:cNvPr>
          <p:cNvSpPr txBox="1"/>
          <p:nvPr/>
        </p:nvSpPr>
        <p:spPr>
          <a:xfrm>
            <a:off x="1449516" y="1850649"/>
            <a:ext cx="9292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Así las cosas INVIAS a través de las gestiones realizadas ante el Ministerio de Hacienda y Crédito Público logró la asignación de recursos para </a:t>
            </a:r>
            <a:r>
              <a:rPr lang="es-ES" b="1" dirty="0">
                <a:solidFill>
                  <a:schemeClr val="accent1"/>
                </a:solidFill>
              </a:rPr>
              <a:t>la vigencia 2020 por valor de $83.612 millones </a:t>
            </a:r>
            <a:r>
              <a:rPr lang="es-ES" dirty="0"/>
              <a:t>para atender los puntos críticos en el Corredor y continuar realizando la pavimentación de 5 km.</a:t>
            </a:r>
            <a:endParaRPr lang="es-CO" dirty="0"/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7A16F468-5617-4050-8BF0-2ECAE85F4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40982"/>
              </p:ext>
            </p:extLst>
          </p:nvPr>
        </p:nvGraphicFramePr>
        <p:xfrm>
          <a:off x="1754344" y="3083305"/>
          <a:ext cx="8683312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5204">
                  <a:extLst>
                    <a:ext uri="{9D8B030D-6E8A-4147-A177-3AD203B41FA5}">
                      <a16:colId xmlns:a16="http://schemas.microsoft.com/office/drawing/2014/main" val="3603997744"/>
                    </a:ext>
                  </a:extLst>
                </a:gridCol>
                <a:gridCol w="1026968">
                  <a:extLst>
                    <a:ext uri="{9D8B030D-6E8A-4147-A177-3AD203B41FA5}">
                      <a16:colId xmlns:a16="http://schemas.microsoft.com/office/drawing/2014/main" val="1783548760"/>
                    </a:ext>
                  </a:extLst>
                </a:gridCol>
                <a:gridCol w="1166493">
                  <a:extLst>
                    <a:ext uri="{9D8B030D-6E8A-4147-A177-3AD203B41FA5}">
                      <a16:colId xmlns:a16="http://schemas.microsoft.com/office/drawing/2014/main" val="3211254613"/>
                    </a:ext>
                  </a:extLst>
                </a:gridCol>
                <a:gridCol w="1166493">
                  <a:extLst>
                    <a:ext uri="{9D8B030D-6E8A-4147-A177-3AD203B41FA5}">
                      <a16:colId xmlns:a16="http://schemas.microsoft.com/office/drawing/2014/main" val="2894904441"/>
                    </a:ext>
                  </a:extLst>
                </a:gridCol>
                <a:gridCol w="1166493">
                  <a:extLst>
                    <a:ext uri="{9D8B030D-6E8A-4147-A177-3AD203B41FA5}">
                      <a16:colId xmlns:a16="http://schemas.microsoft.com/office/drawing/2014/main" val="3059621823"/>
                    </a:ext>
                  </a:extLst>
                </a:gridCol>
                <a:gridCol w="1171661">
                  <a:extLst>
                    <a:ext uri="{9D8B030D-6E8A-4147-A177-3AD203B41FA5}">
                      <a16:colId xmlns:a16="http://schemas.microsoft.com/office/drawing/2014/main" val="75153631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latin typeface="+mn-lt"/>
                        </a:rPr>
                        <a:t>DESCRIPCIÓN</a:t>
                      </a:r>
                      <a:endParaRPr lang="es-CO" sz="2000" b="1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VALOR ASIGNACIÓN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CO" sz="20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S" sz="20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01890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2016</a:t>
                      </a:r>
                      <a:endParaRPr lang="es-CO" b="1" dirty="0"/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2017</a:t>
                      </a:r>
                      <a:endParaRPr lang="es-CO" b="1" dirty="0"/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2018</a:t>
                      </a:r>
                      <a:endParaRPr lang="es-CO" b="1" dirty="0"/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/>
                        <a:t>2019</a:t>
                      </a:r>
                      <a:endParaRPr lang="es-CO" b="1" dirty="0"/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2020</a:t>
                      </a:r>
                      <a:endParaRPr lang="es-CO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615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0" dirty="0">
                          <a:latin typeface="+mn-lt"/>
                        </a:rPr>
                        <a:t>Atención Puntos Críticos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</a:rPr>
                        <a:t>$5.000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</a:rPr>
                        <a:t>$27.000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</a:rPr>
                        <a:t>$20.800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+mn-lt"/>
                        </a:rPr>
                        <a:t>$48.065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$62.333</a:t>
                      </a:r>
                      <a:endParaRPr lang="es-CO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344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000" b="0" dirty="0">
                          <a:latin typeface="+mn-lt"/>
                        </a:rPr>
                        <a:t>Pavimentación Corredor</a:t>
                      </a:r>
                      <a:endParaRPr lang="es-CO" sz="2000" b="0" dirty="0"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CO" sz="2000" b="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$21.279</a:t>
                      </a:r>
                      <a:endParaRPr lang="es-CO" sz="20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872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  <a:endParaRPr lang="es-CO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$100.865</a:t>
                      </a:r>
                      <a:endParaRPr lang="es-CO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$83.612</a:t>
                      </a:r>
                      <a:endParaRPr lang="es-CO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26811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201CE4A-697E-46FF-B7E1-B7EE11A4238B}"/>
              </a:ext>
            </a:extLst>
          </p:cNvPr>
          <p:cNvSpPr txBox="1"/>
          <p:nvPr/>
        </p:nvSpPr>
        <p:spPr>
          <a:xfrm>
            <a:off x="1754344" y="5058399"/>
            <a:ext cx="147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/>
              <a:t>Cifras en millones</a:t>
            </a:r>
            <a:endParaRPr lang="es-CO" sz="1400" u="sng" dirty="0"/>
          </a:p>
        </p:txBody>
      </p:sp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39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40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92743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1AE7C71-01A3-5949-B0A5-55D5669A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12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D664E8-881B-41C9-AEEC-1B1F577D0050}"/>
              </a:ext>
            </a:extLst>
          </p:cNvPr>
          <p:cNvSpPr txBox="1"/>
          <p:nvPr/>
        </p:nvSpPr>
        <p:spPr>
          <a:xfrm>
            <a:off x="1015401" y="2121048"/>
            <a:ext cx="10161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INVIAS a través de las gestiones realizadas ante el Ministerio de Transporte y este a su vez ante el Consejo Superior de Política Fiscal -CONFIS-, logró que se otorgue, con Radicado 2-2020-052480 de 16/10/20 emitido por el Consejo Superior de Política Fiscal -CONFIS-,</a:t>
            </a:r>
            <a:r>
              <a:rPr lang="es-ES" b="1" dirty="0">
                <a:solidFill>
                  <a:srgbClr val="3166CB"/>
                </a:solidFill>
              </a:rPr>
              <a:t> el AVAL FISCAL </a:t>
            </a:r>
            <a:r>
              <a:rPr lang="es-ES" dirty="0"/>
              <a:t>para que se continúen con los trámites ante el Departamento Nacional de  Planeación  y  el  Consejo  Nacional  de  Política  Económica  y  Social  -CONPES-,  de  declaratoria  de  importancia estratégica para el país, del Programa “</a:t>
            </a:r>
            <a:r>
              <a:rPr lang="es-ES" b="1" dirty="0"/>
              <a:t>VÍAS PARA LA LEGALIDAD Y LA REACTIVACIÓN VISIÓN 2030</a:t>
            </a:r>
            <a:r>
              <a:rPr lang="es-ES" dirty="0"/>
              <a:t>”.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Dentro del aval fiscal otorgado se encuentra el proyecto </a:t>
            </a:r>
            <a:r>
              <a:rPr lang="es-ES" b="1" dirty="0">
                <a:solidFill>
                  <a:srgbClr val="3166CB"/>
                </a:solidFill>
              </a:rPr>
              <a:t>CONEXIÓN TRONCAL CENTRAL DEL NORTE: LOS CUROS – MÁLAGA</a:t>
            </a:r>
            <a:r>
              <a:rPr lang="es-ES" dirty="0"/>
              <a:t>, en el que se aprobaron recursos por valor de $320.000 millones para garantizar la pavimentación total de la vía.</a:t>
            </a:r>
            <a:endParaRPr lang="es-CO" dirty="0"/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6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7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18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4F0AD940-2E2C-4EEC-A1DD-A02FE0BE195C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2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4">
            <a:extLst>
              <a:ext uri="{FF2B5EF4-FFF2-40B4-BE49-F238E27FC236}">
                <a16:creationId xmlns:a16="http://schemas.microsoft.com/office/drawing/2014/main" id="{D1AE7C71-01A3-5949-B0A5-55D5669A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13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1A337E2-A21B-8B45-BEFA-F26CA4229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82735"/>
              </p:ext>
            </p:extLst>
          </p:nvPr>
        </p:nvGraphicFramePr>
        <p:xfrm>
          <a:off x="1310588" y="1933131"/>
          <a:ext cx="9357411" cy="3104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0362">
                  <a:extLst>
                    <a:ext uri="{9D8B030D-6E8A-4147-A177-3AD203B41FA5}">
                      <a16:colId xmlns:a16="http://schemas.microsoft.com/office/drawing/2014/main" val="1006821306"/>
                    </a:ext>
                  </a:extLst>
                </a:gridCol>
                <a:gridCol w="3417049">
                  <a:extLst>
                    <a:ext uri="{9D8B030D-6E8A-4147-A177-3AD203B41FA5}">
                      <a16:colId xmlns:a16="http://schemas.microsoft.com/office/drawing/2014/main" val="2028699905"/>
                    </a:ext>
                  </a:extLst>
                </a:gridCol>
              </a:tblGrid>
              <a:tr h="28430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CO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ACTIVIDAD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2742" marR="32742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FECHA (*)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2742" marR="32742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767885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APROBACIÓN DE CONPES</a:t>
                      </a:r>
                      <a:endParaRPr lang="es-CO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Noviembre de 2020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349640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PUBLICACIÓN DE PRE-PLIEGOS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Noviembre de 2020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596813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APROBACIÓN DE VIGENCIAS FUTURAS -CONFIS-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Diciembre de 2020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840883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APERTURA DE LICITACIONES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Diciembre de 2020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5600879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RECEPCIÓN DE OFERTAS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Febrero de 2021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6671879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ADJUDICACIÓN DE CONTRATO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Marzo de 2021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15661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INICIO DE CONTRATO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Abril de 2021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596590"/>
                  </a:ext>
                </a:extLst>
              </a:tr>
              <a:tr h="28496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FINALIZACIÓN DE LA PAVIMENTACIÓN</a:t>
                      </a:r>
                      <a:endParaRPr lang="es-CO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Diciembre de 2027</a:t>
                      </a:r>
                      <a:endParaRPr lang="es-CO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261549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439EF3E-219A-4F11-BD21-2D16AD69D2C8}"/>
              </a:ext>
            </a:extLst>
          </p:cNvPr>
          <p:cNvSpPr txBox="1"/>
          <p:nvPr/>
        </p:nvSpPr>
        <p:spPr>
          <a:xfrm>
            <a:off x="1310587" y="5244418"/>
            <a:ext cx="9357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(*) Estas fechas dependen de que se surta el trámite ante el Consejo Nacional de Política Económica y Social -CONPES- y se otorgue la aprobación</a:t>
            </a:r>
            <a:endParaRPr lang="es-CO" sz="1400" dirty="0"/>
          </a:p>
        </p:txBody>
      </p:sp>
      <p:sp>
        <p:nvSpPr>
          <p:cNvPr id="13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8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19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2371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14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92600F-4970-448C-88A9-A2B4865FBD28}"/>
              </a:ext>
            </a:extLst>
          </p:cNvPr>
          <p:cNvSpPr txBox="1"/>
          <p:nvPr/>
        </p:nvSpPr>
        <p:spPr>
          <a:xfrm>
            <a:off x="1331898" y="2010622"/>
            <a:ext cx="93734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C3771"/>
                </a:solidFill>
                <a:cs typeface="Arial" panose="020B0604020202020204" pitchFamily="34" charset="0"/>
              </a:rPr>
              <a:t>Teniendo en cuenta la vulnerabilidad del corredor, el Instituto Nacional de Vías gestionó recursos ante el Ministerio de Haciendo y Crédito Público, con el fin de atender puntos afectados en el corredor Curos – Málaga, en el sector La Ceba (Km 106) y los Curos (Km 124).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2000" dirty="0">
                <a:solidFill>
                  <a:srgbClr val="1C3771"/>
                </a:solidFill>
                <a:cs typeface="Arial" panose="020B0604020202020204" pitchFamily="34" charset="0"/>
              </a:rPr>
              <a:t>Se asignaron recursos por valor de </a:t>
            </a:r>
            <a:r>
              <a:rPr lang="es-ES" sz="2000" b="1" dirty="0">
                <a:solidFill>
                  <a:srgbClr val="1C37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$</a:t>
            </a:r>
            <a:r>
              <a:rPr lang="es-CO" sz="2000" b="1" dirty="0">
                <a:solidFill>
                  <a:srgbClr val="1C37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48.831 millones</a:t>
            </a:r>
            <a:r>
              <a:rPr lang="es-CO" sz="2000" dirty="0">
                <a:solidFill>
                  <a:srgbClr val="1C3771"/>
                </a:solidFill>
                <a:cs typeface="Arial" panose="020B0604020202020204" pitchFamily="34" charset="0"/>
              </a:rPr>
              <a:t>, para intervenir los puntos afectados.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rgbClr val="1C3771"/>
                </a:solidFill>
                <a:cs typeface="Arial" panose="020B0604020202020204" pitchFamily="34" charset="0"/>
              </a:rPr>
              <a:t>Se cuenta en el sector con tres (3) contratos de obra y uno (1) de interventoría, interviniendo los puntos afectado.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sz="2000" dirty="0">
                <a:solidFill>
                  <a:srgbClr val="1C3771"/>
                </a:solidFill>
                <a:cs typeface="Arial" panose="020B0604020202020204" pitchFamily="34" charset="0"/>
              </a:rPr>
              <a:t>Se encuentra en tramite adición de recursos por valor de </a:t>
            </a:r>
            <a:r>
              <a:rPr lang="es-CO" sz="2000" b="1" dirty="0">
                <a:solidFill>
                  <a:srgbClr val="1C37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$13.185 millones</a:t>
            </a:r>
            <a:r>
              <a:rPr lang="es-CO" sz="2000" dirty="0">
                <a:solidFill>
                  <a:srgbClr val="1C3771"/>
                </a:solidFill>
                <a:cs typeface="Arial" panose="020B0604020202020204" pitchFamily="34" charset="0"/>
              </a:rPr>
              <a:t>, discriminado en los tres (3) contratos de obra y la interventoría.</a:t>
            </a:r>
            <a:endParaRPr lang="es-ES" sz="2000" dirty="0">
              <a:solidFill>
                <a:srgbClr val="1C3771"/>
              </a:solidFill>
              <a:cs typeface="Arial" panose="020B0604020202020204" pitchFamily="34" charset="0"/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62915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38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39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96031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15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06DCBBA-4CFF-443F-9DAB-CC48042F6D63}"/>
              </a:ext>
            </a:extLst>
          </p:cNvPr>
          <p:cNvSpPr/>
          <p:nvPr/>
        </p:nvSpPr>
        <p:spPr>
          <a:xfrm>
            <a:off x="6263463" y="4983644"/>
            <a:ext cx="4694274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es-CO" sz="2000" b="1" u="sng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Inversión </a:t>
            </a:r>
            <a:r>
              <a:rPr lang="es-CO" sz="2000" b="1" u="sng" dirty="0">
                <a:solidFill>
                  <a:srgbClr val="1C3771"/>
                </a:solidFill>
                <a:cs typeface="Calibri" panose="020F0502020204030204" pitchFamily="34" charset="0"/>
              </a:rPr>
              <a:t>Total</a:t>
            </a:r>
            <a:r>
              <a:rPr lang="es-CO" sz="2000" b="1" u="sng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Puntos Críticos: $62.333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B98B280-462B-49AF-8CB7-95358EF1B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920359"/>
              </p:ext>
            </p:extLst>
          </p:nvPr>
        </p:nvGraphicFramePr>
        <p:xfrm>
          <a:off x="1258615" y="1866171"/>
          <a:ext cx="9674770" cy="31372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48299">
                  <a:extLst>
                    <a:ext uri="{9D8B030D-6E8A-4147-A177-3AD203B41FA5}">
                      <a16:colId xmlns:a16="http://schemas.microsoft.com/office/drawing/2014/main" val="2450371812"/>
                    </a:ext>
                  </a:extLst>
                </a:gridCol>
                <a:gridCol w="1461625">
                  <a:extLst>
                    <a:ext uri="{9D8B030D-6E8A-4147-A177-3AD203B41FA5}">
                      <a16:colId xmlns:a16="http://schemas.microsoft.com/office/drawing/2014/main" val="3596738445"/>
                    </a:ext>
                  </a:extLst>
                </a:gridCol>
                <a:gridCol w="1461625">
                  <a:extLst>
                    <a:ext uri="{9D8B030D-6E8A-4147-A177-3AD203B41FA5}">
                      <a16:colId xmlns:a16="http://schemas.microsoft.com/office/drawing/2014/main" val="1015215538"/>
                    </a:ext>
                  </a:extLst>
                </a:gridCol>
                <a:gridCol w="1461625">
                  <a:extLst>
                    <a:ext uri="{9D8B030D-6E8A-4147-A177-3AD203B41FA5}">
                      <a16:colId xmlns:a16="http://schemas.microsoft.com/office/drawing/2014/main" val="914181774"/>
                    </a:ext>
                  </a:extLst>
                </a:gridCol>
                <a:gridCol w="1741596">
                  <a:extLst>
                    <a:ext uri="{9D8B030D-6E8A-4147-A177-3AD203B41FA5}">
                      <a16:colId xmlns:a16="http://schemas.microsoft.com/office/drawing/2014/main" val="1689404186"/>
                    </a:ext>
                  </a:extLst>
                </a:gridCol>
              </a:tblGrid>
              <a:tr h="497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TIPO DE CONTRATO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OBRA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INTERVENTORÍA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GERENCIA</a:t>
                      </a:r>
                      <a:endParaRPr lang="es-CO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675543"/>
                  </a:ext>
                </a:extLst>
              </a:tr>
              <a:tr h="3001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CONTRATO No.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881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696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880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703 DE 2020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321292"/>
                  </a:ext>
                </a:extLst>
              </a:tr>
              <a:tr h="497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TRAMO POR INTERVENIR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PR106+000 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PR117+699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</a:rPr>
                        <a:t>PR117+700 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+mn-lt"/>
                        </a:rPr>
                        <a:t>PR122+050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PR122+051 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PR124+000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PR106+000 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PR124+000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00197"/>
                  </a:ext>
                </a:extLst>
              </a:tr>
              <a:tr h="3001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RECURSOS EN EJECUCION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</a:rPr>
                        <a:t>$5.151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</a:rPr>
                        <a:t>$38.299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</a:rPr>
                        <a:t>$2.664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$2.715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41045"/>
                  </a:ext>
                </a:extLst>
              </a:tr>
              <a:tr h="4970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</a:rPr>
                        <a:t>RECURSOS EN TRAMITE DE ADICION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$1.300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$10.298</a:t>
                      </a:r>
                      <a:endParaRPr lang="es-CO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$1.050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$856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074727"/>
                  </a:ext>
                </a:extLst>
              </a:tr>
              <a:tr h="3001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INVERSION TOTAL</a:t>
                      </a:r>
                      <a:endParaRPr lang="es-CO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$6.451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$48.597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$3.714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$3.571</a:t>
                      </a:r>
                      <a:endParaRPr lang="es-CO" sz="18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313283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DDD60196-37A2-4818-9FFD-98A68494C4B7}"/>
              </a:ext>
            </a:extLst>
          </p:cNvPr>
          <p:cNvSpPr txBox="1"/>
          <p:nvPr/>
        </p:nvSpPr>
        <p:spPr>
          <a:xfrm>
            <a:off x="1258615" y="5027875"/>
            <a:ext cx="147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/>
              <a:t>Cifras en millones</a:t>
            </a:r>
            <a:endParaRPr lang="es-CO" sz="1400" u="sng" dirty="0"/>
          </a:p>
        </p:txBody>
      </p:sp>
      <p:sp>
        <p:nvSpPr>
          <p:cNvPr id="13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0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21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2CEA2C3-F269-411A-BE8B-DEFD181066FA}"/>
              </a:ext>
            </a:extLst>
          </p:cNvPr>
          <p:cNvSpPr/>
          <p:nvPr/>
        </p:nvSpPr>
        <p:spPr>
          <a:xfrm>
            <a:off x="1546208" y="963138"/>
            <a:ext cx="862915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26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16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CB0A0BA-DFAB-412E-9FF7-CBB47441C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5" b="3218"/>
          <a:stretch/>
        </p:blipFill>
        <p:spPr>
          <a:xfrm>
            <a:off x="774678" y="1748397"/>
            <a:ext cx="5129623" cy="37329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46B204E-88DF-444D-BF28-AFC110873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" t="5400" r="-168" b="-2077"/>
          <a:stretch/>
        </p:blipFill>
        <p:spPr>
          <a:xfrm>
            <a:off x="6024142" y="1748396"/>
            <a:ext cx="5172916" cy="374168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8217F6-1FCD-4704-9B51-65A810C35F7D}"/>
              </a:ext>
            </a:extLst>
          </p:cNvPr>
          <p:cNvSpPr txBox="1"/>
          <p:nvPr/>
        </p:nvSpPr>
        <p:spPr>
          <a:xfrm>
            <a:off x="6024142" y="5094140"/>
            <a:ext cx="5172916" cy="584775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>
                <a:solidFill>
                  <a:schemeClr val="bg1"/>
                </a:solidFill>
              </a:rPr>
              <a:t>PR116+0385.</a:t>
            </a:r>
            <a:r>
              <a:rPr lang="es-ES" sz="1600" dirty="0">
                <a:solidFill>
                  <a:schemeClr val="bg1"/>
                </a:solidFill>
              </a:rPr>
              <a:t> Estabilización talud con anclajes </a:t>
            </a:r>
            <a:r>
              <a:rPr lang="es-CO" sz="1600" dirty="0">
                <a:solidFill>
                  <a:schemeClr val="bg1"/>
                </a:solidFill>
              </a:rPr>
              <a:t>activos y pasivos, Malla de alta resistencia, Drenes.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AE4A5B-6DC9-451C-BCE1-D7BA3E09B04F}"/>
              </a:ext>
            </a:extLst>
          </p:cNvPr>
          <p:cNvSpPr txBox="1"/>
          <p:nvPr/>
        </p:nvSpPr>
        <p:spPr>
          <a:xfrm>
            <a:off x="774677" y="5346515"/>
            <a:ext cx="5129623" cy="338554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>
                <a:solidFill>
                  <a:schemeClr val="bg1"/>
                </a:solidFill>
              </a:rPr>
              <a:t>PR107+0490.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Reemplazo Box Coulvert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365447" y="920606"/>
            <a:ext cx="8416499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881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3" name="Google Shape;3991;p56"/>
          <p:cNvGrpSpPr/>
          <p:nvPr/>
        </p:nvGrpSpPr>
        <p:grpSpPr>
          <a:xfrm>
            <a:off x="889497" y="1019580"/>
            <a:ext cx="453742" cy="402961"/>
            <a:chOff x="3584280" y="3699191"/>
            <a:chExt cx="358069" cy="317995"/>
          </a:xfrm>
        </p:grpSpPr>
        <p:sp>
          <p:nvSpPr>
            <p:cNvPr id="24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6239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17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2670C35-BAA7-4768-A61C-BC79AD60E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4178" r="165" b="102"/>
          <a:stretch/>
        </p:blipFill>
        <p:spPr>
          <a:xfrm>
            <a:off x="497221" y="1668562"/>
            <a:ext cx="5280000" cy="379047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5C8AAA8-E871-4010-9193-7CF23807A3B4}"/>
              </a:ext>
            </a:extLst>
          </p:cNvPr>
          <p:cNvSpPr txBox="1"/>
          <p:nvPr/>
        </p:nvSpPr>
        <p:spPr>
          <a:xfrm>
            <a:off x="497342" y="5346990"/>
            <a:ext cx="5280000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PR117+0917</a:t>
            </a:r>
            <a:r>
              <a:rPr lang="es-ES" u="sng" dirty="0">
                <a:solidFill>
                  <a:schemeClr val="bg1"/>
                </a:solidFill>
              </a:rPr>
              <a:t>.</a:t>
            </a:r>
            <a:r>
              <a:rPr lang="es-ES" dirty="0">
                <a:solidFill>
                  <a:schemeClr val="bg1"/>
                </a:solidFill>
              </a:rPr>
              <a:t> Construcción muro de contención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A300EF2-85BD-46A7-849A-CF401249B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t="11536" r="-304" b="377"/>
          <a:stretch/>
        </p:blipFill>
        <p:spPr>
          <a:xfrm>
            <a:off x="6137977" y="1668562"/>
            <a:ext cx="5737405" cy="379047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88B1D03-5911-4F2F-A230-DF61CF325BCC}"/>
              </a:ext>
            </a:extLst>
          </p:cNvPr>
          <p:cNvSpPr txBox="1"/>
          <p:nvPr/>
        </p:nvSpPr>
        <p:spPr>
          <a:xfrm>
            <a:off x="6137856" y="5131547"/>
            <a:ext cx="5737405" cy="584775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>
                <a:solidFill>
                  <a:schemeClr val="bg1"/>
                </a:solidFill>
              </a:rPr>
              <a:t>PR118+015.</a:t>
            </a:r>
            <a:r>
              <a:rPr lang="es-ES" sz="1600" b="1" dirty="0">
                <a:solidFill>
                  <a:schemeClr val="bg1"/>
                </a:solidFill>
              </a:rPr>
              <a:t> </a:t>
            </a:r>
            <a:r>
              <a:rPr lang="es-ES" sz="1600" dirty="0">
                <a:solidFill>
                  <a:schemeClr val="bg1"/>
                </a:solidFill>
              </a:rPr>
              <a:t>Muro contención, </a:t>
            </a:r>
            <a:r>
              <a:rPr lang="es-CO" sz="1600" dirty="0">
                <a:solidFill>
                  <a:schemeClr val="bg1"/>
                </a:solidFill>
              </a:rPr>
              <a:t>Anclajes pasivos, Manto permanente y Malla de alta resistencia.</a:t>
            </a:r>
          </a:p>
        </p:txBody>
      </p:sp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714211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696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2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23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66438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7B1421C2-280E-4405-AA4A-D4F3DF698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17" t="5579" r="317" b="35"/>
          <a:stretch/>
        </p:blipFill>
        <p:spPr>
          <a:xfrm>
            <a:off x="616670" y="1744890"/>
            <a:ext cx="5488172" cy="3683108"/>
          </a:xfrm>
          <a:prstGeom prst="rect">
            <a:avLst/>
          </a:prstGeom>
        </p:spPr>
      </p:pic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18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6BE629B-6A96-44F9-93EE-DC60E7661743}"/>
              </a:ext>
            </a:extLst>
          </p:cNvPr>
          <p:cNvSpPr txBox="1"/>
          <p:nvPr/>
        </p:nvSpPr>
        <p:spPr>
          <a:xfrm>
            <a:off x="616670" y="5056731"/>
            <a:ext cx="5488172" cy="646331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PR118+0900.</a:t>
            </a:r>
            <a:r>
              <a:rPr lang="es-ES" dirty="0">
                <a:solidFill>
                  <a:schemeClr val="bg1"/>
                </a:solidFill>
              </a:rPr>
              <a:t> Instalación acero de refuerzo para el estribo del puente definitivo, Construcción obra falsa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35E8D36-04A6-4434-9905-1EECBB03EC6C}"/>
              </a:ext>
            </a:extLst>
          </p:cNvPr>
          <p:cNvPicPr/>
          <p:nvPr/>
        </p:nvPicPr>
        <p:blipFill rotWithShape="1">
          <a:blip r:embed="rId3"/>
          <a:srcRect l="231" t="4067" r="-231" b="3051"/>
          <a:stretch/>
        </p:blipFill>
        <p:spPr>
          <a:xfrm>
            <a:off x="7543800" y="1744890"/>
            <a:ext cx="3475844" cy="3924390"/>
          </a:xfrm>
          <a:prstGeom prst="rect">
            <a:avLst/>
          </a:prstGeom>
        </p:spPr>
      </p:pic>
      <p:sp>
        <p:nvSpPr>
          <p:cNvPr id="10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0A3DE9B8-3FFA-4826-A4FF-E4B0F944E7DB}"/>
              </a:ext>
            </a:extLst>
          </p:cNvPr>
          <p:cNvSpPr/>
          <p:nvPr/>
        </p:nvSpPr>
        <p:spPr>
          <a:xfrm>
            <a:off x="1546208" y="963138"/>
            <a:ext cx="862915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696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oogle Shape;3991;p56">
            <a:extLst>
              <a:ext uri="{FF2B5EF4-FFF2-40B4-BE49-F238E27FC236}">
                <a16:creationId xmlns:a16="http://schemas.microsoft.com/office/drawing/2014/main" id="{F6BA5FCA-6624-48F4-B0F5-943A32AB1312}"/>
              </a:ext>
            </a:extLst>
          </p:cNvPr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27" name="Google Shape;3992;p56">
              <a:extLst>
                <a:ext uri="{FF2B5EF4-FFF2-40B4-BE49-F238E27FC236}">
                  <a16:creationId xmlns:a16="http://schemas.microsoft.com/office/drawing/2014/main" id="{4D44D6AE-3DB5-4170-9A7F-244363997E90}"/>
                </a:ext>
              </a:extLst>
            </p:cNvPr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3993;p56">
              <a:extLst>
                <a:ext uri="{FF2B5EF4-FFF2-40B4-BE49-F238E27FC236}">
                  <a16:creationId xmlns:a16="http://schemas.microsoft.com/office/drawing/2014/main" id="{76C2D663-8E1F-4183-BDA9-6E36FAEA3751}"/>
                </a:ext>
              </a:extLst>
            </p:cNvPr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3994;p56">
              <a:extLst>
                <a:ext uri="{FF2B5EF4-FFF2-40B4-BE49-F238E27FC236}">
                  <a16:creationId xmlns:a16="http://schemas.microsoft.com/office/drawing/2014/main" id="{89C42D9C-E1F2-41D9-B73A-D400547A9005}"/>
                </a:ext>
              </a:extLst>
            </p:cNvPr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3995;p56">
              <a:extLst>
                <a:ext uri="{FF2B5EF4-FFF2-40B4-BE49-F238E27FC236}">
                  <a16:creationId xmlns:a16="http://schemas.microsoft.com/office/drawing/2014/main" id="{4F599B2A-3E1A-4755-80DF-D8842FB7F0A5}"/>
                </a:ext>
              </a:extLst>
            </p:cNvPr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50518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19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65ACE91-C179-46F4-B861-53CBC22A831A}"/>
              </a:ext>
            </a:extLst>
          </p:cNvPr>
          <p:cNvSpPr txBox="1"/>
          <p:nvPr/>
        </p:nvSpPr>
        <p:spPr>
          <a:xfrm>
            <a:off x="470082" y="5369194"/>
            <a:ext cx="5279998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PR119+756.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Construcción muro contención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3127D23-B096-4C3D-A480-41C9F3FA4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0"/>
          <a:stretch/>
        </p:blipFill>
        <p:spPr>
          <a:xfrm>
            <a:off x="470082" y="1709056"/>
            <a:ext cx="5279998" cy="366141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A2960FF-260C-49E1-A923-729378D78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" r="2334" b="7927"/>
          <a:stretch/>
        </p:blipFill>
        <p:spPr>
          <a:xfrm>
            <a:off x="6144375" y="1687285"/>
            <a:ext cx="5600760" cy="3692407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043A1A9A-401C-428D-AE3D-1066908ED778}"/>
              </a:ext>
            </a:extLst>
          </p:cNvPr>
          <p:cNvSpPr txBox="1"/>
          <p:nvPr/>
        </p:nvSpPr>
        <p:spPr>
          <a:xfrm>
            <a:off x="6089291" y="5389751"/>
            <a:ext cx="5710927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PR120+000.</a:t>
            </a:r>
            <a:r>
              <a:rPr lang="es-ES" dirty="0">
                <a:solidFill>
                  <a:schemeClr val="bg1"/>
                </a:solidFill>
              </a:rPr>
              <a:t> Construcción estructura para el reemplazo box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62915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696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8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19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87510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49;p28"/>
          <p:cNvSpPr/>
          <p:nvPr/>
        </p:nvSpPr>
        <p:spPr>
          <a:xfrm>
            <a:off x="527838" y="2771848"/>
            <a:ext cx="2746305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249;p28"/>
          <p:cNvSpPr/>
          <p:nvPr/>
        </p:nvSpPr>
        <p:spPr>
          <a:xfrm>
            <a:off x="527838" y="3331573"/>
            <a:ext cx="2746305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49;p28"/>
          <p:cNvSpPr/>
          <p:nvPr/>
        </p:nvSpPr>
        <p:spPr>
          <a:xfrm>
            <a:off x="527839" y="4312429"/>
            <a:ext cx="2746304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249;p28"/>
          <p:cNvSpPr/>
          <p:nvPr/>
        </p:nvSpPr>
        <p:spPr>
          <a:xfrm>
            <a:off x="527775" y="5107303"/>
            <a:ext cx="2746368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19" y="498438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05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Google Shape;249;p28"/>
          <p:cNvSpPr/>
          <p:nvPr/>
        </p:nvSpPr>
        <p:spPr>
          <a:xfrm>
            <a:off x="585800" y="1070835"/>
            <a:ext cx="2688343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49;p28"/>
          <p:cNvSpPr/>
          <p:nvPr/>
        </p:nvSpPr>
        <p:spPr>
          <a:xfrm>
            <a:off x="527775" y="2196445"/>
            <a:ext cx="2746368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42CFDBD1-C2B5-4069-8A94-9C0418DC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1829723" y="1096031"/>
            <a:ext cx="952897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noFill/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ORDEN TERCERA.</a:t>
            </a:r>
            <a:r>
              <a:rPr lang="es-ES" sz="1600" b="1" dirty="0">
                <a:noFill/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a. Proyecto para la Gestión del Riesgo.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                    b. Cronograma para la Pavimentación Total.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                    c. Solución a los puntos críticos actualmente existentes.</a:t>
            </a:r>
            <a:endParaRPr lang="es-CO" sz="16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82" y="968605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01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19" y="2073529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02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82" y="2648932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03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82" y="320865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04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193682" y="4189513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04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1918211" y="2230271"/>
            <a:ext cx="95289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ORDEN CUARTA</a:t>
            </a:r>
            <a:r>
              <a:rPr lang="es-ES" sz="1600" b="1" dirty="0">
                <a:ea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.</a:t>
            </a:r>
            <a:r>
              <a:rPr lang="es-ES" sz="16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Paso Peatonal Seguro, PR94+940, Municipio de Santa Bárbara.</a:t>
            </a:r>
            <a:endParaRPr lang="es-ES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1744959" y="5124713"/>
            <a:ext cx="2217442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MICRO SITIO WEB.</a:t>
            </a:r>
            <a:endParaRPr lang="es-CO" sz="1600" b="1" dirty="0"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1951238" y="2801749"/>
            <a:ext cx="95289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ORDEN QUINTA.</a:t>
            </a:r>
            <a:r>
              <a:rPr lang="es-ES" sz="1600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Cobro acreencias Resoluciones 03461 del 25/may/2016 y 05611 del 19/ago/2016</a:t>
            </a:r>
            <a:r>
              <a:rPr lang="es-ES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2049619" y="3342670"/>
            <a:ext cx="952897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ORDEN SEXTA.</a:t>
            </a:r>
            <a:r>
              <a:rPr lang="es-ES" sz="1600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Decisiones del Fondo Adaptación sobre la construcción de los puentes Hisgaura, La 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                Judía y Sitio Crítico 43. Decisiones de lNVIAS sobre el contrato de obra No. 285 de 2013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               (FA – Sacyr), puentes La Judía, Hisguara y Sitio Crítico (SC) 43 – Pangote.</a:t>
            </a:r>
            <a:endParaRPr lang="es-CO" sz="1600" b="1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232A626B-DF74-4245-9797-4AC7697B2276}"/>
              </a:ext>
            </a:extLst>
          </p:cNvPr>
          <p:cNvSpPr/>
          <p:nvPr/>
        </p:nvSpPr>
        <p:spPr>
          <a:xfrm>
            <a:off x="1105786" y="4335190"/>
            <a:ext cx="1108621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1600" b="1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ORDEN DÉCIMO PRIMERA.</a:t>
            </a:r>
            <a:r>
              <a:rPr lang="es-ES" sz="1600" dirty="0"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Cumplimiento a los Contratos de Obra No. 1639 de 2015, Contrato de Interventoría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No. 1756 de 2015.</a:t>
            </a:r>
            <a:endParaRPr lang="es-ES" sz="16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18898" y="0"/>
            <a:ext cx="7422588" cy="673129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2F8C6D-3B20-4744-AA77-4B1E743EE7B6}"/>
              </a:ext>
            </a:extLst>
          </p:cNvPr>
          <p:cNvSpPr/>
          <p:nvPr/>
        </p:nvSpPr>
        <p:spPr>
          <a:xfrm>
            <a:off x="121334" y="69606"/>
            <a:ext cx="7282356" cy="553357"/>
          </a:xfrm>
          <a:prstGeom prst="rect">
            <a:avLst/>
          </a:prstGeom>
          <a:solidFill>
            <a:srgbClr val="DAE3F3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ÍNDICE FALLO ACCIÓN POPULAR</a:t>
            </a:r>
          </a:p>
        </p:txBody>
      </p:sp>
    </p:spTree>
    <p:extLst>
      <p:ext uri="{BB962C8B-B14F-4D97-AF65-F5344CB8AC3E}">
        <p14:creationId xmlns:p14="http://schemas.microsoft.com/office/powerpoint/2010/main" val="3403823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20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8A0D57E-C52F-45FC-A409-23F6B6ECC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90" b="10319"/>
          <a:stretch/>
        </p:blipFill>
        <p:spPr>
          <a:xfrm>
            <a:off x="305777" y="1753944"/>
            <a:ext cx="5652000" cy="329702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2C939157-3F11-4E40-903A-2CCE3BDA3E8C}"/>
              </a:ext>
            </a:extLst>
          </p:cNvPr>
          <p:cNvSpPr txBox="1"/>
          <p:nvPr/>
        </p:nvSpPr>
        <p:spPr>
          <a:xfrm>
            <a:off x="305777" y="5050254"/>
            <a:ext cx="5652000" cy="646331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PR120+0320.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A</a:t>
            </a:r>
            <a:r>
              <a:rPr lang="es-CO" sz="1800" dirty="0">
                <a:solidFill>
                  <a:schemeClr val="bg1"/>
                </a:solidFill>
              </a:rPr>
              <a:t>nclajes pasivos, </a:t>
            </a:r>
            <a:r>
              <a:rPr lang="es-CO" dirty="0">
                <a:solidFill>
                  <a:schemeClr val="bg1"/>
                </a:solidFill>
              </a:rPr>
              <a:t>M</a:t>
            </a:r>
            <a:r>
              <a:rPr lang="es-CO" sz="1800" dirty="0">
                <a:solidFill>
                  <a:schemeClr val="bg1"/>
                </a:solidFill>
              </a:rPr>
              <a:t>anto permanente y </a:t>
            </a:r>
            <a:r>
              <a:rPr lang="es-CO" dirty="0">
                <a:solidFill>
                  <a:schemeClr val="bg1"/>
                </a:solidFill>
              </a:rPr>
              <a:t>M</a:t>
            </a:r>
            <a:r>
              <a:rPr lang="es-CO" sz="1800" dirty="0">
                <a:solidFill>
                  <a:schemeClr val="bg1"/>
                </a:solidFill>
              </a:rPr>
              <a:t>alla de alta resistencia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EF2720C-2AE7-4794-A6C8-8520C53984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6"/>
          <a:stretch/>
        </p:blipFill>
        <p:spPr bwMode="auto">
          <a:xfrm>
            <a:off x="6234223" y="1744889"/>
            <a:ext cx="5652000" cy="32973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DBD527B-F015-40CD-8532-FDCD4A82703E}"/>
              </a:ext>
            </a:extLst>
          </p:cNvPr>
          <p:cNvSpPr txBox="1"/>
          <p:nvPr/>
        </p:nvSpPr>
        <p:spPr>
          <a:xfrm>
            <a:off x="6234223" y="5050254"/>
            <a:ext cx="5652000" cy="646331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PR120+0470.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sz="1800" dirty="0">
                <a:solidFill>
                  <a:schemeClr val="bg1"/>
                </a:solidFill>
              </a:rPr>
              <a:t>A</a:t>
            </a:r>
            <a:r>
              <a:rPr lang="es-CO" sz="1800" dirty="0">
                <a:solidFill>
                  <a:schemeClr val="bg1"/>
                </a:solidFill>
              </a:rPr>
              <a:t>nclajes pasivos, </a:t>
            </a:r>
            <a:r>
              <a:rPr lang="es-CO" dirty="0">
                <a:solidFill>
                  <a:schemeClr val="bg1"/>
                </a:solidFill>
              </a:rPr>
              <a:t>M</a:t>
            </a:r>
            <a:r>
              <a:rPr lang="es-CO" sz="1800" dirty="0">
                <a:solidFill>
                  <a:schemeClr val="bg1"/>
                </a:solidFill>
              </a:rPr>
              <a:t>anto permanente y </a:t>
            </a:r>
            <a:r>
              <a:rPr lang="es-CO" dirty="0">
                <a:solidFill>
                  <a:schemeClr val="bg1"/>
                </a:solidFill>
              </a:rPr>
              <a:t>M</a:t>
            </a:r>
            <a:r>
              <a:rPr lang="es-CO" sz="1800" dirty="0">
                <a:solidFill>
                  <a:schemeClr val="bg1"/>
                </a:solidFill>
              </a:rPr>
              <a:t>alla de alta resistencia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661048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696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0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21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2971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21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43A1A9A-401C-428D-AE3D-1066908ED778}"/>
              </a:ext>
            </a:extLst>
          </p:cNvPr>
          <p:cNvSpPr txBox="1"/>
          <p:nvPr/>
        </p:nvSpPr>
        <p:spPr>
          <a:xfrm>
            <a:off x="471947" y="5343317"/>
            <a:ext cx="5279999" cy="338554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r>
              <a:rPr lang="es-ES" sz="1600" b="1" u="sng" dirty="0">
                <a:solidFill>
                  <a:schemeClr val="bg1"/>
                </a:solidFill>
              </a:rPr>
              <a:t>PR121+0140.</a:t>
            </a:r>
            <a:r>
              <a:rPr lang="es-ES" sz="1600" dirty="0">
                <a:solidFill>
                  <a:schemeClr val="bg1"/>
                </a:solidFill>
              </a:rPr>
              <a:t> Construcción muro contención y box coulvert</a:t>
            </a: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C939157-3F11-4E40-903A-2CCE3BDA3E8C}"/>
              </a:ext>
            </a:extLst>
          </p:cNvPr>
          <p:cNvSpPr txBox="1"/>
          <p:nvPr/>
        </p:nvSpPr>
        <p:spPr>
          <a:xfrm>
            <a:off x="6113416" y="5340874"/>
            <a:ext cx="5808509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PR121+0750.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CO" sz="1800" dirty="0">
                <a:solidFill>
                  <a:schemeClr val="bg1"/>
                </a:solidFill>
              </a:rPr>
              <a:t>Implantación puente L=57 m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57F698B-A163-476B-AB1A-9560F1078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7"/>
          <a:stretch/>
        </p:blipFill>
        <p:spPr>
          <a:xfrm>
            <a:off x="471947" y="1807029"/>
            <a:ext cx="5279999" cy="353384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ACCD44D-5FF7-45B4-A82D-4AF403C50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"/>
          <a:stretch/>
        </p:blipFill>
        <p:spPr>
          <a:xfrm>
            <a:off x="6096000" y="1763485"/>
            <a:ext cx="5825926" cy="3577389"/>
          </a:xfrm>
          <a:prstGeom prst="rect">
            <a:avLst/>
          </a:prstGeom>
        </p:spPr>
      </p:pic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1BA5199-FA4D-4D39-A8B4-3E0B04FBE5CD}"/>
              </a:ext>
            </a:extLst>
          </p:cNvPr>
          <p:cNvSpPr/>
          <p:nvPr/>
        </p:nvSpPr>
        <p:spPr>
          <a:xfrm>
            <a:off x="1546208" y="963138"/>
            <a:ext cx="8629150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696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oogle Shape;3991;p56">
            <a:extLst>
              <a:ext uri="{FF2B5EF4-FFF2-40B4-BE49-F238E27FC236}">
                <a16:creationId xmlns:a16="http://schemas.microsoft.com/office/drawing/2014/main" id="{EED540DC-9F92-49DF-BA0F-B437423BB9BD}"/>
              </a:ext>
            </a:extLst>
          </p:cNvPr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27" name="Google Shape;3992;p56">
              <a:extLst>
                <a:ext uri="{FF2B5EF4-FFF2-40B4-BE49-F238E27FC236}">
                  <a16:creationId xmlns:a16="http://schemas.microsoft.com/office/drawing/2014/main" id="{CBE2821F-304E-4A3C-9D1A-B69448E74466}"/>
                </a:ext>
              </a:extLst>
            </p:cNvPr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3993;p56">
              <a:extLst>
                <a:ext uri="{FF2B5EF4-FFF2-40B4-BE49-F238E27FC236}">
                  <a16:creationId xmlns:a16="http://schemas.microsoft.com/office/drawing/2014/main" id="{A8A3B786-46A5-431D-90A9-0C9B2BD2014D}"/>
                </a:ext>
              </a:extLst>
            </p:cNvPr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3994;p56">
              <a:extLst>
                <a:ext uri="{FF2B5EF4-FFF2-40B4-BE49-F238E27FC236}">
                  <a16:creationId xmlns:a16="http://schemas.microsoft.com/office/drawing/2014/main" id="{76D9E5DA-59C5-47FB-AA09-0DED946037BB}"/>
                </a:ext>
              </a:extLst>
            </p:cNvPr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995;p56">
              <a:extLst>
                <a:ext uri="{FF2B5EF4-FFF2-40B4-BE49-F238E27FC236}">
                  <a16:creationId xmlns:a16="http://schemas.microsoft.com/office/drawing/2014/main" id="{6D0B0D88-3D1E-427B-8AAB-9B00877DB5C7}"/>
                </a:ext>
              </a:extLst>
            </p:cNvPr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122558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22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93DD2A5-A72D-444B-A816-478362A2B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9"/>
          <a:stretch/>
        </p:blipFill>
        <p:spPr>
          <a:xfrm rot="5400000">
            <a:off x="1296054" y="1609564"/>
            <a:ext cx="3450246" cy="362416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4C16D7E-7371-4234-B68D-D248DDD46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/>
        </p:blipFill>
        <p:spPr>
          <a:xfrm>
            <a:off x="6314936" y="1696521"/>
            <a:ext cx="5269818" cy="3458953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2C819F45-32CD-48DD-BA21-11A0C71ADBEB}"/>
              </a:ext>
            </a:extLst>
          </p:cNvPr>
          <p:cNvSpPr txBox="1"/>
          <p:nvPr/>
        </p:nvSpPr>
        <p:spPr>
          <a:xfrm>
            <a:off x="463499" y="5120628"/>
            <a:ext cx="5423747" cy="646331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PR122+100.</a:t>
            </a:r>
            <a:r>
              <a:rPr lang="es-ES" dirty="0">
                <a:solidFill>
                  <a:schemeClr val="bg1"/>
                </a:solidFill>
              </a:rPr>
              <a:t> A</a:t>
            </a:r>
            <a:r>
              <a:rPr lang="es-CO" dirty="0">
                <a:solidFill>
                  <a:schemeClr val="bg1"/>
                </a:solidFill>
              </a:rPr>
              <a:t>nclajes activos y pasivos, Malla de alta resistencia, Manto y Zanja de coronación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26C8D4D-C01C-49E3-9088-E37227DD8BB9}"/>
              </a:ext>
            </a:extLst>
          </p:cNvPr>
          <p:cNvSpPr txBox="1"/>
          <p:nvPr/>
        </p:nvSpPr>
        <p:spPr>
          <a:xfrm>
            <a:off x="6304755" y="5141604"/>
            <a:ext cx="5279999" cy="646331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</a:rPr>
              <a:t>PR123+393.</a:t>
            </a:r>
            <a:r>
              <a:rPr lang="es-ES" dirty="0">
                <a:solidFill>
                  <a:schemeClr val="bg1"/>
                </a:solidFill>
              </a:rPr>
              <a:t> Perforación </a:t>
            </a:r>
            <a:r>
              <a:rPr lang="es-CO" sz="1800" dirty="0">
                <a:solidFill>
                  <a:schemeClr val="bg1"/>
                </a:solidFill>
              </a:rPr>
              <a:t>anclajes pasivos y </a:t>
            </a:r>
            <a:r>
              <a:rPr lang="es-CO" dirty="0">
                <a:solidFill>
                  <a:schemeClr val="bg1"/>
                </a:solidFill>
              </a:rPr>
              <a:t>Malla de alta resistencia</a:t>
            </a:r>
          </a:p>
        </p:txBody>
      </p:sp>
      <p:sp>
        <p:nvSpPr>
          <p:cNvPr id="1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841801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c. Solución a los puntos críticos actualmente existentes</a:t>
            </a: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Contrato 880 de 2020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8" name="Google Shape;3991;p56"/>
          <p:cNvGrpSpPr/>
          <p:nvPr/>
        </p:nvGrpSpPr>
        <p:grpSpPr>
          <a:xfrm>
            <a:off x="1070258" y="1062112"/>
            <a:ext cx="453742" cy="402961"/>
            <a:chOff x="3584280" y="3699191"/>
            <a:chExt cx="358069" cy="317995"/>
          </a:xfrm>
        </p:grpSpPr>
        <p:sp>
          <p:nvSpPr>
            <p:cNvPr id="19" name="Google Shape;3992;p56"/>
            <p:cNvSpPr/>
            <p:nvPr/>
          </p:nvSpPr>
          <p:spPr>
            <a:xfrm>
              <a:off x="3584280" y="3699191"/>
              <a:ext cx="358069" cy="317995"/>
            </a:xfrm>
            <a:custGeom>
              <a:avLst/>
              <a:gdLst/>
              <a:ahLst/>
              <a:cxnLst/>
              <a:rect l="l" t="t" r="r" b="b"/>
              <a:pathLst>
                <a:path w="11276" h="10014" extrusionOk="0">
                  <a:moveTo>
                    <a:pt x="5644" y="1"/>
                  </a:moveTo>
                  <a:cubicBezTo>
                    <a:pt x="5203" y="1"/>
                    <a:pt x="4810" y="227"/>
                    <a:pt x="4596" y="620"/>
                  </a:cubicBezTo>
                  <a:lnTo>
                    <a:pt x="822" y="7168"/>
                  </a:lnTo>
                  <a:cubicBezTo>
                    <a:pt x="774" y="7240"/>
                    <a:pt x="798" y="7347"/>
                    <a:pt x="881" y="7395"/>
                  </a:cubicBezTo>
                  <a:cubicBezTo>
                    <a:pt x="903" y="7406"/>
                    <a:pt x="929" y="7411"/>
                    <a:pt x="955" y="7411"/>
                  </a:cubicBezTo>
                  <a:cubicBezTo>
                    <a:pt x="1012" y="7411"/>
                    <a:pt x="1071" y="7384"/>
                    <a:pt x="1096" y="7335"/>
                  </a:cubicBezTo>
                  <a:lnTo>
                    <a:pt x="4882" y="787"/>
                  </a:lnTo>
                  <a:cubicBezTo>
                    <a:pt x="5049" y="513"/>
                    <a:pt x="5322" y="346"/>
                    <a:pt x="5644" y="346"/>
                  </a:cubicBezTo>
                  <a:cubicBezTo>
                    <a:pt x="5953" y="346"/>
                    <a:pt x="6239" y="513"/>
                    <a:pt x="6394" y="787"/>
                  </a:cubicBezTo>
                  <a:lnTo>
                    <a:pt x="10775" y="8359"/>
                  </a:lnTo>
                  <a:cubicBezTo>
                    <a:pt x="10942" y="8621"/>
                    <a:pt x="10942" y="8954"/>
                    <a:pt x="10775" y="9240"/>
                  </a:cubicBezTo>
                  <a:cubicBezTo>
                    <a:pt x="10609" y="9502"/>
                    <a:pt x="10323" y="9669"/>
                    <a:pt x="10013" y="9669"/>
                  </a:cubicBezTo>
                  <a:lnTo>
                    <a:pt x="1262" y="9669"/>
                  </a:lnTo>
                  <a:cubicBezTo>
                    <a:pt x="953" y="9669"/>
                    <a:pt x="667" y="9502"/>
                    <a:pt x="500" y="9240"/>
                  </a:cubicBezTo>
                  <a:cubicBezTo>
                    <a:pt x="346" y="8966"/>
                    <a:pt x="346" y="8645"/>
                    <a:pt x="500" y="8359"/>
                  </a:cubicBezTo>
                  <a:lnTo>
                    <a:pt x="774" y="7895"/>
                  </a:lnTo>
                  <a:cubicBezTo>
                    <a:pt x="822" y="7823"/>
                    <a:pt x="786" y="7716"/>
                    <a:pt x="715" y="7668"/>
                  </a:cubicBezTo>
                  <a:cubicBezTo>
                    <a:pt x="693" y="7657"/>
                    <a:pt x="667" y="7652"/>
                    <a:pt x="641" y="7652"/>
                  </a:cubicBezTo>
                  <a:cubicBezTo>
                    <a:pt x="583" y="7652"/>
                    <a:pt x="521" y="7679"/>
                    <a:pt x="488" y="7728"/>
                  </a:cubicBezTo>
                  <a:lnTo>
                    <a:pt x="227" y="8192"/>
                  </a:lnTo>
                  <a:cubicBezTo>
                    <a:pt x="0" y="8561"/>
                    <a:pt x="0" y="9026"/>
                    <a:pt x="227" y="9395"/>
                  </a:cubicBezTo>
                  <a:cubicBezTo>
                    <a:pt x="441" y="9776"/>
                    <a:pt x="834" y="10014"/>
                    <a:pt x="1262" y="10014"/>
                  </a:cubicBezTo>
                  <a:lnTo>
                    <a:pt x="10013" y="10014"/>
                  </a:lnTo>
                  <a:cubicBezTo>
                    <a:pt x="10442" y="10014"/>
                    <a:pt x="10847" y="9788"/>
                    <a:pt x="11061" y="9395"/>
                  </a:cubicBezTo>
                  <a:cubicBezTo>
                    <a:pt x="11276" y="9026"/>
                    <a:pt x="11276" y="8585"/>
                    <a:pt x="11061" y="8192"/>
                  </a:cubicBezTo>
                  <a:lnTo>
                    <a:pt x="6680" y="620"/>
                  </a:lnTo>
                  <a:cubicBezTo>
                    <a:pt x="6453" y="251"/>
                    <a:pt x="6072" y="1"/>
                    <a:pt x="5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3993;p56"/>
            <p:cNvSpPr/>
            <p:nvPr/>
          </p:nvSpPr>
          <p:spPr>
            <a:xfrm>
              <a:off x="3613400" y="3727167"/>
              <a:ext cx="299831" cy="261661"/>
            </a:xfrm>
            <a:custGeom>
              <a:avLst/>
              <a:gdLst/>
              <a:ahLst/>
              <a:cxnLst/>
              <a:rect l="l" t="t" r="r" b="b"/>
              <a:pathLst>
                <a:path w="9442" h="8240" extrusionOk="0">
                  <a:moveTo>
                    <a:pt x="4727" y="358"/>
                  </a:moveTo>
                  <a:lnTo>
                    <a:pt x="9085" y="7907"/>
                  </a:lnTo>
                  <a:lnTo>
                    <a:pt x="381" y="7907"/>
                  </a:lnTo>
                  <a:lnTo>
                    <a:pt x="4727" y="358"/>
                  </a:lnTo>
                  <a:close/>
                  <a:moveTo>
                    <a:pt x="4727" y="1"/>
                  </a:moveTo>
                  <a:cubicBezTo>
                    <a:pt x="4608" y="1"/>
                    <a:pt x="4501" y="60"/>
                    <a:pt x="4441" y="168"/>
                  </a:cubicBezTo>
                  <a:lnTo>
                    <a:pt x="60" y="7740"/>
                  </a:lnTo>
                  <a:cubicBezTo>
                    <a:pt x="0" y="7847"/>
                    <a:pt x="0" y="7966"/>
                    <a:pt x="60" y="8073"/>
                  </a:cubicBezTo>
                  <a:cubicBezTo>
                    <a:pt x="119" y="8192"/>
                    <a:pt x="226" y="8240"/>
                    <a:pt x="345" y="8240"/>
                  </a:cubicBezTo>
                  <a:lnTo>
                    <a:pt x="9096" y="8240"/>
                  </a:lnTo>
                  <a:cubicBezTo>
                    <a:pt x="9216" y="8240"/>
                    <a:pt x="9323" y="8180"/>
                    <a:pt x="9382" y="8073"/>
                  </a:cubicBezTo>
                  <a:cubicBezTo>
                    <a:pt x="9442" y="7966"/>
                    <a:pt x="9442" y="7847"/>
                    <a:pt x="9382" y="7740"/>
                  </a:cubicBezTo>
                  <a:lnTo>
                    <a:pt x="5001" y="168"/>
                  </a:lnTo>
                  <a:cubicBezTo>
                    <a:pt x="4941" y="60"/>
                    <a:pt x="4846" y="1"/>
                    <a:pt x="4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3994;p56"/>
            <p:cNvSpPr/>
            <p:nvPr/>
          </p:nvSpPr>
          <p:spPr>
            <a:xfrm>
              <a:off x="3735879" y="3910171"/>
              <a:ext cx="54873" cy="54841"/>
            </a:xfrm>
            <a:custGeom>
              <a:avLst/>
              <a:gdLst/>
              <a:ahLst/>
              <a:cxnLst/>
              <a:rect l="l" t="t" r="r" b="b"/>
              <a:pathLst>
                <a:path w="1728" h="1727" extrusionOk="0">
                  <a:moveTo>
                    <a:pt x="870" y="322"/>
                  </a:moveTo>
                  <a:cubicBezTo>
                    <a:pt x="1168" y="322"/>
                    <a:pt x="1406" y="572"/>
                    <a:pt x="1406" y="870"/>
                  </a:cubicBezTo>
                  <a:cubicBezTo>
                    <a:pt x="1406" y="1167"/>
                    <a:pt x="1168" y="1405"/>
                    <a:pt x="870" y="1405"/>
                  </a:cubicBezTo>
                  <a:cubicBezTo>
                    <a:pt x="572" y="1405"/>
                    <a:pt x="334" y="1167"/>
                    <a:pt x="334" y="870"/>
                  </a:cubicBezTo>
                  <a:cubicBezTo>
                    <a:pt x="334" y="572"/>
                    <a:pt x="572" y="322"/>
                    <a:pt x="870" y="322"/>
                  </a:cubicBezTo>
                  <a:close/>
                  <a:moveTo>
                    <a:pt x="870" y="0"/>
                  </a:moveTo>
                  <a:cubicBezTo>
                    <a:pt x="394" y="0"/>
                    <a:pt x="1" y="393"/>
                    <a:pt x="1" y="870"/>
                  </a:cubicBezTo>
                  <a:cubicBezTo>
                    <a:pt x="1" y="1346"/>
                    <a:pt x="394" y="1727"/>
                    <a:pt x="870" y="1727"/>
                  </a:cubicBezTo>
                  <a:cubicBezTo>
                    <a:pt x="1346" y="1727"/>
                    <a:pt x="1727" y="1334"/>
                    <a:pt x="1727" y="870"/>
                  </a:cubicBezTo>
                  <a:cubicBezTo>
                    <a:pt x="1727" y="393"/>
                    <a:pt x="1346" y="0"/>
                    <a:pt x="87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995;p56"/>
            <p:cNvSpPr/>
            <p:nvPr/>
          </p:nvSpPr>
          <p:spPr>
            <a:xfrm>
              <a:off x="3738896" y="3788422"/>
              <a:ext cx="49188" cy="114604"/>
            </a:xfrm>
            <a:custGeom>
              <a:avLst/>
              <a:gdLst/>
              <a:ahLst/>
              <a:cxnLst/>
              <a:rect l="l" t="t" r="r" b="b"/>
              <a:pathLst>
                <a:path w="1549" h="3609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lnTo>
                    <a:pt x="1" y="3037"/>
                  </a:lnTo>
                  <a:cubicBezTo>
                    <a:pt x="1" y="3346"/>
                    <a:pt x="263" y="3608"/>
                    <a:pt x="572" y="3608"/>
                  </a:cubicBezTo>
                  <a:lnTo>
                    <a:pt x="965" y="3608"/>
                  </a:lnTo>
                  <a:cubicBezTo>
                    <a:pt x="1275" y="3608"/>
                    <a:pt x="1549" y="3358"/>
                    <a:pt x="1549" y="3037"/>
                  </a:cubicBezTo>
                  <a:lnTo>
                    <a:pt x="1549" y="1560"/>
                  </a:lnTo>
                  <a:cubicBezTo>
                    <a:pt x="1549" y="1465"/>
                    <a:pt x="1465" y="1394"/>
                    <a:pt x="1382" y="1394"/>
                  </a:cubicBezTo>
                  <a:cubicBezTo>
                    <a:pt x="1287" y="1394"/>
                    <a:pt x="1215" y="1465"/>
                    <a:pt x="1215" y="1560"/>
                  </a:cubicBezTo>
                  <a:lnTo>
                    <a:pt x="1215" y="3037"/>
                  </a:lnTo>
                  <a:cubicBezTo>
                    <a:pt x="1215" y="3168"/>
                    <a:pt x="1108" y="3275"/>
                    <a:pt x="977" y="3275"/>
                  </a:cubicBezTo>
                  <a:lnTo>
                    <a:pt x="584" y="3275"/>
                  </a:lnTo>
                  <a:cubicBezTo>
                    <a:pt x="453" y="3275"/>
                    <a:pt x="346" y="3168"/>
                    <a:pt x="346" y="3037"/>
                  </a:cubicBezTo>
                  <a:lnTo>
                    <a:pt x="346" y="572"/>
                  </a:lnTo>
                  <a:cubicBezTo>
                    <a:pt x="346" y="441"/>
                    <a:pt x="453" y="334"/>
                    <a:pt x="584" y="334"/>
                  </a:cubicBezTo>
                  <a:lnTo>
                    <a:pt x="977" y="334"/>
                  </a:lnTo>
                  <a:cubicBezTo>
                    <a:pt x="1108" y="334"/>
                    <a:pt x="1215" y="441"/>
                    <a:pt x="1215" y="572"/>
                  </a:cubicBezTo>
                  <a:lnTo>
                    <a:pt x="1215" y="906"/>
                  </a:lnTo>
                  <a:cubicBezTo>
                    <a:pt x="1215" y="989"/>
                    <a:pt x="1287" y="1072"/>
                    <a:pt x="1382" y="1072"/>
                  </a:cubicBezTo>
                  <a:cubicBezTo>
                    <a:pt x="1465" y="1072"/>
                    <a:pt x="1549" y="989"/>
                    <a:pt x="1549" y="906"/>
                  </a:cubicBezTo>
                  <a:lnTo>
                    <a:pt x="1549" y="572"/>
                  </a:lnTo>
                  <a:cubicBezTo>
                    <a:pt x="1549" y="263"/>
                    <a:pt x="1287" y="1"/>
                    <a:pt x="96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958936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069" y="1508579"/>
            <a:ext cx="10515600" cy="4530713"/>
          </a:xfrm>
        </p:spPr>
        <p:txBody>
          <a:bodyPr>
            <a:noAutofit/>
          </a:bodyPr>
          <a:lstStyle/>
          <a:p>
            <a:pPr marL="0" indent="0" algn="just">
              <a:lnSpc>
                <a:spcPts val="3240"/>
              </a:lnSpc>
              <a:buNone/>
            </a:pPr>
            <a:r>
              <a:rPr lang="es-CO" sz="2400" i="1" dirty="0"/>
              <a:t>“</a:t>
            </a:r>
            <a:r>
              <a:rPr lang="es-CO" sz="2400" b="1" i="1" dirty="0"/>
              <a:t>(…)</a:t>
            </a:r>
            <a:r>
              <a:rPr lang="es-CO" sz="2400" i="1" dirty="0"/>
              <a:t> Ordenar al INVIAS que dentro del mes siguiente a la ejecutoria de esta sentencia construya un </a:t>
            </a:r>
            <a:r>
              <a:rPr lang="es-CO" sz="2400" b="1" i="1" dirty="0">
                <a:solidFill>
                  <a:srgbClr val="3166CB"/>
                </a:solidFill>
              </a:rPr>
              <a:t>paso peatonal seguro</a:t>
            </a:r>
            <a:r>
              <a:rPr lang="es-CO" sz="2400" i="1" dirty="0"/>
              <a:t> en el puente vehicular existente en el kilómetro </a:t>
            </a:r>
            <a:r>
              <a:rPr lang="es-CO" sz="2400" b="1" i="1" dirty="0">
                <a:solidFill>
                  <a:srgbClr val="3166CB"/>
                </a:solidFill>
              </a:rPr>
              <a:t>94+940,</a:t>
            </a:r>
            <a:r>
              <a:rPr lang="es-CO" sz="2400" i="1" dirty="0"/>
              <a:t> ubicado en jurisdicción del Municipio de Santa Bárbara </a:t>
            </a:r>
            <a:r>
              <a:rPr lang="es-CO" sz="2400" b="1" i="1" dirty="0"/>
              <a:t>(…)</a:t>
            </a:r>
            <a:r>
              <a:rPr lang="es-CO" sz="2400" i="1" dirty="0"/>
              <a:t>”.</a:t>
            </a:r>
          </a:p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>
                <a:solidFill>
                  <a:srgbClr val="3166CB"/>
                </a:solidFill>
              </a:rPr>
              <a:t>Texto adicionado en fallo de segunda instancia (06/Jun/2019):</a:t>
            </a:r>
            <a:endParaRPr lang="es-CO" sz="2000" b="1" i="1" dirty="0">
              <a:solidFill>
                <a:srgbClr val="C00000"/>
              </a:solidFill>
            </a:endParaRPr>
          </a:p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/>
              <a:t>“(…) </a:t>
            </a:r>
            <a:r>
              <a:rPr lang="es-CO" sz="2000" i="1" dirty="0"/>
              <a:t>En vista que las obras en mención no se pueden terminar en forma inmediata, como </a:t>
            </a:r>
            <a:r>
              <a:rPr lang="es-CO" sz="2000" b="1" i="1" dirty="0">
                <a:solidFill>
                  <a:srgbClr val="3166CB"/>
                </a:solidFill>
              </a:rPr>
              <a:t>mecanismo transitorio </a:t>
            </a:r>
            <a:r>
              <a:rPr lang="es-CO" sz="2000" i="1" dirty="0"/>
              <a:t>y para efectos de conjurar la amenaza y/o riesgo, mientras se precisan y establece la planeación las mismas, el lNVIAS (ente que en la actualidad se encuentra a cargo de la vía objeto de la litis), deberá adoptar las </a:t>
            </a:r>
            <a:r>
              <a:rPr lang="es-CO" sz="2000" b="1" i="1" dirty="0">
                <a:solidFill>
                  <a:srgbClr val="3166CB"/>
                </a:solidFill>
              </a:rPr>
              <a:t>medidas pertinentes </a:t>
            </a:r>
            <a:r>
              <a:rPr lang="es-CO" sz="2000" i="1" dirty="0"/>
              <a:t>para efectos de garantizar el cruce de peatones en el kilómetro 94+940, ubicado en jurisdicción del municipio de Santa Bárbara – Santander </a:t>
            </a:r>
            <a:r>
              <a:rPr lang="es-CO" sz="2000" b="1" i="1" dirty="0"/>
              <a:t>(…)</a:t>
            </a:r>
            <a:r>
              <a:rPr lang="es-CO" sz="2000" i="1" dirty="0"/>
              <a:t>".</a:t>
            </a:r>
          </a:p>
          <a:p>
            <a:pPr marL="457200" indent="-457200" algn="just">
              <a:lnSpc>
                <a:spcPts val="3240"/>
              </a:lnSpc>
              <a:buFont typeface="+mj-lt"/>
              <a:buAutoNum type="arabicPeriod" startAt="2"/>
            </a:pPr>
            <a:endParaRPr lang="es-CO" sz="2000" i="1" dirty="0"/>
          </a:p>
          <a:p>
            <a:pPr marL="457200" indent="-457200" algn="just">
              <a:lnSpc>
                <a:spcPts val="3240"/>
              </a:lnSpc>
              <a:buFont typeface="+mj-lt"/>
              <a:buAutoNum type="arabicPeriod" startAt="2"/>
            </a:pPr>
            <a:endParaRPr lang="es-CO" sz="2000" i="1" dirty="0"/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pPr/>
              <a:t>23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2" name="Google Shape;249;p28"/>
          <p:cNvSpPr/>
          <p:nvPr/>
        </p:nvSpPr>
        <p:spPr>
          <a:xfrm>
            <a:off x="392118" y="519447"/>
            <a:ext cx="3311941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02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Rectángulo 13">
            <a:hlinkClick r:id="rId2" action="ppaction://hlinksldjump"/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2893593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ORDEN CUARTA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9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24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F37FE95-B8D2-2A4D-8169-B24C943CA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393566"/>
              </p:ext>
            </p:extLst>
          </p:nvPr>
        </p:nvGraphicFramePr>
        <p:xfrm>
          <a:off x="967015" y="1869277"/>
          <a:ext cx="10335273" cy="3753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9476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7675797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3039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Implementación Paso Peatonal Provisional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19/jul/2019.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Solicitud de implementación del </a:t>
                      </a:r>
                      <a:r>
                        <a:rPr lang="es-ES" sz="1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paso peatonal provisional.</a:t>
                      </a:r>
                    </a:p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23/jul/2019.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Implementación del paso peatonal provisional.</a:t>
                      </a:r>
                      <a:endParaRPr lang="es-ES" sz="1800" i="1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Estudios y Diseños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01/oct/2019.</a:t>
                      </a:r>
                      <a:r>
                        <a:rPr lang="es-ES" sz="180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Entrega de los estudios y diseños.</a:t>
                      </a:r>
                    </a:p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03/oct/2019.</a:t>
                      </a:r>
                      <a:r>
                        <a:rPr lang="es-ES" sz="180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Aprobación de los estudios y diseños.</a:t>
                      </a: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Construcción Paso Peatonal Definitivo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21/oct/2019.</a:t>
                      </a:r>
                      <a:r>
                        <a:rPr lang="es-ES" sz="1800" b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 inician las obras del paso peatonal, pero se suspenden.</a:t>
                      </a:r>
                    </a:p>
                    <a:p>
                      <a:pPr marL="285750" indent="-285750" algn="just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30/oct/2019.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 entrega presupuesto de la obra.</a:t>
                      </a:r>
                      <a:endParaRPr lang="es-ES" sz="1800" i="1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25/nov/2019.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 conmina mediante oficio al contratista a iniciar las actividades constructivas del paso peatonal seguro sobre el rio Umpalá.</a:t>
                      </a:r>
                      <a:endParaRPr lang="es-ES" sz="1800" i="1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20/ene/2020.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 solicita iniciar un proceso administrativo sancionatorio por no iniciar las obras del paso peatonal.</a:t>
                      </a:r>
                      <a:endParaRPr lang="es-ES" sz="1800" i="1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u="sng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11/feb/2020.</a:t>
                      </a:r>
                      <a:r>
                        <a:rPr lang="es-ES" sz="1800" b="1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80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reinician las obras del paso peatonal seguro.</a:t>
                      </a:r>
                      <a:endParaRPr lang="es-ES" sz="1800" i="1" u="none" strike="noStrike" kern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73586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9FFDA9AF-D8A9-4E4D-B957-CBC6B85E0BC3}"/>
              </a:ext>
            </a:extLst>
          </p:cNvPr>
          <p:cNvSpPr txBox="1"/>
          <p:nvPr/>
        </p:nvSpPr>
        <p:spPr>
          <a:xfrm>
            <a:off x="684371" y="1455648"/>
            <a:ext cx="103352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ANTES DEL 20 DE FEBRERO DE 2020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03676" y="761117"/>
            <a:ext cx="811325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Paso peatonal seguro. PR94+940</a:t>
            </a:r>
          </a:p>
        </p:txBody>
      </p:sp>
      <p:grpSp>
        <p:nvGrpSpPr>
          <p:cNvPr id="18" name="Google Shape;4005;p56"/>
          <p:cNvGrpSpPr/>
          <p:nvPr/>
        </p:nvGrpSpPr>
        <p:grpSpPr>
          <a:xfrm>
            <a:off x="1074795" y="801040"/>
            <a:ext cx="454881" cy="381393"/>
            <a:chOff x="5216456" y="3725484"/>
            <a:chExt cx="356196" cy="265631"/>
          </a:xfrm>
        </p:grpSpPr>
        <p:sp>
          <p:nvSpPr>
            <p:cNvPr id="19" name="Google Shape;4006;p5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4007;p5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957724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25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7710699-8049-4A85-936E-0302AD083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730002"/>
              </p:ext>
            </p:extLst>
          </p:nvPr>
        </p:nvGraphicFramePr>
        <p:xfrm>
          <a:off x="971877" y="2355091"/>
          <a:ext cx="10248246" cy="1255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2868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6465378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8883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220583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Construcción Paso Peatonal Definitivo</a:t>
                      </a:r>
                    </a:p>
                  </a:txBody>
                  <a:tcPr marL="72000" marR="72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8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03/abr/2020.</a:t>
                      </a:r>
                      <a:r>
                        <a:rPr lang="es-ES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Finalizan las obras del paso peatonal seguro ubicado en el puente vehicular existente en el kilómetro 94+940, ubicado en jurisdicción del Municipio de Santa Bárbara.</a:t>
                      </a:r>
                    </a:p>
                  </a:txBody>
                  <a:tcPr marL="72000" marR="72000" marT="72000" marB="72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</a:tbl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5E228A66-96B2-4852-ADE7-20C2F6756FEA}"/>
              </a:ext>
            </a:extLst>
          </p:cNvPr>
          <p:cNvSpPr txBox="1"/>
          <p:nvPr/>
        </p:nvSpPr>
        <p:spPr>
          <a:xfrm>
            <a:off x="971877" y="1807894"/>
            <a:ext cx="10248246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24345D1-60FC-4959-B829-3D491BEFD2C9}"/>
              </a:ext>
            </a:extLst>
          </p:cNvPr>
          <p:cNvSpPr txBox="1"/>
          <p:nvPr/>
        </p:nvSpPr>
        <p:spPr>
          <a:xfrm>
            <a:off x="971877" y="4126720"/>
            <a:ext cx="102482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ORDEN CUMPLIDA AL 100%</a:t>
            </a:r>
            <a:endParaRPr lang="es-CO" sz="2800" b="1" dirty="0">
              <a:solidFill>
                <a:srgbClr val="1C377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9440C15-C1C5-4377-8D1F-1F285801635D}"/>
              </a:ext>
            </a:extLst>
          </p:cNvPr>
          <p:cNvSpPr/>
          <p:nvPr/>
        </p:nvSpPr>
        <p:spPr>
          <a:xfrm>
            <a:off x="1503676" y="761117"/>
            <a:ext cx="811325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Paso peatonal seguro. PR94+940</a:t>
            </a:r>
          </a:p>
        </p:txBody>
      </p:sp>
      <p:grpSp>
        <p:nvGrpSpPr>
          <p:cNvPr id="21" name="Google Shape;4005;p56">
            <a:extLst>
              <a:ext uri="{FF2B5EF4-FFF2-40B4-BE49-F238E27FC236}">
                <a16:creationId xmlns:a16="http://schemas.microsoft.com/office/drawing/2014/main" id="{7DA97CEE-B01C-4989-B5C1-1496D5DBA4E3}"/>
              </a:ext>
            </a:extLst>
          </p:cNvPr>
          <p:cNvGrpSpPr/>
          <p:nvPr/>
        </p:nvGrpSpPr>
        <p:grpSpPr>
          <a:xfrm>
            <a:off x="1074795" y="801040"/>
            <a:ext cx="454881" cy="381393"/>
            <a:chOff x="5216456" y="3725484"/>
            <a:chExt cx="356196" cy="265631"/>
          </a:xfrm>
        </p:grpSpPr>
        <p:sp>
          <p:nvSpPr>
            <p:cNvPr id="22" name="Google Shape;4006;p56">
              <a:extLst>
                <a:ext uri="{FF2B5EF4-FFF2-40B4-BE49-F238E27FC236}">
                  <a16:creationId xmlns:a16="http://schemas.microsoft.com/office/drawing/2014/main" id="{2A912D48-48B6-4127-9EC6-67A841B73B10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007;p56">
              <a:extLst>
                <a:ext uri="{FF2B5EF4-FFF2-40B4-BE49-F238E27FC236}">
                  <a16:creationId xmlns:a16="http://schemas.microsoft.com/office/drawing/2014/main" id="{4098AEB7-369E-4791-8BBF-44A004B19D3B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74531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número de diapositiva 4">
            <a:extLst>
              <a:ext uri="{FF2B5EF4-FFF2-40B4-BE49-F238E27FC236}">
                <a16:creationId xmlns:a16="http://schemas.microsoft.com/office/drawing/2014/main" id="{60D4A3D6-08B1-7946-8F96-E710B369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26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8" name="Imagen 7" descr="Imagen que contiene exterior, montaña, pasto, tren&#10;&#10;Descripción generada automáticamente">
            <a:extLst>
              <a:ext uri="{FF2B5EF4-FFF2-40B4-BE49-F238E27FC236}">
                <a16:creationId xmlns:a16="http://schemas.microsoft.com/office/drawing/2014/main" id="{95960D45-BDE4-4A44-B651-3557BE4AC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4" b="7481"/>
          <a:stretch/>
        </p:blipFill>
        <p:spPr>
          <a:xfrm>
            <a:off x="1074795" y="1246675"/>
            <a:ext cx="3659420" cy="4672292"/>
          </a:xfrm>
          <a:prstGeom prst="rect">
            <a:avLst/>
          </a:prstGeom>
        </p:spPr>
      </p:pic>
      <p:pic>
        <p:nvPicPr>
          <p:cNvPr id="16" name="Imagen 15" descr="Imagen que contiene exterior, firmar, edificio, señal&#10;&#10;Descripción generada automáticamente">
            <a:extLst>
              <a:ext uri="{FF2B5EF4-FFF2-40B4-BE49-F238E27FC236}">
                <a16:creationId xmlns:a16="http://schemas.microsoft.com/office/drawing/2014/main" id="{51E6B4CF-9AA4-4810-9C91-2B0286144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0" b="8000"/>
          <a:stretch/>
        </p:blipFill>
        <p:spPr>
          <a:xfrm>
            <a:off x="5523294" y="1241684"/>
            <a:ext cx="4055202" cy="4672292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C3BE71FA-601D-44A6-9BA6-869AD1B02E21}"/>
              </a:ext>
            </a:extLst>
          </p:cNvPr>
          <p:cNvGrpSpPr/>
          <p:nvPr/>
        </p:nvGrpSpPr>
        <p:grpSpPr>
          <a:xfrm rot="20337131">
            <a:off x="9807896" y="2856283"/>
            <a:ext cx="1802095" cy="1386441"/>
            <a:chOff x="9987063" y="2264304"/>
            <a:chExt cx="2063274" cy="1620000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63009172-3C06-4297-BE79-6EA68E595498}"/>
                </a:ext>
              </a:extLst>
            </p:cNvPr>
            <p:cNvSpPr/>
            <p:nvPr/>
          </p:nvSpPr>
          <p:spPr>
            <a:xfrm>
              <a:off x="10215355" y="2264304"/>
              <a:ext cx="1620000" cy="1620000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01A818CC-5E4D-4739-B8A7-BABDD3FBDDBD}"/>
                </a:ext>
              </a:extLst>
            </p:cNvPr>
            <p:cNvSpPr/>
            <p:nvPr/>
          </p:nvSpPr>
          <p:spPr>
            <a:xfrm>
              <a:off x="10551644" y="2606304"/>
              <a:ext cx="936000" cy="936000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80B516D-C9DC-4EB2-8E7C-956BCF57CD95}"/>
                </a:ext>
              </a:extLst>
            </p:cNvPr>
            <p:cNvSpPr txBox="1"/>
            <p:nvPr/>
          </p:nvSpPr>
          <p:spPr>
            <a:xfrm>
              <a:off x="9987063" y="2804585"/>
              <a:ext cx="2063274" cy="53943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2400" b="1" dirty="0">
                  <a:solidFill>
                    <a:schemeClr val="accent6">
                      <a:lumMod val="75000"/>
                    </a:schemeClr>
                  </a:solidFill>
                </a:rPr>
                <a:t>TERMINADO</a:t>
              </a:r>
              <a:endParaRPr lang="es-CO" sz="2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5D29D2DE-81F6-4BBC-8F40-32F3009FCCE7}"/>
                </a:ext>
              </a:extLst>
            </p:cNvPr>
            <p:cNvSpPr/>
            <p:nvPr/>
          </p:nvSpPr>
          <p:spPr>
            <a:xfrm>
              <a:off x="10551994" y="2491421"/>
              <a:ext cx="936001" cy="10189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Up">
                <a:avLst>
                  <a:gd name="adj" fmla="val 9899219"/>
                </a:avLst>
              </a:prstTxWarp>
              <a:spAutoFit/>
            </a:bodyPr>
            <a:lstStyle/>
            <a:p>
              <a:pPr algn="ctr"/>
              <a:r>
                <a:rPr lang="es-ES" b="1" cap="none" spc="0" dirty="0">
                  <a:ln w="0"/>
                  <a:solidFill>
                    <a:schemeClr val="accent6">
                      <a:lumMod val="75000"/>
                    </a:schemeClr>
                  </a:solidFill>
                </a:rPr>
                <a:t>100%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5D41E60B-20DA-47C1-8C62-B8B8A838CAB9}"/>
                </a:ext>
              </a:extLst>
            </p:cNvPr>
            <p:cNvSpPr/>
            <p:nvPr/>
          </p:nvSpPr>
          <p:spPr>
            <a:xfrm rot="10800000">
              <a:off x="10557354" y="2662421"/>
              <a:ext cx="936001" cy="10189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Up">
                <a:avLst>
                  <a:gd name="adj" fmla="val 9899219"/>
                </a:avLst>
              </a:prstTxWarp>
              <a:spAutoFit/>
            </a:bodyPr>
            <a:lstStyle/>
            <a:p>
              <a:pPr algn="ctr"/>
              <a:r>
                <a:rPr lang="es-ES" b="1" cap="none" spc="0" dirty="0">
                  <a:ln w="0"/>
                  <a:solidFill>
                    <a:schemeClr val="accent6">
                      <a:lumMod val="75000"/>
                    </a:schemeClr>
                  </a:solidFill>
                </a:rPr>
                <a:t>100%</a:t>
              </a:r>
            </a:p>
          </p:txBody>
        </p:sp>
      </p:grpSp>
      <p:sp>
        <p:nvSpPr>
          <p:cNvPr id="2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25238C0-D623-4C16-BF65-922137C8457B}"/>
              </a:ext>
            </a:extLst>
          </p:cNvPr>
          <p:cNvSpPr txBox="1"/>
          <p:nvPr/>
        </p:nvSpPr>
        <p:spPr>
          <a:xfrm>
            <a:off x="10003179" y="531236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>
                <a:solidFill>
                  <a:schemeClr val="accent5">
                    <a:lumMod val="50000"/>
                  </a:schemeClr>
                </a:solidFill>
              </a:rPr>
              <a:t>03 de Abril de 2020</a:t>
            </a:r>
            <a:endParaRPr lang="es-CO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728FAA3-C886-44DA-9827-F2D4205457DA}"/>
              </a:ext>
            </a:extLst>
          </p:cNvPr>
          <p:cNvSpPr/>
          <p:nvPr/>
        </p:nvSpPr>
        <p:spPr>
          <a:xfrm>
            <a:off x="1503676" y="761117"/>
            <a:ext cx="811325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Paso peatonal seguro. PR94+940</a:t>
            </a:r>
          </a:p>
        </p:txBody>
      </p:sp>
      <p:grpSp>
        <p:nvGrpSpPr>
          <p:cNvPr id="29" name="Google Shape;4005;p56">
            <a:extLst>
              <a:ext uri="{FF2B5EF4-FFF2-40B4-BE49-F238E27FC236}">
                <a16:creationId xmlns:a16="http://schemas.microsoft.com/office/drawing/2014/main" id="{AA17EF36-58B2-4233-8164-7936ABEBC0D0}"/>
              </a:ext>
            </a:extLst>
          </p:cNvPr>
          <p:cNvGrpSpPr/>
          <p:nvPr/>
        </p:nvGrpSpPr>
        <p:grpSpPr>
          <a:xfrm>
            <a:off x="1074795" y="801040"/>
            <a:ext cx="454881" cy="381393"/>
            <a:chOff x="5216456" y="3725484"/>
            <a:chExt cx="356196" cy="265631"/>
          </a:xfrm>
        </p:grpSpPr>
        <p:sp>
          <p:nvSpPr>
            <p:cNvPr id="30" name="Google Shape;4006;p56">
              <a:extLst>
                <a:ext uri="{FF2B5EF4-FFF2-40B4-BE49-F238E27FC236}">
                  <a16:creationId xmlns:a16="http://schemas.microsoft.com/office/drawing/2014/main" id="{6D83A937-94A6-47A7-87C1-0EA29886215B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007;p56">
              <a:extLst>
                <a:ext uri="{FF2B5EF4-FFF2-40B4-BE49-F238E27FC236}">
                  <a16:creationId xmlns:a16="http://schemas.microsoft.com/office/drawing/2014/main" id="{30303A10-EA27-4A75-B8D4-A9B0B65643AD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07769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0493"/>
            <a:ext cx="10515600" cy="2317014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/>
              <a:t>“(…)</a:t>
            </a:r>
            <a:r>
              <a:rPr lang="es-CO" sz="2000" b="1" i="1" dirty="0">
                <a:solidFill>
                  <a:srgbClr val="3166CB"/>
                </a:solidFill>
              </a:rPr>
              <a:t>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Exhortar al INVIAS para que si aún no lo ha hecho, persiga el cobro de las acreencias surgidas a su favor en las resoluciones </a:t>
            </a:r>
            <a:r>
              <a:rPr lang="es-CO" sz="2000" b="1" i="1" dirty="0">
                <a:solidFill>
                  <a:srgbClr val="3166CB"/>
                </a:solidFill>
              </a:rPr>
              <a:t>03461 del 25 de mayo de 2016 y 05611 del 19 de agosto de 2016,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referidas en la parte considerativa de esta sentencia, debiendo estructurar un expediente que muestre dichas gestiones y resultados así como el destino dado a los dineros recuperados, el cual deberá presentar a este proceso, en el evento del trámite incidental de desacato </a:t>
            </a:r>
            <a:r>
              <a:rPr lang="es-CO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(…)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”.</a:t>
            </a:r>
            <a:endParaRPr lang="es-CO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27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9" name="Google Shape;249;p28"/>
          <p:cNvSpPr/>
          <p:nvPr/>
        </p:nvSpPr>
        <p:spPr>
          <a:xfrm>
            <a:off x="392118" y="519447"/>
            <a:ext cx="3311941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03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ángulo 10">
            <a:hlinkClick r:id="rId2" action="ppaction://hlinksldjump"/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2893593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ORDEN QUINTA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2953588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28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0380406-EE41-4F4B-841F-4AC3FAB2BA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03896"/>
              </p:ext>
            </p:extLst>
          </p:nvPr>
        </p:nvGraphicFramePr>
        <p:xfrm>
          <a:off x="840658" y="2260398"/>
          <a:ext cx="10513142" cy="248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9110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6944032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3039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20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Consignación Dirección Tesoro Nacional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8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04/11/2016</a:t>
                      </a:r>
                      <a:r>
                        <a:rPr lang="es-ES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s-E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se realizó consignación a la Dirección de Tesoro Nacional.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  <a:tr h="408900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20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Pago Clausula Penal Pecuniaria. $1.102.312.214,19 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14/12/2016</a:t>
                      </a:r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s-ES" sz="180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Cancelado por la Compañía Aseguradora, según el documento de recaudo de ingresos presupuestales No. 787616.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7358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Nota:</a:t>
                      </a:r>
                      <a:r>
                        <a:rPr lang="es-ES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En razón a que los recursos deben ser consignados a la Dirección del Tesoro del Ministerio de Hacienda y Crédito Público, es este ministerio quien define la asignación de los mismos.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38866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10E51B0A-6022-4D04-9F74-14074D312131}"/>
              </a:ext>
            </a:extLst>
          </p:cNvPr>
          <p:cNvSpPr txBox="1"/>
          <p:nvPr/>
        </p:nvSpPr>
        <p:spPr>
          <a:xfrm>
            <a:off x="840658" y="1660030"/>
            <a:ext cx="1051314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ANTES DEL 20 DE FEBRERO DE 2020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1024579"/>
            <a:ext cx="811325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Cobro de acreencias</a:t>
            </a: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5" name="Google Shape;5275;p58"/>
          <p:cNvGrpSpPr/>
          <p:nvPr/>
        </p:nvGrpSpPr>
        <p:grpSpPr>
          <a:xfrm>
            <a:off x="1052274" y="1024579"/>
            <a:ext cx="493933" cy="442995"/>
            <a:chOff x="5778676" y="3826972"/>
            <a:chExt cx="349052" cy="313055"/>
          </a:xfrm>
        </p:grpSpPr>
        <p:sp>
          <p:nvSpPr>
            <p:cNvPr id="26" name="Google Shape;5276;p58"/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77;p58"/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78;p58"/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79;p58"/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80;p58"/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225840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464"/>
            <a:ext cx="10515600" cy="2967164"/>
          </a:xfrm>
        </p:spPr>
        <p:txBody>
          <a:bodyPr>
            <a:noAutofit/>
          </a:bodyPr>
          <a:lstStyle/>
          <a:p>
            <a:pPr marL="0" indent="0">
              <a:lnSpc>
                <a:spcPts val="3440"/>
              </a:lnSpc>
              <a:buNone/>
            </a:pPr>
            <a:r>
              <a:rPr lang="es-CO" b="1" dirty="0">
                <a:solidFill>
                  <a:srgbClr val="3166CB"/>
                </a:solidFill>
              </a:rPr>
              <a:t>Cobro de Acreencias. Resoluciones No. 03461 del 25/may/2016 y No. 05611 del 19/ago/2016.</a:t>
            </a:r>
          </a:p>
          <a:p>
            <a:pPr marL="457200" lvl="1" indent="0">
              <a:lnSpc>
                <a:spcPts val="3440"/>
              </a:lnSpc>
              <a:buNone/>
            </a:pP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El Instituto Nacional de Vías logró el 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cobro de las acreencias 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surgidas a su favor en las resoluciones 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03461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del 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25/may/2016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 y 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No. 05611 del 19/ago/2016, 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por valor de 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$1.102.312.215, </a:t>
            </a:r>
            <a:r>
              <a:rPr lang="es-CO" dirty="0">
                <a:solidFill>
                  <a:schemeClr val="accent1">
                    <a:lumMod val="50000"/>
                  </a:schemeClr>
                </a:solidFill>
              </a:rPr>
              <a:t>los cuales fueron consignados a la Dirección Nacional del Tesoro.</a:t>
            </a:r>
          </a:p>
        </p:txBody>
      </p:sp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29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1024579"/>
            <a:ext cx="811325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Cobro de acreencias</a:t>
            </a: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9" name="Google Shape;5275;p58"/>
          <p:cNvGrpSpPr/>
          <p:nvPr/>
        </p:nvGrpSpPr>
        <p:grpSpPr>
          <a:xfrm>
            <a:off x="1052274" y="1024579"/>
            <a:ext cx="493933" cy="442995"/>
            <a:chOff x="5778676" y="3826972"/>
            <a:chExt cx="349052" cy="313055"/>
          </a:xfrm>
        </p:grpSpPr>
        <p:sp>
          <p:nvSpPr>
            <p:cNvPr id="20" name="Google Shape;5276;p58"/>
            <p:cNvSpPr/>
            <p:nvPr/>
          </p:nvSpPr>
          <p:spPr>
            <a:xfrm>
              <a:off x="5923045" y="3890659"/>
              <a:ext cx="27690" cy="48155"/>
            </a:xfrm>
            <a:custGeom>
              <a:avLst/>
              <a:gdLst/>
              <a:ahLst/>
              <a:cxnLst/>
              <a:rect l="l" t="t" r="r" b="b"/>
              <a:pathLst>
                <a:path w="870" h="1513" extrusionOk="0">
                  <a:moveTo>
                    <a:pt x="406" y="286"/>
                  </a:moveTo>
                  <a:lnTo>
                    <a:pt x="406" y="560"/>
                  </a:lnTo>
                  <a:cubicBezTo>
                    <a:pt x="299" y="524"/>
                    <a:pt x="251" y="488"/>
                    <a:pt x="251" y="417"/>
                  </a:cubicBezTo>
                  <a:cubicBezTo>
                    <a:pt x="251" y="345"/>
                    <a:pt x="334" y="298"/>
                    <a:pt x="406" y="286"/>
                  </a:cubicBezTo>
                  <a:close/>
                  <a:moveTo>
                    <a:pt x="513" y="845"/>
                  </a:moveTo>
                  <a:cubicBezTo>
                    <a:pt x="632" y="893"/>
                    <a:pt x="644" y="953"/>
                    <a:pt x="644" y="1012"/>
                  </a:cubicBezTo>
                  <a:cubicBezTo>
                    <a:pt x="644" y="1119"/>
                    <a:pt x="584" y="1155"/>
                    <a:pt x="513" y="1179"/>
                  </a:cubicBezTo>
                  <a:lnTo>
                    <a:pt x="513" y="845"/>
                  </a:lnTo>
                  <a:close/>
                  <a:moveTo>
                    <a:pt x="465" y="0"/>
                  </a:moveTo>
                  <a:cubicBezTo>
                    <a:pt x="441" y="0"/>
                    <a:pt x="406" y="12"/>
                    <a:pt x="406" y="48"/>
                  </a:cubicBezTo>
                  <a:lnTo>
                    <a:pt x="406" y="83"/>
                  </a:lnTo>
                  <a:cubicBezTo>
                    <a:pt x="179" y="119"/>
                    <a:pt x="48" y="238"/>
                    <a:pt x="48" y="441"/>
                  </a:cubicBezTo>
                  <a:cubicBezTo>
                    <a:pt x="48" y="667"/>
                    <a:pt x="215" y="738"/>
                    <a:pt x="406" y="810"/>
                  </a:cubicBezTo>
                  <a:lnTo>
                    <a:pt x="406" y="1191"/>
                  </a:lnTo>
                  <a:cubicBezTo>
                    <a:pt x="299" y="1167"/>
                    <a:pt x="251" y="1143"/>
                    <a:pt x="168" y="1072"/>
                  </a:cubicBezTo>
                  <a:cubicBezTo>
                    <a:pt x="149" y="1058"/>
                    <a:pt x="132" y="1051"/>
                    <a:pt x="116" y="1051"/>
                  </a:cubicBezTo>
                  <a:cubicBezTo>
                    <a:pt x="92" y="1051"/>
                    <a:pt x="70" y="1067"/>
                    <a:pt x="48" y="1095"/>
                  </a:cubicBezTo>
                  <a:cubicBezTo>
                    <a:pt x="1" y="1155"/>
                    <a:pt x="1" y="1215"/>
                    <a:pt x="48" y="1262"/>
                  </a:cubicBezTo>
                  <a:cubicBezTo>
                    <a:pt x="120" y="1357"/>
                    <a:pt x="275" y="1417"/>
                    <a:pt x="406" y="1417"/>
                  </a:cubicBezTo>
                  <a:lnTo>
                    <a:pt x="406" y="1476"/>
                  </a:lnTo>
                  <a:cubicBezTo>
                    <a:pt x="406" y="1500"/>
                    <a:pt x="441" y="1512"/>
                    <a:pt x="465" y="1512"/>
                  </a:cubicBezTo>
                  <a:cubicBezTo>
                    <a:pt x="501" y="1512"/>
                    <a:pt x="525" y="1500"/>
                    <a:pt x="525" y="1476"/>
                  </a:cubicBezTo>
                  <a:lnTo>
                    <a:pt x="525" y="1417"/>
                  </a:lnTo>
                  <a:cubicBezTo>
                    <a:pt x="715" y="1381"/>
                    <a:pt x="870" y="1262"/>
                    <a:pt x="870" y="1024"/>
                  </a:cubicBezTo>
                  <a:cubicBezTo>
                    <a:pt x="870" y="774"/>
                    <a:pt x="739" y="679"/>
                    <a:pt x="525" y="607"/>
                  </a:cubicBezTo>
                  <a:lnTo>
                    <a:pt x="525" y="286"/>
                  </a:lnTo>
                  <a:cubicBezTo>
                    <a:pt x="572" y="286"/>
                    <a:pt x="596" y="298"/>
                    <a:pt x="656" y="322"/>
                  </a:cubicBezTo>
                  <a:cubicBezTo>
                    <a:pt x="682" y="335"/>
                    <a:pt x="713" y="352"/>
                    <a:pt x="745" y="352"/>
                  </a:cubicBezTo>
                  <a:cubicBezTo>
                    <a:pt x="770" y="352"/>
                    <a:pt x="796" y="341"/>
                    <a:pt x="822" y="310"/>
                  </a:cubicBezTo>
                  <a:cubicBezTo>
                    <a:pt x="858" y="262"/>
                    <a:pt x="870" y="202"/>
                    <a:pt x="810" y="155"/>
                  </a:cubicBezTo>
                  <a:cubicBezTo>
                    <a:pt x="739" y="107"/>
                    <a:pt x="620" y="83"/>
                    <a:pt x="525" y="83"/>
                  </a:cubicBezTo>
                  <a:lnTo>
                    <a:pt x="525" y="48"/>
                  </a:lnTo>
                  <a:cubicBezTo>
                    <a:pt x="525" y="12"/>
                    <a:pt x="501" y="0"/>
                    <a:pt x="4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5277;p58"/>
            <p:cNvSpPr/>
            <p:nvPr/>
          </p:nvSpPr>
          <p:spPr>
            <a:xfrm>
              <a:off x="5976866" y="3843268"/>
              <a:ext cx="80364" cy="80364"/>
            </a:xfrm>
            <a:custGeom>
              <a:avLst/>
              <a:gdLst/>
              <a:ahLst/>
              <a:cxnLst/>
              <a:rect l="l" t="t" r="r" b="b"/>
              <a:pathLst>
                <a:path w="2525" h="2525" extrusionOk="0">
                  <a:moveTo>
                    <a:pt x="1263" y="310"/>
                  </a:moveTo>
                  <a:cubicBezTo>
                    <a:pt x="1786" y="310"/>
                    <a:pt x="2215" y="739"/>
                    <a:pt x="2215" y="1263"/>
                  </a:cubicBezTo>
                  <a:cubicBezTo>
                    <a:pt x="2215" y="1787"/>
                    <a:pt x="1798" y="2215"/>
                    <a:pt x="1263" y="2215"/>
                  </a:cubicBezTo>
                  <a:cubicBezTo>
                    <a:pt x="739" y="2215"/>
                    <a:pt x="310" y="1787"/>
                    <a:pt x="310" y="1263"/>
                  </a:cubicBezTo>
                  <a:cubicBezTo>
                    <a:pt x="310" y="739"/>
                    <a:pt x="739" y="310"/>
                    <a:pt x="1263" y="310"/>
                  </a:cubicBezTo>
                  <a:close/>
                  <a:moveTo>
                    <a:pt x="1263" y="1"/>
                  </a:moveTo>
                  <a:cubicBezTo>
                    <a:pt x="560" y="1"/>
                    <a:pt x="1" y="560"/>
                    <a:pt x="1" y="1263"/>
                  </a:cubicBezTo>
                  <a:cubicBezTo>
                    <a:pt x="1" y="1965"/>
                    <a:pt x="560" y="2525"/>
                    <a:pt x="1263" y="2525"/>
                  </a:cubicBezTo>
                  <a:cubicBezTo>
                    <a:pt x="1965" y="2525"/>
                    <a:pt x="2525" y="1965"/>
                    <a:pt x="2525" y="1263"/>
                  </a:cubicBezTo>
                  <a:cubicBezTo>
                    <a:pt x="2525" y="560"/>
                    <a:pt x="1965" y="1"/>
                    <a:pt x="1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5278;p58"/>
            <p:cNvSpPr/>
            <p:nvPr/>
          </p:nvSpPr>
          <p:spPr>
            <a:xfrm>
              <a:off x="5879473" y="3826972"/>
              <a:ext cx="193288" cy="144051"/>
            </a:xfrm>
            <a:custGeom>
              <a:avLst/>
              <a:gdLst/>
              <a:ahLst/>
              <a:cxnLst/>
              <a:rect l="l" t="t" r="r" b="b"/>
              <a:pathLst>
                <a:path w="6073" h="4526" extrusionOk="0">
                  <a:moveTo>
                    <a:pt x="1798" y="1775"/>
                  </a:moveTo>
                  <a:cubicBezTo>
                    <a:pt x="2132" y="1775"/>
                    <a:pt x="2430" y="1942"/>
                    <a:pt x="2596" y="2192"/>
                  </a:cubicBezTo>
                  <a:cubicBezTo>
                    <a:pt x="2620" y="2346"/>
                    <a:pt x="2680" y="2477"/>
                    <a:pt x="2739" y="2608"/>
                  </a:cubicBezTo>
                  <a:cubicBezTo>
                    <a:pt x="2739" y="2656"/>
                    <a:pt x="2751" y="2704"/>
                    <a:pt x="2751" y="2727"/>
                  </a:cubicBezTo>
                  <a:cubicBezTo>
                    <a:pt x="2751" y="3251"/>
                    <a:pt x="2322" y="3680"/>
                    <a:pt x="1798" y="3680"/>
                  </a:cubicBezTo>
                  <a:cubicBezTo>
                    <a:pt x="1287" y="3680"/>
                    <a:pt x="846" y="3251"/>
                    <a:pt x="846" y="2727"/>
                  </a:cubicBezTo>
                  <a:cubicBezTo>
                    <a:pt x="846" y="2203"/>
                    <a:pt x="1287" y="1775"/>
                    <a:pt x="1798" y="1775"/>
                  </a:cubicBezTo>
                  <a:close/>
                  <a:moveTo>
                    <a:pt x="1810" y="1251"/>
                  </a:moveTo>
                  <a:cubicBezTo>
                    <a:pt x="2072" y="1251"/>
                    <a:pt x="2334" y="1334"/>
                    <a:pt x="2560" y="1465"/>
                  </a:cubicBezTo>
                  <a:cubicBezTo>
                    <a:pt x="2549" y="1537"/>
                    <a:pt x="2549" y="1632"/>
                    <a:pt x="2537" y="1692"/>
                  </a:cubicBezTo>
                  <a:cubicBezTo>
                    <a:pt x="2322" y="1537"/>
                    <a:pt x="2072" y="1453"/>
                    <a:pt x="1787" y="1453"/>
                  </a:cubicBezTo>
                  <a:cubicBezTo>
                    <a:pt x="1084" y="1453"/>
                    <a:pt x="525" y="2013"/>
                    <a:pt x="525" y="2715"/>
                  </a:cubicBezTo>
                  <a:cubicBezTo>
                    <a:pt x="525" y="3418"/>
                    <a:pt x="1084" y="3978"/>
                    <a:pt x="1787" y="3978"/>
                  </a:cubicBezTo>
                  <a:cubicBezTo>
                    <a:pt x="2382" y="3978"/>
                    <a:pt x="2894" y="3561"/>
                    <a:pt x="3025" y="3001"/>
                  </a:cubicBezTo>
                  <a:lnTo>
                    <a:pt x="3192" y="3156"/>
                  </a:lnTo>
                  <a:cubicBezTo>
                    <a:pt x="3025" y="3775"/>
                    <a:pt x="2465" y="4204"/>
                    <a:pt x="1810" y="4204"/>
                  </a:cubicBezTo>
                  <a:cubicBezTo>
                    <a:pt x="1001" y="4204"/>
                    <a:pt x="334" y="3549"/>
                    <a:pt x="334" y="2727"/>
                  </a:cubicBezTo>
                  <a:cubicBezTo>
                    <a:pt x="334" y="1906"/>
                    <a:pt x="989" y="1251"/>
                    <a:pt x="1810" y="1251"/>
                  </a:cubicBezTo>
                  <a:close/>
                  <a:moveTo>
                    <a:pt x="4299" y="1"/>
                  </a:moveTo>
                  <a:cubicBezTo>
                    <a:pt x="3549" y="1"/>
                    <a:pt x="2894" y="501"/>
                    <a:pt x="2632" y="1168"/>
                  </a:cubicBezTo>
                  <a:cubicBezTo>
                    <a:pt x="2382" y="1037"/>
                    <a:pt x="2084" y="953"/>
                    <a:pt x="1787" y="953"/>
                  </a:cubicBezTo>
                  <a:cubicBezTo>
                    <a:pt x="810" y="953"/>
                    <a:pt x="1" y="1763"/>
                    <a:pt x="1" y="2739"/>
                  </a:cubicBezTo>
                  <a:cubicBezTo>
                    <a:pt x="1" y="3727"/>
                    <a:pt x="810" y="4525"/>
                    <a:pt x="1787" y="4525"/>
                  </a:cubicBezTo>
                  <a:cubicBezTo>
                    <a:pt x="2549" y="4525"/>
                    <a:pt x="3203" y="4049"/>
                    <a:pt x="3453" y="3370"/>
                  </a:cubicBezTo>
                  <a:cubicBezTo>
                    <a:pt x="3703" y="3501"/>
                    <a:pt x="3989" y="3573"/>
                    <a:pt x="4299" y="3573"/>
                  </a:cubicBezTo>
                  <a:cubicBezTo>
                    <a:pt x="4704" y="3573"/>
                    <a:pt x="5108" y="3442"/>
                    <a:pt x="5418" y="3192"/>
                  </a:cubicBezTo>
                  <a:cubicBezTo>
                    <a:pt x="5728" y="2942"/>
                    <a:pt x="5954" y="2596"/>
                    <a:pt x="6049" y="2203"/>
                  </a:cubicBezTo>
                  <a:cubicBezTo>
                    <a:pt x="6073" y="2108"/>
                    <a:pt x="6037" y="2013"/>
                    <a:pt x="5942" y="2001"/>
                  </a:cubicBezTo>
                  <a:cubicBezTo>
                    <a:pt x="5932" y="2000"/>
                    <a:pt x="5921" y="1999"/>
                    <a:pt x="5911" y="1999"/>
                  </a:cubicBezTo>
                  <a:cubicBezTo>
                    <a:pt x="5839" y="1999"/>
                    <a:pt x="5772" y="2037"/>
                    <a:pt x="5751" y="2120"/>
                  </a:cubicBezTo>
                  <a:cubicBezTo>
                    <a:pt x="5597" y="2787"/>
                    <a:pt x="5001" y="3251"/>
                    <a:pt x="4323" y="3251"/>
                  </a:cubicBezTo>
                  <a:cubicBezTo>
                    <a:pt x="3787" y="3251"/>
                    <a:pt x="3311" y="2965"/>
                    <a:pt x="3037" y="2501"/>
                  </a:cubicBezTo>
                  <a:cubicBezTo>
                    <a:pt x="3013" y="2358"/>
                    <a:pt x="2953" y="2203"/>
                    <a:pt x="2882" y="2084"/>
                  </a:cubicBezTo>
                  <a:cubicBezTo>
                    <a:pt x="2680" y="1180"/>
                    <a:pt x="3382" y="322"/>
                    <a:pt x="4311" y="322"/>
                  </a:cubicBezTo>
                  <a:cubicBezTo>
                    <a:pt x="4989" y="322"/>
                    <a:pt x="5585" y="775"/>
                    <a:pt x="5739" y="1453"/>
                  </a:cubicBezTo>
                  <a:cubicBezTo>
                    <a:pt x="5750" y="1528"/>
                    <a:pt x="5818" y="1574"/>
                    <a:pt x="5901" y="1574"/>
                  </a:cubicBezTo>
                  <a:cubicBezTo>
                    <a:pt x="5911" y="1574"/>
                    <a:pt x="5920" y="1574"/>
                    <a:pt x="5930" y="1572"/>
                  </a:cubicBezTo>
                  <a:cubicBezTo>
                    <a:pt x="6013" y="1549"/>
                    <a:pt x="6061" y="1465"/>
                    <a:pt x="6049" y="1370"/>
                  </a:cubicBezTo>
                  <a:cubicBezTo>
                    <a:pt x="5954" y="989"/>
                    <a:pt x="5739" y="644"/>
                    <a:pt x="5418" y="394"/>
                  </a:cubicBezTo>
                  <a:cubicBezTo>
                    <a:pt x="5108" y="144"/>
                    <a:pt x="4704" y="1"/>
                    <a:pt x="429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5279;p58"/>
            <p:cNvSpPr/>
            <p:nvPr/>
          </p:nvSpPr>
          <p:spPr>
            <a:xfrm>
              <a:off x="6003760" y="3859946"/>
              <a:ext cx="26958" cy="47773"/>
            </a:xfrm>
            <a:custGeom>
              <a:avLst/>
              <a:gdLst/>
              <a:ahLst/>
              <a:cxnLst/>
              <a:rect l="l" t="t" r="r" b="b"/>
              <a:pathLst>
                <a:path w="847" h="1501" extrusionOk="0">
                  <a:moveTo>
                    <a:pt x="382" y="298"/>
                  </a:moveTo>
                  <a:lnTo>
                    <a:pt x="382" y="572"/>
                  </a:lnTo>
                  <a:cubicBezTo>
                    <a:pt x="287" y="536"/>
                    <a:pt x="239" y="501"/>
                    <a:pt x="239" y="429"/>
                  </a:cubicBezTo>
                  <a:cubicBezTo>
                    <a:pt x="239" y="358"/>
                    <a:pt x="310" y="310"/>
                    <a:pt x="382" y="298"/>
                  </a:cubicBezTo>
                  <a:close/>
                  <a:moveTo>
                    <a:pt x="489" y="870"/>
                  </a:moveTo>
                  <a:cubicBezTo>
                    <a:pt x="608" y="917"/>
                    <a:pt x="620" y="977"/>
                    <a:pt x="620" y="1037"/>
                  </a:cubicBezTo>
                  <a:cubicBezTo>
                    <a:pt x="620" y="1132"/>
                    <a:pt x="560" y="1167"/>
                    <a:pt x="489" y="1203"/>
                  </a:cubicBezTo>
                  <a:lnTo>
                    <a:pt x="489" y="870"/>
                  </a:lnTo>
                  <a:close/>
                  <a:moveTo>
                    <a:pt x="441" y="1"/>
                  </a:moveTo>
                  <a:cubicBezTo>
                    <a:pt x="418" y="1"/>
                    <a:pt x="382" y="13"/>
                    <a:pt x="382" y="36"/>
                  </a:cubicBezTo>
                  <a:lnTo>
                    <a:pt x="382" y="84"/>
                  </a:lnTo>
                  <a:cubicBezTo>
                    <a:pt x="156" y="120"/>
                    <a:pt x="25" y="239"/>
                    <a:pt x="25" y="441"/>
                  </a:cubicBezTo>
                  <a:cubicBezTo>
                    <a:pt x="25" y="679"/>
                    <a:pt x="203" y="739"/>
                    <a:pt x="382" y="810"/>
                  </a:cubicBezTo>
                  <a:lnTo>
                    <a:pt x="382" y="1191"/>
                  </a:lnTo>
                  <a:cubicBezTo>
                    <a:pt x="275" y="1167"/>
                    <a:pt x="239" y="1132"/>
                    <a:pt x="144" y="1072"/>
                  </a:cubicBezTo>
                  <a:cubicBezTo>
                    <a:pt x="125" y="1059"/>
                    <a:pt x="108" y="1053"/>
                    <a:pt x="92" y="1053"/>
                  </a:cubicBezTo>
                  <a:cubicBezTo>
                    <a:pt x="37" y="1053"/>
                    <a:pt x="1" y="1121"/>
                    <a:pt x="1" y="1167"/>
                  </a:cubicBezTo>
                  <a:cubicBezTo>
                    <a:pt x="1" y="1203"/>
                    <a:pt x="13" y="1227"/>
                    <a:pt x="25" y="1251"/>
                  </a:cubicBezTo>
                  <a:cubicBezTo>
                    <a:pt x="96" y="1346"/>
                    <a:pt x="251" y="1394"/>
                    <a:pt x="382" y="1394"/>
                  </a:cubicBezTo>
                  <a:lnTo>
                    <a:pt x="382" y="1453"/>
                  </a:lnTo>
                  <a:cubicBezTo>
                    <a:pt x="382" y="1489"/>
                    <a:pt x="418" y="1501"/>
                    <a:pt x="441" y="1501"/>
                  </a:cubicBezTo>
                  <a:cubicBezTo>
                    <a:pt x="477" y="1501"/>
                    <a:pt x="501" y="1489"/>
                    <a:pt x="501" y="1453"/>
                  </a:cubicBezTo>
                  <a:lnTo>
                    <a:pt x="501" y="1394"/>
                  </a:lnTo>
                  <a:cubicBezTo>
                    <a:pt x="703" y="1370"/>
                    <a:pt x="846" y="1251"/>
                    <a:pt x="846" y="1013"/>
                  </a:cubicBezTo>
                  <a:cubicBezTo>
                    <a:pt x="846" y="786"/>
                    <a:pt x="691" y="691"/>
                    <a:pt x="501" y="620"/>
                  </a:cubicBezTo>
                  <a:lnTo>
                    <a:pt x="501" y="298"/>
                  </a:lnTo>
                  <a:cubicBezTo>
                    <a:pt x="584" y="298"/>
                    <a:pt x="608" y="310"/>
                    <a:pt x="680" y="358"/>
                  </a:cubicBezTo>
                  <a:cubicBezTo>
                    <a:pt x="694" y="362"/>
                    <a:pt x="709" y="364"/>
                    <a:pt x="723" y="364"/>
                  </a:cubicBezTo>
                  <a:cubicBezTo>
                    <a:pt x="754" y="364"/>
                    <a:pt x="782" y="351"/>
                    <a:pt x="799" y="310"/>
                  </a:cubicBezTo>
                  <a:cubicBezTo>
                    <a:pt x="834" y="263"/>
                    <a:pt x="846" y="203"/>
                    <a:pt x="787" y="155"/>
                  </a:cubicBezTo>
                  <a:cubicBezTo>
                    <a:pt x="715" y="96"/>
                    <a:pt x="596" y="84"/>
                    <a:pt x="501" y="84"/>
                  </a:cubicBezTo>
                  <a:lnTo>
                    <a:pt x="501" y="36"/>
                  </a:lnTo>
                  <a:cubicBezTo>
                    <a:pt x="501" y="13"/>
                    <a:pt x="477" y="1"/>
                    <a:pt x="4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5280;p58"/>
            <p:cNvSpPr/>
            <p:nvPr/>
          </p:nvSpPr>
          <p:spPr>
            <a:xfrm>
              <a:off x="5778676" y="3939865"/>
              <a:ext cx="349052" cy="200163"/>
            </a:xfrm>
            <a:custGeom>
              <a:avLst/>
              <a:gdLst/>
              <a:ahLst/>
              <a:cxnLst/>
              <a:rect l="l" t="t" r="r" b="b"/>
              <a:pathLst>
                <a:path w="10967" h="6289" extrusionOk="0">
                  <a:moveTo>
                    <a:pt x="3483" y="1855"/>
                  </a:moveTo>
                  <a:cubicBezTo>
                    <a:pt x="3500" y="1855"/>
                    <a:pt x="3513" y="1868"/>
                    <a:pt x="3513" y="1895"/>
                  </a:cubicBezTo>
                  <a:cubicBezTo>
                    <a:pt x="3584" y="2074"/>
                    <a:pt x="4573" y="4693"/>
                    <a:pt x="4620" y="4776"/>
                  </a:cubicBezTo>
                  <a:cubicBezTo>
                    <a:pt x="4632" y="4788"/>
                    <a:pt x="4620" y="4824"/>
                    <a:pt x="4584" y="4824"/>
                  </a:cubicBezTo>
                  <a:lnTo>
                    <a:pt x="3882" y="5086"/>
                  </a:lnTo>
                  <a:cubicBezTo>
                    <a:pt x="3846" y="4955"/>
                    <a:pt x="2846" y="2300"/>
                    <a:pt x="2775" y="2133"/>
                  </a:cubicBezTo>
                  <a:lnTo>
                    <a:pt x="3465" y="1859"/>
                  </a:lnTo>
                  <a:cubicBezTo>
                    <a:pt x="3471" y="1856"/>
                    <a:pt x="3477" y="1855"/>
                    <a:pt x="3483" y="1855"/>
                  </a:cubicBezTo>
                  <a:close/>
                  <a:moveTo>
                    <a:pt x="2477" y="2228"/>
                  </a:moveTo>
                  <a:lnTo>
                    <a:pt x="3584" y="5193"/>
                  </a:lnTo>
                  <a:cubicBezTo>
                    <a:pt x="3072" y="5407"/>
                    <a:pt x="1739" y="5907"/>
                    <a:pt x="1513" y="6003"/>
                  </a:cubicBezTo>
                  <a:cubicBezTo>
                    <a:pt x="1507" y="6005"/>
                    <a:pt x="1500" y="6007"/>
                    <a:pt x="1493" y="6007"/>
                  </a:cubicBezTo>
                  <a:cubicBezTo>
                    <a:pt x="1468" y="6007"/>
                    <a:pt x="1438" y="5991"/>
                    <a:pt x="1429" y="5955"/>
                  </a:cubicBezTo>
                  <a:lnTo>
                    <a:pt x="358" y="3109"/>
                  </a:lnTo>
                  <a:cubicBezTo>
                    <a:pt x="346" y="3086"/>
                    <a:pt x="358" y="3038"/>
                    <a:pt x="405" y="3026"/>
                  </a:cubicBezTo>
                  <a:cubicBezTo>
                    <a:pt x="1072" y="2764"/>
                    <a:pt x="2013" y="2407"/>
                    <a:pt x="2477" y="2228"/>
                  </a:cubicBezTo>
                  <a:close/>
                  <a:moveTo>
                    <a:pt x="10060" y="0"/>
                  </a:moveTo>
                  <a:cubicBezTo>
                    <a:pt x="9818" y="0"/>
                    <a:pt x="9583" y="125"/>
                    <a:pt x="9407" y="288"/>
                  </a:cubicBezTo>
                  <a:lnTo>
                    <a:pt x="7728" y="1681"/>
                  </a:lnTo>
                  <a:cubicBezTo>
                    <a:pt x="7632" y="1478"/>
                    <a:pt x="7430" y="1264"/>
                    <a:pt x="7061" y="1264"/>
                  </a:cubicBezTo>
                  <a:cubicBezTo>
                    <a:pt x="6668" y="1264"/>
                    <a:pt x="6361" y="1262"/>
                    <a:pt x="6115" y="1262"/>
                  </a:cubicBezTo>
                  <a:cubicBezTo>
                    <a:pt x="5377" y="1262"/>
                    <a:pt x="5192" y="1276"/>
                    <a:pt x="4906" y="1383"/>
                  </a:cubicBezTo>
                  <a:lnTo>
                    <a:pt x="3834" y="1835"/>
                  </a:lnTo>
                  <a:lnTo>
                    <a:pt x="3822" y="1788"/>
                  </a:lnTo>
                  <a:cubicBezTo>
                    <a:pt x="3766" y="1647"/>
                    <a:pt x="3637" y="1551"/>
                    <a:pt x="3491" y="1551"/>
                  </a:cubicBezTo>
                  <a:cubicBezTo>
                    <a:pt x="3451" y="1551"/>
                    <a:pt x="3411" y="1558"/>
                    <a:pt x="3370" y="1574"/>
                  </a:cubicBezTo>
                  <a:lnTo>
                    <a:pt x="2560" y="1871"/>
                  </a:lnTo>
                  <a:cubicBezTo>
                    <a:pt x="2203" y="2014"/>
                    <a:pt x="1084" y="2431"/>
                    <a:pt x="298" y="2728"/>
                  </a:cubicBezTo>
                  <a:cubicBezTo>
                    <a:pt x="108" y="2800"/>
                    <a:pt x="1" y="3026"/>
                    <a:pt x="72" y="3217"/>
                  </a:cubicBezTo>
                  <a:lnTo>
                    <a:pt x="1144" y="6038"/>
                  </a:lnTo>
                  <a:cubicBezTo>
                    <a:pt x="1199" y="6196"/>
                    <a:pt x="1348" y="6288"/>
                    <a:pt x="1501" y="6288"/>
                  </a:cubicBezTo>
                  <a:cubicBezTo>
                    <a:pt x="1545" y="6288"/>
                    <a:pt x="1589" y="6281"/>
                    <a:pt x="1632" y="6265"/>
                  </a:cubicBezTo>
                  <a:cubicBezTo>
                    <a:pt x="1870" y="6181"/>
                    <a:pt x="3501" y="5562"/>
                    <a:pt x="3858" y="5431"/>
                  </a:cubicBezTo>
                  <a:lnTo>
                    <a:pt x="4704" y="5122"/>
                  </a:lnTo>
                  <a:cubicBezTo>
                    <a:pt x="4882" y="5050"/>
                    <a:pt x="4989" y="4848"/>
                    <a:pt x="4918" y="4657"/>
                  </a:cubicBezTo>
                  <a:lnTo>
                    <a:pt x="4894" y="4622"/>
                  </a:lnTo>
                  <a:cubicBezTo>
                    <a:pt x="5454" y="4383"/>
                    <a:pt x="5466" y="4360"/>
                    <a:pt x="6049" y="4360"/>
                  </a:cubicBezTo>
                  <a:cubicBezTo>
                    <a:pt x="6132" y="4360"/>
                    <a:pt x="6204" y="4288"/>
                    <a:pt x="6204" y="4193"/>
                  </a:cubicBezTo>
                  <a:cubicBezTo>
                    <a:pt x="6204" y="4110"/>
                    <a:pt x="6132" y="4026"/>
                    <a:pt x="6049" y="4026"/>
                  </a:cubicBezTo>
                  <a:cubicBezTo>
                    <a:pt x="5418" y="4026"/>
                    <a:pt x="5358" y="4074"/>
                    <a:pt x="4799" y="4312"/>
                  </a:cubicBezTo>
                  <a:lnTo>
                    <a:pt x="3965" y="2097"/>
                  </a:lnTo>
                  <a:lnTo>
                    <a:pt x="5037" y="1645"/>
                  </a:lnTo>
                  <a:cubicBezTo>
                    <a:pt x="5251" y="1571"/>
                    <a:pt x="5403" y="1559"/>
                    <a:pt x="5989" y="1559"/>
                  </a:cubicBezTo>
                  <a:cubicBezTo>
                    <a:pt x="6250" y="1559"/>
                    <a:pt x="6597" y="1562"/>
                    <a:pt x="7073" y="1562"/>
                  </a:cubicBezTo>
                  <a:cubicBezTo>
                    <a:pt x="7240" y="1562"/>
                    <a:pt x="7359" y="1621"/>
                    <a:pt x="7430" y="1740"/>
                  </a:cubicBezTo>
                  <a:cubicBezTo>
                    <a:pt x="7478" y="1835"/>
                    <a:pt x="7490" y="1919"/>
                    <a:pt x="7502" y="1931"/>
                  </a:cubicBezTo>
                  <a:cubicBezTo>
                    <a:pt x="7502" y="1990"/>
                    <a:pt x="7454" y="2276"/>
                    <a:pt x="7180" y="2336"/>
                  </a:cubicBezTo>
                  <a:cubicBezTo>
                    <a:pt x="6740" y="2407"/>
                    <a:pt x="5823" y="2538"/>
                    <a:pt x="5811" y="2538"/>
                  </a:cubicBezTo>
                  <a:cubicBezTo>
                    <a:pt x="5716" y="2562"/>
                    <a:pt x="5656" y="2633"/>
                    <a:pt x="5668" y="2728"/>
                  </a:cubicBezTo>
                  <a:cubicBezTo>
                    <a:pt x="5692" y="2800"/>
                    <a:pt x="5751" y="2859"/>
                    <a:pt x="5823" y="2859"/>
                  </a:cubicBezTo>
                  <a:lnTo>
                    <a:pt x="5847" y="2859"/>
                  </a:lnTo>
                  <a:cubicBezTo>
                    <a:pt x="5870" y="2859"/>
                    <a:pt x="6787" y="2728"/>
                    <a:pt x="7240" y="2645"/>
                  </a:cubicBezTo>
                  <a:cubicBezTo>
                    <a:pt x="7632" y="2574"/>
                    <a:pt x="7787" y="2240"/>
                    <a:pt x="7811" y="2026"/>
                  </a:cubicBezTo>
                  <a:lnTo>
                    <a:pt x="9633" y="514"/>
                  </a:lnTo>
                  <a:cubicBezTo>
                    <a:pt x="9747" y="415"/>
                    <a:pt x="9895" y="311"/>
                    <a:pt x="10058" y="311"/>
                  </a:cubicBezTo>
                  <a:cubicBezTo>
                    <a:pt x="10151" y="311"/>
                    <a:pt x="10248" y="344"/>
                    <a:pt x="10347" y="431"/>
                  </a:cubicBezTo>
                  <a:cubicBezTo>
                    <a:pt x="10645" y="728"/>
                    <a:pt x="10371" y="1073"/>
                    <a:pt x="10299" y="1145"/>
                  </a:cubicBezTo>
                  <a:cubicBezTo>
                    <a:pt x="10228" y="1216"/>
                    <a:pt x="8013" y="3609"/>
                    <a:pt x="8013" y="3609"/>
                  </a:cubicBezTo>
                  <a:cubicBezTo>
                    <a:pt x="7680" y="3990"/>
                    <a:pt x="7251" y="4050"/>
                    <a:pt x="7073" y="4062"/>
                  </a:cubicBezTo>
                  <a:lnTo>
                    <a:pt x="6787" y="4062"/>
                  </a:lnTo>
                  <a:cubicBezTo>
                    <a:pt x="6704" y="4062"/>
                    <a:pt x="6620" y="4133"/>
                    <a:pt x="6620" y="4229"/>
                  </a:cubicBezTo>
                  <a:cubicBezTo>
                    <a:pt x="6620" y="4312"/>
                    <a:pt x="6704" y="4383"/>
                    <a:pt x="6787" y="4383"/>
                  </a:cubicBezTo>
                  <a:lnTo>
                    <a:pt x="7097" y="4383"/>
                  </a:lnTo>
                  <a:cubicBezTo>
                    <a:pt x="7311" y="4371"/>
                    <a:pt x="7859" y="4300"/>
                    <a:pt x="8264" y="3836"/>
                  </a:cubicBezTo>
                  <a:lnTo>
                    <a:pt x="10550" y="1371"/>
                  </a:lnTo>
                  <a:cubicBezTo>
                    <a:pt x="10728" y="1121"/>
                    <a:pt x="10966" y="621"/>
                    <a:pt x="10550" y="204"/>
                  </a:cubicBezTo>
                  <a:cubicBezTo>
                    <a:pt x="10395" y="59"/>
                    <a:pt x="10226" y="0"/>
                    <a:pt x="10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B63AF42-3A15-4FCB-ADB0-A5B9A4C709C9}"/>
              </a:ext>
            </a:extLst>
          </p:cNvPr>
          <p:cNvSpPr txBox="1"/>
          <p:nvPr/>
        </p:nvSpPr>
        <p:spPr>
          <a:xfrm>
            <a:off x="971877" y="4668975"/>
            <a:ext cx="10248246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ORDEN CUMPLIDA AL 100%</a:t>
            </a:r>
            <a:endParaRPr lang="es-CO" sz="2800" b="1" dirty="0">
              <a:solidFill>
                <a:srgbClr val="1C377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9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49;p28"/>
          <p:cNvSpPr/>
          <p:nvPr/>
        </p:nvSpPr>
        <p:spPr>
          <a:xfrm>
            <a:off x="392118" y="519447"/>
            <a:ext cx="3311941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01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60"/>
            <a:ext cx="10515600" cy="3192904"/>
          </a:xfrm>
        </p:spPr>
        <p:txBody>
          <a:bodyPr>
            <a:normAutofit/>
          </a:bodyPr>
          <a:lstStyle/>
          <a:p>
            <a:pPr marL="0" indent="0" algn="just">
              <a:lnSpc>
                <a:spcPts val="3240"/>
              </a:lnSpc>
              <a:buNone/>
            </a:pP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“(…) Ordenar al INVIAS que, dentro de los tres (03) meses siguientes a la ejecutoria de esta providencia, </a:t>
            </a:r>
            <a:r>
              <a:rPr lang="es-CO" sz="2000" b="1" i="1" dirty="0">
                <a:solidFill>
                  <a:srgbClr val="3166CB"/>
                </a:solidFill>
              </a:rPr>
              <a:t>formule un proyecto para la gestión del riesgo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que actualmente, muestra la vía denominada Los Curos – Málaga, </a:t>
            </a:r>
            <a:r>
              <a:rPr lang="es-CO" sz="2000" b="1" i="1" dirty="0">
                <a:solidFill>
                  <a:srgbClr val="3166CB"/>
                </a:solidFill>
              </a:rPr>
              <a:t>se determine el cronograma de ejecución y fecha de culminación de su pavimentación total.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la formulación del proyecto el INVIAS deberá incluir, de acuerdo con su marco funcional de competencias la </a:t>
            </a:r>
            <a:r>
              <a:rPr lang="es-CO" sz="2000" b="1" i="1" dirty="0">
                <a:solidFill>
                  <a:srgbClr val="3166CB"/>
                </a:solidFill>
              </a:rPr>
              <a:t>solución a los puntos críticos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actualmente existentes y los diferentes protocolos para evitar que las diversas contingencias se materialicen con la afectación a derechos fundamentales de quienes por allí transitan (…)”.</a:t>
            </a:r>
            <a:endParaRPr lang="es-CO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2893593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ORDEN TERCERA</a:t>
            </a:r>
            <a:endParaRPr lang="es-CO" sz="2800" dirty="0">
              <a:solidFill>
                <a:srgbClr val="3166CB"/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3349069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60"/>
            <a:ext cx="10515600" cy="3699690"/>
          </a:xfrm>
        </p:spPr>
        <p:txBody>
          <a:bodyPr>
            <a:noAutofit/>
          </a:bodyPr>
          <a:lstStyle/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/>
              <a:t>“(…) </a:t>
            </a:r>
            <a:r>
              <a:rPr lang="es-CO" sz="2000" i="1" dirty="0"/>
              <a:t>E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xhortar al </a:t>
            </a:r>
            <a:r>
              <a:rPr lang="es-CO" sz="2000" b="1" i="1" dirty="0">
                <a:solidFill>
                  <a:srgbClr val="3166CB"/>
                </a:solidFill>
              </a:rPr>
              <a:t>Fondo de Adaptación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 que continúe tomando las decisiones necesarias para la construcción de los </a:t>
            </a:r>
            <a:r>
              <a:rPr lang="es-CO" sz="2000" b="1" i="1" dirty="0">
                <a:solidFill>
                  <a:srgbClr val="3166CB"/>
                </a:solidFill>
              </a:rPr>
              <a:t>puentes Hisgaura, La Judía y Sitio Crítico 43”.</a:t>
            </a:r>
          </a:p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>
                <a:solidFill>
                  <a:srgbClr val="3166CB"/>
                </a:solidFill>
              </a:rPr>
              <a:t>Texto adicionado en fallo de segunda instancia (06/Jun/2019): </a:t>
            </a:r>
          </a:p>
          <a:p>
            <a:pPr marL="0" indent="0" algn="just">
              <a:lnSpc>
                <a:spcPts val="3240"/>
              </a:lnSpc>
              <a:buNone/>
            </a:pPr>
            <a:r>
              <a:rPr lang="es-CO" sz="2000" b="1" i="1" dirty="0">
                <a:solidFill>
                  <a:srgbClr val="3166CB"/>
                </a:solidFill>
              </a:rPr>
              <a:t>“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Ordenarle al </a:t>
            </a:r>
            <a:r>
              <a:rPr lang="es-CO" sz="2000" b="1" i="1" dirty="0">
                <a:solidFill>
                  <a:srgbClr val="3166CB"/>
                </a:solidFill>
              </a:rPr>
              <a:t>lNVIAS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que, en lo que a sus competencias se refiere, continúe tomando las decisiones necesarias y realizando las gestiones pertinentes al interior del </a:t>
            </a:r>
            <a:r>
              <a:rPr lang="es-CO" sz="2000" b="1" i="1" dirty="0">
                <a:solidFill>
                  <a:srgbClr val="3166CB"/>
                </a:solidFill>
              </a:rPr>
              <a:t>contrato de obra No. 285 de 2013,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para efectos de la construcción, edificación y entrega de los tres (3) puentes denominados </a:t>
            </a:r>
            <a:r>
              <a:rPr lang="es-CO" sz="2000" b="1" i="1" dirty="0">
                <a:solidFill>
                  <a:srgbClr val="3166CB"/>
                </a:solidFill>
              </a:rPr>
              <a:t>La Judía, Hisguara y Sitio Crítico (SC) 43 - Pangote;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vez sea resuelta de fondo la controversia contractual sometida al Tribunal de Arbitramento en Cámara de Comercio de Bogotá</a:t>
            </a:r>
            <a:r>
              <a:rPr lang="es-CO" sz="20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(…)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”.</a:t>
            </a: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30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9" name="Google Shape;249;p28"/>
          <p:cNvSpPr/>
          <p:nvPr/>
        </p:nvSpPr>
        <p:spPr>
          <a:xfrm>
            <a:off x="392118" y="519447"/>
            <a:ext cx="3311941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04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ángulo 10">
            <a:hlinkClick r:id="rId2" action="ppaction://hlinksldjump"/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2893593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ORDEN SEXTA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1370475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31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ACD0FF6-026E-436C-9449-8D86D0051EB0}"/>
              </a:ext>
            </a:extLst>
          </p:cNvPr>
          <p:cNvSpPr txBox="1">
            <a:spLocks/>
          </p:cNvSpPr>
          <p:nvPr/>
        </p:nvSpPr>
        <p:spPr>
          <a:xfrm>
            <a:off x="933768" y="1837984"/>
            <a:ext cx="10181444" cy="3727942"/>
          </a:xfrm>
          <a:prstGeom prst="rect">
            <a:avLst/>
          </a:prstGeom>
        </p:spPr>
        <p:txBody>
          <a:bodyPr vert="horz" lIns="72000" tIns="72000" rIns="72000" bIns="720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CO" sz="2200" dirty="0"/>
              <a:t>El </a:t>
            </a:r>
            <a:r>
              <a:rPr lang="es-CO" sz="2200" b="1" u="sng" dirty="0"/>
              <a:t>16/ene/20 </a:t>
            </a:r>
            <a:r>
              <a:rPr lang="es-CO" sz="2200" dirty="0"/>
              <a:t>el contratista de obra y la interventoría suscriben el “Acta de entrega y recibo definitivo de obra”.</a:t>
            </a:r>
            <a:endParaRPr lang="es-CO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s-CO" sz="2200" dirty="0"/>
              <a:t>El </a:t>
            </a:r>
            <a:r>
              <a:rPr lang="es-CO" sz="2200" b="1" u="sng" dirty="0"/>
              <a:t>23/ene/20 </a:t>
            </a:r>
            <a:r>
              <a:rPr lang="es-CO" sz="2200" dirty="0"/>
              <a:t>el Fondo Adaptación y el Instituto Nacional de Vías suscriben el “Acta de entrega por parte del Fondo Adaptación y recibo por el INVIAS”.</a:t>
            </a:r>
          </a:p>
          <a:p>
            <a:pPr marL="0" indent="0">
              <a:lnSpc>
                <a:spcPct val="100000"/>
              </a:lnSpc>
              <a:buNone/>
            </a:pPr>
            <a:endParaRPr lang="es-CO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INVIAS NO TIENE COMPETENCIAS EN EL </a:t>
            </a:r>
            <a:r>
              <a:rPr lang="es-CO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CONTRATO DE OBRA No. 285 DE 2013</a:t>
            </a: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Y SE ESTÁ EN ESPERA DEL FALLO DEL TRIBUNAL DE ARBITRAMENTO.</a:t>
            </a:r>
            <a:endParaRPr lang="es-CO" sz="22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77B5A1D-E48B-4EAB-9929-4D8382617067}"/>
              </a:ext>
            </a:extLst>
          </p:cNvPr>
          <p:cNvSpPr/>
          <p:nvPr/>
        </p:nvSpPr>
        <p:spPr>
          <a:xfrm>
            <a:off x="1583185" y="1047639"/>
            <a:ext cx="9150701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s-ES" sz="2800" b="1" dirty="0">
                <a:solidFill>
                  <a:srgbClr val="3166CB"/>
                </a:solidFill>
              </a:rPr>
              <a:t>Decisiones para la construcción de los puentes Hisgaura, La Judía y SC 43 Pangote.</a:t>
            </a:r>
          </a:p>
        </p:txBody>
      </p:sp>
      <p:sp>
        <p:nvSpPr>
          <p:cNvPr id="20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1" name="Google Shape;5504;p59"/>
          <p:cNvGrpSpPr/>
          <p:nvPr/>
        </p:nvGrpSpPr>
        <p:grpSpPr>
          <a:xfrm>
            <a:off x="1040401" y="1140671"/>
            <a:ext cx="450941" cy="486731"/>
            <a:chOff x="2662884" y="1513044"/>
            <a:chExt cx="322914" cy="348543"/>
          </a:xfrm>
        </p:grpSpPr>
        <p:sp>
          <p:nvSpPr>
            <p:cNvPr id="22" name="Google Shape;5505;p59"/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5506;p59"/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5507;p59"/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5508;p59"/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5509;p59"/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510;p59"/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511;p59"/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512;p59"/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513;p59"/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514;p59"/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41311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50198C6-FA33-754F-B99F-727EE5485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1460"/>
            <a:ext cx="10515600" cy="3699690"/>
          </a:xfrm>
        </p:spPr>
        <p:txBody>
          <a:bodyPr>
            <a:noAutofit/>
          </a:bodyPr>
          <a:lstStyle/>
          <a:p>
            <a:pPr marL="0" indent="0" algn="just">
              <a:lnSpc>
                <a:spcPts val="3240"/>
              </a:lnSpc>
              <a:buNone/>
            </a:pP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“(…) ORDENAR al lNVIAS y al Fondo de Adaptación, que efectúen las actividades correspondientes para dar </a:t>
            </a:r>
            <a:r>
              <a:rPr lang="es-CO" sz="2000" b="1" i="1" dirty="0">
                <a:solidFill>
                  <a:srgbClr val="3166CB"/>
                </a:solidFill>
              </a:rPr>
              <a:t>cumplimiento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los contratos objeto de la presente y que se encuentran en ejecución, como lo son el </a:t>
            </a:r>
            <a:r>
              <a:rPr lang="es-CO" sz="2000" b="1" i="1" dirty="0">
                <a:solidFill>
                  <a:srgbClr val="3166CB"/>
                </a:solidFill>
              </a:rPr>
              <a:t>contrato de obra No. 1639 de 2015, contrato de interventoría No. 1756 de 2015 y el convenio interadministrativo marco No. 014 del 31 de mayo de 2012; 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y, en caso de ya haber iniciado las acciones pertinentes, se dé el </a:t>
            </a:r>
            <a:r>
              <a:rPr lang="es-CO" sz="2000" b="1" i="1" dirty="0">
                <a:solidFill>
                  <a:srgbClr val="3166CB"/>
                </a:solidFill>
              </a:rPr>
              <a:t>impulso</a:t>
            </a:r>
            <a:r>
              <a:rPr lang="es-CO" sz="20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respectivo a tales actuaciones para lograr el cabal cumplimiento de las obligaciones contractuales adquiridas por los contratistas, así como la terminación de las obras contratadas y, a su vez, que comiencen las obras faltantes y demás que sean necesarias (…)”.</a:t>
            </a:r>
          </a:p>
        </p:txBody>
      </p:sp>
      <p:sp>
        <p:nvSpPr>
          <p:cNvPr id="17" name="Marcador de número de diapositiva 4">
            <a:extLst>
              <a:ext uri="{FF2B5EF4-FFF2-40B4-BE49-F238E27FC236}">
                <a16:creationId xmlns:a16="http://schemas.microsoft.com/office/drawing/2014/main" id="{59507CBA-F760-FA43-9885-8984410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32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9" name="Google Shape;249;p28"/>
          <p:cNvSpPr/>
          <p:nvPr/>
        </p:nvSpPr>
        <p:spPr>
          <a:xfrm>
            <a:off x="392118" y="519447"/>
            <a:ext cx="4528225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05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ángulo 10">
            <a:hlinkClick r:id="rId2" action="ppaction://hlinksldjump"/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4269911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ORDEN DÉCIMO PRIMERA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1647779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33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491C50-5779-EF40-A2A0-FDF1FF0D16BC}"/>
              </a:ext>
            </a:extLst>
          </p:cNvPr>
          <p:cNvSpPr txBox="1"/>
          <p:nvPr/>
        </p:nvSpPr>
        <p:spPr>
          <a:xfrm>
            <a:off x="698977" y="2679779"/>
            <a:ext cx="32089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1C3771"/>
                </a:solidFill>
              </a:rPr>
              <a:t>Objeto: Mejoramiento, Gestión Predial, Social y Ambiental de la Carretera Málaga-Los Curos en el Departamento de Santander para el programa “Vías para la Equidad”</a:t>
            </a:r>
          </a:p>
          <a:p>
            <a:endParaRPr lang="es-CO" dirty="0">
              <a:solidFill>
                <a:srgbClr val="1C3771"/>
              </a:solidFill>
            </a:endParaRPr>
          </a:p>
          <a:p>
            <a:pPr algn="ctr"/>
            <a:r>
              <a:rPr lang="es-CO" b="1" dirty="0">
                <a:solidFill>
                  <a:srgbClr val="1C37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Fecha de Finalización:</a:t>
            </a:r>
          </a:p>
          <a:p>
            <a:pPr algn="ctr"/>
            <a:r>
              <a:rPr lang="es-CO" b="1" dirty="0">
                <a:solidFill>
                  <a:srgbClr val="1C37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31/dic/2020</a:t>
            </a:r>
          </a:p>
        </p:txBody>
      </p:sp>
      <p:graphicFrame>
        <p:nvGraphicFramePr>
          <p:cNvPr id="15" name="6 Tabla">
            <a:extLst>
              <a:ext uri="{FF2B5EF4-FFF2-40B4-BE49-F238E27FC236}">
                <a16:creationId xmlns:a16="http://schemas.microsoft.com/office/drawing/2014/main" id="{A20C70D2-2550-104B-AECF-66C2EE083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70727"/>
              </p:ext>
            </p:extLst>
          </p:nvPr>
        </p:nvGraphicFramePr>
        <p:xfrm>
          <a:off x="4471093" y="2195837"/>
          <a:ext cx="7010882" cy="3089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413">
                  <a:extLst>
                    <a:ext uri="{9D8B030D-6E8A-4147-A177-3AD203B41FA5}">
                      <a16:colId xmlns:a16="http://schemas.microsoft.com/office/drawing/2014/main" val="1136084073"/>
                    </a:ext>
                  </a:extLst>
                </a:gridCol>
                <a:gridCol w="1521388">
                  <a:extLst>
                    <a:ext uri="{9D8B030D-6E8A-4147-A177-3AD203B41FA5}">
                      <a16:colId xmlns:a16="http://schemas.microsoft.com/office/drawing/2014/main" val="2146032481"/>
                    </a:ext>
                  </a:extLst>
                </a:gridCol>
              </a:tblGrid>
              <a:tr h="161267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Contrato de Obra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1639 de 2015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Contratista: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Consorcio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Vías de Colombia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INICIAL: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$89.376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6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marL="65323" marR="65323" marT="32664" marB="3266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ADICIONES: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$22.300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017352"/>
                  </a:ext>
                </a:extLst>
              </a:tr>
              <a:tr h="161267">
                <a:tc vMerge="1">
                  <a:txBody>
                    <a:bodyPr/>
                    <a:lstStyle/>
                    <a:p>
                      <a:endParaRPr lang="es-CO" sz="1400" b="1" dirty="0">
                        <a:latin typeface="Arial Narrow" panose="020B0606020202030204" pitchFamily="34" charset="0"/>
                      </a:endParaRPr>
                    </a:p>
                  </a:txBody>
                  <a:tcPr marL="65323" marR="65323" marT="32664" marB="3266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DEL CONTRATO: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$111.676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 marL="65323" marR="65323" marT="32664" marB="3266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 TOTAL EJECUTADO: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$89.822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4940783"/>
                  </a:ext>
                </a:extLst>
              </a:tr>
              <a:tr h="161267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Contrato de Interventoría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1756 de 2015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Interventor: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Consorcio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Supervisión Planes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INICIAL: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$7.689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727417"/>
                  </a:ext>
                </a:extLst>
              </a:tr>
              <a:tr h="16126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600" b="1" dirty="0">
                        <a:latin typeface="Arial Narrow" panose="020B0606020202030204" pitchFamily="34" charset="0"/>
                      </a:endParaRPr>
                    </a:p>
                  </a:txBody>
                  <a:tcPr marL="65323" marR="65323" marT="32664" marB="3266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ADICIONES: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$2.779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20210"/>
                  </a:ext>
                </a:extLst>
              </a:tr>
              <a:tr h="16126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</a:t>
                      </a:r>
                      <a:r>
                        <a:rPr lang="es-CO" sz="16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DEL CONTRATO:</a:t>
                      </a:r>
                      <a:endParaRPr lang="es-CO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$10.468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280503"/>
                  </a:ext>
                </a:extLst>
              </a:tr>
              <a:tr h="161267">
                <a:tc vMerge="1">
                  <a:txBody>
                    <a:bodyPr/>
                    <a:lstStyle/>
                    <a:p>
                      <a:endParaRPr lang="es-CO" sz="1400" b="1" dirty="0">
                        <a:latin typeface="Arial Narrow" panose="020B0606020202030204" pitchFamily="34" charset="0"/>
                      </a:endParaRPr>
                    </a:p>
                  </a:txBody>
                  <a:tcPr marL="65323" marR="65323" marT="32664" marB="32664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O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VALOR TOTAL EJECUTADO: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$8.770</a:t>
                      </a:r>
                      <a:endParaRPr lang="es-CO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26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INVERSIÓN TOTAL: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$122.144</a:t>
                      </a:r>
                      <a:endParaRPr lang="es-CO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393100"/>
                  </a:ext>
                </a:extLst>
              </a:tr>
              <a:tr h="16441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INVERSIÓN TOTAL EJECUTADA: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400" b="1" dirty="0">
                        <a:latin typeface="Arial Narrow" panose="020B0606020202030204" pitchFamily="34" charset="0"/>
                      </a:endParaRPr>
                    </a:p>
                  </a:txBody>
                  <a:tcPr marL="65323" marR="65323" marT="32664" marB="3266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81% / $98.592 </a:t>
                      </a:r>
                    </a:p>
                  </a:txBody>
                  <a:tcPr marL="36000" marR="36000" marT="18000" marB="18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7609948"/>
                  </a:ext>
                </a:extLst>
              </a:tr>
              <a:tr h="16441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INVERSIÓN TOTAL POR EJECUTAR:</a:t>
                      </a:r>
                    </a:p>
                  </a:txBody>
                  <a:tcPr marL="36000" marR="36000" marT="18000" marB="18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400" b="1" dirty="0">
                        <a:latin typeface="Arial Narrow" panose="020B0606020202030204" pitchFamily="34" charset="0"/>
                      </a:endParaRPr>
                    </a:p>
                  </a:txBody>
                  <a:tcPr marL="65323" marR="65323" marT="32664" marB="32664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 / $23.552</a:t>
                      </a:r>
                    </a:p>
                  </a:txBody>
                  <a:tcPr marL="36000" marR="36000" marT="18000" marB="18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329509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91182966-F406-4307-8CC3-E97F0E446C78}"/>
              </a:ext>
            </a:extLst>
          </p:cNvPr>
          <p:cNvSpPr/>
          <p:nvPr/>
        </p:nvSpPr>
        <p:spPr>
          <a:xfrm>
            <a:off x="4093029" y="1835647"/>
            <a:ext cx="754549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rgbClr val="1C377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Información Financiera Contratos No. 1639 de 2015 y No. 1756 de 2015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74D3B7A-5674-4B62-B073-5EB78FFDB401}"/>
              </a:ext>
            </a:extLst>
          </p:cNvPr>
          <p:cNvSpPr txBox="1"/>
          <p:nvPr/>
        </p:nvSpPr>
        <p:spPr>
          <a:xfrm>
            <a:off x="4392766" y="5310097"/>
            <a:ext cx="147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/>
              <a:t>Cifras en millones</a:t>
            </a:r>
            <a:endParaRPr lang="es-CO" sz="1400" u="sng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0B78F96-7243-4DC9-A987-2FD4E87ECF02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sp>
        <p:nvSpPr>
          <p:cNvPr id="30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31" name="Google Shape;5224;p58"/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32" name="Google Shape;5225;p58"/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26;p58"/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5227;p58"/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5228;p58"/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5229;p58"/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5230;p58"/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00165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34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063422-29FE-4036-A4C9-10A30FF5FBF5}"/>
              </a:ext>
            </a:extLst>
          </p:cNvPr>
          <p:cNvSpPr/>
          <p:nvPr/>
        </p:nvSpPr>
        <p:spPr>
          <a:xfrm>
            <a:off x="928362" y="1689317"/>
            <a:ext cx="102973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AVANCES DE LOS CONTRATOS DE OBRA NO. 1639 DE 2015 E INTERVENTORÍA NO. 1756 DE 2015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D077C1B-C8D7-428A-9D73-DD10059A14DF}"/>
              </a:ext>
            </a:extLst>
          </p:cNvPr>
          <p:cNvSpPr txBox="1"/>
          <p:nvPr/>
        </p:nvSpPr>
        <p:spPr>
          <a:xfrm>
            <a:off x="947313" y="2194235"/>
            <a:ext cx="1029737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700" dirty="0"/>
              <a:t>Mejoramiento de 8,35 km del tramo comprendido entre los municipios de SAN ANDRÉS (PR51+000)  y GUACA (PR63+000).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700" dirty="0"/>
              <a:t>Mejoramiento de 9,30 km del tramo comprendido entre el municipio de MOLAGAVITA (PR15+770) y PR25+000.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700" dirty="0"/>
              <a:t>Pavimentación de los Pasos Nacionales por los municipios de SAN ANDRES (2 km), GUACA (1 km) y MÁLAGA (320 m).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700" dirty="0"/>
              <a:t>La construcción de 4 puentes en los PRs: </a:t>
            </a:r>
            <a:r>
              <a:rPr lang="es-ES" sz="1700" dirty="0">
                <a:solidFill>
                  <a:srgbClr val="000000"/>
                </a:solidFill>
                <a:cs typeface="Calibri" panose="020F0502020204030204" pitchFamily="34" charset="0"/>
              </a:rPr>
              <a:t>PR16+240 (L=21m), PR17+257 (L=30m), PR21+650 (L=30m), PR61+073 (L=32m).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700" dirty="0">
                <a:solidFill>
                  <a:srgbClr val="000000"/>
                </a:solidFill>
                <a:cs typeface="Calibri" panose="020F0502020204030204" pitchFamily="34" charset="0"/>
              </a:rPr>
              <a:t>Con la adición de recursos de la vigencia 2020, se espera realizar el mejoramiento del sector comprendido entre el municipio de San Andrés y el Puente Hisgaura, así como la terminación de la pavimentación entre el PR25+000 y el PR27+770.</a:t>
            </a:r>
          </a:p>
          <a:p>
            <a:pPr algn="just"/>
            <a:endParaRPr lang="es-ES" sz="17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algn="just"/>
            <a:r>
              <a:rPr lang="es-ES" sz="1700" b="1" dirty="0">
                <a:solidFill>
                  <a:srgbClr val="000000"/>
                </a:solidFill>
                <a:cs typeface="Calibri" panose="020F0502020204030204" pitchFamily="34" charset="0"/>
              </a:rPr>
              <a:t>En la actualidad con el Contrato de Obra No. 1639 de 2015 se han pavimentado </a:t>
            </a:r>
            <a:r>
              <a:rPr lang="es-ES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s-ES" sz="1700" b="1" dirty="0">
                <a:solidFill>
                  <a:srgbClr val="000000"/>
                </a:solidFill>
                <a:cs typeface="Calibri" panose="020F0502020204030204" pitchFamily="34" charset="0"/>
              </a:rPr>
              <a:t> km (81%) de los </a:t>
            </a:r>
            <a:r>
              <a:rPr lang="es-ES" sz="1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26</a:t>
            </a:r>
            <a:r>
              <a:rPr lang="es-ES" sz="1700" b="1" dirty="0">
                <a:solidFill>
                  <a:srgbClr val="000000"/>
                </a:solidFill>
                <a:cs typeface="Calibri" panose="020F0502020204030204" pitchFamily="34" charset="0"/>
              </a:rPr>
              <a:t> km que componen el alcance contractual.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sz="1700" dirty="0"/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8430CD46-89DC-431C-A6CF-59C26CD40D78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265EFD5E-D257-4FDB-8207-6EDA38A91F7F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9E048D7C-F72F-4B78-9EBC-C9F1165ADC92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730BC349-C3F6-4EC9-8035-A81E95E16788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6E33AB4F-7904-44C1-9228-543FF66DE485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57ECE70E-B8F8-40D3-8C85-2C80BC2AEEEA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64F12F5A-7503-4078-8546-83E871FCF2B2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10F4667E-8982-41D7-957B-3CABE88F33FE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760445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35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2392FAE-48C1-402B-9042-26BBFCE09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069257"/>
              </p:ext>
            </p:extLst>
          </p:nvPr>
        </p:nvGraphicFramePr>
        <p:xfrm>
          <a:off x="1991194" y="2700801"/>
          <a:ext cx="8209609" cy="249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3901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5415708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3081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591923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Cumplimiento</a:t>
                      </a:r>
                    </a:p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de Obra</a:t>
                      </a:r>
                    </a:p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No. 1639-2015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2"/>
                        </a:rPr>
                        <a:t>30/dic/2019</a:t>
                      </a: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Suscripción adicional No. 1 por valor de </a:t>
                      </a:r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$3.800 millones</a:t>
                      </a:r>
                    </a:p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30/sep/2020</a:t>
                      </a: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Suscripción adicional No. 2 por valor de </a:t>
                      </a:r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$18.500 millones</a:t>
                      </a: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468044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Cumplimiento</a:t>
                      </a:r>
                    </a:p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Contrato de Interventoría</a:t>
                      </a:r>
                    </a:p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No. 1756-2015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Durante la vigencia 2020 se ha realizado la adición de </a:t>
                      </a:r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$2.778 millones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E1EF852F-58BC-40C3-BF7F-A7905F9D933B}"/>
              </a:ext>
            </a:extLst>
          </p:cNvPr>
          <p:cNvSpPr/>
          <p:nvPr/>
        </p:nvSpPr>
        <p:spPr>
          <a:xfrm>
            <a:off x="2031817" y="1800283"/>
            <a:ext cx="8128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s-CO" dirty="0"/>
              <a:t>El Instituto Nacional de Vías adelanta el seguimiento y control del Contrato de Obra No. 1639 de 2015, a través del Contrato de Interventoría No. 1756 de 2015.</a:t>
            </a:r>
          </a:p>
        </p:txBody>
      </p:sp>
      <p:sp>
        <p:nvSpPr>
          <p:cNvPr id="15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AA257B2-815D-46B3-BF75-3E9A8D1A1787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4" name="Google Shape;5224;p58">
            <a:extLst>
              <a:ext uri="{FF2B5EF4-FFF2-40B4-BE49-F238E27FC236}">
                <a16:creationId xmlns:a16="http://schemas.microsoft.com/office/drawing/2014/main" id="{5461FA58-DBF1-4F7A-9359-EA9023450817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5" name="Google Shape;5225;p58">
              <a:extLst>
                <a:ext uri="{FF2B5EF4-FFF2-40B4-BE49-F238E27FC236}">
                  <a16:creationId xmlns:a16="http://schemas.microsoft.com/office/drawing/2014/main" id="{1C9E2014-FF41-41E0-9C40-3571832323FA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5226;p58">
              <a:extLst>
                <a:ext uri="{FF2B5EF4-FFF2-40B4-BE49-F238E27FC236}">
                  <a16:creationId xmlns:a16="http://schemas.microsoft.com/office/drawing/2014/main" id="{CBC95451-E851-4DC9-B269-0CC0EFB803B5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7;p58">
              <a:extLst>
                <a:ext uri="{FF2B5EF4-FFF2-40B4-BE49-F238E27FC236}">
                  <a16:creationId xmlns:a16="http://schemas.microsoft.com/office/drawing/2014/main" id="{288CFE03-FCDC-4AF1-ABC1-A14A2B03441A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8;p58">
              <a:extLst>
                <a:ext uri="{FF2B5EF4-FFF2-40B4-BE49-F238E27FC236}">
                  <a16:creationId xmlns:a16="http://schemas.microsoft.com/office/drawing/2014/main" id="{5922204F-FD54-44ED-9E4A-E3EB0A3820A6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9;p58">
              <a:extLst>
                <a:ext uri="{FF2B5EF4-FFF2-40B4-BE49-F238E27FC236}">
                  <a16:creationId xmlns:a16="http://schemas.microsoft.com/office/drawing/2014/main" id="{3C268E59-6011-4920-AC54-BE32ABBF965B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30;p58">
              <a:extLst>
                <a:ext uri="{FF2B5EF4-FFF2-40B4-BE49-F238E27FC236}">
                  <a16:creationId xmlns:a16="http://schemas.microsoft.com/office/drawing/2014/main" id="{2C967FFD-C51F-4DED-AC3C-DCFC181ACDA5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96793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36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D897AAF-977F-4757-B233-8DA57809E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525966"/>
              </p:ext>
            </p:extLst>
          </p:nvPr>
        </p:nvGraphicFramePr>
        <p:xfrm>
          <a:off x="1377176" y="2103815"/>
          <a:ext cx="9553094" cy="2657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3977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7549117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737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INCUMPLIMIENTO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>
                          <a:solidFill>
                            <a:srgbClr val="1C377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s-CO" sz="1800" b="1" i="0" u="none" strike="noStrike" dirty="0">
                          <a:solidFill>
                            <a:srgbClr val="1C377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STADO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5546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+mn-lt"/>
                          <a:cs typeface="Calibri" panose="020F0502020204030204" pitchFamily="34" charset="0"/>
                        </a:rPr>
                        <a:t>Gestión Social</a:t>
                      </a:r>
                      <a:endParaRPr lang="es-E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las 27 peticiones presentadas por parte de la comunidad y que se encontraban sin atender, se logró que el Contratista se pusiera al día con 12 de estas. Y continúan pendientes de atención 15.</a:t>
                      </a:r>
                      <a:endParaRPr lang="es-C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70914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Plan de Manejo Arqueológico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b="0" u="none" dirty="0">
                          <a:latin typeface="+mn-lt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dirty="0">
                          <a:latin typeface="+mn-lt"/>
                          <a:cs typeface="Calibri" panose="020F0502020204030204" pitchFamily="34" charset="0"/>
                        </a:rPr>
                        <a:t>30/sep/2020</a:t>
                      </a:r>
                      <a:r>
                        <a:rPr lang="es-ES" sz="1600" dirty="0">
                          <a:latin typeface="+mn-lt"/>
                          <a:cs typeface="Calibri" panose="020F0502020204030204" pitchFamily="34" charset="0"/>
                        </a:rPr>
                        <a:t> el Contratista presenta ante el INSTITUTO COLOMBIANO DE ANTROPOLOGÍA E HISTORIA -ICANH- el informe del Plan de Manejo Arqueológico, con lo que atiende el hecho que originó la causa del incumplimiento.</a:t>
                      </a:r>
                      <a:endParaRPr lang="es-C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958590"/>
                  </a:ext>
                </a:extLst>
              </a:tr>
              <a:tr h="400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lang="es-E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Programa de Inversiones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 </a:t>
                      </a:r>
                      <a:r>
                        <a:rPr lang="es-ES" sz="1600" b="1" u="sng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01/jul/2020</a:t>
                      </a:r>
                      <a:r>
                        <a:rPr lang="es-E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el contratista presentaba un atraso en el programa de inversiones del 5,17 %.  A la fecha el atraso corresponde al 0,31 %</a:t>
                      </a:r>
                      <a:endParaRPr lang="es-CO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362989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6D1CFC92-49E0-4BA5-87A2-83D0C86689A5}"/>
              </a:ext>
            </a:extLst>
          </p:cNvPr>
          <p:cNvSpPr/>
          <p:nvPr/>
        </p:nvSpPr>
        <p:spPr>
          <a:xfrm>
            <a:off x="1377176" y="4823383"/>
            <a:ext cx="9553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">
              <a:buFont typeface="Wingdings" panose="05000000000000000000" pitchFamily="2" charset="2"/>
              <a:buChar char="ü"/>
              <a:defRPr/>
            </a:pPr>
            <a:r>
              <a:rPr lang="es-CO" sz="1600" dirty="0">
                <a:ea typeface="Calibri" panose="020F0502020204030204" pitchFamily="34" charset="0"/>
                <a:cs typeface="Arial" panose="020B0604020202020204" pitchFamily="34" charset="0"/>
              </a:rPr>
              <a:t>Actualmente el INVIAS continua conminando al contratista a través del Proceso Administrativo Sancionatorio para lograr el cumplimiento de la totalidad de sus obligaciones contractuales. El proceso continua en curso.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0C2E7F-2245-444F-A1DF-B93A191B2CC7}"/>
              </a:ext>
            </a:extLst>
          </p:cNvPr>
          <p:cNvSpPr txBox="1"/>
          <p:nvPr/>
        </p:nvSpPr>
        <p:spPr>
          <a:xfrm>
            <a:off x="1377176" y="1681339"/>
            <a:ext cx="943764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sp>
        <p:nvSpPr>
          <p:cNvPr id="16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6E220AF-18C1-4B94-8F68-4C7535907DC6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5" name="Google Shape;5224;p58">
            <a:extLst>
              <a:ext uri="{FF2B5EF4-FFF2-40B4-BE49-F238E27FC236}">
                <a16:creationId xmlns:a16="http://schemas.microsoft.com/office/drawing/2014/main" id="{B1DBB96C-247C-43F3-9120-51F7D4CCC66A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6" name="Google Shape;5225;p58">
              <a:extLst>
                <a:ext uri="{FF2B5EF4-FFF2-40B4-BE49-F238E27FC236}">
                  <a16:creationId xmlns:a16="http://schemas.microsoft.com/office/drawing/2014/main" id="{C6D85979-94EC-4C87-B5AB-80159EF0FA83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6;p58">
              <a:extLst>
                <a:ext uri="{FF2B5EF4-FFF2-40B4-BE49-F238E27FC236}">
                  <a16:creationId xmlns:a16="http://schemas.microsoft.com/office/drawing/2014/main" id="{A8992054-C9B3-4781-BF32-83181C7709B2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7;p58">
              <a:extLst>
                <a:ext uri="{FF2B5EF4-FFF2-40B4-BE49-F238E27FC236}">
                  <a16:creationId xmlns:a16="http://schemas.microsoft.com/office/drawing/2014/main" id="{4EE064F4-B36D-4184-9914-6FC858194878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8;p58">
              <a:extLst>
                <a:ext uri="{FF2B5EF4-FFF2-40B4-BE49-F238E27FC236}">
                  <a16:creationId xmlns:a16="http://schemas.microsoft.com/office/drawing/2014/main" id="{DFEC3013-7609-494B-AB47-A4D5808C2BF9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9;p58">
              <a:extLst>
                <a:ext uri="{FF2B5EF4-FFF2-40B4-BE49-F238E27FC236}">
                  <a16:creationId xmlns:a16="http://schemas.microsoft.com/office/drawing/2014/main" id="{596D6BC5-B062-4F26-9C8D-F7AB25C5EB8D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30;p58">
              <a:extLst>
                <a:ext uri="{FF2B5EF4-FFF2-40B4-BE49-F238E27FC236}">
                  <a16:creationId xmlns:a16="http://schemas.microsoft.com/office/drawing/2014/main" id="{B358C8DE-52E5-442C-93F2-B29D90ECA43C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1205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37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F063422-29FE-4036-A4C9-10A30FF5FBF5}"/>
              </a:ext>
            </a:extLst>
          </p:cNvPr>
          <p:cNvSpPr/>
          <p:nvPr/>
        </p:nvSpPr>
        <p:spPr>
          <a:xfrm>
            <a:off x="1250947" y="1711595"/>
            <a:ext cx="9549881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Deudas Proveedores y Acreedores Contratos de Obra No. 1639 de 2015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88DA965-61FB-4BCE-BDCF-3A6A1414E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823005"/>
              </p:ext>
            </p:extLst>
          </p:nvPr>
        </p:nvGraphicFramePr>
        <p:xfrm>
          <a:off x="856574" y="2539141"/>
          <a:ext cx="10478852" cy="24242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43392">
                  <a:extLst>
                    <a:ext uri="{9D8B030D-6E8A-4147-A177-3AD203B41FA5}">
                      <a16:colId xmlns:a16="http://schemas.microsoft.com/office/drawing/2014/main" val="4115968663"/>
                    </a:ext>
                  </a:extLst>
                </a:gridCol>
                <a:gridCol w="1760973">
                  <a:extLst>
                    <a:ext uri="{9D8B030D-6E8A-4147-A177-3AD203B41FA5}">
                      <a16:colId xmlns:a16="http://schemas.microsoft.com/office/drawing/2014/main" val="1640849934"/>
                    </a:ext>
                  </a:extLst>
                </a:gridCol>
                <a:gridCol w="1599874">
                  <a:extLst>
                    <a:ext uri="{9D8B030D-6E8A-4147-A177-3AD203B41FA5}">
                      <a16:colId xmlns:a16="http://schemas.microsoft.com/office/drawing/2014/main" val="788476872"/>
                    </a:ext>
                  </a:extLst>
                </a:gridCol>
                <a:gridCol w="1742495">
                  <a:extLst>
                    <a:ext uri="{9D8B030D-6E8A-4147-A177-3AD203B41FA5}">
                      <a16:colId xmlns:a16="http://schemas.microsoft.com/office/drawing/2014/main" val="4050375745"/>
                    </a:ext>
                  </a:extLst>
                </a:gridCol>
                <a:gridCol w="2032118">
                  <a:extLst>
                    <a:ext uri="{9D8B030D-6E8A-4147-A177-3AD203B41FA5}">
                      <a16:colId xmlns:a16="http://schemas.microsoft.com/office/drawing/2014/main" val="622048718"/>
                    </a:ext>
                  </a:extLst>
                </a:gridCol>
              </a:tblGrid>
              <a:tr h="2667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ESTADO DE DEUDAS ACREEDORES Y PROVEEDORES CONSORCIO VÍAS DE COLOMBIA - CONTRATO 1639-2015</a:t>
                      </a:r>
                      <a:endParaRPr lang="es-CO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1953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DESCRIPCIÓN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No. ACREEDORES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 VALOR DEUDA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 VALOR PAGADO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 SALDO POR PAGAR 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31473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PAGOS REALIZADOS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$397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$397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-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44020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ACUERDOS DE PAGO CERRADOS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13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$3.493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$875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$2.618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69507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ACUERDOS DE PAGO PENDIENTES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$1.322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$1.322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111947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SIN ACUERDO DE PAGO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8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$815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$815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00883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TOTALES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38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$6.027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$1.272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effectLst/>
                          <a:latin typeface="+mn-lt"/>
                        </a:rPr>
                        <a:t>$4.755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36000" marB="36000" anchor="b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52991"/>
                  </a:ext>
                </a:extLst>
              </a:tr>
            </a:tbl>
          </a:graphicData>
        </a:graphic>
      </p:graphicFrame>
      <p:sp>
        <p:nvSpPr>
          <p:cNvPr id="15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E2F6F54-6A6C-45FA-B123-72C11A85BCA3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4" name="Google Shape;5224;p58">
            <a:extLst>
              <a:ext uri="{FF2B5EF4-FFF2-40B4-BE49-F238E27FC236}">
                <a16:creationId xmlns:a16="http://schemas.microsoft.com/office/drawing/2014/main" id="{EC181E74-EBB9-4158-B353-629D1D04EC83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5" name="Google Shape;5225;p58">
              <a:extLst>
                <a:ext uri="{FF2B5EF4-FFF2-40B4-BE49-F238E27FC236}">
                  <a16:creationId xmlns:a16="http://schemas.microsoft.com/office/drawing/2014/main" id="{98EBA089-C18C-4BB1-9CF5-854ED852219B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5226;p58">
              <a:extLst>
                <a:ext uri="{FF2B5EF4-FFF2-40B4-BE49-F238E27FC236}">
                  <a16:creationId xmlns:a16="http://schemas.microsoft.com/office/drawing/2014/main" id="{1A078F10-4D68-444F-A117-FA9CA69A4238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7;p58">
              <a:extLst>
                <a:ext uri="{FF2B5EF4-FFF2-40B4-BE49-F238E27FC236}">
                  <a16:creationId xmlns:a16="http://schemas.microsoft.com/office/drawing/2014/main" id="{7BDF2101-D9A9-4F8E-8106-B0AAAA3D8481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8;p58">
              <a:extLst>
                <a:ext uri="{FF2B5EF4-FFF2-40B4-BE49-F238E27FC236}">
                  <a16:creationId xmlns:a16="http://schemas.microsoft.com/office/drawing/2014/main" id="{E8180A89-66F3-47A0-95D2-642A5F5F8221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9;p58">
              <a:extLst>
                <a:ext uri="{FF2B5EF4-FFF2-40B4-BE49-F238E27FC236}">
                  <a16:creationId xmlns:a16="http://schemas.microsoft.com/office/drawing/2014/main" id="{754C73E7-A2E6-4017-930E-BB87CA78F2F0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30;p58">
              <a:extLst>
                <a:ext uri="{FF2B5EF4-FFF2-40B4-BE49-F238E27FC236}">
                  <a16:creationId xmlns:a16="http://schemas.microsoft.com/office/drawing/2014/main" id="{8AFB4F08-4880-4DED-B04F-DD5FF87EDF6E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7208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38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1" name="Imagen 10" descr="Carretera en medio de la calle&#10;&#10;Descripción generada automáticamente">
            <a:extLst>
              <a:ext uri="{FF2B5EF4-FFF2-40B4-BE49-F238E27FC236}">
                <a16:creationId xmlns:a16="http://schemas.microsoft.com/office/drawing/2014/main" id="{BFBA1095-9B39-41B6-93BF-297FF2AD1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83" y="1567578"/>
            <a:ext cx="2880000" cy="3922182"/>
          </a:xfrm>
          <a:prstGeom prst="rect">
            <a:avLst/>
          </a:prstGeom>
        </p:spPr>
      </p:pic>
      <p:pic>
        <p:nvPicPr>
          <p:cNvPr id="12" name="Imagen 11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BC90D48B-1A04-4E8D-B328-238CED5A6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567578"/>
            <a:ext cx="2880000" cy="3922182"/>
          </a:xfrm>
          <a:prstGeom prst="rect">
            <a:avLst/>
          </a:prstGeom>
        </p:spPr>
      </p:pic>
      <p:pic>
        <p:nvPicPr>
          <p:cNvPr id="19" name="Imagen 18" descr="Vista de una carretera&#10;&#10;Descripción generada automáticamente">
            <a:extLst>
              <a:ext uri="{FF2B5EF4-FFF2-40B4-BE49-F238E27FC236}">
                <a16:creationId xmlns:a16="http://schemas.microsoft.com/office/drawing/2014/main" id="{198244E3-E6B2-4735-AF81-633A3D4B4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99" y="1567578"/>
            <a:ext cx="2880000" cy="39221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03B255C-ACED-4EA9-B0E9-7E6A0213BC5B}"/>
              </a:ext>
            </a:extLst>
          </p:cNvPr>
          <p:cNvSpPr txBox="1"/>
          <p:nvPr/>
        </p:nvSpPr>
        <p:spPr>
          <a:xfrm>
            <a:off x="749083" y="5314701"/>
            <a:ext cx="10673116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San Andrés (PR51+000) – Guaca (PR63+000).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C78049CF-0619-48EB-96DE-0C76A1CE63F9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8" name="Google Shape;5224;p58">
            <a:extLst>
              <a:ext uri="{FF2B5EF4-FFF2-40B4-BE49-F238E27FC236}">
                <a16:creationId xmlns:a16="http://schemas.microsoft.com/office/drawing/2014/main" id="{24F688BB-608F-4ECB-8701-EE7CCBD75E50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9" name="Google Shape;5225;p58">
              <a:extLst>
                <a:ext uri="{FF2B5EF4-FFF2-40B4-BE49-F238E27FC236}">
                  <a16:creationId xmlns:a16="http://schemas.microsoft.com/office/drawing/2014/main" id="{39442B0F-EC7F-4C4E-A0E1-D61A326A44B2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6;p58">
              <a:extLst>
                <a:ext uri="{FF2B5EF4-FFF2-40B4-BE49-F238E27FC236}">
                  <a16:creationId xmlns:a16="http://schemas.microsoft.com/office/drawing/2014/main" id="{87CE7D0D-C231-4235-8506-7842DDAE39A4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7;p58">
              <a:extLst>
                <a:ext uri="{FF2B5EF4-FFF2-40B4-BE49-F238E27FC236}">
                  <a16:creationId xmlns:a16="http://schemas.microsoft.com/office/drawing/2014/main" id="{ACDB15CE-E5D0-43D7-9553-36F9A101F05D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8;p58">
              <a:extLst>
                <a:ext uri="{FF2B5EF4-FFF2-40B4-BE49-F238E27FC236}">
                  <a16:creationId xmlns:a16="http://schemas.microsoft.com/office/drawing/2014/main" id="{C5CC0EC4-9748-415D-9814-A26F9FF2D553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29;p58">
              <a:extLst>
                <a:ext uri="{FF2B5EF4-FFF2-40B4-BE49-F238E27FC236}">
                  <a16:creationId xmlns:a16="http://schemas.microsoft.com/office/drawing/2014/main" id="{030C07DF-5A60-48BD-BE7E-6E2AE5EAFD95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5230;p58">
              <a:extLst>
                <a:ext uri="{FF2B5EF4-FFF2-40B4-BE49-F238E27FC236}">
                  <a16:creationId xmlns:a16="http://schemas.microsoft.com/office/drawing/2014/main" id="{DC0D6494-430E-4546-879D-7195A734EEE7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06188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39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F3D9418-76A9-4BED-A2A6-10774494307D}"/>
              </a:ext>
            </a:extLst>
          </p:cNvPr>
          <p:cNvSpPr txBox="1"/>
          <p:nvPr/>
        </p:nvSpPr>
        <p:spPr>
          <a:xfrm>
            <a:off x="455650" y="5295005"/>
            <a:ext cx="11280701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Nacional Municipio de San Andrés.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Imagen 11" descr="Imagen que contiene exterior, edificio, banqueta, calle&#10;&#10;Descripción generada automáticamente">
            <a:extLst>
              <a:ext uri="{FF2B5EF4-FFF2-40B4-BE49-F238E27FC236}">
                <a16:creationId xmlns:a16="http://schemas.microsoft.com/office/drawing/2014/main" id="{D443A3F7-5981-45C5-9F77-F9452EAFA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1" y="1567577"/>
            <a:ext cx="5280000" cy="3718701"/>
          </a:xfrm>
          <a:prstGeom prst="rect">
            <a:avLst/>
          </a:prstGeom>
        </p:spPr>
      </p:pic>
      <p:pic>
        <p:nvPicPr>
          <p:cNvPr id="13" name="Imagen 12" descr="Edificio en medio de la calle&#10;&#10;Descripción generada automáticamente">
            <a:extLst>
              <a:ext uri="{FF2B5EF4-FFF2-40B4-BE49-F238E27FC236}">
                <a16:creationId xmlns:a16="http://schemas.microsoft.com/office/drawing/2014/main" id="{A242AE88-8CC1-4CDB-835B-39E407AEF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0" y="1567577"/>
            <a:ext cx="5280000" cy="3718701"/>
          </a:xfrm>
          <a:prstGeom prst="rect">
            <a:avLst/>
          </a:prstGeom>
        </p:spPr>
      </p:pic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5E6623B7-39D3-4805-B1F8-F1C5A6B2C543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9FCD7D89-D112-4797-BAF5-4D2D131D8F9A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F2469F2C-A6E4-492E-BFFA-FE8B2768C7F0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60E121AB-ABBB-47EB-B5E9-A0F458596F16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E8E008D1-AF6B-4A7B-956F-50A3D8EF3754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8EF620D8-AFD1-4127-99E2-C6A3FBAAF099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1911C54B-8A44-4AB1-B2E3-CE717741FB30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1ACFC04F-B8DF-4A4C-BDFB-1BF1A8C699AC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7403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001B1B6-6C29-44CB-B0C4-043309723826}"/>
              </a:ext>
            </a:extLst>
          </p:cNvPr>
          <p:cNvSpPr txBox="1"/>
          <p:nvPr/>
        </p:nvSpPr>
        <p:spPr>
          <a:xfrm>
            <a:off x="1373697" y="1789588"/>
            <a:ext cx="883780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ANTES DEL 20 DE FEBRERO DE 2020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a. Proyecto para la Gestión del Riesgo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AF867092-E713-4C5B-B5AE-2EE83AADA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302474"/>
              </p:ext>
            </p:extLst>
          </p:nvPr>
        </p:nvGraphicFramePr>
        <p:xfrm>
          <a:off x="1373697" y="2368482"/>
          <a:ext cx="9451922" cy="3010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2964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4688958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26627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6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6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266277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Cronograma para la  Pavimentación Total.</a:t>
                      </a:r>
                    </a:p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es-ES" sz="16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O" sz="1600" b="1" u="sng" dirty="0"/>
                        <a:t>15/oct/2019.</a:t>
                      </a:r>
                      <a:r>
                        <a:rPr lang="es-CO" sz="1600" dirty="0"/>
                        <a:t> Primera radicación ante el Tribunal.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471852">
                <a:tc vMerge="1"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es-ES" sz="18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O" sz="1600" b="1" u="sng" dirty="0"/>
                        <a:t>31/oct/2019.</a:t>
                      </a:r>
                      <a:r>
                        <a:rPr lang="es-CO" sz="1600" dirty="0"/>
                        <a:t> Socialización del proyecto con el Comité de Verificación.</a:t>
                      </a:r>
                      <a:endParaRPr lang="es-CO" sz="16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576216"/>
                  </a:ext>
                </a:extLst>
              </a:tr>
              <a:tr h="266277">
                <a:tc vMerge="1"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endParaRPr lang="es-ES" sz="18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CO" sz="1600" b="1" u="sng" dirty="0"/>
                        <a:t>27/feb/2020.</a:t>
                      </a:r>
                      <a:r>
                        <a:rPr lang="es-CO" sz="1600" dirty="0"/>
                        <a:t> Se radica cronograma actualizado.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553365"/>
                  </a:ext>
                </a:extLst>
              </a:tr>
              <a:tr h="266277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Mapas de susceptibilidad por Movimientos en Masa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6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08/ene/2019 y el 31/dic/2019</a:t>
                      </a:r>
                      <a:endParaRPr lang="es-ES" sz="16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  <a:tr h="266277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Análisis pluviométrico del corredor geotécnico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6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6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16/sep/2019 y el 15/jul/2020</a:t>
                      </a:r>
                      <a:endParaRPr lang="es-ES" sz="16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73586"/>
                  </a:ext>
                </a:extLst>
              </a:tr>
              <a:tr h="468426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Taller de sensibilización e ideación en Gestión del Riesgo, NUESTRO</a:t>
                      </a:r>
                      <a:r>
                        <a:rPr lang="es-ES" sz="1600" b="1" kern="1200" baseline="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CORREDOR GEOTÉCNICO</a:t>
                      </a:r>
                      <a:endParaRPr lang="es-ES" sz="16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25/nov/2019</a:t>
                      </a:r>
                      <a:endParaRPr lang="es-ES" sz="16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69882"/>
                  </a:ext>
                </a:extLst>
              </a:tr>
              <a:tr h="266277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Taller Ruta Escuela de la Adaptación y Escuelitas Verdes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26/nov/2019</a:t>
                      </a:r>
                      <a:endParaRPr lang="es-ES" sz="1600" b="1" i="0" u="sng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83672"/>
                  </a:ext>
                </a:extLst>
              </a:tr>
            </a:tbl>
          </a:graphicData>
        </a:graphic>
      </p:graphicFrame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31134" y="1011326"/>
            <a:ext cx="775983" cy="422589"/>
            <a:chOff x="6258712" y="322061"/>
            <a:chExt cx="599269" cy="326353"/>
          </a:xfrm>
        </p:grpSpPr>
        <p:sp>
          <p:nvSpPr>
            <p:cNvPr id="55" name="Google Shape;801;p30"/>
            <p:cNvSpPr/>
            <p:nvPr/>
          </p:nvSpPr>
          <p:spPr>
            <a:xfrm rot="2773217">
              <a:off x="6519391" y="323016"/>
              <a:ext cx="16063" cy="14154"/>
            </a:xfrm>
            <a:custGeom>
              <a:avLst/>
              <a:gdLst/>
              <a:ahLst/>
              <a:cxnLst/>
              <a:rect l="l" t="t" r="r" b="b"/>
              <a:pathLst>
                <a:path w="9339" h="8229" extrusionOk="0">
                  <a:moveTo>
                    <a:pt x="4698" y="1"/>
                  </a:moveTo>
                  <a:cubicBezTo>
                    <a:pt x="3328" y="1"/>
                    <a:pt x="1984" y="684"/>
                    <a:pt x="1201" y="1930"/>
                  </a:cubicBezTo>
                  <a:cubicBezTo>
                    <a:pt x="0" y="3841"/>
                    <a:pt x="539" y="6366"/>
                    <a:pt x="2451" y="7567"/>
                  </a:cubicBezTo>
                  <a:cubicBezTo>
                    <a:pt x="3137" y="8008"/>
                    <a:pt x="3897" y="8228"/>
                    <a:pt x="4632" y="8228"/>
                  </a:cubicBezTo>
                  <a:cubicBezTo>
                    <a:pt x="5980" y="8228"/>
                    <a:pt x="7304" y="7542"/>
                    <a:pt x="8088" y="6341"/>
                  </a:cubicBezTo>
                  <a:lnTo>
                    <a:pt x="8162" y="6219"/>
                  </a:lnTo>
                  <a:cubicBezTo>
                    <a:pt x="9338" y="4307"/>
                    <a:pt x="8750" y="1807"/>
                    <a:pt x="6838" y="606"/>
                  </a:cubicBezTo>
                  <a:cubicBezTo>
                    <a:pt x="6172" y="196"/>
                    <a:pt x="5431" y="1"/>
                    <a:pt x="4698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803;p30"/>
            <p:cNvSpPr/>
            <p:nvPr/>
          </p:nvSpPr>
          <p:spPr>
            <a:xfrm rot="2773217">
              <a:off x="6507187" y="351614"/>
              <a:ext cx="58556" cy="57333"/>
            </a:xfrm>
            <a:custGeom>
              <a:avLst/>
              <a:gdLst/>
              <a:ahLst/>
              <a:cxnLst/>
              <a:rect l="l" t="t" r="r" b="b"/>
              <a:pathLst>
                <a:path w="34044" h="33333" extrusionOk="0">
                  <a:moveTo>
                    <a:pt x="18480" y="8628"/>
                  </a:moveTo>
                  <a:lnTo>
                    <a:pt x="25416" y="15539"/>
                  </a:lnTo>
                  <a:lnTo>
                    <a:pt x="16250" y="24705"/>
                  </a:lnTo>
                  <a:lnTo>
                    <a:pt x="9314" y="17794"/>
                  </a:lnTo>
                  <a:lnTo>
                    <a:pt x="18480" y="8628"/>
                  </a:lnTo>
                  <a:close/>
                  <a:moveTo>
                    <a:pt x="18480" y="0"/>
                  </a:moveTo>
                  <a:cubicBezTo>
                    <a:pt x="16593" y="0"/>
                    <a:pt x="14829" y="711"/>
                    <a:pt x="13505" y="2059"/>
                  </a:cubicBezTo>
                  <a:lnTo>
                    <a:pt x="2746" y="12819"/>
                  </a:lnTo>
                  <a:cubicBezTo>
                    <a:pt x="1" y="15563"/>
                    <a:pt x="1" y="20024"/>
                    <a:pt x="2746" y="22769"/>
                  </a:cubicBezTo>
                  <a:lnTo>
                    <a:pt x="11275" y="31274"/>
                  </a:lnTo>
                  <a:cubicBezTo>
                    <a:pt x="12647" y="32646"/>
                    <a:pt x="14436" y="33332"/>
                    <a:pt x="16250" y="33332"/>
                  </a:cubicBezTo>
                  <a:cubicBezTo>
                    <a:pt x="18039" y="33332"/>
                    <a:pt x="19853" y="32646"/>
                    <a:pt x="21225" y="31274"/>
                  </a:cubicBezTo>
                  <a:lnTo>
                    <a:pt x="31985" y="20514"/>
                  </a:lnTo>
                  <a:cubicBezTo>
                    <a:pt x="33308" y="19191"/>
                    <a:pt x="34043" y="17426"/>
                    <a:pt x="34043" y="15539"/>
                  </a:cubicBezTo>
                  <a:cubicBezTo>
                    <a:pt x="34043" y="13676"/>
                    <a:pt x="33308" y="11912"/>
                    <a:pt x="31985" y="10564"/>
                  </a:cubicBezTo>
                  <a:lnTo>
                    <a:pt x="23456" y="2059"/>
                  </a:lnTo>
                  <a:cubicBezTo>
                    <a:pt x="22132" y="711"/>
                    <a:pt x="20368" y="0"/>
                    <a:pt x="18480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804;p30"/>
            <p:cNvSpPr/>
            <p:nvPr/>
          </p:nvSpPr>
          <p:spPr>
            <a:xfrm rot="2773217">
              <a:off x="6609307" y="469823"/>
              <a:ext cx="45109" cy="41822"/>
            </a:xfrm>
            <a:custGeom>
              <a:avLst/>
              <a:gdLst/>
              <a:ahLst/>
              <a:cxnLst/>
              <a:rect l="l" t="t" r="r" b="b"/>
              <a:pathLst>
                <a:path w="26226" h="24315" extrusionOk="0">
                  <a:moveTo>
                    <a:pt x="10638" y="8164"/>
                  </a:moveTo>
                  <a:cubicBezTo>
                    <a:pt x="11079" y="8164"/>
                    <a:pt x="11569" y="8286"/>
                    <a:pt x="12084" y="8678"/>
                  </a:cubicBezTo>
                  <a:lnTo>
                    <a:pt x="16152" y="11742"/>
                  </a:lnTo>
                  <a:cubicBezTo>
                    <a:pt x="17427" y="12698"/>
                    <a:pt x="17182" y="13972"/>
                    <a:pt x="17010" y="14462"/>
                  </a:cubicBezTo>
                  <a:cubicBezTo>
                    <a:pt x="16838" y="14977"/>
                    <a:pt x="16275" y="16153"/>
                    <a:pt x="14682" y="16153"/>
                  </a:cubicBezTo>
                  <a:lnTo>
                    <a:pt x="10613" y="16153"/>
                  </a:lnTo>
                  <a:cubicBezTo>
                    <a:pt x="9265" y="16153"/>
                    <a:pt x="8162" y="15050"/>
                    <a:pt x="8162" y="13703"/>
                  </a:cubicBezTo>
                  <a:lnTo>
                    <a:pt x="8162" y="10639"/>
                  </a:lnTo>
                  <a:cubicBezTo>
                    <a:pt x="8162" y="9266"/>
                    <a:pt x="9118" y="8629"/>
                    <a:pt x="9510" y="8433"/>
                  </a:cubicBezTo>
                  <a:cubicBezTo>
                    <a:pt x="9731" y="8311"/>
                    <a:pt x="10148" y="8164"/>
                    <a:pt x="10638" y="8164"/>
                  </a:cubicBezTo>
                  <a:close/>
                  <a:moveTo>
                    <a:pt x="10631" y="1"/>
                  </a:moveTo>
                  <a:cubicBezTo>
                    <a:pt x="9018" y="1"/>
                    <a:pt x="7395" y="373"/>
                    <a:pt x="5883" y="1130"/>
                  </a:cubicBezTo>
                  <a:cubicBezTo>
                    <a:pt x="2256" y="2943"/>
                    <a:pt x="1" y="6570"/>
                    <a:pt x="1" y="10639"/>
                  </a:cubicBezTo>
                  <a:lnTo>
                    <a:pt x="1" y="13703"/>
                  </a:lnTo>
                  <a:cubicBezTo>
                    <a:pt x="1" y="19536"/>
                    <a:pt x="4756" y="24315"/>
                    <a:pt x="10613" y="24315"/>
                  </a:cubicBezTo>
                  <a:lnTo>
                    <a:pt x="14682" y="24315"/>
                  </a:lnTo>
                  <a:cubicBezTo>
                    <a:pt x="19314" y="24315"/>
                    <a:pt x="23260" y="21472"/>
                    <a:pt x="24755" y="17060"/>
                  </a:cubicBezTo>
                  <a:cubicBezTo>
                    <a:pt x="26225" y="12649"/>
                    <a:pt x="24779" y="8016"/>
                    <a:pt x="21054" y="5198"/>
                  </a:cubicBezTo>
                  <a:lnTo>
                    <a:pt x="17010" y="2159"/>
                  </a:lnTo>
                  <a:cubicBezTo>
                    <a:pt x="15124" y="730"/>
                    <a:pt x="12887" y="1"/>
                    <a:pt x="10631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805;p30"/>
            <p:cNvSpPr/>
            <p:nvPr/>
          </p:nvSpPr>
          <p:spPr>
            <a:xfrm rot="2773217">
              <a:off x="6701248" y="507602"/>
              <a:ext cx="18509" cy="17148"/>
            </a:xfrm>
            <a:custGeom>
              <a:avLst/>
              <a:gdLst/>
              <a:ahLst/>
              <a:cxnLst/>
              <a:rect l="l" t="t" r="r" b="b"/>
              <a:pathLst>
                <a:path w="10761" h="9970" extrusionOk="0">
                  <a:moveTo>
                    <a:pt x="6275" y="0"/>
                  </a:moveTo>
                  <a:cubicBezTo>
                    <a:pt x="5227" y="0"/>
                    <a:pt x="4180" y="398"/>
                    <a:pt x="3383" y="1195"/>
                  </a:cubicBezTo>
                  <a:lnTo>
                    <a:pt x="1594" y="3009"/>
                  </a:lnTo>
                  <a:cubicBezTo>
                    <a:pt x="1" y="4602"/>
                    <a:pt x="1" y="7175"/>
                    <a:pt x="1594" y="8768"/>
                  </a:cubicBezTo>
                  <a:cubicBezTo>
                    <a:pt x="2378" y="9577"/>
                    <a:pt x="3432" y="9969"/>
                    <a:pt x="4486" y="9969"/>
                  </a:cubicBezTo>
                  <a:cubicBezTo>
                    <a:pt x="5515" y="9969"/>
                    <a:pt x="6569" y="9577"/>
                    <a:pt x="7353" y="8768"/>
                  </a:cubicBezTo>
                  <a:lnTo>
                    <a:pt x="9167" y="6979"/>
                  </a:lnTo>
                  <a:cubicBezTo>
                    <a:pt x="10760" y="5386"/>
                    <a:pt x="10760" y="2788"/>
                    <a:pt x="9167" y="1195"/>
                  </a:cubicBezTo>
                  <a:cubicBezTo>
                    <a:pt x="8371" y="398"/>
                    <a:pt x="7323" y="0"/>
                    <a:pt x="627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806;p30"/>
            <p:cNvSpPr/>
            <p:nvPr/>
          </p:nvSpPr>
          <p:spPr>
            <a:xfrm rot="2773217">
              <a:off x="6627022" y="401194"/>
              <a:ext cx="19477" cy="18118"/>
            </a:xfrm>
            <a:custGeom>
              <a:avLst/>
              <a:gdLst/>
              <a:ahLst/>
              <a:cxnLst/>
              <a:rect l="l" t="t" r="r" b="b"/>
              <a:pathLst>
                <a:path w="11324" h="10534" extrusionOk="0">
                  <a:moveTo>
                    <a:pt x="4485" y="0"/>
                  </a:moveTo>
                  <a:cubicBezTo>
                    <a:pt x="3438" y="0"/>
                    <a:pt x="2390" y="399"/>
                    <a:pt x="1593" y="1195"/>
                  </a:cubicBezTo>
                  <a:cubicBezTo>
                    <a:pt x="0" y="2788"/>
                    <a:pt x="0" y="5386"/>
                    <a:pt x="1593" y="6979"/>
                  </a:cubicBezTo>
                  <a:lnTo>
                    <a:pt x="3946" y="9332"/>
                  </a:lnTo>
                  <a:cubicBezTo>
                    <a:pt x="4755" y="10116"/>
                    <a:pt x="5784" y="10533"/>
                    <a:pt x="6838" y="10533"/>
                  </a:cubicBezTo>
                  <a:cubicBezTo>
                    <a:pt x="7892" y="10533"/>
                    <a:pt x="8921" y="10116"/>
                    <a:pt x="9730" y="9332"/>
                  </a:cubicBezTo>
                  <a:cubicBezTo>
                    <a:pt x="11323" y="7739"/>
                    <a:pt x="11323" y="5141"/>
                    <a:pt x="9730" y="3548"/>
                  </a:cubicBezTo>
                  <a:lnTo>
                    <a:pt x="7377" y="1195"/>
                  </a:lnTo>
                  <a:cubicBezTo>
                    <a:pt x="6581" y="399"/>
                    <a:pt x="5533" y="0"/>
                    <a:pt x="448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807;p30"/>
            <p:cNvSpPr/>
            <p:nvPr/>
          </p:nvSpPr>
          <p:spPr>
            <a:xfrm rot="2773217">
              <a:off x="6602394" y="365455"/>
              <a:ext cx="14039" cy="19224"/>
            </a:xfrm>
            <a:custGeom>
              <a:avLst/>
              <a:gdLst/>
              <a:ahLst/>
              <a:cxnLst/>
              <a:rect l="l" t="t" r="r" b="b"/>
              <a:pathLst>
                <a:path w="8162" h="11177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7083"/>
                  </a:lnTo>
                  <a:cubicBezTo>
                    <a:pt x="0" y="9338"/>
                    <a:pt x="1838" y="11176"/>
                    <a:pt x="4093" y="11176"/>
                  </a:cubicBezTo>
                  <a:cubicBezTo>
                    <a:pt x="6323" y="11176"/>
                    <a:pt x="8161" y="9338"/>
                    <a:pt x="8161" y="7083"/>
                  </a:cubicBezTo>
                  <a:lnTo>
                    <a:pt x="8161" y="4093"/>
                  </a:lnTo>
                  <a:cubicBezTo>
                    <a:pt x="8161" y="1838"/>
                    <a:pt x="6323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808;p30"/>
            <p:cNvSpPr/>
            <p:nvPr/>
          </p:nvSpPr>
          <p:spPr>
            <a:xfrm rot="2773217">
              <a:off x="6553725" y="412956"/>
              <a:ext cx="19183" cy="17823"/>
            </a:xfrm>
            <a:custGeom>
              <a:avLst/>
              <a:gdLst/>
              <a:ahLst/>
              <a:cxnLst/>
              <a:rect l="l" t="t" r="r" b="b"/>
              <a:pathLst>
                <a:path w="11153" h="10362" extrusionOk="0">
                  <a:moveTo>
                    <a:pt x="4474" y="0"/>
                  </a:moveTo>
                  <a:cubicBezTo>
                    <a:pt x="3432" y="0"/>
                    <a:pt x="2391" y="398"/>
                    <a:pt x="1594" y="1195"/>
                  </a:cubicBezTo>
                  <a:cubicBezTo>
                    <a:pt x="1" y="2788"/>
                    <a:pt x="1" y="5386"/>
                    <a:pt x="1594" y="6979"/>
                  </a:cubicBezTo>
                  <a:lnTo>
                    <a:pt x="3775" y="9160"/>
                  </a:lnTo>
                  <a:cubicBezTo>
                    <a:pt x="4584" y="9969"/>
                    <a:pt x="5613" y="10361"/>
                    <a:pt x="6667" y="10361"/>
                  </a:cubicBezTo>
                  <a:cubicBezTo>
                    <a:pt x="7721" y="10361"/>
                    <a:pt x="8751" y="9969"/>
                    <a:pt x="9559" y="9160"/>
                  </a:cubicBezTo>
                  <a:cubicBezTo>
                    <a:pt x="11152" y="7567"/>
                    <a:pt x="11152" y="4994"/>
                    <a:pt x="9559" y="3401"/>
                  </a:cubicBezTo>
                  <a:lnTo>
                    <a:pt x="7354" y="1195"/>
                  </a:lnTo>
                  <a:cubicBezTo>
                    <a:pt x="6557" y="398"/>
                    <a:pt x="5515" y="0"/>
                    <a:pt x="4474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809;p30"/>
            <p:cNvSpPr/>
            <p:nvPr/>
          </p:nvSpPr>
          <p:spPr>
            <a:xfrm rot="2773217">
              <a:off x="6664376" y="516806"/>
              <a:ext cx="14039" cy="16357"/>
            </a:xfrm>
            <a:custGeom>
              <a:avLst/>
              <a:gdLst/>
              <a:ahLst/>
              <a:cxnLst/>
              <a:rect l="l" t="t" r="r" b="b"/>
              <a:pathLst>
                <a:path w="8162" h="9510" extrusionOk="0">
                  <a:moveTo>
                    <a:pt x="4093" y="0"/>
                  </a:moveTo>
                  <a:cubicBezTo>
                    <a:pt x="1838" y="0"/>
                    <a:pt x="0" y="1814"/>
                    <a:pt x="0" y="4069"/>
                  </a:cubicBezTo>
                  <a:lnTo>
                    <a:pt x="0" y="5441"/>
                  </a:lnTo>
                  <a:cubicBezTo>
                    <a:pt x="0" y="7696"/>
                    <a:pt x="1838" y="9510"/>
                    <a:pt x="4093" y="9510"/>
                  </a:cubicBezTo>
                  <a:cubicBezTo>
                    <a:pt x="6348" y="9510"/>
                    <a:pt x="8161" y="7696"/>
                    <a:pt x="8161" y="5441"/>
                  </a:cubicBezTo>
                  <a:lnTo>
                    <a:pt x="8161" y="4069"/>
                  </a:lnTo>
                  <a:cubicBezTo>
                    <a:pt x="8161" y="1814"/>
                    <a:pt x="6348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810;p30"/>
            <p:cNvSpPr/>
            <p:nvPr/>
          </p:nvSpPr>
          <p:spPr>
            <a:xfrm rot="2773217">
              <a:off x="6682007" y="533412"/>
              <a:ext cx="57164" cy="57205"/>
            </a:xfrm>
            <a:custGeom>
              <a:avLst/>
              <a:gdLst/>
              <a:ahLst/>
              <a:cxnLst/>
              <a:rect l="l" t="t" r="r" b="b"/>
              <a:pathLst>
                <a:path w="33235" h="33259" extrusionOk="0">
                  <a:moveTo>
                    <a:pt x="18186" y="8529"/>
                  </a:moveTo>
                  <a:lnTo>
                    <a:pt x="24706" y="15049"/>
                  </a:lnTo>
                  <a:lnTo>
                    <a:pt x="15049" y="24730"/>
                  </a:lnTo>
                  <a:lnTo>
                    <a:pt x="8530" y="18186"/>
                  </a:lnTo>
                  <a:lnTo>
                    <a:pt x="18186" y="8529"/>
                  </a:lnTo>
                  <a:close/>
                  <a:moveTo>
                    <a:pt x="18186" y="0"/>
                  </a:moveTo>
                  <a:cubicBezTo>
                    <a:pt x="16250" y="0"/>
                    <a:pt x="14412" y="760"/>
                    <a:pt x="13039" y="2133"/>
                  </a:cubicBezTo>
                  <a:lnTo>
                    <a:pt x="2133" y="13039"/>
                  </a:lnTo>
                  <a:cubicBezTo>
                    <a:pt x="736" y="14436"/>
                    <a:pt x="1" y="16250"/>
                    <a:pt x="1" y="18210"/>
                  </a:cubicBezTo>
                  <a:cubicBezTo>
                    <a:pt x="1" y="20147"/>
                    <a:pt x="736" y="21960"/>
                    <a:pt x="2133" y="23357"/>
                  </a:cubicBezTo>
                  <a:lnTo>
                    <a:pt x="9902" y="31127"/>
                  </a:lnTo>
                  <a:cubicBezTo>
                    <a:pt x="11275" y="32499"/>
                    <a:pt x="13088" y="33259"/>
                    <a:pt x="15049" y="33259"/>
                  </a:cubicBezTo>
                  <a:cubicBezTo>
                    <a:pt x="16985" y="33259"/>
                    <a:pt x="18823" y="32499"/>
                    <a:pt x="20196" y="31127"/>
                  </a:cubicBezTo>
                  <a:lnTo>
                    <a:pt x="31102" y="20196"/>
                  </a:lnTo>
                  <a:cubicBezTo>
                    <a:pt x="32475" y="18823"/>
                    <a:pt x="33235" y="17010"/>
                    <a:pt x="33235" y="15049"/>
                  </a:cubicBezTo>
                  <a:cubicBezTo>
                    <a:pt x="33235" y="13113"/>
                    <a:pt x="32475" y="11274"/>
                    <a:pt x="31102" y="9902"/>
                  </a:cubicBezTo>
                  <a:lnTo>
                    <a:pt x="23333" y="2133"/>
                  </a:lnTo>
                  <a:cubicBezTo>
                    <a:pt x="21961" y="760"/>
                    <a:pt x="20122" y="0"/>
                    <a:pt x="18186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814;p30"/>
            <p:cNvSpPr/>
            <p:nvPr/>
          </p:nvSpPr>
          <p:spPr>
            <a:xfrm>
              <a:off x="6534843" y="471527"/>
              <a:ext cx="13916" cy="13916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69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1" y="3015"/>
                    <a:pt x="1" y="4093"/>
                  </a:cubicBezTo>
                  <a:cubicBezTo>
                    <a:pt x="1" y="5172"/>
                    <a:pt x="442" y="6226"/>
                    <a:pt x="1201" y="6985"/>
                  </a:cubicBezTo>
                  <a:cubicBezTo>
                    <a:pt x="1961" y="7745"/>
                    <a:pt x="3015" y="8162"/>
                    <a:pt x="4069" y="8162"/>
                  </a:cubicBezTo>
                  <a:cubicBezTo>
                    <a:pt x="5147" y="8162"/>
                    <a:pt x="6201" y="7745"/>
                    <a:pt x="6961" y="6985"/>
                  </a:cubicBezTo>
                  <a:cubicBezTo>
                    <a:pt x="7721" y="6226"/>
                    <a:pt x="8162" y="5172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3" name="Grupo 42"/>
            <p:cNvGrpSpPr/>
            <p:nvPr/>
          </p:nvGrpSpPr>
          <p:grpSpPr>
            <a:xfrm>
              <a:off x="6258712" y="328447"/>
              <a:ext cx="599269" cy="319967"/>
              <a:chOff x="1450738" y="3011882"/>
              <a:chExt cx="599269" cy="319967"/>
            </a:xfrm>
            <a:solidFill>
              <a:srgbClr val="476E87"/>
            </a:solidFill>
          </p:grpSpPr>
          <p:sp>
            <p:nvSpPr>
              <p:cNvPr id="44" name="Google Shape;812;p30"/>
              <p:cNvSpPr/>
              <p:nvPr/>
            </p:nvSpPr>
            <p:spPr>
              <a:xfrm>
                <a:off x="1450738" y="3011882"/>
                <a:ext cx="360418" cy="319967"/>
              </a:xfrm>
              <a:custGeom>
                <a:avLst/>
                <a:gdLst/>
                <a:ahLst/>
                <a:cxnLst/>
                <a:rect l="l" t="t" r="r" b="b"/>
                <a:pathLst>
                  <a:path w="211389" h="187664" extrusionOk="0">
                    <a:moveTo>
                      <a:pt x="105707" y="0"/>
                    </a:moveTo>
                    <a:cubicBezTo>
                      <a:pt x="96786" y="0"/>
                      <a:pt x="88771" y="4632"/>
                      <a:pt x="84311" y="12353"/>
                    </a:cubicBezTo>
                    <a:lnTo>
                      <a:pt x="4486" y="150656"/>
                    </a:lnTo>
                    <a:cubicBezTo>
                      <a:pt x="1" y="158376"/>
                      <a:pt x="1" y="167616"/>
                      <a:pt x="4486" y="175336"/>
                    </a:cubicBezTo>
                    <a:cubicBezTo>
                      <a:pt x="8946" y="183056"/>
                      <a:pt x="16936" y="187664"/>
                      <a:pt x="25857" y="187664"/>
                    </a:cubicBezTo>
                    <a:lnTo>
                      <a:pt x="185557" y="187664"/>
                    </a:lnTo>
                    <a:cubicBezTo>
                      <a:pt x="194478" y="187664"/>
                      <a:pt x="202468" y="183056"/>
                      <a:pt x="206928" y="175336"/>
                    </a:cubicBezTo>
                    <a:cubicBezTo>
                      <a:pt x="211389" y="167616"/>
                      <a:pt x="211389" y="158376"/>
                      <a:pt x="206928" y="150656"/>
                    </a:cubicBezTo>
                    <a:lnTo>
                      <a:pt x="177763" y="100119"/>
                    </a:lnTo>
                    <a:cubicBezTo>
                      <a:pt x="176991" y="98805"/>
                      <a:pt x="175625" y="98074"/>
                      <a:pt x="174218" y="98074"/>
                    </a:cubicBezTo>
                    <a:cubicBezTo>
                      <a:pt x="173525" y="98074"/>
                      <a:pt x="172822" y="98252"/>
                      <a:pt x="172175" y="98624"/>
                    </a:cubicBezTo>
                    <a:cubicBezTo>
                      <a:pt x="170214" y="99751"/>
                      <a:pt x="169552" y="102251"/>
                      <a:pt x="170680" y="104212"/>
                    </a:cubicBezTo>
                    <a:lnTo>
                      <a:pt x="199845" y="154724"/>
                    </a:lnTo>
                    <a:cubicBezTo>
                      <a:pt x="202835" y="159896"/>
                      <a:pt x="202835" y="166072"/>
                      <a:pt x="199845" y="171243"/>
                    </a:cubicBezTo>
                    <a:cubicBezTo>
                      <a:pt x="196855" y="176414"/>
                      <a:pt x="191512" y="179503"/>
                      <a:pt x="185557" y="179503"/>
                    </a:cubicBezTo>
                    <a:lnTo>
                      <a:pt x="25857" y="179503"/>
                    </a:lnTo>
                    <a:cubicBezTo>
                      <a:pt x="19877" y="179503"/>
                      <a:pt x="14534" y="176414"/>
                      <a:pt x="11544" y="171243"/>
                    </a:cubicBezTo>
                    <a:cubicBezTo>
                      <a:pt x="8554" y="166072"/>
                      <a:pt x="8554" y="159896"/>
                      <a:pt x="11544" y="154724"/>
                    </a:cubicBezTo>
                    <a:lnTo>
                      <a:pt x="91394" y="16446"/>
                    </a:lnTo>
                    <a:cubicBezTo>
                      <a:pt x="94384" y="11274"/>
                      <a:pt x="99727" y="8186"/>
                      <a:pt x="105707" y="8186"/>
                    </a:cubicBezTo>
                    <a:cubicBezTo>
                      <a:pt x="111663" y="8186"/>
                      <a:pt x="117005" y="11274"/>
                      <a:pt x="119996" y="16446"/>
                    </a:cubicBezTo>
                    <a:lnTo>
                      <a:pt x="154332" y="75879"/>
                    </a:lnTo>
                    <a:cubicBezTo>
                      <a:pt x="155088" y="77193"/>
                      <a:pt x="156459" y="77924"/>
                      <a:pt x="157865" y="77924"/>
                    </a:cubicBezTo>
                    <a:cubicBezTo>
                      <a:pt x="158557" y="77924"/>
                      <a:pt x="159257" y="77747"/>
                      <a:pt x="159896" y="77374"/>
                    </a:cubicBezTo>
                    <a:cubicBezTo>
                      <a:pt x="161857" y="76247"/>
                      <a:pt x="162518" y="73747"/>
                      <a:pt x="161391" y="71811"/>
                    </a:cubicBezTo>
                    <a:lnTo>
                      <a:pt x="127079" y="12353"/>
                    </a:lnTo>
                    <a:cubicBezTo>
                      <a:pt x="122618" y="4632"/>
                      <a:pt x="114628" y="0"/>
                      <a:pt x="105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5" name="Grupo 44"/>
              <p:cNvGrpSpPr/>
              <p:nvPr/>
            </p:nvGrpSpPr>
            <p:grpSpPr>
              <a:xfrm rot="10800000">
                <a:off x="1809427" y="3201342"/>
                <a:ext cx="240580" cy="130507"/>
                <a:chOff x="1798019" y="3060450"/>
                <a:chExt cx="240580" cy="130507"/>
              </a:xfrm>
              <a:grpFill/>
            </p:grpSpPr>
            <p:sp>
              <p:nvSpPr>
                <p:cNvPr id="46" name="Google Shape;801;p30"/>
                <p:cNvSpPr/>
                <p:nvPr/>
              </p:nvSpPr>
              <p:spPr>
                <a:xfrm>
                  <a:off x="2017184" y="3176803"/>
                  <a:ext cx="16063" cy="14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8229" extrusionOk="0">
                      <a:moveTo>
                        <a:pt x="4698" y="1"/>
                      </a:moveTo>
                      <a:cubicBezTo>
                        <a:pt x="3328" y="1"/>
                        <a:pt x="1984" y="684"/>
                        <a:pt x="1201" y="1930"/>
                      </a:cubicBezTo>
                      <a:cubicBezTo>
                        <a:pt x="0" y="3841"/>
                        <a:pt x="539" y="6366"/>
                        <a:pt x="2451" y="7567"/>
                      </a:cubicBezTo>
                      <a:cubicBezTo>
                        <a:pt x="3137" y="8008"/>
                        <a:pt x="3897" y="8228"/>
                        <a:pt x="4632" y="8228"/>
                      </a:cubicBezTo>
                      <a:cubicBezTo>
                        <a:pt x="5980" y="8228"/>
                        <a:pt x="7304" y="7542"/>
                        <a:pt x="8088" y="6341"/>
                      </a:cubicBezTo>
                      <a:lnTo>
                        <a:pt x="8162" y="6219"/>
                      </a:lnTo>
                      <a:cubicBezTo>
                        <a:pt x="9338" y="4307"/>
                        <a:pt x="8750" y="1807"/>
                        <a:pt x="6838" y="606"/>
                      </a:cubicBezTo>
                      <a:cubicBezTo>
                        <a:pt x="6172" y="196"/>
                        <a:pt x="5431" y="1"/>
                        <a:pt x="46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" name="Google Shape;803;p30"/>
                <p:cNvSpPr/>
                <p:nvPr/>
              </p:nvSpPr>
              <p:spPr>
                <a:xfrm>
                  <a:off x="1904550" y="3065602"/>
                  <a:ext cx="58556" cy="5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4" h="33333" extrusionOk="0">
                      <a:moveTo>
                        <a:pt x="18480" y="8628"/>
                      </a:moveTo>
                      <a:lnTo>
                        <a:pt x="25416" y="15539"/>
                      </a:lnTo>
                      <a:lnTo>
                        <a:pt x="16250" y="24705"/>
                      </a:lnTo>
                      <a:lnTo>
                        <a:pt x="9314" y="17794"/>
                      </a:lnTo>
                      <a:lnTo>
                        <a:pt x="18480" y="8628"/>
                      </a:lnTo>
                      <a:close/>
                      <a:moveTo>
                        <a:pt x="18480" y="0"/>
                      </a:moveTo>
                      <a:cubicBezTo>
                        <a:pt x="16593" y="0"/>
                        <a:pt x="14829" y="711"/>
                        <a:pt x="13505" y="2059"/>
                      </a:cubicBezTo>
                      <a:lnTo>
                        <a:pt x="2746" y="12819"/>
                      </a:lnTo>
                      <a:cubicBezTo>
                        <a:pt x="1" y="15563"/>
                        <a:pt x="1" y="20024"/>
                        <a:pt x="2746" y="22769"/>
                      </a:cubicBezTo>
                      <a:lnTo>
                        <a:pt x="11275" y="31274"/>
                      </a:lnTo>
                      <a:cubicBezTo>
                        <a:pt x="12647" y="32646"/>
                        <a:pt x="14436" y="33332"/>
                        <a:pt x="16250" y="33332"/>
                      </a:cubicBezTo>
                      <a:cubicBezTo>
                        <a:pt x="18039" y="33332"/>
                        <a:pt x="19853" y="32646"/>
                        <a:pt x="21225" y="31274"/>
                      </a:cubicBezTo>
                      <a:lnTo>
                        <a:pt x="31985" y="20514"/>
                      </a:lnTo>
                      <a:cubicBezTo>
                        <a:pt x="33308" y="19191"/>
                        <a:pt x="34043" y="17426"/>
                        <a:pt x="34043" y="15539"/>
                      </a:cubicBezTo>
                      <a:cubicBezTo>
                        <a:pt x="34043" y="13676"/>
                        <a:pt x="33308" y="11912"/>
                        <a:pt x="31985" y="10564"/>
                      </a:cubicBezTo>
                      <a:lnTo>
                        <a:pt x="23456" y="2059"/>
                      </a:lnTo>
                      <a:cubicBezTo>
                        <a:pt x="22132" y="711"/>
                        <a:pt x="20368" y="0"/>
                        <a:pt x="184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" name="Google Shape;804;p30"/>
                <p:cNvSpPr/>
                <p:nvPr/>
              </p:nvSpPr>
              <p:spPr>
                <a:xfrm>
                  <a:off x="1881527" y="3112972"/>
                  <a:ext cx="45109" cy="4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6" h="24315" extrusionOk="0">
                      <a:moveTo>
                        <a:pt x="10638" y="8164"/>
                      </a:moveTo>
                      <a:cubicBezTo>
                        <a:pt x="11079" y="8164"/>
                        <a:pt x="11569" y="8286"/>
                        <a:pt x="12084" y="8678"/>
                      </a:cubicBezTo>
                      <a:lnTo>
                        <a:pt x="16152" y="11742"/>
                      </a:lnTo>
                      <a:cubicBezTo>
                        <a:pt x="17427" y="12698"/>
                        <a:pt x="17182" y="13972"/>
                        <a:pt x="17010" y="14462"/>
                      </a:cubicBezTo>
                      <a:cubicBezTo>
                        <a:pt x="16838" y="14977"/>
                        <a:pt x="16275" y="16153"/>
                        <a:pt x="14682" y="16153"/>
                      </a:cubicBezTo>
                      <a:lnTo>
                        <a:pt x="10613" y="16153"/>
                      </a:lnTo>
                      <a:cubicBezTo>
                        <a:pt x="9265" y="16153"/>
                        <a:pt x="8162" y="15050"/>
                        <a:pt x="8162" y="13703"/>
                      </a:cubicBezTo>
                      <a:lnTo>
                        <a:pt x="8162" y="10639"/>
                      </a:lnTo>
                      <a:cubicBezTo>
                        <a:pt x="8162" y="9266"/>
                        <a:pt x="9118" y="8629"/>
                        <a:pt x="9510" y="8433"/>
                      </a:cubicBezTo>
                      <a:cubicBezTo>
                        <a:pt x="9731" y="8311"/>
                        <a:pt x="10148" y="8164"/>
                        <a:pt x="10638" y="8164"/>
                      </a:cubicBezTo>
                      <a:close/>
                      <a:moveTo>
                        <a:pt x="10631" y="1"/>
                      </a:moveTo>
                      <a:cubicBezTo>
                        <a:pt x="9018" y="1"/>
                        <a:pt x="7395" y="373"/>
                        <a:pt x="5883" y="1130"/>
                      </a:cubicBezTo>
                      <a:cubicBezTo>
                        <a:pt x="2256" y="2943"/>
                        <a:pt x="1" y="6570"/>
                        <a:pt x="1" y="10639"/>
                      </a:cubicBezTo>
                      <a:lnTo>
                        <a:pt x="1" y="13703"/>
                      </a:lnTo>
                      <a:cubicBezTo>
                        <a:pt x="1" y="19536"/>
                        <a:pt x="4756" y="24315"/>
                        <a:pt x="10613" y="24315"/>
                      </a:cubicBezTo>
                      <a:lnTo>
                        <a:pt x="14682" y="24315"/>
                      </a:lnTo>
                      <a:cubicBezTo>
                        <a:pt x="19314" y="24315"/>
                        <a:pt x="23260" y="21472"/>
                        <a:pt x="24755" y="17060"/>
                      </a:cubicBezTo>
                      <a:cubicBezTo>
                        <a:pt x="26225" y="12649"/>
                        <a:pt x="24779" y="8016"/>
                        <a:pt x="21054" y="5198"/>
                      </a:cubicBezTo>
                      <a:lnTo>
                        <a:pt x="17010" y="2159"/>
                      </a:lnTo>
                      <a:cubicBezTo>
                        <a:pt x="15124" y="730"/>
                        <a:pt x="12887" y="1"/>
                        <a:pt x="1063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" name="Google Shape;805;p30"/>
                <p:cNvSpPr/>
                <p:nvPr/>
              </p:nvSpPr>
              <p:spPr>
                <a:xfrm>
                  <a:off x="1967608" y="3086133"/>
                  <a:ext cx="18509" cy="1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9970" extrusionOk="0">
                      <a:moveTo>
                        <a:pt x="6275" y="0"/>
                      </a:moveTo>
                      <a:cubicBezTo>
                        <a:pt x="5227" y="0"/>
                        <a:pt x="4180" y="398"/>
                        <a:pt x="3383" y="1195"/>
                      </a:cubicBezTo>
                      <a:lnTo>
                        <a:pt x="1594" y="3009"/>
                      </a:lnTo>
                      <a:cubicBezTo>
                        <a:pt x="1" y="4602"/>
                        <a:pt x="1" y="7175"/>
                        <a:pt x="1594" y="8768"/>
                      </a:cubicBezTo>
                      <a:cubicBezTo>
                        <a:pt x="2378" y="9577"/>
                        <a:pt x="3432" y="9969"/>
                        <a:pt x="4486" y="9969"/>
                      </a:cubicBezTo>
                      <a:cubicBezTo>
                        <a:pt x="5515" y="9969"/>
                        <a:pt x="6569" y="9577"/>
                        <a:pt x="7353" y="8768"/>
                      </a:cubicBezTo>
                      <a:lnTo>
                        <a:pt x="9167" y="6979"/>
                      </a:lnTo>
                      <a:cubicBezTo>
                        <a:pt x="10760" y="5386"/>
                        <a:pt x="10760" y="2788"/>
                        <a:pt x="9167" y="1195"/>
                      </a:cubicBezTo>
                      <a:cubicBezTo>
                        <a:pt x="8371" y="398"/>
                        <a:pt x="7323" y="0"/>
                        <a:pt x="62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" name="Google Shape;806;p30"/>
                <p:cNvSpPr/>
                <p:nvPr/>
              </p:nvSpPr>
              <p:spPr>
                <a:xfrm>
                  <a:off x="1839626" y="3065603"/>
                  <a:ext cx="19477" cy="1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0534" extrusionOk="0">
                      <a:moveTo>
                        <a:pt x="4485" y="0"/>
                      </a:moveTo>
                      <a:cubicBezTo>
                        <a:pt x="3438" y="0"/>
                        <a:pt x="2390" y="399"/>
                        <a:pt x="1593" y="1195"/>
                      </a:cubicBezTo>
                      <a:cubicBezTo>
                        <a:pt x="0" y="2788"/>
                        <a:pt x="0" y="5386"/>
                        <a:pt x="1593" y="6979"/>
                      </a:cubicBezTo>
                      <a:lnTo>
                        <a:pt x="3946" y="9332"/>
                      </a:lnTo>
                      <a:cubicBezTo>
                        <a:pt x="4755" y="10116"/>
                        <a:pt x="5784" y="10533"/>
                        <a:pt x="6838" y="10533"/>
                      </a:cubicBezTo>
                      <a:cubicBezTo>
                        <a:pt x="7892" y="10533"/>
                        <a:pt x="8921" y="10116"/>
                        <a:pt x="9730" y="9332"/>
                      </a:cubicBezTo>
                      <a:cubicBezTo>
                        <a:pt x="11323" y="7739"/>
                        <a:pt x="11323" y="5141"/>
                        <a:pt x="9730" y="3548"/>
                      </a:cubicBezTo>
                      <a:lnTo>
                        <a:pt x="7377" y="1195"/>
                      </a:lnTo>
                      <a:cubicBezTo>
                        <a:pt x="6581" y="399"/>
                        <a:pt x="5533" y="0"/>
                        <a:pt x="44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" name="Google Shape;807;p30"/>
                <p:cNvSpPr/>
                <p:nvPr/>
              </p:nvSpPr>
              <p:spPr>
                <a:xfrm>
                  <a:off x="1798019" y="3060450"/>
                  <a:ext cx="14039" cy="1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11177" extrusionOk="0">
                      <a:moveTo>
                        <a:pt x="4093" y="0"/>
                      </a:moveTo>
                      <a:cubicBezTo>
                        <a:pt x="1838" y="0"/>
                        <a:pt x="0" y="1838"/>
                        <a:pt x="0" y="4093"/>
                      </a:cubicBezTo>
                      <a:lnTo>
                        <a:pt x="0" y="7083"/>
                      </a:lnTo>
                      <a:cubicBezTo>
                        <a:pt x="0" y="9338"/>
                        <a:pt x="1838" y="11176"/>
                        <a:pt x="4093" y="11176"/>
                      </a:cubicBezTo>
                      <a:cubicBezTo>
                        <a:pt x="6323" y="11176"/>
                        <a:pt x="8161" y="9338"/>
                        <a:pt x="8161" y="7083"/>
                      </a:cubicBezTo>
                      <a:lnTo>
                        <a:pt x="8161" y="4093"/>
                      </a:lnTo>
                      <a:cubicBezTo>
                        <a:pt x="8161" y="1838"/>
                        <a:pt x="6323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" name="Google Shape;808;p30"/>
                <p:cNvSpPr/>
                <p:nvPr/>
              </p:nvSpPr>
              <p:spPr>
                <a:xfrm>
                  <a:off x="1831735" y="3126813"/>
                  <a:ext cx="19183" cy="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10362" extrusionOk="0">
                      <a:moveTo>
                        <a:pt x="4474" y="0"/>
                      </a:moveTo>
                      <a:cubicBezTo>
                        <a:pt x="3432" y="0"/>
                        <a:pt x="2391" y="398"/>
                        <a:pt x="1594" y="1195"/>
                      </a:cubicBezTo>
                      <a:cubicBezTo>
                        <a:pt x="1" y="2788"/>
                        <a:pt x="1" y="5386"/>
                        <a:pt x="1594" y="6979"/>
                      </a:cubicBezTo>
                      <a:lnTo>
                        <a:pt x="3775" y="9160"/>
                      </a:lnTo>
                      <a:cubicBezTo>
                        <a:pt x="4584" y="9969"/>
                        <a:pt x="5613" y="10361"/>
                        <a:pt x="6667" y="10361"/>
                      </a:cubicBezTo>
                      <a:cubicBezTo>
                        <a:pt x="7721" y="10361"/>
                        <a:pt x="8751" y="9969"/>
                        <a:pt x="9559" y="9160"/>
                      </a:cubicBezTo>
                      <a:cubicBezTo>
                        <a:pt x="11152" y="7567"/>
                        <a:pt x="11152" y="4994"/>
                        <a:pt x="9559" y="3401"/>
                      </a:cubicBezTo>
                      <a:lnTo>
                        <a:pt x="7354" y="1195"/>
                      </a:lnTo>
                      <a:cubicBezTo>
                        <a:pt x="6557" y="398"/>
                        <a:pt x="5515" y="0"/>
                        <a:pt x="44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" name="Google Shape;809;p30"/>
                <p:cNvSpPr/>
                <p:nvPr/>
              </p:nvSpPr>
              <p:spPr>
                <a:xfrm>
                  <a:off x="1949145" y="3120858"/>
                  <a:ext cx="14039" cy="16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9510" extrusionOk="0">
                      <a:moveTo>
                        <a:pt x="4093" y="0"/>
                      </a:moveTo>
                      <a:cubicBezTo>
                        <a:pt x="1838" y="0"/>
                        <a:pt x="0" y="1814"/>
                        <a:pt x="0" y="4069"/>
                      </a:cubicBezTo>
                      <a:lnTo>
                        <a:pt x="0" y="5441"/>
                      </a:lnTo>
                      <a:cubicBezTo>
                        <a:pt x="0" y="7696"/>
                        <a:pt x="1838" y="9510"/>
                        <a:pt x="4093" y="9510"/>
                      </a:cubicBezTo>
                      <a:cubicBezTo>
                        <a:pt x="6348" y="9510"/>
                        <a:pt x="8161" y="7696"/>
                        <a:pt x="8161" y="5441"/>
                      </a:cubicBezTo>
                      <a:lnTo>
                        <a:pt x="8161" y="4069"/>
                      </a:lnTo>
                      <a:cubicBezTo>
                        <a:pt x="8161" y="1814"/>
                        <a:pt x="6348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4" name="Google Shape;810;p30"/>
                <p:cNvSpPr/>
                <p:nvPr/>
              </p:nvSpPr>
              <p:spPr>
                <a:xfrm>
                  <a:off x="1981435" y="3097757"/>
                  <a:ext cx="57164" cy="57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5" h="33259" extrusionOk="0">
                      <a:moveTo>
                        <a:pt x="18186" y="8529"/>
                      </a:moveTo>
                      <a:lnTo>
                        <a:pt x="24706" y="15049"/>
                      </a:lnTo>
                      <a:lnTo>
                        <a:pt x="15049" y="24730"/>
                      </a:lnTo>
                      <a:lnTo>
                        <a:pt x="8530" y="18186"/>
                      </a:lnTo>
                      <a:lnTo>
                        <a:pt x="18186" y="8529"/>
                      </a:lnTo>
                      <a:close/>
                      <a:moveTo>
                        <a:pt x="18186" y="0"/>
                      </a:moveTo>
                      <a:cubicBezTo>
                        <a:pt x="16250" y="0"/>
                        <a:pt x="14412" y="760"/>
                        <a:pt x="13039" y="2133"/>
                      </a:cubicBezTo>
                      <a:lnTo>
                        <a:pt x="2133" y="13039"/>
                      </a:lnTo>
                      <a:cubicBezTo>
                        <a:pt x="736" y="14436"/>
                        <a:pt x="1" y="16250"/>
                        <a:pt x="1" y="18210"/>
                      </a:cubicBezTo>
                      <a:cubicBezTo>
                        <a:pt x="1" y="20147"/>
                        <a:pt x="736" y="21960"/>
                        <a:pt x="2133" y="23357"/>
                      </a:cubicBezTo>
                      <a:lnTo>
                        <a:pt x="9902" y="31127"/>
                      </a:lnTo>
                      <a:cubicBezTo>
                        <a:pt x="11275" y="32499"/>
                        <a:pt x="13088" y="33259"/>
                        <a:pt x="15049" y="33259"/>
                      </a:cubicBezTo>
                      <a:cubicBezTo>
                        <a:pt x="16985" y="33259"/>
                        <a:pt x="18823" y="32499"/>
                        <a:pt x="20196" y="31127"/>
                      </a:cubicBezTo>
                      <a:lnTo>
                        <a:pt x="31102" y="20196"/>
                      </a:lnTo>
                      <a:cubicBezTo>
                        <a:pt x="32475" y="18823"/>
                        <a:pt x="33235" y="17010"/>
                        <a:pt x="33235" y="15049"/>
                      </a:cubicBezTo>
                      <a:cubicBezTo>
                        <a:pt x="33235" y="13113"/>
                        <a:pt x="32475" y="11274"/>
                        <a:pt x="31102" y="9902"/>
                      </a:cubicBezTo>
                      <a:lnTo>
                        <a:pt x="23333" y="2133"/>
                      </a:lnTo>
                      <a:cubicBezTo>
                        <a:pt x="21961" y="760"/>
                        <a:pt x="20122" y="0"/>
                        <a:pt x="181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83917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40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2" name="Imagen 11" descr="Una calle con edificios de fondo&#10;&#10;Descripción generada automáticamente">
            <a:extLst>
              <a:ext uri="{FF2B5EF4-FFF2-40B4-BE49-F238E27FC236}">
                <a16:creationId xmlns:a16="http://schemas.microsoft.com/office/drawing/2014/main" id="{3DD08722-5F0E-432F-BA7A-2C323AB66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1" y="1569736"/>
            <a:ext cx="5279998" cy="3734200"/>
          </a:xfrm>
          <a:prstGeom prst="rect">
            <a:avLst/>
          </a:prstGeom>
        </p:spPr>
      </p:pic>
      <p:pic>
        <p:nvPicPr>
          <p:cNvPr id="13" name="Imagen 12" descr="Imagen que contiene edificio, exterior, bicicleta, estacionado&#10;&#10;Descripción generada automáticamente">
            <a:extLst>
              <a:ext uri="{FF2B5EF4-FFF2-40B4-BE49-F238E27FC236}">
                <a16:creationId xmlns:a16="http://schemas.microsoft.com/office/drawing/2014/main" id="{916F67B3-B2E0-496A-B672-8D81E6FE95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6" y="1593639"/>
            <a:ext cx="5280002" cy="37342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D5AD8C8-89BF-408C-9922-2661290F0D2C}"/>
              </a:ext>
            </a:extLst>
          </p:cNvPr>
          <p:cNvSpPr txBox="1"/>
          <p:nvPr/>
        </p:nvSpPr>
        <p:spPr>
          <a:xfrm>
            <a:off x="517725" y="5295005"/>
            <a:ext cx="11218623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Nacional Municipio de San Andrés.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C2B5E85-94A9-46CC-A804-E19A3E94EC7E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4532AD59-63C3-4977-8B5F-1ECE91D71C0A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D83E35B8-4E77-49D4-8C45-B7F8443AA6B4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6161B7EC-DC3C-4E69-877F-3F4A6ACF4EA1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79203681-31B3-44B1-B181-6D06E5B4D58F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1012184F-B876-466D-83B3-8902EAFDD1BD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5C98634F-C7AB-4D8C-8FF7-4BAF5CCE8B06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4EA778B0-EBD4-4063-9A35-1A8826A80641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9292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41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5AD8C8-89BF-408C-9922-2661290F0D2C}"/>
              </a:ext>
            </a:extLst>
          </p:cNvPr>
          <p:cNvSpPr txBox="1"/>
          <p:nvPr/>
        </p:nvSpPr>
        <p:spPr>
          <a:xfrm>
            <a:off x="455651" y="5295005"/>
            <a:ext cx="11280698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Nacional Municipio de San Andrés.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Imagen que contiene exterior, edificio, camino, montaña&#10;&#10;Descripción generada automáticamente">
            <a:extLst>
              <a:ext uri="{FF2B5EF4-FFF2-40B4-BE49-F238E27FC236}">
                <a16:creationId xmlns:a16="http://schemas.microsoft.com/office/drawing/2014/main" id="{CA4DF8AB-5249-4B2E-A4C6-0269698AD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51" y="1587069"/>
            <a:ext cx="5279998" cy="3708513"/>
          </a:xfrm>
          <a:prstGeom prst="rect">
            <a:avLst/>
          </a:prstGeom>
        </p:spPr>
      </p:pic>
      <p:pic>
        <p:nvPicPr>
          <p:cNvPr id="11" name="Imagen 10" descr="Imagen que contiene exterior, edificio, calle, firmar&#10;&#10;Descripción generada automáticamente">
            <a:extLst>
              <a:ext uri="{FF2B5EF4-FFF2-40B4-BE49-F238E27FC236}">
                <a16:creationId xmlns:a16="http://schemas.microsoft.com/office/drawing/2014/main" id="{F505C30C-2476-48E5-A54F-260D013FB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1" y="1587069"/>
            <a:ext cx="5280002" cy="3708513"/>
          </a:xfrm>
          <a:prstGeom prst="rect">
            <a:avLst/>
          </a:prstGeom>
        </p:spPr>
      </p:pic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39F496C-6301-4E4E-9A0D-C2FEF35172CE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C9E184CB-F9B1-48EB-9CDB-04921430AC2F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C3A14EB5-27E3-4315-8E2E-49469B6AE73F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9A312BFE-5D30-4DC8-839D-E83B8B151130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0D58C89D-6C4C-418C-9408-552A44A1A1F2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48C6CD0A-0FCB-405D-8F50-FF05924D3AD1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98BF4CFF-BA17-476F-9870-71306691D175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2796DE34-8167-47FE-AAE4-F8BE0382202A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03403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a camioneta estacionada en la calle&#10;&#10;Descripción generada automáticamente">
            <a:extLst>
              <a:ext uri="{FF2B5EF4-FFF2-40B4-BE49-F238E27FC236}">
                <a16:creationId xmlns:a16="http://schemas.microsoft.com/office/drawing/2014/main" id="{EEDCB091-6DDE-4FF4-BAA2-54D66909A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4" y="1352423"/>
            <a:ext cx="5279999" cy="3960000"/>
          </a:xfrm>
          <a:prstGeom prst="rect">
            <a:avLst/>
          </a:prstGeom>
        </p:spPr>
      </p:pic>
      <p:pic>
        <p:nvPicPr>
          <p:cNvPr id="12" name="Imagen 11" descr="Imagen que contiene exterior, edificio, calle, camino&#10;&#10;Descripción generada automáticamente">
            <a:extLst>
              <a:ext uri="{FF2B5EF4-FFF2-40B4-BE49-F238E27FC236}">
                <a16:creationId xmlns:a16="http://schemas.microsoft.com/office/drawing/2014/main" id="{0238B2FC-F208-4712-9EBA-0079BD08B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87" y="1352423"/>
            <a:ext cx="5279999" cy="3960000"/>
          </a:xfrm>
          <a:prstGeom prst="rect">
            <a:avLst/>
          </a:prstGeom>
        </p:spPr>
      </p:pic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42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5AD8C8-89BF-408C-9922-2661290F0D2C}"/>
              </a:ext>
            </a:extLst>
          </p:cNvPr>
          <p:cNvSpPr txBox="1"/>
          <p:nvPr/>
        </p:nvSpPr>
        <p:spPr>
          <a:xfrm>
            <a:off x="372614" y="5308572"/>
            <a:ext cx="11446772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Nacional Municipio de Guaca.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4070D2E-1C91-4ADF-AFF7-5DC53A7AAD9E}"/>
              </a:ext>
            </a:extLst>
          </p:cNvPr>
          <p:cNvSpPr/>
          <p:nvPr/>
        </p:nvSpPr>
        <p:spPr>
          <a:xfrm>
            <a:off x="924705" y="236410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14" name="Google Shape;5224;p58">
            <a:extLst>
              <a:ext uri="{FF2B5EF4-FFF2-40B4-BE49-F238E27FC236}">
                <a16:creationId xmlns:a16="http://schemas.microsoft.com/office/drawing/2014/main" id="{666431DE-A2C8-4E7B-B6ED-5A0E73291F17}"/>
              </a:ext>
            </a:extLst>
          </p:cNvPr>
          <p:cNvGrpSpPr/>
          <p:nvPr/>
        </p:nvGrpSpPr>
        <p:grpSpPr>
          <a:xfrm>
            <a:off x="543021" y="374437"/>
            <a:ext cx="456408" cy="501296"/>
            <a:chOff x="7538896" y="1970156"/>
            <a:chExt cx="361147" cy="361529"/>
          </a:xfrm>
        </p:grpSpPr>
        <p:sp>
          <p:nvSpPr>
            <p:cNvPr id="16" name="Google Shape;5225;p58">
              <a:extLst>
                <a:ext uri="{FF2B5EF4-FFF2-40B4-BE49-F238E27FC236}">
                  <a16:creationId xmlns:a16="http://schemas.microsoft.com/office/drawing/2014/main" id="{C3E3B024-A0BE-4BF0-B6D4-1E9A6A0837C4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5226;p58">
              <a:extLst>
                <a:ext uri="{FF2B5EF4-FFF2-40B4-BE49-F238E27FC236}">
                  <a16:creationId xmlns:a16="http://schemas.microsoft.com/office/drawing/2014/main" id="{4084A95A-E277-4827-B809-0F5755418D29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227;p58">
              <a:extLst>
                <a:ext uri="{FF2B5EF4-FFF2-40B4-BE49-F238E27FC236}">
                  <a16:creationId xmlns:a16="http://schemas.microsoft.com/office/drawing/2014/main" id="{70B38196-4E6C-4F7D-867E-E7B9CDD6A1E8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5228;p58">
              <a:extLst>
                <a:ext uri="{FF2B5EF4-FFF2-40B4-BE49-F238E27FC236}">
                  <a16:creationId xmlns:a16="http://schemas.microsoft.com/office/drawing/2014/main" id="{02A6113A-A8E4-4D42-97B4-300F66C4B06F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5229;p58">
              <a:extLst>
                <a:ext uri="{FF2B5EF4-FFF2-40B4-BE49-F238E27FC236}">
                  <a16:creationId xmlns:a16="http://schemas.microsoft.com/office/drawing/2014/main" id="{0ADFE7E6-2696-495B-82B0-A19236B526F0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5230;p58">
              <a:extLst>
                <a:ext uri="{FF2B5EF4-FFF2-40B4-BE49-F238E27FC236}">
                  <a16:creationId xmlns:a16="http://schemas.microsoft.com/office/drawing/2014/main" id="{5E1DD5AA-7BA4-4F64-B4AC-09D00330F70B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69709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43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E1F21C-55E9-450B-AA33-6A27ADCB4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8113" y="1555333"/>
            <a:ext cx="6835774" cy="4109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D5AD8C8-89BF-408C-9922-2661290F0D2C}"/>
              </a:ext>
            </a:extLst>
          </p:cNvPr>
          <p:cNvSpPr txBox="1"/>
          <p:nvPr/>
        </p:nvSpPr>
        <p:spPr>
          <a:xfrm>
            <a:off x="2678114" y="5295004"/>
            <a:ext cx="6835774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Paso Nacional Municipio de Málaga.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05C9C3A-E62B-4B42-B435-A10ABFEA13AD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5" name="Google Shape;5224;p58">
            <a:extLst>
              <a:ext uri="{FF2B5EF4-FFF2-40B4-BE49-F238E27FC236}">
                <a16:creationId xmlns:a16="http://schemas.microsoft.com/office/drawing/2014/main" id="{E1406F11-97F6-412D-843E-39D9C2A8081F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6" name="Google Shape;5225;p58">
              <a:extLst>
                <a:ext uri="{FF2B5EF4-FFF2-40B4-BE49-F238E27FC236}">
                  <a16:creationId xmlns:a16="http://schemas.microsoft.com/office/drawing/2014/main" id="{A73E756C-A949-473B-B43C-2314AEB12FAE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6;p58">
              <a:extLst>
                <a:ext uri="{FF2B5EF4-FFF2-40B4-BE49-F238E27FC236}">
                  <a16:creationId xmlns:a16="http://schemas.microsoft.com/office/drawing/2014/main" id="{D58DCFAC-0D9A-49BE-A5A6-85EAE7028B5F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7;p58">
              <a:extLst>
                <a:ext uri="{FF2B5EF4-FFF2-40B4-BE49-F238E27FC236}">
                  <a16:creationId xmlns:a16="http://schemas.microsoft.com/office/drawing/2014/main" id="{50C58588-0392-4652-8277-8D4FCE945BBE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8;p58">
              <a:extLst>
                <a:ext uri="{FF2B5EF4-FFF2-40B4-BE49-F238E27FC236}">
                  <a16:creationId xmlns:a16="http://schemas.microsoft.com/office/drawing/2014/main" id="{F458B1DC-7EAF-4667-BF75-4AF459A423DE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9;p58">
              <a:extLst>
                <a:ext uri="{FF2B5EF4-FFF2-40B4-BE49-F238E27FC236}">
                  <a16:creationId xmlns:a16="http://schemas.microsoft.com/office/drawing/2014/main" id="{04C36CC1-358A-4FAD-B1A7-A13CAE22E419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30;p58">
              <a:extLst>
                <a:ext uri="{FF2B5EF4-FFF2-40B4-BE49-F238E27FC236}">
                  <a16:creationId xmlns:a16="http://schemas.microsoft.com/office/drawing/2014/main" id="{FD9B1244-FD0A-4C7B-9DA0-D8453A6DEEA7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365576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44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3" name="Imagen 2" descr="Vista de una carretera&#10;&#10;Descripción generada automáticamente">
            <a:extLst>
              <a:ext uri="{FF2B5EF4-FFF2-40B4-BE49-F238E27FC236}">
                <a16:creationId xmlns:a16="http://schemas.microsoft.com/office/drawing/2014/main" id="{0CF9A5E9-E078-4376-9A2D-FE7A4702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85" y="1629055"/>
            <a:ext cx="2969623" cy="4044273"/>
          </a:xfrm>
          <a:prstGeom prst="rect">
            <a:avLst/>
          </a:prstGeom>
        </p:spPr>
      </p:pic>
      <p:pic>
        <p:nvPicPr>
          <p:cNvPr id="7" name="Imagen 6" descr="Vista de una carretera&#10;&#10;Descripción generada automáticamente">
            <a:extLst>
              <a:ext uri="{FF2B5EF4-FFF2-40B4-BE49-F238E27FC236}">
                <a16:creationId xmlns:a16="http://schemas.microsoft.com/office/drawing/2014/main" id="{122C0B68-D58D-48CB-9606-407C917DD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8" r="12005"/>
          <a:stretch/>
        </p:blipFill>
        <p:spPr>
          <a:xfrm>
            <a:off x="4515844" y="1629055"/>
            <a:ext cx="6273622" cy="404427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4764984-5DE1-4B0B-A612-8CE71EBE71D7}"/>
              </a:ext>
            </a:extLst>
          </p:cNvPr>
          <p:cNvSpPr txBox="1"/>
          <p:nvPr/>
        </p:nvSpPr>
        <p:spPr>
          <a:xfrm>
            <a:off x="1051785" y="5303997"/>
            <a:ext cx="9737682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Puentes: PR16+240, PR21+650. Terminado 100 %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FF84E51-8DFB-4998-9D39-CE99C8B0CAB9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6" name="Google Shape;5224;p58">
            <a:extLst>
              <a:ext uri="{FF2B5EF4-FFF2-40B4-BE49-F238E27FC236}">
                <a16:creationId xmlns:a16="http://schemas.microsoft.com/office/drawing/2014/main" id="{D00367CF-66ED-4C90-9A0B-92CD0C03810F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7" name="Google Shape;5225;p58">
              <a:extLst>
                <a:ext uri="{FF2B5EF4-FFF2-40B4-BE49-F238E27FC236}">
                  <a16:creationId xmlns:a16="http://schemas.microsoft.com/office/drawing/2014/main" id="{F1EB1E4B-E811-4FF4-AF3C-C3D3108131B7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6;p58">
              <a:extLst>
                <a:ext uri="{FF2B5EF4-FFF2-40B4-BE49-F238E27FC236}">
                  <a16:creationId xmlns:a16="http://schemas.microsoft.com/office/drawing/2014/main" id="{1EB6ADC7-0F71-4DB3-90FC-3F513A2DB0C1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7;p58">
              <a:extLst>
                <a:ext uri="{FF2B5EF4-FFF2-40B4-BE49-F238E27FC236}">
                  <a16:creationId xmlns:a16="http://schemas.microsoft.com/office/drawing/2014/main" id="{BAF2ED81-0719-45A7-9ADB-D733B6BFDB55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8;p58">
              <a:extLst>
                <a:ext uri="{FF2B5EF4-FFF2-40B4-BE49-F238E27FC236}">
                  <a16:creationId xmlns:a16="http://schemas.microsoft.com/office/drawing/2014/main" id="{6C07F83F-B952-4268-A4E4-67A9242C6518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9;p58">
              <a:extLst>
                <a:ext uri="{FF2B5EF4-FFF2-40B4-BE49-F238E27FC236}">
                  <a16:creationId xmlns:a16="http://schemas.microsoft.com/office/drawing/2014/main" id="{C78D3621-E643-4E0F-9542-ADFE66789705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30;p58">
              <a:extLst>
                <a:ext uri="{FF2B5EF4-FFF2-40B4-BE49-F238E27FC236}">
                  <a16:creationId xmlns:a16="http://schemas.microsoft.com/office/drawing/2014/main" id="{77F7CBEA-7FF4-48D0-9FDB-33843F4062FD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772394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45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4" name="Imagen 3" descr="Una carretera cerca de una montaña&#10;&#10;Descripción generada automáticamente">
            <a:extLst>
              <a:ext uri="{FF2B5EF4-FFF2-40B4-BE49-F238E27FC236}">
                <a16:creationId xmlns:a16="http://schemas.microsoft.com/office/drawing/2014/main" id="{414A1D18-2CFE-4605-BCA0-91DB8BF9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723" y="1555333"/>
            <a:ext cx="6177402" cy="4146208"/>
          </a:xfrm>
          <a:prstGeom prst="rect">
            <a:avLst/>
          </a:prstGeom>
        </p:spPr>
      </p:pic>
      <p:pic>
        <p:nvPicPr>
          <p:cNvPr id="11" name="Imagen 10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B4FA038F-1895-42D6-BCCD-08D09607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7" y="1551726"/>
            <a:ext cx="2743200" cy="415511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D5AD8C8-89BF-408C-9922-2661290F0D2C}"/>
              </a:ext>
            </a:extLst>
          </p:cNvPr>
          <p:cNvSpPr txBox="1"/>
          <p:nvPr/>
        </p:nvSpPr>
        <p:spPr>
          <a:xfrm>
            <a:off x="1114467" y="5337514"/>
            <a:ext cx="9526658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/>
              <a:t>Puentes: PR17+260, PR61+080. Terminado 100 %</a:t>
            </a:r>
            <a:endParaRPr lang="es-CO" dirty="0"/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B5138CB-1056-44DB-A65A-7129C473AF27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C4071139-4A9E-48AE-9C6E-0292DD499C1C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87EB0F23-0DC8-472A-A128-C227158BB6B6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B6B2AF79-AAA0-4B48-B559-C9499324038D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F595EFC5-241E-49F0-AAB7-B25AEBAC6BCA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600EB5DE-ABAF-4D7D-9659-8E6C797A80B6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E148E9CA-724C-4664-8C6B-CD1C4102799A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348D7DDC-5DF6-4879-843D-7410BA07A8BB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520873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46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3" name="Imagen 12" descr="Una carretera con arboles de fondo&#10;&#10;Descripción generada automáticamente">
            <a:extLst>
              <a:ext uri="{FF2B5EF4-FFF2-40B4-BE49-F238E27FC236}">
                <a16:creationId xmlns:a16="http://schemas.microsoft.com/office/drawing/2014/main" id="{A3F282B7-3B24-4FF5-9232-2AC548AE6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16" y="1531430"/>
            <a:ext cx="2430001" cy="3958330"/>
          </a:xfrm>
          <a:prstGeom prst="rect">
            <a:avLst/>
          </a:prstGeom>
        </p:spPr>
      </p:pic>
      <p:pic>
        <p:nvPicPr>
          <p:cNvPr id="17" name="Imagen 16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03FBF5FA-3006-486C-9636-C075F1505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45" y="1555333"/>
            <a:ext cx="3240001" cy="3958330"/>
          </a:xfrm>
          <a:prstGeom prst="rect">
            <a:avLst/>
          </a:prstGeom>
        </p:spPr>
      </p:pic>
      <p:pic>
        <p:nvPicPr>
          <p:cNvPr id="16" name="Imagen 15" descr="Una carretera con montañas de fondo&#10;&#10;Descripción generada automáticamente">
            <a:extLst>
              <a:ext uri="{FF2B5EF4-FFF2-40B4-BE49-F238E27FC236}">
                <a16:creationId xmlns:a16="http://schemas.microsoft.com/office/drawing/2014/main" id="{77B7C411-A685-4780-BD42-5D8D69E6F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3"/>
          <a:stretch/>
        </p:blipFill>
        <p:spPr>
          <a:xfrm>
            <a:off x="4782871" y="1555333"/>
            <a:ext cx="3240001" cy="39583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27043E0-91A8-4B1F-9C27-4A1BAB9C291D}"/>
              </a:ext>
            </a:extLst>
          </p:cNvPr>
          <p:cNvSpPr txBox="1"/>
          <p:nvPr/>
        </p:nvSpPr>
        <p:spPr>
          <a:xfrm>
            <a:off x="629945" y="5352900"/>
            <a:ext cx="10812972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PR15+770 al PR25+000. Terminado 100%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0E392D46-9017-464C-A017-4EFDD8AE1121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8" name="Google Shape;5224;p58">
            <a:extLst>
              <a:ext uri="{FF2B5EF4-FFF2-40B4-BE49-F238E27FC236}">
                <a16:creationId xmlns:a16="http://schemas.microsoft.com/office/drawing/2014/main" id="{734E0C71-5FE3-4B1A-8B53-71F80B8426E3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9" name="Google Shape;5225;p58">
              <a:extLst>
                <a:ext uri="{FF2B5EF4-FFF2-40B4-BE49-F238E27FC236}">
                  <a16:creationId xmlns:a16="http://schemas.microsoft.com/office/drawing/2014/main" id="{393E52F9-90B2-4A1B-B4F4-E1FC56D73F29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6;p58">
              <a:extLst>
                <a:ext uri="{FF2B5EF4-FFF2-40B4-BE49-F238E27FC236}">
                  <a16:creationId xmlns:a16="http://schemas.microsoft.com/office/drawing/2014/main" id="{688CF12F-D2F4-428A-B1AB-BD460D4BFC1A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7;p58">
              <a:extLst>
                <a:ext uri="{FF2B5EF4-FFF2-40B4-BE49-F238E27FC236}">
                  <a16:creationId xmlns:a16="http://schemas.microsoft.com/office/drawing/2014/main" id="{BD7C4CAE-7BC4-4355-949E-EABC60A7458D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8;p58">
              <a:extLst>
                <a:ext uri="{FF2B5EF4-FFF2-40B4-BE49-F238E27FC236}">
                  <a16:creationId xmlns:a16="http://schemas.microsoft.com/office/drawing/2014/main" id="{AF45D2A0-81E9-46DA-B27D-6E2D83B63329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29;p58">
              <a:extLst>
                <a:ext uri="{FF2B5EF4-FFF2-40B4-BE49-F238E27FC236}">
                  <a16:creationId xmlns:a16="http://schemas.microsoft.com/office/drawing/2014/main" id="{078780D6-4504-4F5D-9648-AEEB6DE0953D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5230;p58">
              <a:extLst>
                <a:ext uri="{FF2B5EF4-FFF2-40B4-BE49-F238E27FC236}">
                  <a16:creationId xmlns:a16="http://schemas.microsoft.com/office/drawing/2014/main" id="{0CA1E757-DDB6-4F26-B3A5-136111E9F324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94307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47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16" name="Imagen 15" descr="Una carretera con arboles a los lados&#10;&#10;Descripción generada automáticamente">
            <a:extLst>
              <a:ext uri="{FF2B5EF4-FFF2-40B4-BE49-F238E27FC236}">
                <a16:creationId xmlns:a16="http://schemas.microsoft.com/office/drawing/2014/main" id="{483F2210-02E6-4A67-9B77-4B576C386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6" y="1733006"/>
            <a:ext cx="5454513" cy="3606654"/>
          </a:xfrm>
          <a:prstGeom prst="rect">
            <a:avLst/>
          </a:prstGeom>
        </p:spPr>
      </p:pic>
      <p:pic>
        <p:nvPicPr>
          <p:cNvPr id="17" name="Imagen 16" descr="Una carretera con coches&#10;&#10;Descripción generada automáticamente">
            <a:extLst>
              <a:ext uri="{FF2B5EF4-FFF2-40B4-BE49-F238E27FC236}">
                <a16:creationId xmlns:a16="http://schemas.microsoft.com/office/drawing/2014/main" id="{53EE2180-1E00-4534-AEEA-E2C66DA79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43" y="1733006"/>
            <a:ext cx="5259480" cy="3606654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A52EEF4B-FA10-4295-AF82-052ABC4DA14F}"/>
              </a:ext>
            </a:extLst>
          </p:cNvPr>
          <p:cNvSpPr txBox="1"/>
          <p:nvPr/>
        </p:nvSpPr>
        <p:spPr>
          <a:xfrm>
            <a:off x="594997" y="5339660"/>
            <a:ext cx="10909026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PR15+770 al PR25+000. Terminado 100%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BB25BD2-6B9B-4E03-B768-4D2F006C8797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79985CA4-0D93-4147-9AA8-622955FF9939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F03BED3C-0D69-400A-BF46-0310C8347EFD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75482336-1CE8-4C24-B976-176F35EC10F0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FC60C694-3776-4F84-A684-61CB46FE6B84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1FE65A32-E9C7-4023-A46D-4E5570A6BFB8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4EB620B9-82C1-4DCD-8172-DBA5BE5C0512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154387B9-812F-439F-9F56-B4DAD453FF6B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050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48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52EEF4B-FA10-4295-AF82-052ABC4DA14F}"/>
              </a:ext>
            </a:extLst>
          </p:cNvPr>
          <p:cNvSpPr txBox="1"/>
          <p:nvPr/>
        </p:nvSpPr>
        <p:spPr>
          <a:xfrm>
            <a:off x="354524" y="5290897"/>
            <a:ext cx="11384630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PR15+770 al PR25+000. Terminado 100%</a:t>
            </a:r>
            <a:endParaRPr lang="es-CO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 descr="Una carretera con arboles de fondo&#10;&#10;Descripción generada automáticamente">
            <a:extLst>
              <a:ext uri="{FF2B5EF4-FFF2-40B4-BE49-F238E27FC236}">
                <a16:creationId xmlns:a16="http://schemas.microsoft.com/office/drawing/2014/main" id="{92C8DF41-713D-4435-8D5A-2FBB26A8C2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"/>
          <a:stretch/>
        </p:blipFill>
        <p:spPr>
          <a:xfrm>
            <a:off x="354524" y="2050897"/>
            <a:ext cx="5488927" cy="3240000"/>
          </a:xfrm>
          <a:prstGeom prst="rect">
            <a:avLst/>
          </a:prstGeom>
        </p:spPr>
      </p:pic>
      <p:pic>
        <p:nvPicPr>
          <p:cNvPr id="9" name="Imagen 8" descr="Una carretera con arboles de fondo&#10;&#10;Descripción generada automáticamente">
            <a:extLst>
              <a:ext uri="{FF2B5EF4-FFF2-40B4-BE49-F238E27FC236}">
                <a16:creationId xmlns:a16="http://schemas.microsoft.com/office/drawing/2014/main" id="{CE20EB3C-C121-4EA7-B27F-9366FFF39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32" y="2050897"/>
            <a:ext cx="5760000" cy="3240000"/>
          </a:xfrm>
          <a:prstGeom prst="rect">
            <a:avLst/>
          </a:prstGeom>
        </p:spPr>
      </p:pic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EC468BB-E3FC-46A8-8247-F5CFC0BA4E06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8365AF97-7958-4BFE-AF8D-796F8D104052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16885DD7-F84B-459A-BD96-208DD2B1D9EE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652B0DF7-9B2B-4579-A7DA-78B34046B587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7786F955-D23A-4C21-834E-9065F8F7661D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72A7AB5B-74F9-4508-994C-E1F13B0E62FD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8E102D69-1336-4076-9256-9BD5D26D4593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D6757C6A-E174-479D-AC81-4D23FA531D01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269006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49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3" name="Imagen 2" descr="Una carretera a la orilla de una montaña&#10;&#10;Descripción generada automáticamente">
            <a:extLst>
              <a:ext uri="{FF2B5EF4-FFF2-40B4-BE49-F238E27FC236}">
                <a16:creationId xmlns:a16="http://schemas.microsoft.com/office/drawing/2014/main" id="{31B32234-DDE2-4A74-8EC2-ED006B5E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94" y="1662139"/>
            <a:ext cx="5280000" cy="3960000"/>
          </a:xfrm>
          <a:prstGeom prst="rect">
            <a:avLst/>
          </a:prstGeom>
        </p:spPr>
      </p:pic>
      <p:pic>
        <p:nvPicPr>
          <p:cNvPr id="5" name="Imagen 4" descr="Una carretera con montañas de fondo&#10;&#10;Descripción generada automáticamente">
            <a:extLst>
              <a:ext uri="{FF2B5EF4-FFF2-40B4-BE49-F238E27FC236}">
                <a16:creationId xmlns:a16="http://schemas.microsoft.com/office/drawing/2014/main" id="{29D9693B-18FE-4C5C-B73F-8A77EED0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608" y="1662139"/>
            <a:ext cx="5280000" cy="396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7CC70AF-66C6-4DF4-ACB7-B66501FF54C9}"/>
              </a:ext>
            </a:extLst>
          </p:cNvPr>
          <p:cNvSpPr txBox="1"/>
          <p:nvPr/>
        </p:nvSpPr>
        <p:spPr>
          <a:xfrm>
            <a:off x="466394" y="5252807"/>
            <a:ext cx="11259214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PR16+100. Muro de contención. Terminado 100 %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746213AF-6134-4ED6-8FB2-AF89B8D500DC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4" name="Google Shape;5224;p58">
            <a:extLst>
              <a:ext uri="{FF2B5EF4-FFF2-40B4-BE49-F238E27FC236}">
                <a16:creationId xmlns:a16="http://schemas.microsoft.com/office/drawing/2014/main" id="{BC915887-AF28-4542-AAAB-22DC5E22205A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5" name="Google Shape;5225;p58">
              <a:extLst>
                <a:ext uri="{FF2B5EF4-FFF2-40B4-BE49-F238E27FC236}">
                  <a16:creationId xmlns:a16="http://schemas.microsoft.com/office/drawing/2014/main" id="{22561F0C-2266-4BAC-8AD8-0F7E8BCD3643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5226;p58">
              <a:extLst>
                <a:ext uri="{FF2B5EF4-FFF2-40B4-BE49-F238E27FC236}">
                  <a16:creationId xmlns:a16="http://schemas.microsoft.com/office/drawing/2014/main" id="{FA2A22C0-1D11-4145-A8F4-74E3D785D272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7;p58">
              <a:extLst>
                <a:ext uri="{FF2B5EF4-FFF2-40B4-BE49-F238E27FC236}">
                  <a16:creationId xmlns:a16="http://schemas.microsoft.com/office/drawing/2014/main" id="{C85C84AC-AB51-40C8-95E8-01652660B509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28;p58">
              <a:extLst>
                <a:ext uri="{FF2B5EF4-FFF2-40B4-BE49-F238E27FC236}">
                  <a16:creationId xmlns:a16="http://schemas.microsoft.com/office/drawing/2014/main" id="{B3CFC3FF-18DA-4EEF-A561-C26905D7F83E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9;p58">
              <a:extLst>
                <a:ext uri="{FF2B5EF4-FFF2-40B4-BE49-F238E27FC236}">
                  <a16:creationId xmlns:a16="http://schemas.microsoft.com/office/drawing/2014/main" id="{495E8A21-99F3-4623-B4A0-F781DD21ABD9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30;p58">
              <a:extLst>
                <a:ext uri="{FF2B5EF4-FFF2-40B4-BE49-F238E27FC236}">
                  <a16:creationId xmlns:a16="http://schemas.microsoft.com/office/drawing/2014/main" id="{A49DE000-3EBD-4D8F-B059-F32D96F88246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" name="Rectángulo redondeado 5">
            <a:extLst>
              <a:ext uri="{FF2B5EF4-FFF2-40B4-BE49-F238E27FC236}">
                <a16:creationId xmlns:a16="http://schemas.microsoft.com/office/drawing/2014/main" id="{CDA3E075-82AE-4665-8A64-0124A24D1DFD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258415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5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2D627B-0CF7-4678-8A00-3284491DAFA6}"/>
              </a:ext>
            </a:extLst>
          </p:cNvPr>
          <p:cNvSpPr txBox="1"/>
          <p:nvPr/>
        </p:nvSpPr>
        <p:spPr>
          <a:xfrm>
            <a:off x="1773567" y="1542086"/>
            <a:ext cx="8644865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CA8F30D-F8D5-48F5-BD50-095DDCBB89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8349"/>
              </p:ext>
            </p:extLst>
          </p:nvPr>
        </p:nvGraphicFramePr>
        <p:xfrm>
          <a:off x="1773567" y="2440574"/>
          <a:ext cx="8644865" cy="275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9811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5595054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885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965725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Cálculo de pérdidas físicas</a:t>
                      </a:r>
                      <a:r>
                        <a:rPr lang="es-ES" sz="1800" b="1" kern="1200" baseline="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infraestructura, desde la susceptibilidad</a:t>
                      </a:r>
                      <a:endParaRPr lang="es-ES" sz="18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0" marR="180000" marT="144000" marB="144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800" b="1" u="sng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09/mar/2020 y el 31/ago/2020</a:t>
                      </a:r>
                      <a:r>
                        <a:rPr lang="es-ES" sz="18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se estableció el costo económico de posibles daños en la vía en caso de presentarse un evento adverso en la Red Vial Nacional Ruta 55ST02.</a:t>
                      </a:r>
                      <a:endParaRPr lang="es-ES" sz="18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696676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Taller de Gestión del Riesgo Municipio de San Andrés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8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800" b="1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29/jul/2020</a:t>
                      </a:r>
                      <a:r>
                        <a:rPr lang="es-ES" sz="1800" b="1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s-ES" sz="1800" b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 logra participación de la Administración Municipal, y compromiso para realizar una mesa de trabajo con el Consejo Municipal de Gestión del Riesgo.</a:t>
                      </a:r>
                      <a:endParaRPr lang="es-ES" sz="1800" b="0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</a:tbl>
          </a:graphicData>
        </a:graphic>
      </p:graphicFrame>
      <p:sp>
        <p:nvSpPr>
          <p:cNvPr id="41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42" name="Grupo 41"/>
          <p:cNvGrpSpPr/>
          <p:nvPr/>
        </p:nvGrpSpPr>
        <p:grpSpPr>
          <a:xfrm>
            <a:off x="831134" y="1011326"/>
            <a:ext cx="775983" cy="422589"/>
            <a:chOff x="6258712" y="322061"/>
            <a:chExt cx="599269" cy="326353"/>
          </a:xfrm>
        </p:grpSpPr>
        <p:sp>
          <p:nvSpPr>
            <p:cNvPr id="43" name="Google Shape;801;p30"/>
            <p:cNvSpPr/>
            <p:nvPr/>
          </p:nvSpPr>
          <p:spPr>
            <a:xfrm rot="2773217">
              <a:off x="6519391" y="323016"/>
              <a:ext cx="16063" cy="14154"/>
            </a:xfrm>
            <a:custGeom>
              <a:avLst/>
              <a:gdLst/>
              <a:ahLst/>
              <a:cxnLst/>
              <a:rect l="l" t="t" r="r" b="b"/>
              <a:pathLst>
                <a:path w="9339" h="8229" extrusionOk="0">
                  <a:moveTo>
                    <a:pt x="4698" y="1"/>
                  </a:moveTo>
                  <a:cubicBezTo>
                    <a:pt x="3328" y="1"/>
                    <a:pt x="1984" y="684"/>
                    <a:pt x="1201" y="1930"/>
                  </a:cubicBezTo>
                  <a:cubicBezTo>
                    <a:pt x="0" y="3841"/>
                    <a:pt x="539" y="6366"/>
                    <a:pt x="2451" y="7567"/>
                  </a:cubicBezTo>
                  <a:cubicBezTo>
                    <a:pt x="3137" y="8008"/>
                    <a:pt x="3897" y="8228"/>
                    <a:pt x="4632" y="8228"/>
                  </a:cubicBezTo>
                  <a:cubicBezTo>
                    <a:pt x="5980" y="8228"/>
                    <a:pt x="7304" y="7542"/>
                    <a:pt x="8088" y="6341"/>
                  </a:cubicBezTo>
                  <a:lnTo>
                    <a:pt x="8162" y="6219"/>
                  </a:lnTo>
                  <a:cubicBezTo>
                    <a:pt x="9338" y="4307"/>
                    <a:pt x="8750" y="1807"/>
                    <a:pt x="6838" y="606"/>
                  </a:cubicBezTo>
                  <a:cubicBezTo>
                    <a:pt x="6172" y="196"/>
                    <a:pt x="5431" y="1"/>
                    <a:pt x="4698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803;p30"/>
            <p:cNvSpPr/>
            <p:nvPr/>
          </p:nvSpPr>
          <p:spPr>
            <a:xfrm rot="2773217">
              <a:off x="6507187" y="351614"/>
              <a:ext cx="58556" cy="57333"/>
            </a:xfrm>
            <a:custGeom>
              <a:avLst/>
              <a:gdLst/>
              <a:ahLst/>
              <a:cxnLst/>
              <a:rect l="l" t="t" r="r" b="b"/>
              <a:pathLst>
                <a:path w="34044" h="33333" extrusionOk="0">
                  <a:moveTo>
                    <a:pt x="18480" y="8628"/>
                  </a:moveTo>
                  <a:lnTo>
                    <a:pt x="25416" y="15539"/>
                  </a:lnTo>
                  <a:lnTo>
                    <a:pt x="16250" y="24705"/>
                  </a:lnTo>
                  <a:lnTo>
                    <a:pt x="9314" y="17794"/>
                  </a:lnTo>
                  <a:lnTo>
                    <a:pt x="18480" y="8628"/>
                  </a:lnTo>
                  <a:close/>
                  <a:moveTo>
                    <a:pt x="18480" y="0"/>
                  </a:moveTo>
                  <a:cubicBezTo>
                    <a:pt x="16593" y="0"/>
                    <a:pt x="14829" y="711"/>
                    <a:pt x="13505" y="2059"/>
                  </a:cubicBezTo>
                  <a:lnTo>
                    <a:pt x="2746" y="12819"/>
                  </a:lnTo>
                  <a:cubicBezTo>
                    <a:pt x="1" y="15563"/>
                    <a:pt x="1" y="20024"/>
                    <a:pt x="2746" y="22769"/>
                  </a:cubicBezTo>
                  <a:lnTo>
                    <a:pt x="11275" y="31274"/>
                  </a:lnTo>
                  <a:cubicBezTo>
                    <a:pt x="12647" y="32646"/>
                    <a:pt x="14436" y="33332"/>
                    <a:pt x="16250" y="33332"/>
                  </a:cubicBezTo>
                  <a:cubicBezTo>
                    <a:pt x="18039" y="33332"/>
                    <a:pt x="19853" y="32646"/>
                    <a:pt x="21225" y="31274"/>
                  </a:cubicBezTo>
                  <a:lnTo>
                    <a:pt x="31985" y="20514"/>
                  </a:lnTo>
                  <a:cubicBezTo>
                    <a:pt x="33308" y="19191"/>
                    <a:pt x="34043" y="17426"/>
                    <a:pt x="34043" y="15539"/>
                  </a:cubicBezTo>
                  <a:cubicBezTo>
                    <a:pt x="34043" y="13676"/>
                    <a:pt x="33308" y="11912"/>
                    <a:pt x="31985" y="10564"/>
                  </a:cubicBezTo>
                  <a:lnTo>
                    <a:pt x="23456" y="2059"/>
                  </a:lnTo>
                  <a:cubicBezTo>
                    <a:pt x="22132" y="711"/>
                    <a:pt x="20368" y="0"/>
                    <a:pt x="18480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804;p30"/>
            <p:cNvSpPr/>
            <p:nvPr/>
          </p:nvSpPr>
          <p:spPr>
            <a:xfrm rot="2773217">
              <a:off x="6609307" y="469823"/>
              <a:ext cx="45109" cy="41822"/>
            </a:xfrm>
            <a:custGeom>
              <a:avLst/>
              <a:gdLst/>
              <a:ahLst/>
              <a:cxnLst/>
              <a:rect l="l" t="t" r="r" b="b"/>
              <a:pathLst>
                <a:path w="26226" h="24315" extrusionOk="0">
                  <a:moveTo>
                    <a:pt x="10638" y="8164"/>
                  </a:moveTo>
                  <a:cubicBezTo>
                    <a:pt x="11079" y="8164"/>
                    <a:pt x="11569" y="8286"/>
                    <a:pt x="12084" y="8678"/>
                  </a:cubicBezTo>
                  <a:lnTo>
                    <a:pt x="16152" y="11742"/>
                  </a:lnTo>
                  <a:cubicBezTo>
                    <a:pt x="17427" y="12698"/>
                    <a:pt x="17182" y="13972"/>
                    <a:pt x="17010" y="14462"/>
                  </a:cubicBezTo>
                  <a:cubicBezTo>
                    <a:pt x="16838" y="14977"/>
                    <a:pt x="16275" y="16153"/>
                    <a:pt x="14682" y="16153"/>
                  </a:cubicBezTo>
                  <a:lnTo>
                    <a:pt x="10613" y="16153"/>
                  </a:lnTo>
                  <a:cubicBezTo>
                    <a:pt x="9265" y="16153"/>
                    <a:pt x="8162" y="15050"/>
                    <a:pt x="8162" y="13703"/>
                  </a:cubicBezTo>
                  <a:lnTo>
                    <a:pt x="8162" y="10639"/>
                  </a:lnTo>
                  <a:cubicBezTo>
                    <a:pt x="8162" y="9266"/>
                    <a:pt x="9118" y="8629"/>
                    <a:pt x="9510" y="8433"/>
                  </a:cubicBezTo>
                  <a:cubicBezTo>
                    <a:pt x="9731" y="8311"/>
                    <a:pt x="10148" y="8164"/>
                    <a:pt x="10638" y="8164"/>
                  </a:cubicBezTo>
                  <a:close/>
                  <a:moveTo>
                    <a:pt x="10631" y="1"/>
                  </a:moveTo>
                  <a:cubicBezTo>
                    <a:pt x="9018" y="1"/>
                    <a:pt x="7395" y="373"/>
                    <a:pt x="5883" y="1130"/>
                  </a:cubicBezTo>
                  <a:cubicBezTo>
                    <a:pt x="2256" y="2943"/>
                    <a:pt x="1" y="6570"/>
                    <a:pt x="1" y="10639"/>
                  </a:cubicBezTo>
                  <a:lnTo>
                    <a:pt x="1" y="13703"/>
                  </a:lnTo>
                  <a:cubicBezTo>
                    <a:pt x="1" y="19536"/>
                    <a:pt x="4756" y="24315"/>
                    <a:pt x="10613" y="24315"/>
                  </a:cubicBezTo>
                  <a:lnTo>
                    <a:pt x="14682" y="24315"/>
                  </a:lnTo>
                  <a:cubicBezTo>
                    <a:pt x="19314" y="24315"/>
                    <a:pt x="23260" y="21472"/>
                    <a:pt x="24755" y="17060"/>
                  </a:cubicBezTo>
                  <a:cubicBezTo>
                    <a:pt x="26225" y="12649"/>
                    <a:pt x="24779" y="8016"/>
                    <a:pt x="21054" y="5198"/>
                  </a:cubicBezTo>
                  <a:lnTo>
                    <a:pt x="17010" y="2159"/>
                  </a:lnTo>
                  <a:cubicBezTo>
                    <a:pt x="15124" y="730"/>
                    <a:pt x="12887" y="1"/>
                    <a:pt x="10631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805;p30"/>
            <p:cNvSpPr/>
            <p:nvPr/>
          </p:nvSpPr>
          <p:spPr>
            <a:xfrm rot="2773217">
              <a:off x="6701248" y="507602"/>
              <a:ext cx="18509" cy="17148"/>
            </a:xfrm>
            <a:custGeom>
              <a:avLst/>
              <a:gdLst/>
              <a:ahLst/>
              <a:cxnLst/>
              <a:rect l="l" t="t" r="r" b="b"/>
              <a:pathLst>
                <a:path w="10761" h="9970" extrusionOk="0">
                  <a:moveTo>
                    <a:pt x="6275" y="0"/>
                  </a:moveTo>
                  <a:cubicBezTo>
                    <a:pt x="5227" y="0"/>
                    <a:pt x="4180" y="398"/>
                    <a:pt x="3383" y="1195"/>
                  </a:cubicBezTo>
                  <a:lnTo>
                    <a:pt x="1594" y="3009"/>
                  </a:lnTo>
                  <a:cubicBezTo>
                    <a:pt x="1" y="4602"/>
                    <a:pt x="1" y="7175"/>
                    <a:pt x="1594" y="8768"/>
                  </a:cubicBezTo>
                  <a:cubicBezTo>
                    <a:pt x="2378" y="9577"/>
                    <a:pt x="3432" y="9969"/>
                    <a:pt x="4486" y="9969"/>
                  </a:cubicBezTo>
                  <a:cubicBezTo>
                    <a:pt x="5515" y="9969"/>
                    <a:pt x="6569" y="9577"/>
                    <a:pt x="7353" y="8768"/>
                  </a:cubicBezTo>
                  <a:lnTo>
                    <a:pt x="9167" y="6979"/>
                  </a:lnTo>
                  <a:cubicBezTo>
                    <a:pt x="10760" y="5386"/>
                    <a:pt x="10760" y="2788"/>
                    <a:pt x="9167" y="1195"/>
                  </a:cubicBezTo>
                  <a:cubicBezTo>
                    <a:pt x="8371" y="398"/>
                    <a:pt x="7323" y="0"/>
                    <a:pt x="627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806;p30"/>
            <p:cNvSpPr/>
            <p:nvPr/>
          </p:nvSpPr>
          <p:spPr>
            <a:xfrm rot="2773217">
              <a:off x="6627022" y="401194"/>
              <a:ext cx="19477" cy="18118"/>
            </a:xfrm>
            <a:custGeom>
              <a:avLst/>
              <a:gdLst/>
              <a:ahLst/>
              <a:cxnLst/>
              <a:rect l="l" t="t" r="r" b="b"/>
              <a:pathLst>
                <a:path w="11324" h="10534" extrusionOk="0">
                  <a:moveTo>
                    <a:pt x="4485" y="0"/>
                  </a:moveTo>
                  <a:cubicBezTo>
                    <a:pt x="3438" y="0"/>
                    <a:pt x="2390" y="399"/>
                    <a:pt x="1593" y="1195"/>
                  </a:cubicBezTo>
                  <a:cubicBezTo>
                    <a:pt x="0" y="2788"/>
                    <a:pt x="0" y="5386"/>
                    <a:pt x="1593" y="6979"/>
                  </a:cubicBezTo>
                  <a:lnTo>
                    <a:pt x="3946" y="9332"/>
                  </a:lnTo>
                  <a:cubicBezTo>
                    <a:pt x="4755" y="10116"/>
                    <a:pt x="5784" y="10533"/>
                    <a:pt x="6838" y="10533"/>
                  </a:cubicBezTo>
                  <a:cubicBezTo>
                    <a:pt x="7892" y="10533"/>
                    <a:pt x="8921" y="10116"/>
                    <a:pt x="9730" y="9332"/>
                  </a:cubicBezTo>
                  <a:cubicBezTo>
                    <a:pt x="11323" y="7739"/>
                    <a:pt x="11323" y="5141"/>
                    <a:pt x="9730" y="3548"/>
                  </a:cubicBezTo>
                  <a:lnTo>
                    <a:pt x="7377" y="1195"/>
                  </a:lnTo>
                  <a:cubicBezTo>
                    <a:pt x="6581" y="399"/>
                    <a:pt x="5533" y="0"/>
                    <a:pt x="448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807;p30"/>
            <p:cNvSpPr/>
            <p:nvPr/>
          </p:nvSpPr>
          <p:spPr>
            <a:xfrm rot="2773217">
              <a:off x="6602394" y="365455"/>
              <a:ext cx="14039" cy="19224"/>
            </a:xfrm>
            <a:custGeom>
              <a:avLst/>
              <a:gdLst/>
              <a:ahLst/>
              <a:cxnLst/>
              <a:rect l="l" t="t" r="r" b="b"/>
              <a:pathLst>
                <a:path w="8162" h="11177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7083"/>
                  </a:lnTo>
                  <a:cubicBezTo>
                    <a:pt x="0" y="9338"/>
                    <a:pt x="1838" y="11176"/>
                    <a:pt x="4093" y="11176"/>
                  </a:cubicBezTo>
                  <a:cubicBezTo>
                    <a:pt x="6323" y="11176"/>
                    <a:pt x="8161" y="9338"/>
                    <a:pt x="8161" y="7083"/>
                  </a:cubicBezTo>
                  <a:lnTo>
                    <a:pt x="8161" y="4093"/>
                  </a:lnTo>
                  <a:cubicBezTo>
                    <a:pt x="8161" y="1838"/>
                    <a:pt x="6323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9" name="Google Shape;808;p30"/>
            <p:cNvSpPr/>
            <p:nvPr/>
          </p:nvSpPr>
          <p:spPr>
            <a:xfrm rot="2773217">
              <a:off x="6553725" y="412956"/>
              <a:ext cx="19183" cy="17823"/>
            </a:xfrm>
            <a:custGeom>
              <a:avLst/>
              <a:gdLst/>
              <a:ahLst/>
              <a:cxnLst/>
              <a:rect l="l" t="t" r="r" b="b"/>
              <a:pathLst>
                <a:path w="11153" h="10362" extrusionOk="0">
                  <a:moveTo>
                    <a:pt x="4474" y="0"/>
                  </a:moveTo>
                  <a:cubicBezTo>
                    <a:pt x="3432" y="0"/>
                    <a:pt x="2391" y="398"/>
                    <a:pt x="1594" y="1195"/>
                  </a:cubicBezTo>
                  <a:cubicBezTo>
                    <a:pt x="1" y="2788"/>
                    <a:pt x="1" y="5386"/>
                    <a:pt x="1594" y="6979"/>
                  </a:cubicBezTo>
                  <a:lnTo>
                    <a:pt x="3775" y="9160"/>
                  </a:lnTo>
                  <a:cubicBezTo>
                    <a:pt x="4584" y="9969"/>
                    <a:pt x="5613" y="10361"/>
                    <a:pt x="6667" y="10361"/>
                  </a:cubicBezTo>
                  <a:cubicBezTo>
                    <a:pt x="7721" y="10361"/>
                    <a:pt x="8751" y="9969"/>
                    <a:pt x="9559" y="9160"/>
                  </a:cubicBezTo>
                  <a:cubicBezTo>
                    <a:pt x="11152" y="7567"/>
                    <a:pt x="11152" y="4994"/>
                    <a:pt x="9559" y="3401"/>
                  </a:cubicBezTo>
                  <a:lnTo>
                    <a:pt x="7354" y="1195"/>
                  </a:lnTo>
                  <a:cubicBezTo>
                    <a:pt x="6557" y="398"/>
                    <a:pt x="5515" y="0"/>
                    <a:pt x="4474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" name="Google Shape;809;p30"/>
            <p:cNvSpPr/>
            <p:nvPr/>
          </p:nvSpPr>
          <p:spPr>
            <a:xfrm rot="2773217">
              <a:off x="6664376" y="516806"/>
              <a:ext cx="14039" cy="16357"/>
            </a:xfrm>
            <a:custGeom>
              <a:avLst/>
              <a:gdLst/>
              <a:ahLst/>
              <a:cxnLst/>
              <a:rect l="l" t="t" r="r" b="b"/>
              <a:pathLst>
                <a:path w="8162" h="9510" extrusionOk="0">
                  <a:moveTo>
                    <a:pt x="4093" y="0"/>
                  </a:moveTo>
                  <a:cubicBezTo>
                    <a:pt x="1838" y="0"/>
                    <a:pt x="0" y="1814"/>
                    <a:pt x="0" y="4069"/>
                  </a:cubicBezTo>
                  <a:lnTo>
                    <a:pt x="0" y="5441"/>
                  </a:lnTo>
                  <a:cubicBezTo>
                    <a:pt x="0" y="7696"/>
                    <a:pt x="1838" y="9510"/>
                    <a:pt x="4093" y="9510"/>
                  </a:cubicBezTo>
                  <a:cubicBezTo>
                    <a:pt x="6348" y="9510"/>
                    <a:pt x="8161" y="7696"/>
                    <a:pt x="8161" y="5441"/>
                  </a:cubicBezTo>
                  <a:lnTo>
                    <a:pt x="8161" y="4069"/>
                  </a:lnTo>
                  <a:cubicBezTo>
                    <a:pt x="8161" y="1814"/>
                    <a:pt x="6348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810;p30"/>
            <p:cNvSpPr/>
            <p:nvPr/>
          </p:nvSpPr>
          <p:spPr>
            <a:xfrm rot="2773217">
              <a:off x="6682007" y="533412"/>
              <a:ext cx="57164" cy="57205"/>
            </a:xfrm>
            <a:custGeom>
              <a:avLst/>
              <a:gdLst/>
              <a:ahLst/>
              <a:cxnLst/>
              <a:rect l="l" t="t" r="r" b="b"/>
              <a:pathLst>
                <a:path w="33235" h="33259" extrusionOk="0">
                  <a:moveTo>
                    <a:pt x="18186" y="8529"/>
                  </a:moveTo>
                  <a:lnTo>
                    <a:pt x="24706" y="15049"/>
                  </a:lnTo>
                  <a:lnTo>
                    <a:pt x="15049" y="24730"/>
                  </a:lnTo>
                  <a:lnTo>
                    <a:pt x="8530" y="18186"/>
                  </a:lnTo>
                  <a:lnTo>
                    <a:pt x="18186" y="8529"/>
                  </a:lnTo>
                  <a:close/>
                  <a:moveTo>
                    <a:pt x="18186" y="0"/>
                  </a:moveTo>
                  <a:cubicBezTo>
                    <a:pt x="16250" y="0"/>
                    <a:pt x="14412" y="760"/>
                    <a:pt x="13039" y="2133"/>
                  </a:cubicBezTo>
                  <a:lnTo>
                    <a:pt x="2133" y="13039"/>
                  </a:lnTo>
                  <a:cubicBezTo>
                    <a:pt x="736" y="14436"/>
                    <a:pt x="1" y="16250"/>
                    <a:pt x="1" y="18210"/>
                  </a:cubicBezTo>
                  <a:cubicBezTo>
                    <a:pt x="1" y="20147"/>
                    <a:pt x="736" y="21960"/>
                    <a:pt x="2133" y="23357"/>
                  </a:cubicBezTo>
                  <a:lnTo>
                    <a:pt x="9902" y="31127"/>
                  </a:lnTo>
                  <a:cubicBezTo>
                    <a:pt x="11275" y="32499"/>
                    <a:pt x="13088" y="33259"/>
                    <a:pt x="15049" y="33259"/>
                  </a:cubicBezTo>
                  <a:cubicBezTo>
                    <a:pt x="16985" y="33259"/>
                    <a:pt x="18823" y="32499"/>
                    <a:pt x="20196" y="31127"/>
                  </a:cubicBezTo>
                  <a:lnTo>
                    <a:pt x="31102" y="20196"/>
                  </a:lnTo>
                  <a:cubicBezTo>
                    <a:pt x="32475" y="18823"/>
                    <a:pt x="33235" y="17010"/>
                    <a:pt x="33235" y="15049"/>
                  </a:cubicBezTo>
                  <a:cubicBezTo>
                    <a:pt x="33235" y="13113"/>
                    <a:pt x="32475" y="11274"/>
                    <a:pt x="31102" y="9902"/>
                  </a:cubicBezTo>
                  <a:lnTo>
                    <a:pt x="23333" y="2133"/>
                  </a:lnTo>
                  <a:cubicBezTo>
                    <a:pt x="21961" y="760"/>
                    <a:pt x="20122" y="0"/>
                    <a:pt x="18186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814;p30"/>
            <p:cNvSpPr/>
            <p:nvPr/>
          </p:nvSpPr>
          <p:spPr>
            <a:xfrm>
              <a:off x="6534843" y="471527"/>
              <a:ext cx="13916" cy="13916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69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1" y="3015"/>
                    <a:pt x="1" y="4093"/>
                  </a:cubicBezTo>
                  <a:cubicBezTo>
                    <a:pt x="1" y="5172"/>
                    <a:pt x="442" y="6226"/>
                    <a:pt x="1201" y="6985"/>
                  </a:cubicBezTo>
                  <a:cubicBezTo>
                    <a:pt x="1961" y="7745"/>
                    <a:pt x="3015" y="8162"/>
                    <a:pt x="4069" y="8162"/>
                  </a:cubicBezTo>
                  <a:cubicBezTo>
                    <a:pt x="5147" y="8162"/>
                    <a:pt x="6201" y="7745"/>
                    <a:pt x="6961" y="6985"/>
                  </a:cubicBezTo>
                  <a:cubicBezTo>
                    <a:pt x="7721" y="6226"/>
                    <a:pt x="8162" y="5172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3" name="Grupo 52"/>
            <p:cNvGrpSpPr/>
            <p:nvPr/>
          </p:nvGrpSpPr>
          <p:grpSpPr>
            <a:xfrm>
              <a:off x="6258712" y="328447"/>
              <a:ext cx="599269" cy="319967"/>
              <a:chOff x="1450738" y="3011882"/>
              <a:chExt cx="599269" cy="319967"/>
            </a:xfrm>
            <a:solidFill>
              <a:srgbClr val="476E87"/>
            </a:solidFill>
          </p:grpSpPr>
          <p:sp>
            <p:nvSpPr>
              <p:cNvPr id="54" name="Google Shape;812;p30"/>
              <p:cNvSpPr/>
              <p:nvPr/>
            </p:nvSpPr>
            <p:spPr>
              <a:xfrm>
                <a:off x="1450738" y="3011882"/>
                <a:ext cx="360418" cy="319967"/>
              </a:xfrm>
              <a:custGeom>
                <a:avLst/>
                <a:gdLst/>
                <a:ahLst/>
                <a:cxnLst/>
                <a:rect l="l" t="t" r="r" b="b"/>
                <a:pathLst>
                  <a:path w="211389" h="187664" extrusionOk="0">
                    <a:moveTo>
                      <a:pt x="105707" y="0"/>
                    </a:moveTo>
                    <a:cubicBezTo>
                      <a:pt x="96786" y="0"/>
                      <a:pt x="88771" y="4632"/>
                      <a:pt x="84311" y="12353"/>
                    </a:cubicBezTo>
                    <a:lnTo>
                      <a:pt x="4486" y="150656"/>
                    </a:lnTo>
                    <a:cubicBezTo>
                      <a:pt x="1" y="158376"/>
                      <a:pt x="1" y="167616"/>
                      <a:pt x="4486" y="175336"/>
                    </a:cubicBezTo>
                    <a:cubicBezTo>
                      <a:pt x="8946" y="183056"/>
                      <a:pt x="16936" y="187664"/>
                      <a:pt x="25857" y="187664"/>
                    </a:cubicBezTo>
                    <a:lnTo>
                      <a:pt x="185557" y="187664"/>
                    </a:lnTo>
                    <a:cubicBezTo>
                      <a:pt x="194478" y="187664"/>
                      <a:pt x="202468" y="183056"/>
                      <a:pt x="206928" y="175336"/>
                    </a:cubicBezTo>
                    <a:cubicBezTo>
                      <a:pt x="211389" y="167616"/>
                      <a:pt x="211389" y="158376"/>
                      <a:pt x="206928" y="150656"/>
                    </a:cubicBezTo>
                    <a:lnTo>
                      <a:pt x="177763" y="100119"/>
                    </a:lnTo>
                    <a:cubicBezTo>
                      <a:pt x="176991" y="98805"/>
                      <a:pt x="175625" y="98074"/>
                      <a:pt x="174218" y="98074"/>
                    </a:cubicBezTo>
                    <a:cubicBezTo>
                      <a:pt x="173525" y="98074"/>
                      <a:pt x="172822" y="98252"/>
                      <a:pt x="172175" y="98624"/>
                    </a:cubicBezTo>
                    <a:cubicBezTo>
                      <a:pt x="170214" y="99751"/>
                      <a:pt x="169552" y="102251"/>
                      <a:pt x="170680" y="104212"/>
                    </a:cubicBezTo>
                    <a:lnTo>
                      <a:pt x="199845" y="154724"/>
                    </a:lnTo>
                    <a:cubicBezTo>
                      <a:pt x="202835" y="159896"/>
                      <a:pt x="202835" y="166072"/>
                      <a:pt x="199845" y="171243"/>
                    </a:cubicBezTo>
                    <a:cubicBezTo>
                      <a:pt x="196855" y="176414"/>
                      <a:pt x="191512" y="179503"/>
                      <a:pt x="185557" y="179503"/>
                    </a:cubicBezTo>
                    <a:lnTo>
                      <a:pt x="25857" y="179503"/>
                    </a:lnTo>
                    <a:cubicBezTo>
                      <a:pt x="19877" y="179503"/>
                      <a:pt x="14534" y="176414"/>
                      <a:pt x="11544" y="171243"/>
                    </a:cubicBezTo>
                    <a:cubicBezTo>
                      <a:pt x="8554" y="166072"/>
                      <a:pt x="8554" y="159896"/>
                      <a:pt x="11544" y="154724"/>
                    </a:cubicBezTo>
                    <a:lnTo>
                      <a:pt x="91394" y="16446"/>
                    </a:lnTo>
                    <a:cubicBezTo>
                      <a:pt x="94384" y="11274"/>
                      <a:pt x="99727" y="8186"/>
                      <a:pt x="105707" y="8186"/>
                    </a:cubicBezTo>
                    <a:cubicBezTo>
                      <a:pt x="111663" y="8186"/>
                      <a:pt x="117005" y="11274"/>
                      <a:pt x="119996" y="16446"/>
                    </a:cubicBezTo>
                    <a:lnTo>
                      <a:pt x="154332" y="75879"/>
                    </a:lnTo>
                    <a:cubicBezTo>
                      <a:pt x="155088" y="77193"/>
                      <a:pt x="156459" y="77924"/>
                      <a:pt x="157865" y="77924"/>
                    </a:cubicBezTo>
                    <a:cubicBezTo>
                      <a:pt x="158557" y="77924"/>
                      <a:pt x="159257" y="77747"/>
                      <a:pt x="159896" y="77374"/>
                    </a:cubicBezTo>
                    <a:cubicBezTo>
                      <a:pt x="161857" y="76247"/>
                      <a:pt x="162518" y="73747"/>
                      <a:pt x="161391" y="71811"/>
                    </a:cubicBezTo>
                    <a:lnTo>
                      <a:pt x="127079" y="12353"/>
                    </a:lnTo>
                    <a:cubicBezTo>
                      <a:pt x="122618" y="4632"/>
                      <a:pt x="114628" y="0"/>
                      <a:pt x="105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5" name="Grupo 54"/>
              <p:cNvGrpSpPr/>
              <p:nvPr/>
            </p:nvGrpSpPr>
            <p:grpSpPr>
              <a:xfrm rot="10800000">
                <a:off x="1809427" y="3201342"/>
                <a:ext cx="240580" cy="130507"/>
                <a:chOff x="1798019" y="3060450"/>
                <a:chExt cx="240580" cy="130507"/>
              </a:xfrm>
              <a:grpFill/>
            </p:grpSpPr>
            <p:sp>
              <p:nvSpPr>
                <p:cNvPr id="56" name="Google Shape;801;p30"/>
                <p:cNvSpPr/>
                <p:nvPr/>
              </p:nvSpPr>
              <p:spPr>
                <a:xfrm>
                  <a:off x="2017184" y="3176803"/>
                  <a:ext cx="16063" cy="14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8229" extrusionOk="0">
                      <a:moveTo>
                        <a:pt x="4698" y="1"/>
                      </a:moveTo>
                      <a:cubicBezTo>
                        <a:pt x="3328" y="1"/>
                        <a:pt x="1984" y="684"/>
                        <a:pt x="1201" y="1930"/>
                      </a:cubicBezTo>
                      <a:cubicBezTo>
                        <a:pt x="0" y="3841"/>
                        <a:pt x="539" y="6366"/>
                        <a:pt x="2451" y="7567"/>
                      </a:cubicBezTo>
                      <a:cubicBezTo>
                        <a:pt x="3137" y="8008"/>
                        <a:pt x="3897" y="8228"/>
                        <a:pt x="4632" y="8228"/>
                      </a:cubicBezTo>
                      <a:cubicBezTo>
                        <a:pt x="5980" y="8228"/>
                        <a:pt x="7304" y="7542"/>
                        <a:pt x="8088" y="6341"/>
                      </a:cubicBezTo>
                      <a:lnTo>
                        <a:pt x="8162" y="6219"/>
                      </a:lnTo>
                      <a:cubicBezTo>
                        <a:pt x="9338" y="4307"/>
                        <a:pt x="8750" y="1807"/>
                        <a:pt x="6838" y="606"/>
                      </a:cubicBezTo>
                      <a:cubicBezTo>
                        <a:pt x="6172" y="196"/>
                        <a:pt x="5431" y="1"/>
                        <a:pt x="46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7" name="Google Shape;803;p30"/>
                <p:cNvSpPr/>
                <p:nvPr/>
              </p:nvSpPr>
              <p:spPr>
                <a:xfrm>
                  <a:off x="1904550" y="3065602"/>
                  <a:ext cx="58556" cy="5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4" h="33333" extrusionOk="0">
                      <a:moveTo>
                        <a:pt x="18480" y="8628"/>
                      </a:moveTo>
                      <a:lnTo>
                        <a:pt x="25416" y="15539"/>
                      </a:lnTo>
                      <a:lnTo>
                        <a:pt x="16250" y="24705"/>
                      </a:lnTo>
                      <a:lnTo>
                        <a:pt x="9314" y="17794"/>
                      </a:lnTo>
                      <a:lnTo>
                        <a:pt x="18480" y="8628"/>
                      </a:lnTo>
                      <a:close/>
                      <a:moveTo>
                        <a:pt x="18480" y="0"/>
                      </a:moveTo>
                      <a:cubicBezTo>
                        <a:pt x="16593" y="0"/>
                        <a:pt x="14829" y="711"/>
                        <a:pt x="13505" y="2059"/>
                      </a:cubicBezTo>
                      <a:lnTo>
                        <a:pt x="2746" y="12819"/>
                      </a:lnTo>
                      <a:cubicBezTo>
                        <a:pt x="1" y="15563"/>
                        <a:pt x="1" y="20024"/>
                        <a:pt x="2746" y="22769"/>
                      </a:cubicBezTo>
                      <a:lnTo>
                        <a:pt x="11275" y="31274"/>
                      </a:lnTo>
                      <a:cubicBezTo>
                        <a:pt x="12647" y="32646"/>
                        <a:pt x="14436" y="33332"/>
                        <a:pt x="16250" y="33332"/>
                      </a:cubicBezTo>
                      <a:cubicBezTo>
                        <a:pt x="18039" y="33332"/>
                        <a:pt x="19853" y="32646"/>
                        <a:pt x="21225" y="31274"/>
                      </a:cubicBezTo>
                      <a:lnTo>
                        <a:pt x="31985" y="20514"/>
                      </a:lnTo>
                      <a:cubicBezTo>
                        <a:pt x="33308" y="19191"/>
                        <a:pt x="34043" y="17426"/>
                        <a:pt x="34043" y="15539"/>
                      </a:cubicBezTo>
                      <a:cubicBezTo>
                        <a:pt x="34043" y="13676"/>
                        <a:pt x="33308" y="11912"/>
                        <a:pt x="31985" y="10564"/>
                      </a:cubicBezTo>
                      <a:lnTo>
                        <a:pt x="23456" y="2059"/>
                      </a:lnTo>
                      <a:cubicBezTo>
                        <a:pt x="22132" y="711"/>
                        <a:pt x="20368" y="0"/>
                        <a:pt x="184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" name="Google Shape;804;p30"/>
                <p:cNvSpPr/>
                <p:nvPr/>
              </p:nvSpPr>
              <p:spPr>
                <a:xfrm>
                  <a:off x="1881527" y="3112972"/>
                  <a:ext cx="45109" cy="4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6" h="24315" extrusionOk="0">
                      <a:moveTo>
                        <a:pt x="10638" y="8164"/>
                      </a:moveTo>
                      <a:cubicBezTo>
                        <a:pt x="11079" y="8164"/>
                        <a:pt x="11569" y="8286"/>
                        <a:pt x="12084" y="8678"/>
                      </a:cubicBezTo>
                      <a:lnTo>
                        <a:pt x="16152" y="11742"/>
                      </a:lnTo>
                      <a:cubicBezTo>
                        <a:pt x="17427" y="12698"/>
                        <a:pt x="17182" y="13972"/>
                        <a:pt x="17010" y="14462"/>
                      </a:cubicBezTo>
                      <a:cubicBezTo>
                        <a:pt x="16838" y="14977"/>
                        <a:pt x="16275" y="16153"/>
                        <a:pt x="14682" y="16153"/>
                      </a:cubicBezTo>
                      <a:lnTo>
                        <a:pt x="10613" y="16153"/>
                      </a:lnTo>
                      <a:cubicBezTo>
                        <a:pt x="9265" y="16153"/>
                        <a:pt x="8162" y="15050"/>
                        <a:pt x="8162" y="13703"/>
                      </a:cubicBezTo>
                      <a:lnTo>
                        <a:pt x="8162" y="10639"/>
                      </a:lnTo>
                      <a:cubicBezTo>
                        <a:pt x="8162" y="9266"/>
                        <a:pt x="9118" y="8629"/>
                        <a:pt x="9510" y="8433"/>
                      </a:cubicBezTo>
                      <a:cubicBezTo>
                        <a:pt x="9731" y="8311"/>
                        <a:pt x="10148" y="8164"/>
                        <a:pt x="10638" y="8164"/>
                      </a:cubicBezTo>
                      <a:close/>
                      <a:moveTo>
                        <a:pt x="10631" y="1"/>
                      </a:moveTo>
                      <a:cubicBezTo>
                        <a:pt x="9018" y="1"/>
                        <a:pt x="7395" y="373"/>
                        <a:pt x="5883" y="1130"/>
                      </a:cubicBezTo>
                      <a:cubicBezTo>
                        <a:pt x="2256" y="2943"/>
                        <a:pt x="1" y="6570"/>
                        <a:pt x="1" y="10639"/>
                      </a:cubicBezTo>
                      <a:lnTo>
                        <a:pt x="1" y="13703"/>
                      </a:lnTo>
                      <a:cubicBezTo>
                        <a:pt x="1" y="19536"/>
                        <a:pt x="4756" y="24315"/>
                        <a:pt x="10613" y="24315"/>
                      </a:cubicBezTo>
                      <a:lnTo>
                        <a:pt x="14682" y="24315"/>
                      </a:lnTo>
                      <a:cubicBezTo>
                        <a:pt x="19314" y="24315"/>
                        <a:pt x="23260" y="21472"/>
                        <a:pt x="24755" y="17060"/>
                      </a:cubicBezTo>
                      <a:cubicBezTo>
                        <a:pt x="26225" y="12649"/>
                        <a:pt x="24779" y="8016"/>
                        <a:pt x="21054" y="5198"/>
                      </a:cubicBezTo>
                      <a:lnTo>
                        <a:pt x="17010" y="2159"/>
                      </a:lnTo>
                      <a:cubicBezTo>
                        <a:pt x="15124" y="730"/>
                        <a:pt x="12887" y="1"/>
                        <a:pt x="1063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9" name="Google Shape;805;p30"/>
                <p:cNvSpPr/>
                <p:nvPr/>
              </p:nvSpPr>
              <p:spPr>
                <a:xfrm>
                  <a:off x="1967608" y="3086133"/>
                  <a:ext cx="18509" cy="1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9970" extrusionOk="0">
                      <a:moveTo>
                        <a:pt x="6275" y="0"/>
                      </a:moveTo>
                      <a:cubicBezTo>
                        <a:pt x="5227" y="0"/>
                        <a:pt x="4180" y="398"/>
                        <a:pt x="3383" y="1195"/>
                      </a:cubicBezTo>
                      <a:lnTo>
                        <a:pt x="1594" y="3009"/>
                      </a:lnTo>
                      <a:cubicBezTo>
                        <a:pt x="1" y="4602"/>
                        <a:pt x="1" y="7175"/>
                        <a:pt x="1594" y="8768"/>
                      </a:cubicBezTo>
                      <a:cubicBezTo>
                        <a:pt x="2378" y="9577"/>
                        <a:pt x="3432" y="9969"/>
                        <a:pt x="4486" y="9969"/>
                      </a:cubicBezTo>
                      <a:cubicBezTo>
                        <a:pt x="5515" y="9969"/>
                        <a:pt x="6569" y="9577"/>
                        <a:pt x="7353" y="8768"/>
                      </a:cubicBezTo>
                      <a:lnTo>
                        <a:pt x="9167" y="6979"/>
                      </a:lnTo>
                      <a:cubicBezTo>
                        <a:pt x="10760" y="5386"/>
                        <a:pt x="10760" y="2788"/>
                        <a:pt x="9167" y="1195"/>
                      </a:cubicBezTo>
                      <a:cubicBezTo>
                        <a:pt x="8371" y="398"/>
                        <a:pt x="7323" y="0"/>
                        <a:pt x="62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0" name="Google Shape;806;p30"/>
                <p:cNvSpPr/>
                <p:nvPr/>
              </p:nvSpPr>
              <p:spPr>
                <a:xfrm>
                  <a:off x="1839626" y="3065603"/>
                  <a:ext cx="19477" cy="1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0534" extrusionOk="0">
                      <a:moveTo>
                        <a:pt x="4485" y="0"/>
                      </a:moveTo>
                      <a:cubicBezTo>
                        <a:pt x="3438" y="0"/>
                        <a:pt x="2390" y="399"/>
                        <a:pt x="1593" y="1195"/>
                      </a:cubicBezTo>
                      <a:cubicBezTo>
                        <a:pt x="0" y="2788"/>
                        <a:pt x="0" y="5386"/>
                        <a:pt x="1593" y="6979"/>
                      </a:cubicBezTo>
                      <a:lnTo>
                        <a:pt x="3946" y="9332"/>
                      </a:lnTo>
                      <a:cubicBezTo>
                        <a:pt x="4755" y="10116"/>
                        <a:pt x="5784" y="10533"/>
                        <a:pt x="6838" y="10533"/>
                      </a:cubicBezTo>
                      <a:cubicBezTo>
                        <a:pt x="7892" y="10533"/>
                        <a:pt x="8921" y="10116"/>
                        <a:pt x="9730" y="9332"/>
                      </a:cubicBezTo>
                      <a:cubicBezTo>
                        <a:pt x="11323" y="7739"/>
                        <a:pt x="11323" y="5141"/>
                        <a:pt x="9730" y="3548"/>
                      </a:cubicBezTo>
                      <a:lnTo>
                        <a:pt x="7377" y="1195"/>
                      </a:lnTo>
                      <a:cubicBezTo>
                        <a:pt x="6581" y="399"/>
                        <a:pt x="5533" y="0"/>
                        <a:pt x="44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1" name="Google Shape;807;p30"/>
                <p:cNvSpPr/>
                <p:nvPr/>
              </p:nvSpPr>
              <p:spPr>
                <a:xfrm>
                  <a:off x="1798019" y="3060450"/>
                  <a:ext cx="14039" cy="1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11177" extrusionOk="0">
                      <a:moveTo>
                        <a:pt x="4093" y="0"/>
                      </a:moveTo>
                      <a:cubicBezTo>
                        <a:pt x="1838" y="0"/>
                        <a:pt x="0" y="1838"/>
                        <a:pt x="0" y="4093"/>
                      </a:cubicBezTo>
                      <a:lnTo>
                        <a:pt x="0" y="7083"/>
                      </a:lnTo>
                      <a:cubicBezTo>
                        <a:pt x="0" y="9338"/>
                        <a:pt x="1838" y="11176"/>
                        <a:pt x="4093" y="11176"/>
                      </a:cubicBezTo>
                      <a:cubicBezTo>
                        <a:pt x="6323" y="11176"/>
                        <a:pt x="8161" y="9338"/>
                        <a:pt x="8161" y="7083"/>
                      </a:cubicBezTo>
                      <a:lnTo>
                        <a:pt x="8161" y="4093"/>
                      </a:lnTo>
                      <a:cubicBezTo>
                        <a:pt x="8161" y="1838"/>
                        <a:pt x="6323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2" name="Google Shape;808;p30"/>
                <p:cNvSpPr/>
                <p:nvPr/>
              </p:nvSpPr>
              <p:spPr>
                <a:xfrm>
                  <a:off x="1831735" y="3126813"/>
                  <a:ext cx="19183" cy="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10362" extrusionOk="0">
                      <a:moveTo>
                        <a:pt x="4474" y="0"/>
                      </a:moveTo>
                      <a:cubicBezTo>
                        <a:pt x="3432" y="0"/>
                        <a:pt x="2391" y="398"/>
                        <a:pt x="1594" y="1195"/>
                      </a:cubicBezTo>
                      <a:cubicBezTo>
                        <a:pt x="1" y="2788"/>
                        <a:pt x="1" y="5386"/>
                        <a:pt x="1594" y="6979"/>
                      </a:cubicBezTo>
                      <a:lnTo>
                        <a:pt x="3775" y="9160"/>
                      </a:lnTo>
                      <a:cubicBezTo>
                        <a:pt x="4584" y="9969"/>
                        <a:pt x="5613" y="10361"/>
                        <a:pt x="6667" y="10361"/>
                      </a:cubicBezTo>
                      <a:cubicBezTo>
                        <a:pt x="7721" y="10361"/>
                        <a:pt x="8751" y="9969"/>
                        <a:pt x="9559" y="9160"/>
                      </a:cubicBezTo>
                      <a:cubicBezTo>
                        <a:pt x="11152" y="7567"/>
                        <a:pt x="11152" y="4994"/>
                        <a:pt x="9559" y="3401"/>
                      </a:cubicBezTo>
                      <a:lnTo>
                        <a:pt x="7354" y="1195"/>
                      </a:lnTo>
                      <a:cubicBezTo>
                        <a:pt x="6557" y="398"/>
                        <a:pt x="5515" y="0"/>
                        <a:pt x="44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3" name="Google Shape;809;p30"/>
                <p:cNvSpPr/>
                <p:nvPr/>
              </p:nvSpPr>
              <p:spPr>
                <a:xfrm>
                  <a:off x="1949145" y="3120858"/>
                  <a:ext cx="14039" cy="16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9510" extrusionOk="0">
                      <a:moveTo>
                        <a:pt x="4093" y="0"/>
                      </a:moveTo>
                      <a:cubicBezTo>
                        <a:pt x="1838" y="0"/>
                        <a:pt x="0" y="1814"/>
                        <a:pt x="0" y="4069"/>
                      </a:cubicBezTo>
                      <a:lnTo>
                        <a:pt x="0" y="5441"/>
                      </a:lnTo>
                      <a:cubicBezTo>
                        <a:pt x="0" y="7696"/>
                        <a:pt x="1838" y="9510"/>
                        <a:pt x="4093" y="9510"/>
                      </a:cubicBezTo>
                      <a:cubicBezTo>
                        <a:pt x="6348" y="9510"/>
                        <a:pt x="8161" y="7696"/>
                        <a:pt x="8161" y="5441"/>
                      </a:cubicBezTo>
                      <a:lnTo>
                        <a:pt x="8161" y="4069"/>
                      </a:lnTo>
                      <a:cubicBezTo>
                        <a:pt x="8161" y="1814"/>
                        <a:pt x="6348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4" name="Google Shape;810;p30"/>
                <p:cNvSpPr/>
                <p:nvPr/>
              </p:nvSpPr>
              <p:spPr>
                <a:xfrm>
                  <a:off x="1981435" y="3097757"/>
                  <a:ext cx="57164" cy="57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5" h="33259" extrusionOk="0">
                      <a:moveTo>
                        <a:pt x="18186" y="8529"/>
                      </a:moveTo>
                      <a:lnTo>
                        <a:pt x="24706" y="15049"/>
                      </a:lnTo>
                      <a:lnTo>
                        <a:pt x="15049" y="24730"/>
                      </a:lnTo>
                      <a:lnTo>
                        <a:pt x="8530" y="18186"/>
                      </a:lnTo>
                      <a:lnTo>
                        <a:pt x="18186" y="8529"/>
                      </a:lnTo>
                      <a:close/>
                      <a:moveTo>
                        <a:pt x="18186" y="0"/>
                      </a:moveTo>
                      <a:cubicBezTo>
                        <a:pt x="16250" y="0"/>
                        <a:pt x="14412" y="760"/>
                        <a:pt x="13039" y="2133"/>
                      </a:cubicBezTo>
                      <a:lnTo>
                        <a:pt x="2133" y="13039"/>
                      </a:lnTo>
                      <a:cubicBezTo>
                        <a:pt x="736" y="14436"/>
                        <a:pt x="1" y="16250"/>
                        <a:pt x="1" y="18210"/>
                      </a:cubicBezTo>
                      <a:cubicBezTo>
                        <a:pt x="1" y="20147"/>
                        <a:pt x="736" y="21960"/>
                        <a:pt x="2133" y="23357"/>
                      </a:cubicBezTo>
                      <a:lnTo>
                        <a:pt x="9902" y="31127"/>
                      </a:lnTo>
                      <a:cubicBezTo>
                        <a:pt x="11275" y="32499"/>
                        <a:pt x="13088" y="33259"/>
                        <a:pt x="15049" y="33259"/>
                      </a:cubicBezTo>
                      <a:cubicBezTo>
                        <a:pt x="16985" y="33259"/>
                        <a:pt x="18823" y="32499"/>
                        <a:pt x="20196" y="31127"/>
                      </a:cubicBezTo>
                      <a:lnTo>
                        <a:pt x="31102" y="20196"/>
                      </a:lnTo>
                      <a:cubicBezTo>
                        <a:pt x="32475" y="18823"/>
                        <a:pt x="33235" y="17010"/>
                        <a:pt x="33235" y="15049"/>
                      </a:cubicBezTo>
                      <a:cubicBezTo>
                        <a:pt x="33235" y="13113"/>
                        <a:pt x="32475" y="11274"/>
                        <a:pt x="31102" y="9902"/>
                      </a:cubicBezTo>
                      <a:lnTo>
                        <a:pt x="23333" y="2133"/>
                      </a:lnTo>
                      <a:cubicBezTo>
                        <a:pt x="21961" y="760"/>
                        <a:pt x="20122" y="0"/>
                        <a:pt x="181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48B30ECE-018E-41D4-8AFF-2839EE1052DF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a. Proyecto para la Gestión del Riesgo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76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50</a:t>
            </a:fld>
            <a:endParaRPr lang="es-CO" b="1" dirty="0">
              <a:solidFill>
                <a:srgbClr val="1C3771"/>
              </a:solidFill>
            </a:endParaRPr>
          </a:p>
        </p:txBody>
      </p:sp>
      <p:pic>
        <p:nvPicPr>
          <p:cNvPr id="9" name="Imagen 8" descr="Una calle de tierra&#10;&#10;Descripción generada automáticamente">
            <a:extLst>
              <a:ext uri="{FF2B5EF4-FFF2-40B4-BE49-F238E27FC236}">
                <a16:creationId xmlns:a16="http://schemas.microsoft.com/office/drawing/2014/main" id="{E67212A8-D7FA-48E4-BE45-CE06D79E214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/>
          <a:stretch/>
        </p:blipFill>
        <p:spPr>
          <a:xfrm>
            <a:off x="4836000" y="1567543"/>
            <a:ext cx="2520000" cy="4202494"/>
          </a:xfrm>
          <a:prstGeom prst="rect">
            <a:avLst/>
          </a:prstGeom>
        </p:spPr>
      </p:pic>
      <p:pic>
        <p:nvPicPr>
          <p:cNvPr id="10" name="Imagen 9" descr="Una calle de tierra&#10;&#10;Descripción generada automáticamente">
            <a:extLst>
              <a:ext uri="{FF2B5EF4-FFF2-40B4-BE49-F238E27FC236}">
                <a16:creationId xmlns:a16="http://schemas.microsoft.com/office/drawing/2014/main" id="{0FA66EEA-7B7D-434D-BEDD-2852F1A0CE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 t="4293" r="-343" b="4353"/>
          <a:stretch/>
        </p:blipFill>
        <p:spPr>
          <a:xfrm>
            <a:off x="1021615" y="1567543"/>
            <a:ext cx="2541202" cy="4202494"/>
          </a:xfrm>
          <a:prstGeom prst="rect">
            <a:avLst/>
          </a:prstGeom>
        </p:spPr>
      </p:pic>
      <p:pic>
        <p:nvPicPr>
          <p:cNvPr id="13" name="Imagen 12" descr="Una carretera a la orilla del camino&#10;&#10;Descripción generada automáticamente">
            <a:extLst>
              <a:ext uri="{FF2B5EF4-FFF2-40B4-BE49-F238E27FC236}">
                <a16:creationId xmlns:a16="http://schemas.microsoft.com/office/drawing/2014/main" id="{A6BA229B-7893-4DF9-A9F9-8EF69DA1EAB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/>
          <a:stretch/>
        </p:blipFill>
        <p:spPr>
          <a:xfrm>
            <a:off x="8430847" y="1550126"/>
            <a:ext cx="2520000" cy="421991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993CA58-5C91-4196-AB13-3481E51BB8D4}"/>
              </a:ext>
            </a:extLst>
          </p:cNvPr>
          <p:cNvSpPr txBox="1"/>
          <p:nvPr/>
        </p:nvSpPr>
        <p:spPr>
          <a:xfrm>
            <a:off x="548641" y="5400705"/>
            <a:ext cx="10707006" cy="369332"/>
          </a:xfrm>
          <a:prstGeom prst="rect">
            <a:avLst/>
          </a:prstGeom>
          <a:solidFill>
            <a:srgbClr val="1C37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Sector PR24+000 al PR25+000. Terminado 100 %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61C8DDC8-2AD1-4E8C-A50B-35024768FB65}"/>
              </a:ext>
            </a:extLst>
          </p:cNvPr>
          <p:cNvSpPr/>
          <p:nvPr/>
        </p:nvSpPr>
        <p:spPr>
          <a:xfrm>
            <a:off x="924705" y="512858"/>
            <a:ext cx="7685895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rgbClr val="3166CB"/>
                </a:solidFill>
              </a:rPr>
              <a:t>C</a:t>
            </a:r>
            <a:r>
              <a:rPr lang="es-CO" sz="2800" b="1" dirty="0">
                <a:solidFill>
                  <a:srgbClr val="3166CB"/>
                </a:solidFill>
              </a:rPr>
              <a:t>umplimiento de los Contratos No. 1639 de 2015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y No. 1756 de 2015</a:t>
            </a:r>
          </a:p>
        </p:txBody>
      </p:sp>
      <p:grpSp>
        <p:nvGrpSpPr>
          <p:cNvPr id="27" name="Google Shape;5224;p58">
            <a:extLst>
              <a:ext uri="{FF2B5EF4-FFF2-40B4-BE49-F238E27FC236}">
                <a16:creationId xmlns:a16="http://schemas.microsoft.com/office/drawing/2014/main" id="{0073EC67-CDC5-4417-861B-DE6487541C45}"/>
              </a:ext>
            </a:extLst>
          </p:cNvPr>
          <p:cNvGrpSpPr/>
          <p:nvPr/>
        </p:nvGrpSpPr>
        <p:grpSpPr>
          <a:xfrm>
            <a:off x="543021" y="650885"/>
            <a:ext cx="456408" cy="501296"/>
            <a:chOff x="7538896" y="1970156"/>
            <a:chExt cx="361147" cy="361529"/>
          </a:xfrm>
        </p:grpSpPr>
        <p:sp>
          <p:nvSpPr>
            <p:cNvPr id="28" name="Google Shape;5225;p58">
              <a:extLst>
                <a:ext uri="{FF2B5EF4-FFF2-40B4-BE49-F238E27FC236}">
                  <a16:creationId xmlns:a16="http://schemas.microsoft.com/office/drawing/2014/main" id="{6D6B23FC-FE60-4B52-A2AD-9DE614EEE65B}"/>
                </a:ext>
              </a:extLst>
            </p:cNvPr>
            <p:cNvSpPr/>
            <p:nvPr/>
          </p:nvSpPr>
          <p:spPr>
            <a:xfrm>
              <a:off x="7538896" y="1970156"/>
              <a:ext cx="361147" cy="361529"/>
            </a:xfrm>
            <a:custGeom>
              <a:avLst/>
              <a:gdLst/>
              <a:ahLst/>
              <a:cxnLst/>
              <a:rect l="l" t="t" r="r" b="b"/>
              <a:pathLst>
                <a:path w="11347" h="11359" extrusionOk="0">
                  <a:moveTo>
                    <a:pt x="8918" y="584"/>
                  </a:moveTo>
                  <a:lnTo>
                    <a:pt x="9477" y="1155"/>
                  </a:lnTo>
                  <a:lnTo>
                    <a:pt x="9632" y="1298"/>
                  </a:lnTo>
                  <a:lnTo>
                    <a:pt x="10239" y="1905"/>
                  </a:lnTo>
                  <a:lnTo>
                    <a:pt x="10704" y="2370"/>
                  </a:lnTo>
                  <a:lnTo>
                    <a:pt x="8918" y="2370"/>
                  </a:lnTo>
                  <a:lnTo>
                    <a:pt x="8918" y="584"/>
                  </a:lnTo>
                  <a:close/>
                  <a:moveTo>
                    <a:pt x="2631" y="4644"/>
                  </a:moveTo>
                  <a:cubicBezTo>
                    <a:pt x="3322" y="4644"/>
                    <a:pt x="3882" y="5215"/>
                    <a:pt x="3882" y="5894"/>
                  </a:cubicBezTo>
                  <a:lnTo>
                    <a:pt x="3882" y="6192"/>
                  </a:lnTo>
                  <a:lnTo>
                    <a:pt x="3810" y="6192"/>
                  </a:lnTo>
                  <a:cubicBezTo>
                    <a:pt x="3429" y="6108"/>
                    <a:pt x="3310" y="5596"/>
                    <a:pt x="3286" y="5596"/>
                  </a:cubicBezTo>
                  <a:cubicBezTo>
                    <a:pt x="3274" y="5525"/>
                    <a:pt x="3215" y="5477"/>
                    <a:pt x="3155" y="5465"/>
                  </a:cubicBezTo>
                  <a:cubicBezTo>
                    <a:pt x="3143" y="5463"/>
                    <a:pt x="3132" y="5462"/>
                    <a:pt x="3121" y="5462"/>
                  </a:cubicBezTo>
                  <a:cubicBezTo>
                    <a:pt x="3064" y="5462"/>
                    <a:pt x="3016" y="5487"/>
                    <a:pt x="2977" y="5537"/>
                  </a:cubicBezTo>
                  <a:cubicBezTo>
                    <a:pt x="2477" y="6156"/>
                    <a:pt x="1429" y="6156"/>
                    <a:pt x="1417" y="6156"/>
                  </a:cubicBezTo>
                  <a:lnTo>
                    <a:pt x="1298" y="6156"/>
                  </a:lnTo>
                  <a:lnTo>
                    <a:pt x="1286" y="6168"/>
                  </a:lnTo>
                  <a:lnTo>
                    <a:pt x="1262" y="6180"/>
                  </a:lnTo>
                  <a:lnTo>
                    <a:pt x="1262" y="5894"/>
                  </a:lnTo>
                  <a:cubicBezTo>
                    <a:pt x="1262" y="5215"/>
                    <a:pt x="1834" y="4644"/>
                    <a:pt x="2512" y="4644"/>
                  </a:cubicBezTo>
                  <a:close/>
                  <a:moveTo>
                    <a:pt x="1238" y="6644"/>
                  </a:moveTo>
                  <a:lnTo>
                    <a:pt x="1238" y="7192"/>
                  </a:lnTo>
                  <a:cubicBezTo>
                    <a:pt x="1107" y="7180"/>
                    <a:pt x="1000" y="7061"/>
                    <a:pt x="1000" y="6930"/>
                  </a:cubicBezTo>
                  <a:cubicBezTo>
                    <a:pt x="1000" y="6846"/>
                    <a:pt x="1024" y="6775"/>
                    <a:pt x="1084" y="6715"/>
                  </a:cubicBezTo>
                  <a:cubicBezTo>
                    <a:pt x="1143" y="6715"/>
                    <a:pt x="1191" y="6692"/>
                    <a:pt x="1226" y="6644"/>
                  </a:cubicBezTo>
                  <a:close/>
                  <a:moveTo>
                    <a:pt x="3929" y="6656"/>
                  </a:moveTo>
                  <a:cubicBezTo>
                    <a:pt x="3965" y="6680"/>
                    <a:pt x="4001" y="6715"/>
                    <a:pt x="4048" y="6715"/>
                  </a:cubicBezTo>
                  <a:cubicBezTo>
                    <a:pt x="4108" y="6763"/>
                    <a:pt x="4132" y="6835"/>
                    <a:pt x="4132" y="6918"/>
                  </a:cubicBezTo>
                  <a:cubicBezTo>
                    <a:pt x="4155" y="7061"/>
                    <a:pt x="4048" y="7180"/>
                    <a:pt x="3917" y="7192"/>
                  </a:cubicBezTo>
                  <a:lnTo>
                    <a:pt x="3917" y="6656"/>
                  </a:lnTo>
                  <a:close/>
                  <a:moveTo>
                    <a:pt x="3036" y="5942"/>
                  </a:moveTo>
                  <a:cubicBezTo>
                    <a:pt x="3120" y="6132"/>
                    <a:pt x="3286" y="6358"/>
                    <a:pt x="3572" y="6465"/>
                  </a:cubicBezTo>
                  <a:lnTo>
                    <a:pt x="3572" y="7227"/>
                  </a:lnTo>
                  <a:cubicBezTo>
                    <a:pt x="3560" y="7704"/>
                    <a:pt x="3167" y="8085"/>
                    <a:pt x="2691" y="8085"/>
                  </a:cubicBezTo>
                  <a:lnTo>
                    <a:pt x="2477" y="8085"/>
                  </a:lnTo>
                  <a:cubicBezTo>
                    <a:pt x="2000" y="8085"/>
                    <a:pt x="1607" y="7692"/>
                    <a:pt x="1607" y="7227"/>
                  </a:cubicBezTo>
                  <a:lnTo>
                    <a:pt x="1607" y="6501"/>
                  </a:lnTo>
                  <a:cubicBezTo>
                    <a:pt x="1917" y="6477"/>
                    <a:pt x="2572" y="6370"/>
                    <a:pt x="3036" y="5942"/>
                  </a:cubicBezTo>
                  <a:close/>
                  <a:moveTo>
                    <a:pt x="2917" y="8418"/>
                  </a:moveTo>
                  <a:lnTo>
                    <a:pt x="2917" y="8656"/>
                  </a:lnTo>
                  <a:lnTo>
                    <a:pt x="2917" y="8668"/>
                  </a:lnTo>
                  <a:lnTo>
                    <a:pt x="2572" y="9025"/>
                  </a:lnTo>
                  <a:lnTo>
                    <a:pt x="2250" y="8692"/>
                  </a:lnTo>
                  <a:lnTo>
                    <a:pt x="2250" y="8418"/>
                  </a:lnTo>
                  <a:cubicBezTo>
                    <a:pt x="2322" y="8430"/>
                    <a:pt x="2393" y="8430"/>
                    <a:pt x="2477" y="8430"/>
                  </a:cubicBezTo>
                  <a:lnTo>
                    <a:pt x="2691" y="8430"/>
                  </a:lnTo>
                  <a:cubicBezTo>
                    <a:pt x="2774" y="8430"/>
                    <a:pt x="2846" y="8418"/>
                    <a:pt x="2917" y="8418"/>
                  </a:cubicBezTo>
                  <a:close/>
                  <a:moveTo>
                    <a:pt x="8561" y="346"/>
                  </a:moveTo>
                  <a:lnTo>
                    <a:pt x="8561" y="2560"/>
                  </a:lnTo>
                  <a:cubicBezTo>
                    <a:pt x="8561" y="2667"/>
                    <a:pt x="8632" y="2739"/>
                    <a:pt x="8739" y="2739"/>
                  </a:cubicBezTo>
                  <a:lnTo>
                    <a:pt x="10954" y="2739"/>
                  </a:lnTo>
                  <a:lnTo>
                    <a:pt x="10954" y="10954"/>
                  </a:lnTo>
                  <a:lnTo>
                    <a:pt x="5167" y="10954"/>
                  </a:lnTo>
                  <a:lnTo>
                    <a:pt x="5167" y="10263"/>
                  </a:lnTo>
                  <a:cubicBezTo>
                    <a:pt x="5167" y="9454"/>
                    <a:pt x="4608" y="9049"/>
                    <a:pt x="4310" y="8954"/>
                  </a:cubicBezTo>
                  <a:lnTo>
                    <a:pt x="3274" y="8537"/>
                  </a:lnTo>
                  <a:lnTo>
                    <a:pt x="3274" y="8311"/>
                  </a:lnTo>
                  <a:cubicBezTo>
                    <a:pt x="3560" y="8156"/>
                    <a:pt x="3786" y="7894"/>
                    <a:pt x="3870" y="7561"/>
                  </a:cubicBezTo>
                  <a:cubicBezTo>
                    <a:pt x="4215" y="7561"/>
                    <a:pt x="4489" y="7287"/>
                    <a:pt x="4489" y="6930"/>
                  </a:cubicBezTo>
                  <a:cubicBezTo>
                    <a:pt x="4489" y="6715"/>
                    <a:pt x="4394" y="6525"/>
                    <a:pt x="4239" y="6418"/>
                  </a:cubicBezTo>
                  <a:lnTo>
                    <a:pt x="4239" y="5942"/>
                  </a:lnTo>
                  <a:cubicBezTo>
                    <a:pt x="4239" y="5108"/>
                    <a:pt x="3620" y="4429"/>
                    <a:pt x="2810" y="4346"/>
                  </a:cubicBezTo>
                  <a:lnTo>
                    <a:pt x="2810" y="346"/>
                  </a:lnTo>
                  <a:close/>
                  <a:moveTo>
                    <a:pt x="2679" y="0"/>
                  </a:moveTo>
                  <a:cubicBezTo>
                    <a:pt x="2572" y="0"/>
                    <a:pt x="2500" y="72"/>
                    <a:pt x="2500" y="179"/>
                  </a:cubicBezTo>
                  <a:lnTo>
                    <a:pt x="2500" y="4358"/>
                  </a:lnTo>
                  <a:cubicBezTo>
                    <a:pt x="1643" y="4394"/>
                    <a:pt x="953" y="5108"/>
                    <a:pt x="953" y="5965"/>
                  </a:cubicBezTo>
                  <a:lnTo>
                    <a:pt x="953" y="6442"/>
                  </a:lnTo>
                  <a:cubicBezTo>
                    <a:pt x="786" y="6561"/>
                    <a:pt x="691" y="6739"/>
                    <a:pt x="691" y="6954"/>
                  </a:cubicBezTo>
                  <a:cubicBezTo>
                    <a:pt x="691" y="7299"/>
                    <a:pt x="965" y="7597"/>
                    <a:pt x="1322" y="7597"/>
                  </a:cubicBezTo>
                  <a:cubicBezTo>
                    <a:pt x="1417" y="7918"/>
                    <a:pt x="1643" y="8192"/>
                    <a:pt x="1917" y="8335"/>
                  </a:cubicBezTo>
                  <a:lnTo>
                    <a:pt x="1917" y="8561"/>
                  </a:lnTo>
                  <a:lnTo>
                    <a:pt x="845" y="8978"/>
                  </a:lnTo>
                  <a:cubicBezTo>
                    <a:pt x="548" y="9085"/>
                    <a:pt x="0" y="9478"/>
                    <a:pt x="0" y="10287"/>
                  </a:cubicBezTo>
                  <a:lnTo>
                    <a:pt x="0" y="11180"/>
                  </a:lnTo>
                  <a:cubicBezTo>
                    <a:pt x="0" y="11287"/>
                    <a:pt x="72" y="11359"/>
                    <a:pt x="179" y="11359"/>
                  </a:cubicBezTo>
                  <a:lnTo>
                    <a:pt x="965" y="11359"/>
                  </a:lnTo>
                  <a:cubicBezTo>
                    <a:pt x="1072" y="11359"/>
                    <a:pt x="1143" y="11287"/>
                    <a:pt x="1143" y="11180"/>
                  </a:cubicBezTo>
                  <a:cubicBezTo>
                    <a:pt x="1143" y="11073"/>
                    <a:pt x="1072" y="11002"/>
                    <a:pt x="965" y="11002"/>
                  </a:cubicBezTo>
                  <a:lnTo>
                    <a:pt x="357" y="11002"/>
                  </a:lnTo>
                  <a:lnTo>
                    <a:pt x="357" y="10263"/>
                  </a:lnTo>
                  <a:cubicBezTo>
                    <a:pt x="357" y="9513"/>
                    <a:pt x="941" y="9287"/>
                    <a:pt x="965" y="9287"/>
                  </a:cubicBezTo>
                  <a:lnTo>
                    <a:pt x="988" y="9287"/>
                  </a:lnTo>
                  <a:lnTo>
                    <a:pt x="1965" y="8906"/>
                  </a:lnTo>
                  <a:lnTo>
                    <a:pt x="1977" y="8918"/>
                  </a:lnTo>
                  <a:lnTo>
                    <a:pt x="2500" y="9430"/>
                  </a:lnTo>
                  <a:cubicBezTo>
                    <a:pt x="2536" y="9454"/>
                    <a:pt x="2572" y="9466"/>
                    <a:pt x="2619" y="9466"/>
                  </a:cubicBezTo>
                  <a:cubicBezTo>
                    <a:pt x="2667" y="9466"/>
                    <a:pt x="2715" y="9454"/>
                    <a:pt x="2739" y="9406"/>
                  </a:cubicBezTo>
                  <a:lnTo>
                    <a:pt x="3251" y="8894"/>
                  </a:lnTo>
                  <a:lnTo>
                    <a:pt x="4227" y="9275"/>
                  </a:lnTo>
                  <a:lnTo>
                    <a:pt x="4239" y="9275"/>
                  </a:lnTo>
                  <a:cubicBezTo>
                    <a:pt x="4239" y="9275"/>
                    <a:pt x="4858" y="9490"/>
                    <a:pt x="4858" y="10240"/>
                  </a:cubicBezTo>
                  <a:lnTo>
                    <a:pt x="4858" y="10954"/>
                  </a:lnTo>
                  <a:lnTo>
                    <a:pt x="1607" y="10954"/>
                  </a:lnTo>
                  <a:cubicBezTo>
                    <a:pt x="1500" y="10954"/>
                    <a:pt x="1429" y="11037"/>
                    <a:pt x="1429" y="11133"/>
                  </a:cubicBezTo>
                  <a:cubicBezTo>
                    <a:pt x="1429" y="11240"/>
                    <a:pt x="1500" y="11311"/>
                    <a:pt x="1607" y="11311"/>
                  </a:cubicBezTo>
                  <a:lnTo>
                    <a:pt x="11168" y="11311"/>
                  </a:lnTo>
                  <a:cubicBezTo>
                    <a:pt x="11263" y="11311"/>
                    <a:pt x="11347" y="11240"/>
                    <a:pt x="11347" y="11133"/>
                  </a:cubicBezTo>
                  <a:lnTo>
                    <a:pt x="11311" y="2536"/>
                  </a:lnTo>
                  <a:lnTo>
                    <a:pt x="11311" y="2501"/>
                  </a:lnTo>
                  <a:lnTo>
                    <a:pt x="11311" y="2489"/>
                  </a:lnTo>
                  <a:cubicBezTo>
                    <a:pt x="11311" y="2489"/>
                    <a:pt x="11311" y="2477"/>
                    <a:pt x="11299" y="2477"/>
                  </a:cubicBezTo>
                  <a:lnTo>
                    <a:pt x="11287" y="2465"/>
                  </a:lnTo>
                  <a:lnTo>
                    <a:pt x="11263" y="2441"/>
                  </a:lnTo>
                  <a:lnTo>
                    <a:pt x="9882" y="1060"/>
                  </a:lnTo>
                  <a:lnTo>
                    <a:pt x="8870" y="48"/>
                  </a:lnTo>
                  <a:lnTo>
                    <a:pt x="8858" y="36"/>
                  </a:lnTo>
                  <a:lnTo>
                    <a:pt x="8846" y="12"/>
                  </a:lnTo>
                  <a:cubicBezTo>
                    <a:pt x="8846" y="12"/>
                    <a:pt x="8823" y="12"/>
                    <a:pt x="8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26;p58">
              <a:extLst>
                <a:ext uri="{FF2B5EF4-FFF2-40B4-BE49-F238E27FC236}">
                  <a16:creationId xmlns:a16="http://schemas.microsoft.com/office/drawing/2014/main" id="{B3C94F47-9250-4C0A-B7DD-3A83654D936A}"/>
                </a:ext>
              </a:extLst>
            </p:cNvPr>
            <p:cNvSpPr/>
            <p:nvPr/>
          </p:nvSpPr>
          <p:spPr>
            <a:xfrm>
              <a:off x="7685907" y="2066784"/>
              <a:ext cx="101211" cy="11394"/>
            </a:xfrm>
            <a:custGeom>
              <a:avLst/>
              <a:gdLst/>
              <a:ahLst/>
              <a:cxnLst/>
              <a:rect l="l" t="t" r="r" b="b"/>
              <a:pathLst>
                <a:path w="3180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3001" y="358"/>
                  </a:lnTo>
                  <a:cubicBezTo>
                    <a:pt x="3108" y="358"/>
                    <a:pt x="3180" y="286"/>
                    <a:pt x="3180" y="179"/>
                  </a:cubicBezTo>
                  <a:cubicBezTo>
                    <a:pt x="3180" y="84"/>
                    <a:pt x="3108" y="0"/>
                    <a:pt x="30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5227;p58">
              <a:extLst>
                <a:ext uri="{FF2B5EF4-FFF2-40B4-BE49-F238E27FC236}">
                  <a16:creationId xmlns:a16="http://schemas.microsoft.com/office/drawing/2014/main" id="{9DA5960D-E3EE-46F7-8396-4C5F82112E5E}"/>
                </a:ext>
              </a:extLst>
            </p:cNvPr>
            <p:cNvSpPr/>
            <p:nvPr/>
          </p:nvSpPr>
          <p:spPr>
            <a:xfrm>
              <a:off x="7685907" y="2106187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72"/>
                    <a:pt x="4549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5228;p58">
              <a:extLst>
                <a:ext uri="{FF2B5EF4-FFF2-40B4-BE49-F238E27FC236}">
                  <a16:creationId xmlns:a16="http://schemas.microsoft.com/office/drawing/2014/main" id="{141607EF-9AA7-4B3C-AF4A-5D58728FF471}"/>
                </a:ext>
              </a:extLst>
            </p:cNvPr>
            <p:cNvSpPr/>
            <p:nvPr/>
          </p:nvSpPr>
          <p:spPr>
            <a:xfrm>
              <a:off x="7685907" y="2145239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74"/>
                    <a:pt x="72" y="357"/>
                    <a:pt x="179" y="357"/>
                  </a:cubicBezTo>
                  <a:lnTo>
                    <a:pt x="4442" y="357"/>
                  </a:lnTo>
                  <a:cubicBezTo>
                    <a:pt x="4549" y="357"/>
                    <a:pt x="4620" y="274"/>
                    <a:pt x="4620" y="179"/>
                  </a:cubicBezTo>
                  <a:cubicBezTo>
                    <a:pt x="4620" y="83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5229;p58">
              <a:extLst>
                <a:ext uri="{FF2B5EF4-FFF2-40B4-BE49-F238E27FC236}">
                  <a16:creationId xmlns:a16="http://schemas.microsoft.com/office/drawing/2014/main" id="{80DBDCDB-F614-432A-8672-48B6B228B6C2}"/>
                </a:ext>
              </a:extLst>
            </p:cNvPr>
            <p:cNvSpPr/>
            <p:nvPr/>
          </p:nvSpPr>
          <p:spPr>
            <a:xfrm>
              <a:off x="7685907" y="218426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0"/>
                    <a:pt x="444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5230;p58">
              <a:extLst>
                <a:ext uri="{FF2B5EF4-FFF2-40B4-BE49-F238E27FC236}">
                  <a16:creationId xmlns:a16="http://schemas.microsoft.com/office/drawing/2014/main" id="{231725C4-9FAA-4ED7-A15C-F99DAA21A132}"/>
                </a:ext>
              </a:extLst>
            </p:cNvPr>
            <p:cNvSpPr/>
            <p:nvPr/>
          </p:nvSpPr>
          <p:spPr>
            <a:xfrm>
              <a:off x="7685907" y="2223280"/>
              <a:ext cx="147075" cy="11394"/>
            </a:xfrm>
            <a:custGeom>
              <a:avLst/>
              <a:gdLst/>
              <a:ahLst/>
              <a:cxnLst/>
              <a:rect l="l" t="t" r="r" b="b"/>
              <a:pathLst>
                <a:path w="4621" h="358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4442" y="358"/>
                  </a:lnTo>
                  <a:cubicBezTo>
                    <a:pt x="4549" y="358"/>
                    <a:pt x="4620" y="286"/>
                    <a:pt x="4620" y="179"/>
                  </a:cubicBezTo>
                  <a:cubicBezTo>
                    <a:pt x="4620" y="84"/>
                    <a:pt x="4537" y="1"/>
                    <a:pt x="444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4" name="Rectángulo redondeado 5">
            <a:extLst>
              <a:ext uri="{FF2B5EF4-FFF2-40B4-BE49-F238E27FC236}">
                <a16:creationId xmlns:a16="http://schemas.microsoft.com/office/drawing/2014/main" id="{85453609-5F23-4D39-A8F1-23B29BA0C33D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</p:spTree>
    <p:extLst>
      <p:ext uri="{BB962C8B-B14F-4D97-AF65-F5344CB8AC3E}">
        <p14:creationId xmlns:p14="http://schemas.microsoft.com/office/powerpoint/2010/main" val="1476112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número de diapositiva 4">
            <a:extLst>
              <a:ext uri="{FF2B5EF4-FFF2-40B4-BE49-F238E27FC236}">
                <a16:creationId xmlns:a16="http://schemas.microsoft.com/office/drawing/2014/main" id="{BC99535C-3990-E742-8102-8C13184B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51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7D85DAA-CB18-4105-87FB-A1467449A25E}"/>
              </a:ext>
            </a:extLst>
          </p:cNvPr>
          <p:cNvSpPr txBox="1"/>
          <p:nvPr/>
        </p:nvSpPr>
        <p:spPr>
          <a:xfrm>
            <a:off x="1445175" y="5183390"/>
            <a:ext cx="9301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>
                <a:hlinkClick r:id="rId2"/>
              </a:rPr>
              <a:t>https://www.invias.gov.co/especiales/curos_malaga/</a:t>
            </a:r>
            <a:endParaRPr lang="es-CO" sz="3200" b="1" dirty="0"/>
          </a:p>
        </p:txBody>
      </p:sp>
      <p:sp>
        <p:nvSpPr>
          <p:cNvPr id="7" name="Google Shape;249;p28"/>
          <p:cNvSpPr/>
          <p:nvPr/>
        </p:nvSpPr>
        <p:spPr>
          <a:xfrm>
            <a:off x="392118" y="519447"/>
            <a:ext cx="6448465" cy="452487"/>
          </a:xfrm>
          <a:prstGeom prst="rect">
            <a:avLst/>
          </a:prstGeom>
          <a:solidFill>
            <a:srgbClr val="DAE3F3">
              <a:alpha val="7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250;p28"/>
          <p:cNvSpPr txBox="1">
            <a:spLocks noGrp="1"/>
          </p:cNvSpPr>
          <p:nvPr>
            <p:ph type="title" idx="4294967295"/>
          </p:nvPr>
        </p:nvSpPr>
        <p:spPr>
          <a:xfrm>
            <a:off x="0" y="417217"/>
            <a:ext cx="784363" cy="7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166CB"/>
                </a:solidFill>
                <a:latin typeface="Arial Black" panose="020B0A04020102020204" pitchFamily="34" charset="0"/>
              </a:rPr>
              <a:t>06</a:t>
            </a:r>
            <a:endParaRPr sz="3200" dirty="0">
              <a:solidFill>
                <a:srgbClr val="3166CB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ángulo 8">
            <a:hlinkClick r:id="rId3" action="ppaction://hlinksldjump"/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118518" y="469011"/>
            <a:ext cx="6566796" cy="520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8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" action="ppaction://noaction"/>
              </a:rPr>
              <a:t>MICROSITIO WEB MÁLAGA-  LOS CUROS</a:t>
            </a:r>
            <a:endParaRPr lang="es-CO" sz="2800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pic>
        <p:nvPicPr>
          <p:cNvPr id="11" name="Imagen 10">
            <a:hlinkClick r:id="rId2"/>
            <a:extLst>
              <a:ext uri="{FF2B5EF4-FFF2-40B4-BE49-F238E27FC236}">
                <a16:creationId xmlns:a16="http://schemas.microsoft.com/office/drawing/2014/main" id="{E8F76237-99A3-4A81-9220-F4077C136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45" y="1096031"/>
            <a:ext cx="7706508" cy="41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2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6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7DE9B4F-FA32-46BA-BC69-03FAA8DF70CD}"/>
              </a:ext>
            </a:extLst>
          </p:cNvPr>
          <p:cNvSpPr txBox="1"/>
          <p:nvPr/>
        </p:nvSpPr>
        <p:spPr>
          <a:xfrm>
            <a:off x="1378051" y="1575708"/>
            <a:ext cx="883780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63172EA-D1FF-440D-BDD5-18EFFA270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201302"/>
              </p:ext>
            </p:extLst>
          </p:nvPr>
        </p:nvGraphicFramePr>
        <p:xfrm>
          <a:off x="950727" y="2034824"/>
          <a:ext cx="10290545" cy="3601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5099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7515446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21900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rgbClr val="1C377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ACTIVIDADES</a:t>
                      </a:r>
                      <a:endParaRPr lang="es-CO" sz="1600" b="1" i="0" u="none" strike="noStrike" dirty="0">
                        <a:solidFill>
                          <a:srgbClr val="1C377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rgbClr val="1C377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ACCIONES</a:t>
                      </a:r>
                      <a:endParaRPr lang="es-CO" sz="1600" b="1" i="0" u="none" strike="noStrike" dirty="0">
                        <a:solidFill>
                          <a:srgbClr val="1C377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10053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Taller de Gestión del Riesgo Municipio de Santa</a:t>
                      </a:r>
                      <a:r>
                        <a:rPr lang="es-ES" sz="1600" b="1" kern="1200" baseline="0" dirty="0">
                          <a:solidFill>
                            <a:srgbClr val="1C3771"/>
                          </a:solidFill>
                          <a:effectLst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Bárbara</a:t>
                      </a:r>
                      <a:endParaRPr lang="es-ES" sz="1600" b="1" kern="1200" dirty="0">
                        <a:solidFill>
                          <a:srgbClr val="1C3771"/>
                        </a:solidFill>
                        <a:effectLst/>
                        <a:latin typeface="+mn-lt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b="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strike="noStrike" dirty="0">
                          <a:effectLst/>
                          <a:latin typeface="+mn-lt"/>
                          <a:cs typeface="Calibri" panose="020F0502020204030204" pitchFamily="34" charset="0"/>
                          <a:hlinkClick r:id="rId2"/>
                        </a:rPr>
                        <a:t>29/jul/2020</a:t>
                      </a:r>
                      <a:r>
                        <a:rPr lang="es-ES" sz="16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s-ES" sz="16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se desarrolló el Taller y se identificó la </a:t>
                      </a:r>
                      <a:r>
                        <a:rPr lang="es-C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ocupación ilegal de las fajas de retiro de la infraestructura de transporte, su desconocimiento del estado de estos terrenos y la tendencia de los campesinos de construir en zonas de alto riesgo.</a:t>
                      </a:r>
                      <a:endParaRPr lang="es-ES" sz="16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7863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77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Taller de Gestión del Riesgo Municipio de Málaga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6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strike="noStrike" dirty="0">
                          <a:effectLst/>
                          <a:latin typeface="+mn-lt"/>
                          <a:cs typeface="Calibri" panose="020F0502020204030204" pitchFamily="34" charset="0"/>
                          <a:hlinkClick r:id="rId3"/>
                        </a:rPr>
                        <a:t>03/ago/2020</a:t>
                      </a:r>
                      <a:r>
                        <a:rPr lang="es-ES" sz="16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s-ES" sz="16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C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Consejo Municipal de Gestión del Riesgo se encuentra conformado y activo. El municipio cuenta con el EOT y con el Plan de Desarrollo aprobados. </a:t>
                      </a:r>
                      <a:endParaRPr lang="es-ES" sz="16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8575"/>
                  </a:ext>
                </a:extLst>
              </a:tr>
              <a:tr h="12243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377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Taller de Gestión del Riesgo Municipio de Guaca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strike="noStrike" dirty="0">
                          <a:effectLst/>
                          <a:latin typeface="+mn-lt"/>
                          <a:cs typeface="Calibri" panose="020F0502020204030204" pitchFamily="34" charset="0"/>
                          <a:hlinkClick r:id="rId4"/>
                        </a:rPr>
                        <a:t>05/ago/2020</a:t>
                      </a:r>
                      <a:r>
                        <a:rPr lang="es-ES" sz="16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s-ES" sz="1600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CO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ruta alterna Guaca – Baraya – Berlín – Bucaramanga está actualmente en tratamiento con intervención vial y es por dónde se desplaza el producto agrícola en un recorrido de 129 km con trayecto de 7 a 6 horas, no esta tan deteriorada como el tramo vial Málaga – Los Curos, pero requiere mantenimiento e inversión económica.</a:t>
                      </a:r>
                      <a:endParaRPr lang="es-E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73586"/>
                  </a:ext>
                </a:extLst>
              </a:tr>
            </a:tbl>
          </a:graphicData>
        </a:graphic>
      </p:graphicFrame>
      <p:sp>
        <p:nvSpPr>
          <p:cNvPr id="17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831134" y="1011326"/>
            <a:ext cx="775983" cy="422589"/>
            <a:chOff x="6258712" y="322061"/>
            <a:chExt cx="599269" cy="326353"/>
          </a:xfrm>
        </p:grpSpPr>
        <p:sp>
          <p:nvSpPr>
            <p:cNvPr id="19" name="Google Shape;801;p30"/>
            <p:cNvSpPr/>
            <p:nvPr/>
          </p:nvSpPr>
          <p:spPr>
            <a:xfrm rot="2773217">
              <a:off x="6519391" y="323016"/>
              <a:ext cx="16063" cy="14154"/>
            </a:xfrm>
            <a:custGeom>
              <a:avLst/>
              <a:gdLst/>
              <a:ahLst/>
              <a:cxnLst/>
              <a:rect l="l" t="t" r="r" b="b"/>
              <a:pathLst>
                <a:path w="9339" h="8229" extrusionOk="0">
                  <a:moveTo>
                    <a:pt x="4698" y="1"/>
                  </a:moveTo>
                  <a:cubicBezTo>
                    <a:pt x="3328" y="1"/>
                    <a:pt x="1984" y="684"/>
                    <a:pt x="1201" y="1930"/>
                  </a:cubicBezTo>
                  <a:cubicBezTo>
                    <a:pt x="0" y="3841"/>
                    <a:pt x="539" y="6366"/>
                    <a:pt x="2451" y="7567"/>
                  </a:cubicBezTo>
                  <a:cubicBezTo>
                    <a:pt x="3137" y="8008"/>
                    <a:pt x="3897" y="8228"/>
                    <a:pt x="4632" y="8228"/>
                  </a:cubicBezTo>
                  <a:cubicBezTo>
                    <a:pt x="5980" y="8228"/>
                    <a:pt x="7304" y="7542"/>
                    <a:pt x="8088" y="6341"/>
                  </a:cubicBezTo>
                  <a:lnTo>
                    <a:pt x="8162" y="6219"/>
                  </a:lnTo>
                  <a:cubicBezTo>
                    <a:pt x="9338" y="4307"/>
                    <a:pt x="8750" y="1807"/>
                    <a:pt x="6838" y="606"/>
                  </a:cubicBezTo>
                  <a:cubicBezTo>
                    <a:pt x="6172" y="196"/>
                    <a:pt x="5431" y="1"/>
                    <a:pt x="4698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803;p30"/>
            <p:cNvSpPr/>
            <p:nvPr/>
          </p:nvSpPr>
          <p:spPr>
            <a:xfrm rot="2773217">
              <a:off x="6507187" y="351614"/>
              <a:ext cx="58556" cy="57333"/>
            </a:xfrm>
            <a:custGeom>
              <a:avLst/>
              <a:gdLst/>
              <a:ahLst/>
              <a:cxnLst/>
              <a:rect l="l" t="t" r="r" b="b"/>
              <a:pathLst>
                <a:path w="34044" h="33333" extrusionOk="0">
                  <a:moveTo>
                    <a:pt x="18480" y="8628"/>
                  </a:moveTo>
                  <a:lnTo>
                    <a:pt x="25416" y="15539"/>
                  </a:lnTo>
                  <a:lnTo>
                    <a:pt x="16250" y="24705"/>
                  </a:lnTo>
                  <a:lnTo>
                    <a:pt x="9314" y="17794"/>
                  </a:lnTo>
                  <a:lnTo>
                    <a:pt x="18480" y="8628"/>
                  </a:lnTo>
                  <a:close/>
                  <a:moveTo>
                    <a:pt x="18480" y="0"/>
                  </a:moveTo>
                  <a:cubicBezTo>
                    <a:pt x="16593" y="0"/>
                    <a:pt x="14829" y="711"/>
                    <a:pt x="13505" y="2059"/>
                  </a:cubicBezTo>
                  <a:lnTo>
                    <a:pt x="2746" y="12819"/>
                  </a:lnTo>
                  <a:cubicBezTo>
                    <a:pt x="1" y="15563"/>
                    <a:pt x="1" y="20024"/>
                    <a:pt x="2746" y="22769"/>
                  </a:cubicBezTo>
                  <a:lnTo>
                    <a:pt x="11275" y="31274"/>
                  </a:lnTo>
                  <a:cubicBezTo>
                    <a:pt x="12647" y="32646"/>
                    <a:pt x="14436" y="33332"/>
                    <a:pt x="16250" y="33332"/>
                  </a:cubicBezTo>
                  <a:cubicBezTo>
                    <a:pt x="18039" y="33332"/>
                    <a:pt x="19853" y="32646"/>
                    <a:pt x="21225" y="31274"/>
                  </a:cubicBezTo>
                  <a:lnTo>
                    <a:pt x="31985" y="20514"/>
                  </a:lnTo>
                  <a:cubicBezTo>
                    <a:pt x="33308" y="19191"/>
                    <a:pt x="34043" y="17426"/>
                    <a:pt x="34043" y="15539"/>
                  </a:cubicBezTo>
                  <a:cubicBezTo>
                    <a:pt x="34043" y="13676"/>
                    <a:pt x="33308" y="11912"/>
                    <a:pt x="31985" y="10564"/>
                  </a:cubicBezTo>
                  <a:lnTo>
                    <a:pt x="23456" y="2059"/>
                  </a:lnTo>
                  <a:cubicBezTo>
                    <a:pt x="22132" y="711"/>
                    <a:pt x="20368" y="0"/>
                    <a:pt x="18480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804;p30"/>
            <p:cNvSpPr/>
            <p:nvPr/>
          </p:nvSpPr>
          <p:spPr>
            <a:xfrm rot="2773217">
              <a:off x="6609307" y="469823"/>
              <a:ext cx="45109" cy="41822"/>
            </a:xfrm>
            <a:custGeom>
              <a:avLst/>
              <a:gdLst/>
              <a:ahLst/>
              <a:cxnLst/>
              <a:rect l="l" t="t" r="r" b="b"/>
              <a:pathLst>
                <a:path w="26226" h="24315" extrusionOk="0">
                  <a:moveTo>
                    <a:pt x="10638" y="8164"/>
                  </a:moveTo>
                  <a:cubicBezTo>
                    <a:pt x="11079" y="8164"/>
                    <a:pt x="11569" y="8286"/>
                    <a:pt x="12084" y="8678"/>
                  </a:cubicBezTo>
                  <a:lnTo>
                    <a:pt x="16152" y="11742"/>
                  </a:lnTo>
                  <a:cubicBezTo>
                    <a:pt x="17427" y="12698"/>
                    <a:pt x="17182" y="13972"/>
                    <a:pt x="17010" y="14462"/>
                  </a:cubicBezTo>
                  <a:cubicBezTo>
                    <a:pt x="16838" y="14977"/>
                    <a:pt x="16275" y="16153"/>
                    <a:pt x="14682" y="16153"/>
                  </a:cubicBezTo>
                  <a:lnTo>
                    <a:pt x="10613" y="16153"/>
                  </a:lnTo>
                  <a:cubicBezTo>
                    <a:pt x="9265" y="16153"/>
                    <a:pt x="8162" y="15050"/>
                    <a:pt x="8162" y="13703"/>
                  </a:cubicBezTo>
                  <a:lnTo>
                    <a:pt x="8162" y="10639"/>
                  </a:lnTo>
                  <a:cubicBezTo>
                    <a:pt x="8162" y="9266"/>
                    <a:pt x="9118" y="8629"/>
                    <a:pt x="9510" y="8433"/>
                  </a:cubicBezTo>
                  <a:cubicBezTo>
                    <a:pt x="9731" y="8311"/>
                    <a:pt x="10148" y="8164"/>
                    <a:pt x="10638" y="8164"/>
                  </a:cubicBezTo>
                  <a:close/>
                  <a:moveTo>
                    <a:pt x="10631" y="1"/>
                  </a:moveTo>
                  <a:cubicBezTo>
                    <a:pt x="9018" y="1"/>
                    <a:pt x="7395" y="373"/>
                    <a:pt x="5883" y="1130"/>
                  </a:cubicBezTo>
                  <a:cubicBezTo>
                    <a:pt x="2256" y="2943"/>
                    <a:pt x="1" y="6570"/>
                    <a:pt x="1" y="10639"/>
                  </a:cubicBezTo>
                  <a:lnTo>
                    <a:pt x="1" y="13703"/>
                  </a:lnTo>
                  <a:cubicBezTo>
                    <a:pt x="1" y="19536"/>
                    <a:pt x="4756" y="24315"/>
                    <a:pt x="10613" y="24315"/>
                  </a:cubicBezTo>
                  <a:lnTo>
                    <a:pt x="14682" y="24315"/>
                  </a:lnTo>
                  <a:cubicBezTo>
                    <a:pt x="19314" y="24315"/>
                    <a:pt x="23260" y="21472"/>
                    <a:pt x="24755" y="17060"/>
                  </a:cubicBezTo>
                  <a:cubicBezTo>
                    <a:pt x="26225" y="12649"/>
                    <a:pt x="24779" y="8016"/>
                    <a:pt x="21054" y="5198"/>
                  </a:cubicBezTo>
                  <a:lnTo>
                    <a:pt x="17010" y="2159"/>
                  </a:lnTo>
                  <a:cubicBezTo>
                    <a:pt x="15124" y="730"/>
                    <a:pt x="12887" y="1"/>
                    <a:pt x="10631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805;p30"/>
            <p:cNvSpPr/>
            <p:nvPr/>
          </p:nvSpPr>
          <p:spPr>
            <a:xfrm rot="2773217">
              <a:off x="6701248" y="507602"/>
              <a:ext cx="18509" cy="17148"/>
            </a:xfrm>
            <a:custGeom>
              <a:avLst/>
              <a:gdLst/>
              <a:ahLst/>
              <a:cxnLst/>
              <a:rect l="l" t="t" r="r" b="b"/>
              <a:pathLst>
                <a:path w="10761" h="9970" extrusionOk="0">
                  <a:moveTo>
                    <a:pt x="6275" y="0"/>
                  </a:moveTo>
                  <a:cubicBezTo>
                    <a:pt x="5227" y="0"/>
                    <a:pt x="4180" y="398"/>
                    <a:pt x="3383" y="1195"/>
                  </a:cubicBezTo>
                  <a:lnTo>
                    <a:pt x="1594" y="3009"/>
                  </a:lnTo>
                  <a:cubicBezTo>
                    <a:pt x="1" y="4602"/>
                    <a:pt x="1" y="7175"/>
                    <a:pt x="1594" y="8768"/>
                  </a:cubicBezTo>
                  <a:cubicBezTo>
                    <a:pt x="2378" y="9577"/>
                    <a:pt x="3432" y="9969"/>
                    <a:pt x="4486" y="9969"/>
                  </a:cubicBezTo>
                  <a:cubicBezTo>
                    <a:pt x="5515" y="9969"/>
                    <a:pt x="6569" y="9577"/>
                    <a:pt x="7353" y="8768"/>
                  </a:cubicBezTo>
                  <a:lnTo>
                    <a:pt x="9167" y="6979"/>
                  </a:lnTo>
                  <a:cubicBezTo>
                    <a:pt x="10760" y="5386"/>
                    <a:pt x="10760" y="2788"/>
                    <a:pt x="9167" y="1195"/>
                  </a:cubicBezTo>
                  <a:cubicBezTo>
                    <a:pt x="8371" y="398"/>
                    <a:pt x="7323" y="0"/>
                    <a:pt x="627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06;p30"/>
            <p:cNvSpPr/>
            <p:nvPr/>
          </p:nvSpPr>
          <p:spPr>
            <a:xfrm rot="2773217">
              <a:off x="6627022" y="401194"/>
              <a:ext cx="19477" cy="18118"/>
            </a:xfrm>
            <a:custGeom>
              <a:avLst/>
              <a:gdLst/>
              <a:ahLst/>
              <a:cxnLst/>
              <a:rect l="l" t="t" r="r" b="b"/>
              <a:pathLst>
                <a:path w="11324" h="10534" extrusionOk="0">
                  <a:moveTo>
                    <a:pt x="4485" y="0"/>
                  </a:moveTo>
                  <a:cubicBezTo>
                    <a:pt x="3438" y="0"/>
                    <a:pt x="2390" y="399"/>
                    <a:pt x="1593" y="1195"/>
                  </a:cubicBezTo>
                  <a:cubicBezTo>
                    <a:pt x="0" y="2788"/>
                    <a:pt x="0" y="5386"/>
                    <a:pt x="1593" y="6979"/>
                  </a:cubicBezTo>
                  <a:lnTo>
                    <a:pt x="3946" y="9332"/>
                  </a:lnTo>
                  <a:cubicBezTo>
                    <a:pt x="4755" y="10116"/>
                    <a:pt x="5784" y="10533"/>
                    <a:pt x="6838" y="10533"/>
                  </a:cubicBezTo>
                  <a:cubicBezTo>
                    <a:pt x="7892" y="10533"/>
                    <a:pt x="8921" y="10116"/>
                    <a:pt x="9730" y="9332"/>
                  </a:cubicBezTo>
                  <a:cubicBezTo>
                    <a:pt x="11323" y="7739"/>
                    <a:pt x="11323" y="5141"/>
                    <a:pt x="9730" y="3548"/>
                  </a:cubicBezTo>
                  <a:lnTo>
                    <a:pt x="7377" y="1195"/>
                  </a:lnTo>
                  <a:cubicBezTo>
                    <a:pt x="6581" y="399"/>
                    <a:pt x="5533" y="0"/>
                    <a:pt x="448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07;p30"/>
            <p:cNvSpPr/>
            <p:nvPr/>
          </p:nvSpPr>
          <p:spPr>
            <a:xfrm rot="2773217">
              <a:off x="6602394" y="365455"/>
              <a:ext cx="14039" cy="19224"/>
            </a:xfrm>
            <a:custGeom>
              <a:avLst/>
              <a:gdLst/>
              <a:ahLst/>
              <a:cxnLst/>
              <a:rect l="l" t="t" r="r" b="b"/>
              <a:pathLst>
                <a:path w="8162" h="11177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7083"/>
                  </a:lnTo>
                  <a:cubicBezTo>
                    <a:pt x="0" y="9338"/>
                    <a:pt x="1838" y="11176"/>
                    <a:pt x="4093" y="11176"/>
                  </a:cubicBezTo>
                  <a:cubicBezTo>
                    <a:pt x="6323" y="11176"/>
                    <a:pt x="8161" y="9338"/>
                    <a:pt x="8161" y="7083"/>
                  </a:cubicBezTo>
                  <a:lnTo>
                    <a:pt x="8161" y="4093"/>
                  </a:lnTo>
                  <a:cubicBezTo>
                    <a:pt x="8161" y="1838"/>
                    <a:pt x="6323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08;p30"/>
            <p:cNvSpPr/>
            <p:nvPr/>
          </p:nvSpPr>
          <p:spPr>
            <a:xfrm rot="2773217">
              <a:off x="6553725" y="412956"/>
              <a:ext cx="19183" cy="17823"/>
            </a:xfrm>
            <a:custGeom>
              <a:avLst/>
              <a:gdLst/>
              <a:ahLst/>
              <a:cxnLst/>
              <a:rect l="l" t="t" r="r" b="b"/>
              <a:pathLst>
                <a:path w="11153" h="10362" extrusionOk="0">
                  <a:moveTo>
                    <a:pt x="4474" y="0"/>
                  </a:moveTo>
                  <a:cubicBezTo>
                    <a:pt x="3432" y="0"/>
                    <a:pt x="2391" y="398"/>
                    <a:pt x="1594" y="1195"/>
                  </a:cubicBezTo>
                  <a:cubicBezTo>
                    <a:pt x="1" y="2788"/>
                    <a:pt x="1" y="5386"/>
                    <a:pt x="1594" y="6979"/>
                  </a:cubicBezTo>
                  <a:lnTo>
                    <a:pt x="3775" y="9160"/>
                  </a:lnTo>
                  <a:cubicBezTo>
                    <a:pt x="4584" y="9969"/>
                    <a:pt x="5613" y="10361"/>
                    <a:pt x="6667" y="10361"/>
                  </a:cubicBezTo>
                  <a:cubicBezTo>
                    <a:pt x="7721" y="10361"/>
                    <a:pt x="8751" y="9969"/>
                    <a:pt x="9559" y="9160"/>
                  </a:cubicBezTo>
                  <a:cubicBezTo>
                    <a:pt x="11152" y="7567"/>
                    <a:pt x="11152" y="4994"/>
                    <a:pt x="9559" y="3401"/>
                  </a:cubicBezTo>
                  <a:lnTo>
                    <a:pt x="7354" y="1195"/>
                  </a:lnTo>
                  <a:cubicBezTo>
                    <a:pt x="6557" y="398"/>
                    <a:pt x="5515" y="0"/>
                    <a:pt x="4474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809;p30"/>
            <p:cNvSpPr/>
            <p:nvPr/>
          </p:nvSpPr>
          <p:spPr>
            <a:xfrm rot="2773217">
              <a:off x="6664376" y="516806"/>
              <a:ext cx="14039" cy="16357"/>
            </a:xfrm>
            <a:custGeom>
              <a:avLst/>
              <a:gdLst/>
              <a:ahLst/>
              <a:cxnLst/>
              <a:rect l="l" t="t" r="r" b="b"/>
              <a:pathLst>
                <a:path w="8162" h="9510" extrusionOk="0">
                  <a:moveTo>
                    <a:pt x="4093" y="0"/>
                  </a:moveTo>
                  <a:cubicBezTo>
                    <a:pt x="1838" y="0"/>
                    <a:pt x="0" y="1814"/>
                    <a:pt x="0" y="4069"/>
                  </a:cubicBezTo>
                  <a:lnTo>
                    <a:pt x="0" y="5441"/>
                  </a:lnTo>
                  <a:cubicBezTo>
                    <a:pt x="0" y="7696"/>
                    <a:pt x="1838" y="9510"/>
                    <a:pt x="4093" y="9510"/>
                  </a:cubicBezTo>
                  <a:cubicBezTo>
                    <a:pt x="6348" y="9510"/>
                    <a:pt x="8161" y="7696"/>
                    <a:pt x="8161" y="5441"/>
                  </a:cubicBezTo>
                  <a:lnTo>
                    <a:pt x="8161" y="4069"/>
                  </a:lnTo>
                  <a:cubicBezTo>
                    <a:pt x="8161" y="1814"/>
                    <a:pt x="6348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810;p30"/>
            <p:cNvSpPr/>
            <p:nvPr/>
          </p:nvSpPr>
          <p:spPr>
            <a:xfrm rot="2773217">
              <a:off x="6682007" y="533412"/>
              <a:ext cx="57164" cy="57205"/>
            </a:xfrm>
            <a:custGeom>
              <a:avLst/>
              <a:gdLst/>
              <a:ahLst/>
              <a:cxnLst/>
              <a:rect l="l" t="t" r="r" b="b"/>
              <a:pathLst>
                <a:path w="33235" h="33259" extrusionOk="0">
                  <a:moveTo>
                    <a:pt x="18186" y="8529"/>
                  </a:moveTo>
                  <a:lnTo>
                    <a:pt x="24706" y="15049"/>
                  </a:lnTo>
                  <a:lnTo>
                    <a:pt x="15049" y="24730"/>
                  </a:lnTo>
                  <a:lnTo>
                    <a:pt x="8530" y="18186"/>
                  </a:lnTo>
                  <a:lnTo>
                    <a:pt x="18186" y="8529"/>
                  </a:lnTo>
                  <a:close/>
                  <a:moveTo>
                    <a:pt x="18186" y="0"/>
                  </a:moveTo>
                  <a:cubicBezTo>
                    <a:pt x="16250" y="0"/>
                    <a:pt x="14412" y="760"/>
                    <a:pt x="13039" y="2133"/>
                  </a:cubicBezTo>
                  <a:lnTo>
                    <a:pt x="2133" y="13039"/>
                  </a:lnTo>
                  <a:cubicBezTo>
                    <a:pt x="736" y="14436"/>
                    <a:pt x="1" y="16250"/>
                    <a:pt x="1" y="18210"/>
                  </a:cubicBezTo>
                  <a:cubicBezTo>
                    <a:pt x="1" y="20147"/>
                    <a:pt x="736" y="21960"/>
                    <a:pt x="2133" y="23357"/>
                  </a:cubicBezTo>
                  <a:lnTo>
                    <a:pt x="9902" y="31127"/>
                  </a:lnTo>
                  <a:cubicBezTo>
                    <a:pt x="11275" y="32499"/>
                    <a:pt x="13088" y="33259"/>
                    <a:pt x="15049" y="33259"/>
                  </a:cubicBezTo>
                  <a:cubicBezTo>
                    <a:pt x="16985" y="33259"/>
                    <a:pt x="18823" y="32499"/>
                    <a:pt x="20196" y="31127"/>
                  </a:cubicBezTo>
                  <a:lnTo>
                    <a:pt x="31102" y="20196"/>
                  </a:lnTo>
                  <a:cubicBezTo>
                    <a:pt x="32475" y="18823"/>
                    <a:pt x="33235" y="17010"/>
                    <a:pt x="33235" y="15049"/>
                  </a:cubicBezTo>
                  <a:cubicBezTo>
                    <a:pt x="33235" y="13113"/>
                    <a:pt x="32475" y="11274"/>
                    <a:pt x="31102" y="9902"/>
                  </a:cubicBezTo>
                  <a:lnTo>
                    <a:pt x="23333" y="2133"/>
                  </a:lnTo>
                  <a:cubicBezTo>
                    <a:pt x="21961" y="760"/>
                    <a:pt x="20122" y="0"/>
                    <a:pt x="18186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814;p30"/>
            <p:cNvSpPr/>
            <p:nvPr/>
          </p:nvSpPr>
          <p:spPr>
            <a:xfrm>
              <a:off x="6534843" y="471527"/>
              <a:ext cx="13916" cy="13916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69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1" y="3015"/>
                    <a:pt x="1" y="4093"/>
                  </a:cubicBezTo>
                  <a:cubicBezTo>
                    <a:pt x="1" y="5172"/>
                    <a:pt x="442" y="6226"/>
                    <a:pt x="1201" y="6985"/>
                  </a:cubicBezTo>
                  <a:cubicBezTo>
                    <a:pt x="1961" y="7745"/>
                    <a:pt x="3015" y="8162"/>
                    <a:pt x="4069" y="8162"/>
                  </a:cubicBezTo>
                  <a:cubicBezTo>
                    <a:pt x="5147" y="8162"/>
                    <a:pt x="6201" y="7745"/>
                    <a:pt x="6961" y="6985"/>
                  </a:cubicBezTo>
                  <a:cubicBezTo>
                    <a:pt x="7721" y="6226"/>
                    <a:pt x="8162" y="5172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9" name="Grupo 28"/>
            <p:cNvGrpSpPr/>
            <p:nvPr/>
          </p:nvGrpSpPr>
          <p:grpSpPr>
            <a:xfrm>
              <a:off x="6258712" y="328447"/>
              <a:ext cx="599269" cy="319967"/>
              <a:chOff x="1450738" y="3011882"/>
              <a:chExt cx="599269" cy="319967"/>
            </a:xfrm>
            <a:solidFill>
              <a:srgbClr val="476E87"/>
            </a:solidFill>
          </p:grpSpPr>
          <p:sp>
            <p:nvSpPr>
              <p:cNvPr id="30" name="Google Shape;812;p30"/>
              <p:cNvSpPr/>
              <p:nvPr/>
            </p:nvSpPr>
            <p:spPr>
              <a:xfrm>
                <a:off x="1450738" y="3011882"/>
                <a:ext cx="360418" cy="319967"/>
              </a:xfrm>
              <a:custGeom>
                <a:avLst/>
                <a:gdLst/>
                <a:ahLst/>
                <a:cxnLst/>
                <a:rect l="l" t="t" r="r" b="b"/>
                <a:pathLst>
                  <a:path w="211389" h="187664" extrusionOk="0">
                    <a:moveTo>
                      <a:pt x="105707" y="0"/>
                    </a:moveTo>
                    <a:cubicBezTo>
                      <a:pt x="96786" y="0"/>
                      <a:pt x="88771" y="4632"/>
                      <a:pt x="84311" y="12353"/>
                    </a:cubicBezTo>
                    <a:lnTo>
                      <a:pt x="4486" y="150656"/>
                    </a:lnTo>
                    <a:cubicBezTo>
                      <a:pt x="1" y="158376"/>
                      <a:pt x="1" y="167616"/>
                      <a:pt x="4486" y="175336"/>
                    </a:cubicBezTo>
                    <a:cubicBezTo>
                      <a:pt x="8946" y="183056"/>
                      <a:pt x="16936" y="187664"/>
                      <a:pt x="25857" y="187664"/>
                    </a:cubicBezTo>
                    <a:lnTo>
                      <a:pt x="185557" y="187664"/>
                    </a:lnTo>
                    <a:cubicBezTo>
                      <a:pt x="194478" y="187664"/>
                      <a:pt x="202468" y="183056"/>
                      <a:pt x="206928" y="175336"/>
                    </a:cubicBezTo>
                    <a:cubicBezTo>
                      <a:pt x="211389" y="167616"/>
                      <a:pt x="211389" y="158376"/>
                      <a:pt x="206928" y="150656"/>
                    </a:cubicBezTo>
                    <a:lnTo>
                      <a:pt x="177763" y="100119"/>
                    </a:lnTo>
                    <a:cubicBezTo>
                      <a:pt x="176991" y="98805"/>
                      <a:pt x="175625" y="98074"/>
                      <a:pt x="174218" y="98074"/>
                    </a:cubicBezTo>
                    <a:cubicBezTo>
                      <a:pt x="173525" y="98074"/>
                      <a:pt x="172822" y="98252"/>
                      <a:pt x="172175" y="98624"/>
                    </a:cubicBezTo>
                    <a:cubicBezTo>
                      <a:pt x="170214" y="99751"/>
                      <a:pt x="169552" y="102251"/>
                      <a:pt x="170680" y="104212"/>
                    </a:cubicBezTo>
                    <a:lnTo>
                      <a:pt x="199845" y="154724"/>
                    </a:lnTo>
                    <a:cubicBezTo>
                      <a:pt x="202835" y="159896"/>
                      <a:pt x="202835" y="166072"/>
                      <a:pt x="199845" y="171243"/>
                    </a:cubicBezTo>
                    <a:cubicBezTo>
                      <a:pt x="196855" y="176414"/>
                      <a:pt x="191512" y="179503"/>
                      <a:pt x="185557" y="179503"/>
                    </a:cubicBezTo>
                    <a:lnTo>
                      <a:pt x="25857" y="179503"/>
                    </a:lnTo>
                    <a:cubicBezTo>
                      <a:pt x="19877" y="179503"/>
                      <a:pt x="14534" y="176414"/>
                      <a:pt x="11544" y="171243"/>
                    </a:cubicBezTo>
                    <a:cubicBezTo>
                      <a:pt x="8554" y="166072"/>
                      <a:pt x="8554" y="159896"/>
                      <a:pt x="11544" y="154724"/>
                    </a:cubicBezTo>
                    <a:lnTo>
                      <a:pt x="91394" y="16446"/>
                    </a:lnTo>
                    <a:cubicBezTo>
                      <a:pt x="94384" y="11274"/>
                      <a:pt x="99727" y="8186"/>
                      <a:pt x="105707" y="8186"/>
                    </a:cubicBezTo>
                    <a:cubicBezTo>
                      <a:pt x="111663" y="8186"/>
                      <a:pt x="117005" y="11274"/>
                      <a:pt x="119996" y="16446"/>
                    </a:cubicBezTo>
                    <a:lnTo>
                      <a:pt x="154332" y="75879"/>
                    </a:lnTo>
                    <a:cubicBezTo>
                      <a:pt x="155088" y="77193"/>
                      <a:pt x="156459" y="77924"/>
                      <a:pt x="157865" y="77924"/>
                    </a:cubicBezTo>
                    <a:cubicBezTo>
                      <a:pt x="158557" y="77924"/>
                      <a:pt x="159257" y="77747"/>
                      <a:pt x="159896" y="77374"/>
                    </a:cubicBezTo>
                    <a:cubicBezTo>
                      <a:pt x="161857" y="76247"/>
                      <a:pt x="162518" y="73747"/>
                      <a:pt x="161391" y="71811"/>
                    </a:cubicBezTo>
                    <a:lnTo>
                      <a:pt x="127079" y="12353"/>
                    </a:lnTo>
                    <a:cubicBezTo>
                      <a:pt x="122618" y="4632"/>
                      <a:pt x="114628" y="0"/>
                      <a:pt x="105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1" name="Grupo 30"/>
              <p:cNvGrpSpPr/>
              <p:nvPr/>
            </p:nvGrpSpPr>
            <p:grpSpPr>
              <a:xfrm rot="10800000">
                <a:off x="1809427" y="3201342"/>
                <a:ext cx="240580" cy="130507"/>
                <a:chOff x="1798019" y="3060450"/>
                <a:chExt cx="240580" cy="130507"/>
              </a:xfrm>
              <a:grpFill/>
            </p:grpSpPr>
            <p:sp>
              <p:nvSpPr>
                <p:cNvPr id="32" name="Google Shape;801;p30"/>
                <p:cNvSpPr/>
                <p:nvPr/>
              </p:nvSpPr>
              <p:spPr>
                <a:xfrm>
                  <a:off x="2017184" y="3176803"/>
                  <a:ext cx="16063" cy="14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8229" extrusionOk="0">
                      <a:moveTo>
                        <a:pt x="4698" y="1"/>
                      </a:moveTo>
                      <a:cubicBezTo>
                        <a:pt x="3328" y="1"/>
                        <a:pt x="1984" y="684"/>
                        <a:pt x="1201" y="1930"/>
                      </a:cubicBezTo>
                      <a:cubicBezTo>
                        <a:pt x="0" y="3841"/>
                        <a:pt x="539" y="6366"/>
                        <a:pt x="2451" y="7567"/>
                      </a:cubicBezTo>
                      <a:cubicBezTo>
                        <a:pt x="3137" y="8008"/>
                        <a:pt x="3897" y="8228"/>
                        <a:pt x="4632" y="8228"/>
                      </a:cubicBezTo>
                      <a:cubicBezTo>
                        <a:pt x="5980" y="8228"/>
                        <a:pt x="7304" y="7542"/>
                        <a:pt x="8088" y="6341"/>
                      </a:cubicBezTo>
                      <a:lnTo>
                        <a:pt x="8162" y="6219"/>
                      </a:lnTo>
                      <a:cubicBezTo>
                        <a:pt x="9338" y="4307"/>
                        <a:pt x="8750" y="1807"/>
                        <a:pt x="6838" y="606"/>
                      </a:cubicBezTo>
                      <a:cubicBezTo>
                        <a:pt x="6172" y="196"/>
                        <a:pt x="5431" y="1"/>
                        <a:pt x="46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" name="Google Shape;803;p30"/>
                <p:cNvSpPr/>
                <p:nvPr/>
              </p:nvSpPr>
              <p:spPr>
                <a:xfrm>
                  <a:off x="1904550" y="3065602"/>
                  <a:ext cx="58556" cy="5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4" h="33333" extrusionOk="0">
                      <a:moveTo>
                        <a:pt x="18480" y="8628"/>
                      </a:moveTo>
                      <a:lnTo>
                        <a:pt x="25416" y="15539"/>
                      </a:lnTo>
                      <a:lnTo>
                        <a:pt x="16250" y="24705"/>
                      </a:lnTo>
                      <a:lnTo>
                        <a:pt x="9314" y="17794"/>
                      </a:lnTo>
                      <a:lnTo>
                        <a:pt x="18480" y="8628"/>
                      </a:lnTo>
                      <a:close/>
                      <a:moveTo>
                        <a:pt x="18480" y="0"/>
                      </a:moveTo>
                      <a:cubicBezTo>
                        <a:pt x="16593" y="0"/>
                        <a:pt x="14829" y="711"/>
                        <a:pt x="13505" y="2059"/>
                      </a:cubicBezTo>
                      <a:lnTo>
                        <a:pt x="2746" y="12819"/>
                      </a:lnTo>
                      <a:cubicBezTo>
                        <a:pt x="1" y="15563"/>
                        <a:pt x="1" y="20024"/>
                        <a:pt x="2746" y="22769"/>
                      </a:cubicBezTo>
                      <a:lnTo>
                        <a:pt x="11275" y="31274"/>
                      </a:lnTo>
                      <a:cubicBezTo>
                        <a:pt x="12647" y="32646"/>
                        <a:pt x="14436" y="33332"/>
                        <a:pt x="16250" y="33332"/>
                      </a:cubicBezTo>
                      <a:cubicBezTo>
                        <a:pt x="18039" y="33332"/>
                        <a:pt x="19853" y="32646"/>
                        <a:pt x="21225" y="31274"/>
                      </a:cubicBezTo>
                      <a:lnTo>
                        <a:pt x="31985" y="20514"/>
                      </a:lnTo>
                      <a:cubicBezTo>
                        <a:pt x="33308" y="19191"/>
                        <a:pt x="34043" y="17426"/>
                        <a:pt x="34043" y="15539"/>
                      </a:cubicBezTo>
                      <a:cubicBezTo>
                        <a:pt x="34043" y="13676"/>
                        <a:pt x="33308" y="11912"/>
                        <a:pt x="31985" y="10564"/>
                      </a:cubicBezTo>
                      <a:lnTo>
                        <a:pt x="23456" y="2059"/>
                      </a:lnTo>
                      <a:cubicBezTo>
                        <a:pt x="22132" y="711"/>
                        <a:pt x="20368" y="0"/>
                        <a:pt x="184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" name="Google Shape;804;p30"/>
                <p:cNvSpPr/>
                <p:nvPr/>
              </p:nvSpPr>
              <p:spPr>
                <a:xfrm>
                  <a:off x="1881527" y="3112972"/>
                  <a:ext cx="45109" cy="4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6" h="24315" extrusionOk="0">
                      <a:moveTo>
                        <a:pt x="10638" y="8164"/>
                      </a:moveTo>
                      <a:cubicBezTo>
                        <a:pt x="11079" y="8164"/>
                        <a:pt x="11569" y="8286"/>
                        <a:pt x="12084" y="8678"/>
                      </a:cubicBezTo>
                      <a:lnTo>
                        <a:pt x="16152" y="11742"/>
                      </a:lnTo>
                      <a:cubicBezTo>
                        <a:pt x="17427" y="12698"/>
                        <a:pt x="17182" y="13972"/>
                        <a:pt x="17010" y="14462"/>
                      </a:cubicBezTo>
                      <a:cubicBezTo>
                        <a:pt x="16838" y="14977"/>
                        <a:pt x="16275" y="16153"/>
                        <a:pt x="14682" y="16153"/>
                      </a:cubicBezTo>
                      <a:lnTo>
                        <a:pt x="10613" y="16153"/>
                      </a:lnTo>
                      <a:cubicBezTo>
                        <a:pt x="9265" y="16153"/>
                        <a:pt x="8162" y="15050"/>
                        <a:pt x="8162" y="13703"/>
                      </a:cubicBezTo>
                      <a:lnTo>
                        <a:pt x="8162" y="10639"/>
                      </a:lnTo>
                      <a:cubicBezTo>
                        <a:pt x="8162" y="9266"/>
                        <a:pt x="9118" y="8629"/>
                        <a:pt x="9510" y="8433"/>
                      </a:cubicBezTo>
                      <a:cubicBezTo>
                        <a:pt x="9731" y="8311"/>
                        <a:pt x="10148" y="8164"/>
                        <a:pt x="10638" y="8164"/>
                      </a:cubicBezTo>
                      <a:close/>
                      <a:moveTo>
                        <a:pt x="10631" y="1"/>
                      </a:moveTo>
                      <a:cubicBezTo>
                        <a:pt x="9018" y="1"/>
                        <a:pt x="7395" y="373"/>
                        <a:pt x="5883" y="1130"/>
                      </a:cubicBezTo>
                      <a:cubicBezTo>
                        <a:pt x="2256" y="2943"/>
                        <a:pt x="1" y="6570"/>
                        <a:pt x="1" y="10639"/>
                      </a:cubicBezTo>
                      <a:lnTo>
                        <a:pt x="1" y="13703"/>
                      </a:lnTo>
                      <a:cubicBezTo>
                        <a:pt x="1" y="19536"/>
                        <a:pt x="4756" y="24315"/>
                        <a:pt x="10613" y="24315"/>
                      </a:cubicBezTo>
                      <a:lnTo>
                        <a:pt x="14682" y="24315"/>
                      </a:lnTo>
                      <a:cubicBezTo>
                        <a:pt x="19314" y="24315"/>
                        <a:pt x="23260" y="21472"/>
                        <a:pt x="24755" y="17060"/>
                      </a:cubicBezTo>
                      <a:cubicBezTo>
                        <a:pt x="26225" y="12649"/>
                        <a:pt x="24779" y="8016"/>
                        <a:pt x="21054" y="5198"/>
                      </a:cubicBezTo>
                      <a:lnTo>
                        <a:pt x="17010" y="2159"/>
                      </a:lnTo>
                      <a:cubicBezTo>
                        <a:pt x="15124" y="730"/>
                        <a:pt x="12887" y="1"/>
                        <a:pt x="1063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" name="Google Shape;805;p30"/>
                <p:cNvSpPr/>
                <p:nvPr/>
              </p:nvSpPr>
              <p:spPr>
                <a:xfrm>
                  <a:off x="1967608" y="3086133"/>
                  <a:ext cx="18509" cy="1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9970" extrusionOk="0">
                      <a:moveTo>
                        <a:pt x="6275" y="0"/>
                      </a:moveTo>
                      <a:cubicBezTo>
                        <a:pt x="5227" y="0"/>
                        <a:pt x="4180" y="398"/>
                        <a:pt x="3383" y="1195"/>
                      </a:cubicBezTo>
                      <a:lnTo>
                        <a:pt x="1594" y="3009"/>
                      </a:lnTo>
                      <a:cubicBezTo>
                        <a:pt x="1" y="4602"/>
                        <a:pt x="1" y="7175"/>
                        <a:pt x="1594" y="8768"/>
                      </a:cubicBezTo>
                      <a:cubicBezTo>
                        <a:pt x="2378" y="9577"/>
                        <a:pt x="3432" y="9969"/>
                        <a:pt x="4486" y="9969"/>
                      </a:cubicBezTo>
                      <a:cubicBezTo>
                        <a:pt x="5515" y="9969"/>
                        <a:pt x="6569" y="9577"/>
                        <a:pt x="7353" y="8768"/>
                      </a:cubicBezTo>
                      <a:lnTo>
                        <a:pt x="9167" y="6979"/>
                      </a:lnTo>
                      <a:cubicBezTo>
                        <a:pt x="10760" y="5386"/>
                        <a:pt x="10760" y="2788"/>
                        <a:pt x="9167" y="1195"/>
                      </a:cubicBezTo>
                      <a:cubicBezTo>
                        <a:pt x="8371" y="398"/>
                        <a:pt x="7323" y="0"/>
                        <a:pt x="62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806;p30"/>
                <p:cNvSpPr/>
                <p:nvPr/>
              </p:nvSpPr>
              <p:spPr>
                <a:xfrm>
                  <a:off x="1839626" y="3065603"/>
                  <a:ext cx="19477" cy="1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0534" extrusionOk="0">
                      <a:moveTo>
                        <a:pt x="4485" y="0"/>
                      </a:moveTo>
                      <a:cubicBezTo>
                        <a:pt x="3438" y="0"/>
                        <a:pt x="2390" y="399"/>
                        <a:pt x="1593" y="1195"/>
                      </a:cubicBezTo>
                      <a:cubicBezTo>
                        <a:pt x="0" y="2788"/>
                        <a:pt x="0" y="5386"/>
                        <a:pt x="1593" y="6979"/>
                      </a:cubicBezTo>
                      <a:lnTo>
                        <a:pt x="3946" y="9332"/>
                      </a:lnTo>
                      <a:cubicBezTo>
                        <a:pt x="4755" y="10116"/>
                        <a:pt x="5784" y="10533"/>
                        <a:pt x="6838" y="10533"/>
                      </a:cubicBezTo>
                      <a:cubicBezTo>
                        <a:pt x="7892" y="10533"/>
                        <a:pt x="8921" y="10116"/>
                        <a:pt x="9730" y="9332"/>
                      </a:cubicBezTo>
                      <a:cubicBezTo>
                        <a:pt x="11323" y="7739"/>
                        <a:pt x="11323" y="5141"/>
                        <a:pt x="9730" y="3548"/>
                      </a:cubicBezTo>
                      <a:lnTo>
                        <a:pt x="7377" y="1195"/>
                      </a:lnTo>
                      <a:cubicBezTo>
                        <a:pt x="6581" y="399"/>
                        <a:pt x="5533" y="0"/>
                        <a:pt x="44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807;p30"/>
                <p:cNvSpPr/>
                <p:nvPr/>
              </p:nvSpPr>
              <p:spPr>
                <a:xfrm>
                  <a:off x="1798019" y="3060450"/>
                  <a:ext cx="14039" cy="1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11177" extrusionOk="0">
                      <a:moveTo>
                        <a:pt x="4093" y="0"/>
                      </a:moveTo>
                      <a:cubicBezTo>
                        <a:pt x="1838" y="0"/>
                        <a:pt x="0" y="1838"/>
                        <a:pt x="0" y="4093"/>
                      </a:cubicBezTo>
                      <a:lnTo>
                        <a:pt x="0" y="7083"/>
                      </a:lnTo>
                      <a:cubicBezTo>
                        <a:pt x="0" y="9338"/>
                        <a:pt x="1838" y="11176"/>
                        <a:pt x="4093" y="11176"/>
                      </a:cubicBezTo>
                      <a:cubicBezTo>
                        <a:pt x="6323" y="11176"/>
                        <a:pt x="8161" y="9338"/>
                        <a:pt x="8161" y="7083"/>
                      </a:cubicBezTo>
                      <a:lnTo>
                        <a:pt x="8161" y="4093"/>
                      </a:lnTo>
                      <a:cubicBezTo>
                        <a:pt x="8161" y="1838"/>
                        <a:pt x="6323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" name="Google Shape;808;p30"/>
                <p:cNvSpPr/>
                <p:nvPr/>
              </p:nvSpPr>
              <p:spPr>
                <a:xfrm>
                  <a:off x="1831735" y="3126813"/>
                  <a:ext cx="19183" cy="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10362" extrusionOk="0">
                      <a:moveTo>
                        <a:pt x="4474" y="0"/>
                      </a:moveTo>
                      <a:cubicBezTo>
                        <a:pt x="3432" y="0"/>
                        <a:pt x="2391" y="398"/>
                        <a:pt x="1594" y="1195"/>
                      </a:cubicBezTo>
                      <a:cubicBezTo>
                        <a:pt x="1" y="2788"/>
                        <a:pt x="1" y="5386"/>
                        <a:pt x="1594" y="6979"/>
                      </a:cubicBezTo>
                      <a:lnTo>
                        <a:pt x="3775" y="9160"/>
                      </a:lnTo>
                      <a:cubicBezTo>
                        <a:pt x="4584" y="9969"/>
                        <a:pt x="5613" y="10361"/>
                        <a:pt x="6667" y="10361"/>
                      </a:cubicBezTo>
                      <a:cubicBezTo>
                        <a:pt x="7721" y="10361"/>
                        <a:pt x="8751" y="9969"/>
                        <a:pt x="9559" y="9160"/>
                      </a:cubicBezTo>
                      <a:cubicBezTo>
                        <a:pt x="11152" y="7567"/>
                        <a:pt x="11152" y="4994"/>
                        <a:pt x="9559" y="3401"/>
                      </a:cubicBezTo>
                      <a:lnTo>
                        <a:pt x="7354" y="1195"/>
                      </a:lnTo>
                      <a:cubicBezTo>
                        <a:pt x="6557" y="398"/>
                        <a:pt x="5515" y="0"/>
                        <a:pt x="44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" name="Google Shape;809;p30"/>
                <p:cNvSpPr/>
                <p:nvPr/>
              </p:nvSpPr>
              <p:spPr>
                <a:xfrm>
                  <a:off x="1949145" y="3120858"/>
                  <a:ext cx="14039" cy="16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9510" extrusionOk="0">
                      <a:moveTo>
                        <a:pt x="4093" y="0"/>
                      </a:moveTo>
                      <a:cubicBezTo>
                        <a:pt x="1838" y="0"/>
                        <a:pt x="0" y="1814"/>
                        <a:pt x="0" y="4069"/>
                      </a:cubicBezTo>
                      <a:lnTo>
                        <a:pt x="0" y="5441"/>
                      </a:lnTo>
                      <a:cubicBezTo>
                        <a:pt x="0" y="7696"/>
                        <a:pt x="1838" y="9510"/>
                        <a:pt x="4093" y="9510"/>
                      </a:cubicBezTo>
                      <a:cubicBezTo>
                        <a:pt x="6348" y="9510"/>
                        <a:pt x="8161" y="7696"/>
                        <a:pt x="8161" y="5441"/>
                      </a:cubicBezTo>
                      <a:lnTo>
                        <a:pt x="8161" y="4069"/>
                      </a:lnTo>
                      <a:cubicBezTo>
                        <a:pt x="8161" y="1814"/>
                        <a:pt x="6348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" name="Google Shape;810;p30"/>
                <p:cNvSpPr/>
                <p:nvPr/>
              </p:nvSpPr>
              <p:spPr>
                <a:xfrm>
                  <a:off x="1981435" y="3097757"/>
                  <a:ext cx="57164" cy="57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5" h="33259" extrusionOk="0">
                      <a:moveTo>
                        <a:pt x="18186" y="8529"/>
                      </a:moveTo>
                      <a:lnTo>
                        <a:pt x="24706" y="15049"/>
                      </a:lnTo>
                      <a:lnTo>
                        <a:pt x="15049" y="24730"/>
                      </a:lnTo>
                      <a:lnTo>
                        <a:pt x="8530" y="18186"/>
                      </a:lnTo>
                      <a:lnTo>
                        <a:pt x="18186" y="8529"/>
                      </a:lnTo>
                      <a:close/>
                      <a:moveTo>
                        <a:pt x="18186" y="0"/>
                      </a:moveTo>
                      <a:cubicBezTo>
                        <a:pt x="16250" y="0"/>
                        <a:pt x="14412" y="760"/>
                        <a:pt x="13039" y="2133"/>
                      </a:cubicBezTo>
                      <a:lnTo>
                        <a:pt x="2133" y="13039"/>
                      </a:lnTo>
                      <a:cubicBezTo>
                        <a:pt x="736" y="14436"/>
                        <a:pt x="1" y="16250"/>
                        <a:pt x="1" y="18210"/>
                      </a:cubicBezTo>
                      <a:cubicBezTo>
                        <a:pt x="1" y="20147"/>
                        <a:pt x="736" y="21960"/>
                        <a:pt x="2133" y="23357"/>
                      </a:cubicBezTo>
                      <a:lnTo>
                        <a:pt x="9902" y="31127"/>
                      </a:lnTo>
                      <a:cubicBezTo>
                        <a:pt x="11275" y="32499"/>
                        <a:pt x="13088" y="33259"/>
                        <a:pt x="15049" y="33259"/>
                      </a:cubicBezTo>
                      <a:cubicBezTo>
                        <a:pt x="16985" y="33259"/>
                        <a:pt x="18823" y="32499"/>
                        <a:pt x="20196" y="31127"/>
                      </a:cubicBezTo>
                      <a:lnTo>
                        <a:pt x="31102" y="20196"/>
                      </a:lnTo>
                      <a:cubicBezTo>
                        <a:pt x="32475" y="18823"/>
                        <a:pt x="33235" y="17010"/>
                        <a:pt x="33235" y="15049"/>
                      </a:cubicBezTo>
                      <a:cubicBezTo>
                        <a:pt x="33235" y="13113"/>
                        <a:pt x="32475" y="11274"/>
                        <a:pt x="31102" y="9902"/>
                      </a:cubicBezTo>
                      <a:lnTo>
                        <a:pt x="23333" y="2133"/>
                      </a:lnTo>
                      <a:cubicBezTo>
                        <a:pt x="21961" y="760"/>
                        <a:pt x="20122" y="0"/>
                        <a:pt x="181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41" name="Rectángulo 40">
            <a:extLst>
              <a:ext uri="{FF2B5EF4-FFF2-40B4-BE49-F238E27FC236}">
                <a16:creationId xmlns:a16="http://schemas.microsoft.com/office/drawing/2014/main" id="{A93A7934-AF71-4AA7-ABB8-7483807397EA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a. Proyecto para la Gestión del Riesgo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4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7</a:t>
            </a:fld>
            <a:endParaRPr lang="es-CO" b="1" dirty="0">
              <a:solidFill>
                <a:srgbClr val="1C377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E57D1FD-48BB-46A2-9F45-39735333A7C3}"/>
              </a:ext>
            </a:extLst>
          </p:cNvPr>
          <p:cNvSpPr txBox="1"/>
          <p:nvPr/>
        </p:nvSpPr>
        <p:spPr>
          <a:xfrm>
            <a:off x="1138632" y="1349274"/>
            <a:ext cx="988101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32695EC-F289-4D29-B9A5-185549085D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831435"/>
              </p:ext>
            </p:extLst>
          </p:nvPr>
        </p:nvGraphicFramePr>
        <p:xfrm>
          <a:off x="988416" y="1938788"/>
          <a:ext cx="10215168" cy="39188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433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7217735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30394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Mesa de Trabajo con el Consejo Municipal de Gestión del Riesgo - San Andrés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24/sep/2020</a:t>
                      </a:r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Sensibilización respecto a la interacción de la infraestructura de transporte con cada uno de los municipios del tramo 55ST02. Estructuración de información base y de la capacidad del municipio para atender emergencias.</a:t>
                      </a: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3485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Taller de Gestión del Riesgo Municipio de Molagavita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 </a:t>
                      </a:r>
                      <a:r>
                        <a:rPr lang="es-ES" sz="1600" b="1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14/oct/2020</a:t>
                      </a:r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s-CO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Consejo Municipal de Gestión del Riesgo activo. Plan de Desarrollo que incluye acciones en Gestión del Riesgo y Cambio Climático.</a:t>
                      </a:r>
                      <a:endParaRPr lang="es-ES" sz="16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2155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 Narrow" panose="020B0606020202030204" pitchFamily="34" charset="0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Avance en la construcción de un PGRD en coordinación y concurrencia con el territorio.</a:t>
                      </a:r>
                    </a:p>
                  </a:txBody>
                  <a:tcPr marL="108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600" dirty="0">
                          <a:cs typeface="Calibri" panose="020F0502020204030204" pitchFamily="34" charset="0"/>
                        </a:rPr>
                        <a:t>A través de encuentros virtuales, cuya realización estuvo sujeta a la disponibilidad de cada una de las Administraciones Municipales: </a:t>
                      </a:r>
                      <a:endParaRPr lang="es-ES" sz="1600" dirty="0">
                        <a:solidFill>
                          <a:srgbClr val="1C3771"/>
                        </a:solidFill>
                        <a:cs typeface="Calibri" panose="020F0502020204030204" pitchFamily="34" charset="0"/>
                      </a:endParaRP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ES" sz="1600" dirty="0"/>
                        <a:t>Se inicia la </a:t>
                      </a:r>
                      <a:r>
                        <a:rPr lang="es-ES" sz="1600" b="1" dirty="0">
                          <a:solidFill>
                            <a:srgbClr val="1C3771"/>
                          </a:solidFill>
                          <a:cs typeface="Calibri" panose="020F0502020204030204" pitchFamily="34" charset="0"/>
                        </a:rPr>
                        <a:t>estructuración </a:t>
                      </a:r>
                      <a:r>
                        <a:rPr lang="es-ES" sz="1600" dirty="0"/>
                        <a:t>de protocolos de gestión del Riesgo para el corredor, determinando la capacidad instalada de cada municipio y sus organismos de socorro y,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ü"/>
                      </a:pPr>
                      <a:r>
                        <a:rPr lang="es-ES" sz="1600" b="1" dirty="0">
                          <a:solidFill>
                            <a:srgbClr val="1C3771"/>
                          </a:solidFill>
                          <a:cs typeface="Calibri" panose="020F0502020204030204" pitchFamily="34" charset="0"/>
                        </a:rPr>
                        <a:t>Se realiza </a:t>
                      </a:r>
                      <a:r>
                        <a:rPr lang="es-ES" sz="1600" dirty="0"/>
                        <a:t>la compilación de información en Gestión del Riesgo de entidades presentes en el territorio, a incorporar en el Plan de Gestión del Riesgo del corredor vial.</a:t>
                      </a:r>
                      <a:endParaRPr lang="es-ES" sz="160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80000" marR="180000" marT="72000" marB="72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980718"/>
                  </a:ext>
                </a:extLst>
              </a:tr>
            </a:tbl>
          </a:graphicData>
        </a:graphic>
      </p:graphicFrame>
      <p:sp>
        <p:nvSpPr>
          <p:cNvPr id="19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831134" y="936895"/>
            <a:ext cx="775983" cy="422589"/>
            <a:chOff x="6258712" y="322061"/>
            <a:chExt cx="599269" cy="326353"/>
          </a:xfrm>
        </p:grpSpPr>
        <p:sp>
          <p:nvSpPr>
            <p:cNvPr id="21" name="Google Shape;801;p30"/>
            <p:cNvSpPr/>
            <p:nvPr/>
          </p:nvSpPr>
          <p:spPr>
            <a:xfrm rot="2773217">
              <a:off x="6519391" y="323016"/>
              <a:ext cx="16063" cy="14154"/>
            </a:xfrm>
            <a:custGeom>
              <a:avLst/>
              <a:gdLst/>
              <a:ahLst/>
              <a:cxnLst/>
              <a:rect l="l" t="t" r="r" b="b"/>
              <a:pathLst>
                <a:path w="9339" h="8229" extrusionOk="0">
                  <a:moveTo>
                    <a:pt x="4698" y="1"/>
                  </a:moveTo>
                  <a:cubicBezTo>
                    <a:pt x="3328" y="1"/>
                    <a:pt x="1984" y="684"/>
                    <a:pt x="1201" y="1930"/>
                  </a:cubicBezTo>
                  <a:cubicBezTo>
                    <a:pt x="0" y="3841"/>
                    <a:pt x="539" y="6366"/>
                    <a:pt x="2451" y="7567"/>
                  </a:cubicBezTo>
                  <a:cubicBezTo>
                    <a:pt x="3137" y="8008"/>
                    <a:pt x="3897" y="8228"/>
                    <a:pt x="4632" y="8228"/>
                  </a:cubicBezTo>
                  <a:cubicBezTo>
                    <a:pt x="5980" y="8228"/>
                    <a:pt x="7304" y="7542"/>
                    <a:pt x="8088" y="6341"/>
                  </a:cubicBezTo>
                  <a:lnTo>
                    <a:pt x="8162" y="6219"/>
                  </a:lnTo>
                  <a:cubicBezTo>
                    <a:pt x="9338" y="4307"/>
                    <a:pt x="8750" y="1807"/>
                    <a:pt x="6838" y="606"/>
                  </a:cubicBezTo>
                  <a:cubicBezTo>
                    <a:pt x="6172" y="196"/>
                    <a:pt x="5431" y="1"/>
                    <a:pt x="4698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803;p30"/>
            <p:cNvSpPr/>
            <p:nvPr/>
          </p:nvSpPr>
          <p:spPr>
            <a:xfrm rot="2773217">
              <a:off x="6507187" y="351614"/>
              <a:ext cx="58556" cy="57333"/>
            </a:xfrm>
            <a:custGeom>
              <a:avLst/>
              <a:gdLst/>
              <a:ahLst/>
              <a:cxnLst/>
              <a:rect l="l" t="t" r="r" b="b"/>
              <a:pathLst>
                <a:path w="34044" h="33333" extrusionOk="0">
                  <a:moveTo>
                    <a:pt x="18480" y="8628"/>
                  </a:moveTo>
                  <a:lnTo>
                    <a:pt x="25416" y="15539"/>
                  </a:lnTo>
                  <a:lnTo>
                    <a:pt x="16250" y="24705"/>
                  </a:lnTo>
                  <a:lnTo>
                    <a:pt x="9314" y="17794"/>
                  </a:lnTo>
                  <a:lnTo>
                    <a:pt x="18480" y="8628"/>
                  </a:lnTo>
                  <a:close/>
                  <a:moveTo>
                    <a:pt x="18480" y="0"/>
                  </a:moveTo>
                  <a:cubicBezTo>
                    <a:pt x="16593" y="0"/>
                    <a:pt x="14829" y="711"/>
                    <a:pt x="13505" y="2059"/>
                  </a:cubicBezTo>
                  <a:lnTo>
                    <a:pt x="2746" y="12819"/>
                  </a:lnTo>
                  <a:cubicBezTo>
                    <a:pt x="1" y="15563"/>
                    <a:pt x="1" y="20024"/>
                    <a:pt x="2746" y="22769"/>
                  </a:cubicBezTo>
                  <a:lnTo>
                    <a:pt x="11275" y="31274"/>
                  </a:lnTo>
                  <a:cubicBezTo>
                    <a:pt x="12647" y="32646"/>
                    <a:pt x="14436" y="33332"/>
                    <a:pt x="16250" y="33332"/>
                  </a:cubicBezTo>
                  <a:cubicBezTo>
                    <a:pt x="18039" y="33332"/>
                    <a:pt x="19853" y="32646"/>
                    <a:pt x="21225" y="31274"/>
                  </a:cubicBezTo>
                  <a:lnTo>
                    <a:pt x="31985" y="20514"/>
                  </a:lnTo>
                  <a:cubicBezTo>
                    <a:pt x="33308" y="19191"/>
                    <a:pt x="34043" y="17426"/>
                    <a:pt x="34043" y="15539"/>
                  </a:cubicBezTo>
                  <a:cubicBezTo>
                    <a:pt x="34043" y="13676"/>
                    <a:pt x="33308" y="11912"/>
                    <a:pt x="31985" y="10564"/>
                  </a:cubicBezTo>
                  <a:lnTo>
                    <a:pt x="23456" y="2059"/>
                  </a:lnTo>
                  <a:cubicBezTo>
                    <a:pt x="22132" y="711"/>
                    <a:pt x="20368" y="0"/>
                    <a:pt x="18480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804;p30"/>
            <p:cNvSpPr/>
            <p:nvPr/>
          </p:nvSpPr>
          <p:spPr>
            <a:xfrm rot="2773217">
              <a:off x="6609307" y="469823"/>
              <a:ext cx="45109" cy="41822"/>
            </a:xfrm>
            <a:custGeom>
              <a:avLst/>
              <a:gdLst/>
              <a:ahLst/>
              <a:cxnLst/>
              <a:rect l="l" t="t" r="r" b="b"/>
              <a:pathLst>
                <a:path w="26226" h="24315" extrusionOk="0">
                  <a:moveTo>
                    <a:pt x="10638" y="8164"/>
                  </a:moveTo>
                  <a:cubicBezTo>
                    <a:pt x="11079" y="8164"/>
                    <a:pt x="11569" y="8286"/>
                    <a:pt x="12084" y="8678"/>
                  </a:cubicBezTo>
                  <a:lnTo>
                    <a:pt x="16152" y="11742"/>
                  </a:lnTo>
                  <a:cubicBezTo>
                    <a:pt x="17427" y="12698"/>
                    <a:pt x="17182" y="13972"/>
                    <a:pt x="17010" y="14462"/>
                  </a:cubicBezTo>
                  <a:cubicBezTo>
                    <a:pt x="16838" y="14977"/>
                    <a:pt x="16275" y="16153"/>
                    <a:pt x="14682" y="16153"/>
                  </a:cubicBezTo>
                  <a:lnTo>
                    <a:pt x="10613" y="16153"/>
                  </a:lnTo>
                  <a:cubicBezTo>
                    <a:pt x="9265" y="16153"/>
                    <a:pt x="8162" y="15050"/>
                    <a:pt x="8162" y="13703"/>
                  </a:cubicBezTo>
                  <a:lnTo>
                    <a:pt x="8162" y="10639"/>
                  </a:lnTo>
                  <a:cubicBezTo>
                    <a:pt x="8162" y="9266"/>
                    <a:pt x="9118" y="8629"/>
                    <a:pt x="9510" y="8433"/>
                  </a:cubicBezTo>
                  <a:cubicBezTo>
                    <a:pt x="9731" y="8311"/>
                    <a:pt x="10148" y="8164"/>
                    <a:pt x="10638" y="8164"/>
                  </a:cubicBezTo>
                  <a:close/>
                  <a:moveTo>
                    <a:pt x="10631" y="1"/>
                  </a:moveTo>
                  <a:cubicBezTo>
                    <a:pt x="9018" y="1"/>
                    <a:pt x="7395" y="373"/>
                    <a:pt x="5883" y="1130"/>
                  </a:cubicBezTo>
                  <a:cubicBezTo>
                    <a:pt x="2256" y="2943"/>
                    <a:pt x="1" y="6570"/>
                    <a:pt x="1" y="10639"/>
                  </a:cubicBezTo>
                  <a:lnTo>
                    <a:pt x="1" y="13703"/>
                  </a:lnTo>
                  <a:cubicBezTo>
                    <a:pt x="1" y="19536"/>
                    <a:pt x="4756" y="24315"/>
                    <a:pt x="10613" y="24315"/>
                  </a:cubicBezTo>
                  <a:lnTo>
                    <a:pt x="14682" y="24315"/>
                  </a:lnTo>
                  <a:cubicBezTo>
                    <a:pt x="19314" y="24315"/>
                    <a:pt x="23260" y="21472"/>
                    <a:pt x="24755" y="17060"/>
                  </a:cubicBezTo>
                  <a:cubicBezTo>
                    <a:pt x="26225" y="12649"/>
                    <a:pt x="24779" y="8016"/>
                    <a:pt x="21054" y="5198"/>
                  </a:cubicBezTo>
                  <a:lnTo>
                    <a:pt x="17010" y="2159"/>
                  </a:lnTo>
                  <a:cubicBezTo>
                    <a:pt x="15124" y="730"/>
                    <a:pt x="12887" y="1"/>
                    <a:pt x="10631" y="1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805;p30"/>
            <p:cNvSpPr/>
            <p:nvPr/>
          </p:nvSpPr>
          <p:spPr>
            <a:xfrm rot="2773217">
              <a:off x="6701248" y="507602"/>
              <a:ext cx="18509" cy="17148"/>
            </a:xfrm>
            <a:custGeom>
              <a:avLst/>
              <a:gdLst/>
              <a:ahLst/>
              <a:cxnLst/>
              <a:rect l="l" t="t" r="r" b="b"/>
              <a:pathLst>
                <a:path w="10761" h="9970" extrusionOk="0">
                  <a:moveTo>
                    <a:pt x="6275" y="0"/>
                  </a:moveTo>
                  <a:cubicBezTo>
                    <a:pt x="5227" y="0"/>
                    <a:pt x="4180" y="398"/>
                    <a:pt x="3383" y="1195"/>
                  </a:cubicBezTo>
                  <a:lnTo>
                    <a:pt x="1594" y="3009"/>
                  </a:lnTo>
                  <a:cubicBezTo>
                    <a:pt x="1" y="4602"/>
                    <a:pt x="1" y="7175"/>
                    <a:pt x="1594" y="8768"/>
                  </a:cubicBezTo>
                  <a:cubicBezTo>
                    <a:pt x="2378" y="9577"/>
                    <a:pt x="3432" y="9969"/>
                    <a:pt x="4486" y="9969"/>
                  </a:cubicBezTo>
                  <a:cubicBezTo>
                    <a:pt x="5515" y="9969"/>
                    <a:pt x="6569" y="9577"/>
                    <a:pt x="7353" y="8768"/>
                  </a:cubicBezTo>
                  <a:lnTo>
                    <a:pt x="9167" y="6979"/>
                  </a:lnTo>
                  <a:cubicBezTo>
                    <a:pt x="10760" y="5386"/>
                    <a:pt x="10760" y="2788"/>
                    <a:pt x="9167" y="1195"/>
                  </a:cubicBezTo>
                  <a:cubicBezTo>
                    <a:pt x="8371" y="398"/>
                    <a:pt x="7323" y="0"/>
                    <a:pt x="627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806;p30"/>
            <p:cNvSpPr/>
            <p:nvPr/>
          </p:nvSpPr>
          <p:spPr>
            <a:xfrm rot="2773217">
              <a:off x="6627022" y="401194"/>
              <a:ext cx="19477" cy="18118"/>
            </a:xfrm>
            <a:custGeom>
              <a:avLst/>
              <a:gdLst/>
              <a:ahLst/>
              <a:cxnLst/>
              <a:rect l="l" t="t" r="r" b="b"/>
              <a:pathLst>
                <a:path w="11324" h="10534" extrusionOk="0">
                  <a:moveTo>
                    <a:pt x="4485" y="0"/>
                  </a:moveTo>
                  <a:cubicBezTo>
                    <a:pt x="3438" y="0"/>
                    <a:pt x="2390" y="399"/>
                    <a:pt x="1593" y="1195"/>
                  </a:cubicBezTo>
                  <a:cubicBezTo>
                    <a:pt x="0" y="2788"/>
                    <a:pt x="0" y="5386"/>
                    <a:pt x="1593" y="6979"/>
                  </a:cubicBezTo>
                  <a:lnTo>
                    <a:pt x="3946" y="9332"/>
                  </a:lnTo>
                  <a:cubicBezTo>
                    <a:pt x="4755" y="10116"/>
                    <a:pt x="5784" y="10533"/>
                    <a:pt x="6838" y="10533"/>
                  </a:cubicBezTo>
                  <a:cubicBezTo>
                    <a:pt x="7892" y="10533"/>
                    <a:pt x="8921" y="10116"/>
                    <a:pt x="9730" y="9332"/>
                  </a:cubicBezTo>
                  <a:cubicBezTo>
                    <a:pt x="11323" y="7739"/>
                    <a:pt x="11323" y="5141"/>
                    <a:pt x="9730" y="3548"/>
                  </a:cubicBezTo>
                  <a:lnTo>
                    <a:pt x="7377" y="1195"/>
                  </a:lnTo>
                  <a:cubicBezTo>
                    <a:pt x="6581" y="399"/>
                    <a:pt x="5533" y="0"/>
                    <a:pt x="4485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807;p30"/>
            <p:cNvSpPr/>
            <p:nvPr/>
          </p:nvSpPr>
          <p:spPr>
            <a:xfrm rot="2773217">
              <a:off x="6602394" y="365455"/>
              <a:ext cx="14039" cy="19224"/>
            </a:xfrm>
            <a:custGeom>
              <a:avLst/>
              <a:gdLst/>
              <a:ahLst/>
              <a:cxnLst/>
              <a:rect l="l" t="t" r="r" b="b"/>
              <a:pathLst>
                <a:path w="8162" h="11177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lnTo>
                    <a:pt x="0" y="7083"/>
                  </a:lnTo>
                  <a:cubicBezTo>
                    <a:pt x="0" y="9338"/>
                    <a:pt x="1838" y="11176"/>
                    <a:pt x="4093" y="11176"/>
                  </a:cubicBezTo>
                  <a:cubicBezTo>
                    <a:pt x="6323" y="11176"/>
                    <a:pt x="8161" y="9338"/>
                    <a:pt x="8161" y="7083"/>
                  </a:cubicBezTo>
                  <a:lnTo>
                    <a:pt x="8161" y="4093"/>
                  </a:lnTo>
                  <a:cubicBezTo>
                    <a:pt x="8161" y="1838"/>
                    <a:pt x="6323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808;p30"/>
            <p:cNvSpPr/>
            <p:nvPr/>
          </p:nvSpPr>
          <p:spPr>
            <a:xfrm rot="2773217">
              <a:off x="6553725" y="412956"/>
              <a:ext cx="19183" cy="17823"/>
            </a:xfrm>
            <a:custGeom>
              <a:avLst/>
              <a:gdLst/>
              <a:ahLst/>
              <a:cxnLst/>
              <a:rect l="l" t="t" r="r" b="b"/>
              <a:pathLst>
                <a:path w="11153" h="10362" extrusionOk="0">
                  <a:moveTo>
                    <a:pt x="4474" y="0"/>
                  </a:moveTo>
                  <a:cubicBezTo>
                    <a:pt x="3432" y="0"/>
                    <a:pt x="2391" y="398"/>
                    <a:pt x="1594" y="1195"/>
                  </a:cubicBezTo>
                  <a:cubicBezTo>
                    <a:pt x="1" y="2788"/>
                    <a:pt x="1" y="5386"/>
                    <a:pt x="1594" y="6979"/>
                  </a:cubicBezTo>
                  <a:lnTo>
                    <a:pt x="3775" y="9160"/>
                  </a:lnTo>
                  <a:cubicBezTo>
                    <a:pt x="4584" y="9969"/>
                    <a:pt x="5613" y="10361"/>
                    <a:pt x="6667" y="10361"/>
                  </a:cubicBezTo>
                  <a:cubicBezTo>
                    <a:pt x="7721" y="10361"/>
                    <a:pt x="8751" y="9969"/>
                    <a:pt x="9559" y="9160"/>
                  </a:cubicBezTo>
                  <a:cubicBezTo>
                    <a:pt x="11152" y="7567"/>
                    <a:pt x="11152" y="4994"/>
                    <a:pt x="9559" y="3401"/>
                  </a:cubicBezTo>
                  <a:lnTo>
                    <a:pt x="7354" y="1195"/>
                  </a:lnTo>
                  <a:cubicBezTo>
                    <a:pt x="6557" y="398"/>
                    <a:pt x="5515" y="0"/>
                    <a:pt x="4474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809;p30"/>
            <p:cNvSpPr/>
            <p:nvPr/>
          </p:nvSpPr>
          <p:spPr>
            <a:xfrm rot="2773217">
              <a:off x="6664376" y="516806"/>
              <a:ext cx="14039" cy="16357"/>
            </a:xfrm>
            <a:custGeom>
              <a:avLst/>
              <a:gdLst/>
              <a:ahLst/>
              <a:cxnLst/>
              <a:rect l="l" t="t" r="r" b="b"/>
              <a:pathLst>
                <a:path w="8162" h="9510" extrusionOk="0">
                  <a:moveTo>
                    <a:pt x="4093" y="0"/>
                  </a:moveTo>
                  <a:cubicBezTo>
                    <a:pt x="1838" y="0"/>
                    <a:pt x="0" y="1814"/>
                    <a:pt x="0" y="4069"/>
                  </a:cubicBezTo>
                  <a:lnTo>
                    <a:pt x="0" y="5441"/>
                  </a:lnTo>
                  <a:cubicBezTo>
                    <a:pt x="0" y="7696"/>
                    <a:pt x="1838" y="9510"/>
                    <a:pt x="4093" y="9510"/>
                  </a:cubicBezTo>
                  <a:cubicBezTo>
                    <a:pt x="6348" y="9510"/>
                    <a:pt x="8161" y="7696"/>
                    <a:pt x="8161" y="5441"/>
                  </a:cubicBezTo>
                  <a:lnTo>
                    <a:pt x="8161" y="4069"/>
                  </a:lnTo>
                  <a:cubicBezTo>
                    <a:pt x="8161" y="1814"/>
                    <a:pt x="6348" y="0"/>
                    <a:pt x="4093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810;p30"/>
            <p:cNvSpPr/>
            <p:nvPr/>
          </p:nvSpPr>
          <p:spPr>
            <a:xfrm rot="2773217">
              <a:off x="6682007" y="533412"/>
              <a:ext cx="57164" cy="57205"/>
            </a:xfrm>
            <a:custGeom>
              <a:avLst/>
              <a:gdLst/>
              <a:ahLst/>
              <a:cxnLst/>
              <a:rect l="l" t="t" r="r" b="b"/>
              <a:pathLst>
                <a:path w="33235" h="33259" extrusionOk="0">
                  <a:moveTo>
                    <a:pt x="18186" y="8529"/>
                  </a:moveTo>
                  <a:lnTo>
                    <a:pt x="24706" y="15049"/>
                  </a:lnTo>
                  <a:lnTo>
                    <a:pt x="15049" y="24730"/>
                  </a:lnTo>
                  <a:lnTo>
                    <a:pt x="8530" y="18186"/>
                  </a:lnTo>
                  <a:lnTo>
                    <a:pt x="18186" y="8529"/>
                  </a:lnTo>
                  <a:close/>
                  <a:moveTo>
                    <a:pt x="18186" y="0"/>
                  </a:moveTo>
                  <a:cubicBezTo>
                    <a:pt x="16250" y="0"/>
                    <a:pt x="14412" y="760"/>
                    <a:pt x="13039" y="2133"/>
                  </a:cubicBezTo>
                  <a:lnTo>
                    <a:pt x="2133" y="13039"/>
                  </a:lnTo>
                  <a:cubicBezTo>
                    <a:pt x="736" y="14436"/>
                    <a:pt x="1" y="16250"/>
                    <a:pt x="1" y="18210"/>
                  </a:cubicBezTo>
                  <a:cubicBezTo>
                    <a:pt x="1" y="20147"/>
                    <a:pt x="736" y="21960"/>
                    <a:pt x="2133" y="23357"/>
                  </a:cubicBezTo>
                  <a:lnTo>
                    <a:pt x="9902" y="31127"/>
                  </a:lnTo>
                  <a:cubicBezTo>
                    <a:pt x="11275" y="32499"/>
                    <a:pt x="13088" y="33259"/>
                    <a:pt x="15049" y="33259"/>
                  </a:cubicBezTo>
                  <a:cubicBezTo>
                    <a:pt x="16985" y="33259"/>
                    <a:pt x="18823" y="32499"/>
                    <a:pt x="20196" y="31127"/>
                  </a:cubicBezTo>
                  <a:lnTo>
                    <a:pt x="31102" y="20196"/>
                  </a:lnTo>
                  <a:cubicBezTo>
                    <a:pt x="32475" y="18823"/>
                    <a:pt x="33235" y="17010"/>
                    <a:pt x="33235" y="15049"/>
                  </a:cubicBezTo>
                  <a:cubicBezTo>
                    <a:pt x="33235" y="13113"/>
                    <a:pt x="32475" y="11274"/>
                    <a:pt x="31102" y="9902"/>
                  </a:cubicBezTo>
                  <a:lnTo>
                    <a:pt x="23333" y="2133"/>
                  </a:lnTo>
                  <a:cubicBezTo>
                    <a:pt x="21961" y="760"/>
                    <a:pt x="20122" y="0"/>
                    <a:pt x="18186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814;p30"/>
            <p:cNvSpPr/>
            <p:nvPr/>
          </p:nvSpPr>
          <p:spPr>
            <a:xfrm>
              <a:off x="6534843" y="471527"/>
              <a:ext cx="13916" cy="13916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69" y="0"/>
                  </a:moveTo>
                  <a:cubicBezTo>
                    <a:pt x="3015" y="0"/>
                    <a:pt x="1961" y="441"/>
                    <a:pt x="1201" y="1201"/>
                  </a:cubicBezTo>
                  <a:cubicBezTo>
                    <a:pt x="442" y="1961"/>
                    <a:pt x="1" y="3015"/>
                    <a:pt x="1" y="4093"/>
                  </a:cubicBezTo>
                  <a:cubicBezTo>
                    <a:pt x="1" y="5172"/>
                    <a:pt x="442" y="6226"/>
                    <a:pt x="1201" y="6985"/>
                  </a:cubicBezTo>
                  <a:cubicBezTo>
                    <a:pt x="1961" y="7745"/>
                    <a:pt x="3015" y="8162"/>
                    <a:pt x="4069" y="8162"/>
                  </a:cubicBezTo>
                  <a:cubicBezTo>
                    <a:pt x="5147" y="8162"/>
                    <a:pt x="6201" y="7745"/>
                    <a:pt x="6961" y="6985"/>
                  </a:cubicBezTo>
                  <a:cubicBezTo>
                    <a:pt x="7721" y="6226"/>
                    <a:pt x="8162" y="5172"/>
                    <a:pt x="8162" y="4093"/>
                  </a:cubicBezTo>
                  <a:cubicBezTo>
                    <a:pt x="8162" y="3015"/>
                    <a:pt x="7721" y="1961"/>
                    <a:pt x="6961" y="1201"/>
                  </a:cubicBezTo>
                  <a:cubicBezTo>
                    <a:pt x="6201" y="441"/>
                    <a:pt x="5147" y="0"/>
                    <a:pt x="4069" y="0"/>
                  </a:cubicBezTo>
                  <a:close/>
                </a:path>
              </a:pathLst>
            </a:custGeom>
            <a:solidFill>
              <a:srgbClr val="476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1" name="Grupo 30"/>
            <p:cNvGrpSpPr/>
            <p:nvPr/>
          </p:nvGrpSpPr>
          <p:grpSpPr>
            <a:xfrm>
              <a:off x="6258712" y="328447"/>
              <a:ext cx="599269" cy="319967"/>
              <a:chOff x="1450738" y="3011882"/>
              <a:chExt cx="599269" cy="319967"/>
            </a:xfrm>
            <a:solidFill>
              <a:srgbClr val="476E87"/>
            </a:solidFill>
          </p:grpSpPr>
          <p:sp>
            <p:nvSpPr>
              <p:cNvPr id="32" name="Google Shape;812;p30"/>
              <p:cNvSpPr/>
              <p:nvPr/>
            </p:nvSpPr>
            <p:spPr>
              <a:xfrm>
                <a:off x="1450738" y="3011882"/>
                <a:ext cx="360418" cy="319967"/>
              </a:xfrm>
              <a:custGeom>
                <a:avLst/>
                <a:gdLst/>
                <a:ahLst/>
                <a:cxnLst/>
                <a:rect l="l" t="t" r="r" b="b"/>
                <a:pathLst>
                  <a:path w="211389" h="187664" extrusionOk="0">
                    <a:moveTo>
                      <a:pt x="105707" y="0"/>
                    </a:moveTo>
                    <a:cubicBezTo>
                      <a:pt x="96786" y="0"/>
                      <a:pt x="88771" y="4632"/>
                      <a:pt x="84311" y="12353"/>
                    </a:cubicBezTo>
                    <a:lnTo>
                      <a:pt x="4486" y="150656"/>
                    </a:lnTo>
                    <a:cubicBezTo>
                      <a:pt x="1" y="158376"/>
                      <a:pt x="1" y="167616"/>
                      <a:pt x="4486" y="175336"/>
                    </a:cubicBezTo>
                    <a:cubicBezTo>
                      <a:pt x="8946" y="183056"/>
                      <a:pt x="16936" y="187664"/>
                      <a:pt x="25857" y="187664"/>
                    </a:cubicBezTo>
                    <a:lnTo>
                      <a:pt x="185557" y="187664"/>
                    </a:lnTo>
                    <a:cubicBezTo>
                      <a:pt x="194478" y="187664"/>
                      <a:pt x="202468" y="183056"/>
                      <a:pt x="206928" y="175336"/>
                    </a:cubicBezTo>
                    <a:cubicBezTo>
                      <a:pt x="211389" y="167616"/>
                      <a:pt x="211389" y="158376"/>
                      <a:pt x="206928" y="150656"/>
                    </a:cubicBezTo>
                    <a:lnTo>
                      <a:pt x="177763" y="100119"/>
                    </a:lnTo>
                    <a:cubicBezTo>
                      <a:pt x="176991" y="98805"/>
                      <a:pt x="175625" y="98074"/>
                      <a:pt x="174218" y="98074"/>
                    </a:cubicBezTo>
                    <a:cubicBezTo>
                      <a:pt x="173525" y="98074"/>
                      <a:pt x="172822" y="98252"/>
                      <a:pt x="172175" y="98624"/>
                    </a:cubicBezTo>
                    <a:cubicBezTo>
                      <a:pt x="170214" y="99751"/>
                      <a:pt x="169552" y="102251"/>
                      <a:pt x="170680" y="104212"/>
                    </a:cubicBezTo>
                    <a:lnTo>
                      <a:pt x="199845" y="154724"/>
                    </a:lnTo>
                    <a:cubicBezTo>
                      <a:pt x="202835" y="159896"/>
                      <a:pt x="202835" y="166072"/>
                      <a:pt x="199845" y="171243"/>
                    </a:cubicBezTo>
                    <a:cubicBezTo>
                      <a:pt x="196855" y="176414"/>
                      <a:pt x="191512" y="179503"/>
                      <a:pt x="185557" y="179503"/>
                    </a:cubicBezTo>
                    <a:lnTo>
                      <a:pt x="25857" y="179503"/>
                    </a:lnTo>
                    <a:cubicBezTo>
                      <a:pt x="19877" y="179503"/>
                      <a:pt x="14534" y="176414"/>
                      <a:pt x="11544" y="171243"/>
                    </a:cubicBezTo>
                    <a:cubicBezTo>
                      <a:pt x="8554" y="166072"/>
                      <a:pt x="8554" y="159896"/>
                      <a:pt x="11544" y="154724"/>
                    </a:cubicBezTo>
                    <a:lnTo>
                      <a:pt x="91394" y="16446"/>
                    </a:lnTo>
                    <a:cubicBezTo>
                      <a:pt x="94384" y="11274"/>
                      <a:pt x="99727" y="8186"/>
                      <a:pt x="105707" y="8186"/>
                    </a:cubicBezTo>
                    <a:cubicBezTo>
                      <a:pt x="111663" y="8186"/>
                      <a:pt x="117005" y="11274"/>
                      <a:pt x="119996" y="16446"/>
                    </a:cubicBezTo>
                    <a:lnTo>
                      <a:pt x="154332" y="75879"/>
                    </a:lnTo>
                    <a:cubicBezTo>
                      <a:pt x="155088" y="77193"/>
                      <a:pt x="156459" y="77924"/>
                      <a:pt x="157865" y="77924"/>
                    </a:cubicBezTo>
                    <a:cubicBezTo>
                      <a:pt x="158557" y="77924"/>
                      <a:pt x="159257" y="77747"/>
                      <a:pt x="159896" y="77374"/>
                    </a:cubicBezTo>
                    <a:cubicBezTo>
                      <a:pt x="161857" y="76247"/>
                      <a:pt x="162518" y="73747"/>
                      <a:pt x="161391" y="71811"/>
                    </a:cubicBezTo>
                    <a:lnTo>
                      <a:pt x="127079" y="12353"/>
                    </a:lnTo>
                    <a:cubicBezTo>
                      <a:pt x="122618" y="4632"/>
                      <a:pt x="114628" y="0"/>
                      <a:pt x="1057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3" name="Grupo 32"/>
              <p:cNvGrpSpPr/>
              <p:nvPr/>
            </p:nvGrpSpPr>
            <p:grpSpPr>
              <a:xfrm rot="10800000">
                <a:off x="1809427" y="3201342"/>
                <a:ext cx="240580" cy="130507"/>
                <a:chOff x="1798019" y="3060450"/>
                <a:chExt cx="240580" cy="130507"/>
              </a:xfrm>
              <a:grpFill/>
            </p:grpSpPr>
            <p:sp>
              <p:nvSpPr>
                <p:cNvPr id="34" name="Google Shape;801;p30"/>
                <p:cNvSpPr/>
                <p:nvPr/>
              </p:nvSpPr>
              <p:spPr>
                <a:xfrm>
                  <a:off x="2017184" y="3176803"/>
                  <a:ext cx="16063" cy="14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9" h="8229" extrusionOk="0">
                      <a:moveTo>
                        <a:pt x="4698" y="1"/>
                      </a:moveTo>
                      <a:cubicBezTo>
                        <a:pt x="3328" y="1"/>
                        <a:pt x="1984" y="684"/>
                        <a:pt x="1201" y="1930"/>
                      </a:cubicBezTo>
                      <a:cubicBezTo>
                        <a:pt x="0" y="3841"/>
                        <a:pt x="539" y="6366"/>
                        <a:pt x="2451" y="7567"/>
                      </a:cubicBezTo>
                      <a:cubicBezTo>
                        <a:pt x="3137" y="8008"/>
                        <a:pt x="3897" y="8228"/>
                        <a:pt x="4632" y="8228"/>
                      </a:cubicBezTo>
                      <a:cubicBezTo>
                        <a:pt x="5980" y="8228"/>
                        <a:pt x="7304" y="7542"/>
                        <a:pt x="8088" y="6341"/>
                      </a:cubicBezTo>
                      <a:lnTo>
                        <a:pt x="8162" y="6219"/>
                      </a:lnTo>
                      <a:cubicBezTo>
                        <a:pt x="9338" y="4307"/>
                        <a:pt x="8750" y="1807"/>
                        <a:pt x="6838" y="606"/>
                      </a:cubicBezTo>
                      <a:cubicBezTo>
                        <a:pt x="6172" y="196"/>
                        <a:pt x="5431" y="1"/>
                        <a:pt x="46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" name="Google Shape;803;p30"/>
                <p:cNvSpPr/>
                <p:nvPr/>
              </p:nvSpPr>
              <p:spPr>
                <a:xfrm>
                  <a:off x="1904550" y="3065602"/>
                  <a:ext cx="58556" cy="57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4" h="33333" extrusionOk="0">
                      <a:moveTo>
                        <a:pt x="18480" y="8628"/>
                      </a:moveTo>
                      <a:lnTo>
                        <a:pt x="25416" y="15539"/>
                      </a:lnTo>
                      <a:lnTo>
                        <a:pt x="16250" y="24705"/>
                      </a:lnTo>
                      <a:lnTo>
                        <a:pt x="9314" y="17794"/>
                      </a:lnTo>
                      <a:lnTo>
                        <a:pt x="18480" y="8628"/>
                      </a:lnTo>
                      <a:close/>
                      <a:moveTo>
                        <a:pt x="18480" y="0"/>
                      </a:moveTo>
                      <a:cubicBezTo>
                        <a:pt x="16593" y="0"/>
                        <a:pt x="14829" y="711"/>
                        <a:pt x="13505" y="2059"/>
                      </a:cubicBezTo>
                      <a:lnTo>
                        <a:pt x="2746" y="12819"/>
                      </a:lnTo>
                      <a:cubicBezTo>
                        <a:pt x="1" y="15563"/>
                        <a:pt x="1" y="20024"/>
                        <a:pt x="2746" y="22769"/>
                      </a:cubicBezTo>
                      <a:lnTo>
                        <a:pt x="11275" y="31274"/>
                      </a:lnTo>
                      <a:cubicBezTo>
                        <a:pt x="12647" y="32646"/>
                        <a:pt x="14436" y="33332"/>
                        <a:pt x="16250" y="33332"/>
                      </a:cubicBezTo>
                      <a:cubicBezTo>
                        <a:pt x="18039" y="33332"/>
                        <a:pt x="19853" y="32646"/>
                        <a:pt x="21225" y="31274"/>
                      </a:cubicBezTo>
                      <a:lnTo>
                        <a:pt x="31985" y="20514"/>
                      </a:lnTo>
                      <a:cubicBezTo>
                        <a:pt x="33308" y="19191"/>
                        <a:pt x="34043" y="17426"/>
                        <a:pt x="34043" y="15539"/>
                      </a:cubicBezTo>
                      <a:cubicBezTo>
                        <a:pt x="34043" y="13676"/>
                        <a:pt x="33308" y="11912"/>
                        <a:pt x="31985" y="10564"/>
                      </a:cubicBezTo>
                      <a:lnTo>
                        <a:pt x="23456" y="2059"/>
                      </a:lnTo>
                      <a:cubicBezTo>
                        <a:pt x="22132" y="711"/>
                        <a:pt x="20368" y="0"/>
                        <a:pt x="1848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804;p30"/>
                <p:cNvSpPr/>
                <p:nvPr/>
              </p:nvSpPr>
              <p:spPr>
                <a:xfrm>
                  <a:off x="1881527" y="3112972"/>
                  <a:ext cx="45109" cy="41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6" h="24315" extrusionOk="0">
                      <a:moveTo>
                        <a:pt x="10638" y="8164"/>
                      </a:moveTo>
                      <a:cubicBezTo>
                        <a:pt x="11079" y="8164"/>
                        <a:pt x="11569" y="8286"/>
                        <a:pt x="12084" y="8678"/>
                      </a:cubicBezTo>
                      <a:lnTo>
                        <a:pt x="16152" y="11742"/>
                      </a:lnTo>
                      <a:cubicBezTo>
                        <a:pt x="17427" y="12698"/>
                        <a:pt x="17182" y="13972"/>
                        <a:pt x="17010" y="14462"/>
                      </a:cubicBezTo>
                      <a:cubicBezTo>
                        <a:pt x="16838" y="14977"/>
                        <a:pt x="16275" y="16153"/>
                        <a:pt x="14682" y="16153"/>
                      </a:cubicBezTo>
                      <a:lnTo>
                        <a:pt x="10613" y="16153"/>
                      </a:lnTo>
                      <a:cubicBezTo>
                        <a:pt x="9265" y="16153"/>
                        <a:pt x="8162" y="15050"/>
                        <a:pt x="8162" y="13703"/>
                      </a:cubicBezTo>
                      <a:lnTo>
                        <a:pt x="8162" y="10639"/>
                      </a:lnTo>
                      <a:cubicBezTo>
                        <a:pt x="8162" y="9266"/>
                        <a:pt x="9118" y="8629"/>
                        <a:pt x="9510" y="8433"/>
                      </a:cubicBezTo>
                      <a:cubicBezTo>
                        <a:pt x="9731" y="8311"/>
                        <a:pt x="10148" y="8164"/>
                        <a:pt x="10638" y="8164"/>
                      </a:cubicBezTo>
                      <a:close/>
                      <a:moveTo>
                        <a:pt x="10631" y="1"/>
                      </a:moveTo>
                      <a:cubicBezTo>
                        <a:pt x="9018" y="1"/>
                        <a:pt x="7395" y="373"/>
                        <a:pt x="5883" y="1130"/>
                      </a:cubicBezTo>
                      <a:cubicBezTo>
                        <a:pt x="2256" y="2943"/>
                        <a:pt x="1" y="6570"/>
                        <a:pt x="1" y="10639"/>
                      </a:cubicBezTo>
                      <a:lnTo>
                        <a:pt x="1" y="13703"/>
                      </a:lnTo>
                      <a:cubicBezTo>
                        <a:pt x="1" y="19536"/>
                        <a:pt x="4756" y="24315"/>
                        <a:pt x="10613" y="24315"/>
                      </a:cubicBezTo>
                      <a:lnTo>
                        <a:pt x="14682" y="24315"/>
                      </a:lnTo>
                      <a:cubicBezTo>
                        <a:pt x="19314" y="24315"/>
                        <a:pt x="23260" y="21472"/>
                        <a:pt x="24755" y="17060"/>
                      </a:cubicBezTo>
                      <a:cubicBezTo>
                        <a:pt x="26225" y="12649"/>
                        <a:pt x="24779" y="8016"/>
                        <a:pt x="21054" y="5198"/>
                      </a:cubicBezTo>
                      <a:lnTo>
                        <a:pt x="17010" y="2159"/>
                      </a:lnTo>
                      <a:cubicBezTo>
                        <a:pt x="15124" y="730"/>
                        <a:pt x="12887" y="1"/>
                        <a:pt x="1063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805;p30"/>
                <p:cNvSpPr/>
                <p:nvPr/>
              </p:nvSpPr>
              <p:spPr>
                <a:xfrm>
                  <a:off x="1967608" y="3086133"/>
                  <a:ext cx="18509" cy="17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9970" extrusionOk="0">
                      <a:moveTo>
                        <a:pt x="6275" y="0"/>
                      </a:moveTo>
                      <a:cubicBezTo>
                        <a:pt x="5227" y="0"/>
                        <a:pt x="4180" y="398"/>
                        <a:pt x="3383" y="1195"/>
                      </a:cubicBezTo>
                      <a:lnTo>
                        <a:pt x="1594" y="3009"/>
                      </a:lnTo>
                      <a:cubicBezTo>
                        <a:pt x="1" y="4602"/>
                        <a:pt x="1" y="7175"/>
                        <a:pt x="1594" y="8768"/>
                      </a:cubicBezTo>
                      <a:cubicBezTo>
                        <a:pt x="2378" y="9577"/>
                        <a:pt x="3432" y="9969"/>
                        <a:pt x="4486" y="9969"/>
                      </a:cubicBezTo>
                      <a:cubicBezTo>
                        <a:pt x="5515" y="9969"/>
                        <a:pt x="6569" y="9577"/>
                        <a:pt x="7353" y="8768"/>
                      </a:cubicBezTo>
                      <a:lnTo>
                        <a:pt x="9167" y="6979"/>
                      </a:lnTo>
                      <a:cubicBezTo>
                        <a:pt x="10760" y="5386"/>
                        <a:pt x="10760" y="2788"/>
                        <a:pt x="9167" y="1195"/>
                      </a:cubicBezTo>
                      <a:cubicBezTo>
                        <a:pt x="8371" y="398"/>
                        <a:pt x="7323" y="0"/>
                        <a:pt x="627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" name="Google Shape;806;p30"/>
                <p:cNvSpPr/>
                <p:nvPr/>
              </p:nvSpPr>
              <p:spPr>
                <a:xfrm>
                  <a:off x="1839626" y="3065603"/>
                  <a:ext cx="19477" cy="1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4" h="10534" extrusionOk="0">
                      <a:moveTo>
                        <a:pt x="4485" y="0"/>
                      </a:moveTo>
                      <a:cubicBezTo>
                        <a:pt x="3438" y="0"/>
                        <a:pt x="2390" y="399"/>
                        <a:pt x="1593" y="1195"/>
                      </a:cubicBezTo>
                      <a:cubicBezTo>
                        <a:pt x="0" y="2788"/>
                        <a:pt x="0" y="5386"/>
                        <a:pt x="1593" y="6979"/>
                      </a:cubicBezTo>
                      <a:lnTo>
                        <a:pt x="3946" y="9332"/>
                      </a:lnTo>
                      <a:cubicBezTo>
                        <a:pt x="4755" y="10116"/>
                        <a:pt x="5784" y="10533"/>
                        <a:pt x="6838" y="10533"/>
                      </a:cubicBezTo>
                      <a:cubicBezTo>
                        <a:pt x="7892" y="10533"/>
                        <a:pt x="8921" y="10116"/>
                        <a:pt x="9730" y="9332"/>
                      </a:cubicBezTo>
                      <a:cubicBezTo>
                        <a:pt x="11323" y="7739"/>
                        <a:pt x="11323" y="5141"/>
                        <a:pt x="9730" y="3548"/>
                      </a:cubicBezTo>
                      <a:lnTo>
                        <a:pt x="7377" y="1195"/>
                      </a:lnTo>
                      <a:cubicBezTo>
                        <a:pt x="6581" y="399"/>
                        <a:pt x="5533" y="0"/>
                        <a:pt x="44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" name="Google Shape;807;p30"/>
                <p:cNvSpPr/>
                <p:nvPr/>
              </p:nvSpPr>
              <p:spPr>
                <a:xfrm>
                  <a:off x="1798019" y="3060450"/>
                  <a:ext cx="14039" cy="1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11177" extrusionOk="0">
                      <a:moveTo>
                        <a:pt x="4093" y="0"/>
                      </a:moveTo>
                      <a:cubicBezTo>
                        <a:pt x="1838" y="0"/>
                        <a:pt x="0" y="1838"/>
                        <a:pt x="0" y="4093"/>
                      </a:cubicBezTo>
                      <a:lnTo>
                        <a:pt x="0" y="7083"/>
                      </a:lnTo>
                      <a:cubicBezTo>
                        <a:pt x="0" y="9338"/>
                        <a:pt x="1838" y="11176"/>
                        <a:pt x="4093" y="11176"/>
                      </a:cubicBezTo>
                      <a:cubicBezTo>
                        <a:pt x="6323" y="11176"/>
                        <a:pt x="8161" y="9338"/>
                        <a:pt x="8161" y="7083"/>
                      </a:cubicBezTo>
                      <a:lnTo>
                        <a:pt x="8161" y="4093"/>
                      </a:lnTo>
                      <a:cubicBezTo>
                        <a:pt x="8161" y="1838"/>
                        <a:pt x="6323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" name="Google Shape;808;p30"/>
                <p:cNvSpPr/>
                <p:nvPr/>
              </p:nvSpPr>
              <p:spPr>
                <a:xfrm>
                  <a:off x="1831735" y="3126813"/>
                  <a:ext cx="19183" cy="17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3" h="10362" extrusionOk="0">
                      <a:moveTo>
                        <a:pt x="4474" y="0"/>
                      </a:moveTo>
                      <a:cubicBezTo>
                        <a:pt x="3432" y="0"/>
                        <a:pt x="2391" y="398"/>
                        <a:pt x="1594" y="1195"/>
                      </a:cubicBezTo>
                      <a:cubicBezTo>
                        <a:pt x="1" y="2788"/>
                        <a:pt x="1" y="5386"/>
                        <a:pt x="1594" y="6979"/>
                      </a:cubicBezTo>
                      <a:lnTo>
                        <a:pt x="3775" y="9160"/>
                      </a:lnTo>
                      <a:cubicBezTo>
                        <a:pt x="4584" y="9969"/>
                        <a:pt x="5613" y="10361"/>
                        <a:pt x="6667" y="10361"/>
                      </a:cubicBezTo>
                      <a:cubicBezTo>
                        <a:pt x="7721" y="10361"/>
                        <a:pt x="8751" y="9969"/>
                        <a:pt x="9559" y="9160"/>
                      </a:cubicBezTo>
                      <a:cubicBezTo>
                        <a:pt x="11152" y="7567"/>
                        <a:pt x="11152" y="4994"/>
                        <a:pt x="9559" y="3401"/>
                      </a:cubicBezTo>
                      <a:lnTo>
                        <a:pt x="7354" y="1195"/>
                      </a:lnTo>
                      <a:cubicBezTo>
                        <a:pt x="6557" y="398"/>
                        <a:pt x="5515" y="0"/>
                        <a:pt x="447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" name="Google Shape;809;p30"/>
                <p:cNvSpPr/>
                <p:nvPr/>
              </p:nvSpPr>
              <p:spPr>
                <a:xfrm>
                  <a:off x="1949145" y="3120858"/>
                  <a:ext cx="14039" cy="16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2" h="9510" extrusionOk="0">
                      <a:moveTo>
                        <a:pt x="4093" y="0"/>
                      </a:moveTo>
                      <a:cubicBezTo>
                        <a:pt x="1838" y="0"/>
                        <a:pt x="0" y="1814"/>
                        <a:pt x="0" y="4069"/>
                      </a:cubicBezTo>
                      <a:lnTo>
                        <a:pt x="0" y="5441"/>
                      </a:lnTo>
                      <a:cubicBezTo>
                        <a:pt x="0" y="7696"/>
                        <a:pt x="1838" y="9510"/>
                        <a:pt x="4093" y="9510"/>
                      </a:cubicBezTo>
                      <a:cubicBezTo>
                        <a:pt x="6348" y="9510"/>
                        <a:pt x="8161" y="7696"/>
                        <a:pt x="8161" y="5441"/>
                      </a:cubicBezTo>
                      <a:lnTo>
                        <a:pt x="8161" y="4069"/>
                      </a:lnTo>
                      <a:cubicBezTo>
                        <a:pt x="8161" y="1814"/>
                        <a:pt x="6348" y="0"/>
                        <a:pt x="40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2" name="Google Shape;810;p30"/>
                <p:cNvSpPr/>
                <p:nvPr/>
              </p:nvSpPr>
              <p:spPr>
                <a:xfrm>
                  <a:off x="1981435" y="3097757"/>
                  <a:ext cx="57164" cy="57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5" h="33259" extrusionOk="0">
                      <a:moveTo>
                        <a:pt x="18186" y="8529"/>
                      </a:moveTo>
                      <a:lnTo>
                        <a:pt x="24706" y="15049"/>
                      </a:lnTo>
                      <a:lnTo>
                        <a:pt x="15049" y="24730"/>
                      </a:lnTo>
                      <a:lnTo>
                        <a:pt x="8530" y="18186"/>
                      </a:lnTo>
                      <a:lnTo>
                        <a:pt x="18186" y="8529"/>
                      </a:lnTo>
                      <a:close/>
                      <a:moveTo>
                        <a:pt x="18186" y="0"/>
                      </a:moveTo>
                      <a:cubicBezTo>
                        <a:pt x="16250" y="0"/>
                        <a:pt x="14412" y="760"/>
                        <a:pt x="13039" y="2133"/>
                      </a:cubicBezTo>
                      <a:lnTo>
                        <a:pt x="2133" y="13039"/>
                      </a:lnTo>
                      <a:cubicBezTo>
                        <a:pt x="736" y="14436"/>
                        <a:pt x="1" y="16250"/>
                        <a:pt x="1" y="18210"/>
                      </a:cubicBezTo>
                      <a:cubicBezTo>
                        <a:pt x="1" y="20147"/>
                        <a:pt x="736" y="21960"/>
                        <a:pt x="2133" y="23357"/>
                      </a:cubicBezTo>
                      <a:lnTo>
                        <a:pt x="9902" y="31127"/>
                      </a:lnTo>
                      <a:cubicBezTo>
                        <a:pt x="11275" y="32499"/>
                        <a:pt x="13088" y="33259"/>
                        <a:pt x="15049" y="33259"/>
                      </a:cubicBezTo>
                      <a:cubicBezTo>
                        <a:pt x="16985" y="33259"/>
                        <a:pt x="18823" y="32499"/>
                        <a:pt x="20196" y="31127"/>
                      </a:cubicBezTo>
                      <a:lnTo>
                        <a:pt x="31102" y="20196"/>
                      </a:lnTo>
                      <a:cubicBezTo>
                        <a:pt x="32475" y="18823"/>
                        <a:pt x="33235" y="17010"/>
                        <a:pt x="33235" y="15049"/>
                      </a:cubicBezTo>
                      <a:cubicBezTo>
                        <a:pt x="33235" y="13113"/>
                        <a:pt x="32475" y="11274"/>
                        <a:pt x="31102" y="9902"/>
                      </a:cubicBezTo>
                      <a:lnTo>
                        <a:pt x="23333" y="2133"/>
                      </a:lnTo>
                      <a:cubicBezTo>
                        <a:pt x="21961" y="760"/>
                        <a:pt x="20122" y="0"/>
                        <a:pt x="1818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241F66D3-9641-491A-95A8-A2EC32FE27A6}"/>
              </a:ext>
            </a:extLst>
          </p:cNvPr>
          <p:cNvSpPr/>
          <p:nvPr/>
        </p:nvSpPr>
        <p:spPr>
          <a:xfrm>
            <a:off x="1546208" y="888707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a. Proyecto para la Gestión del Riesgo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021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8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F37FE95-B8D2-2A4D-8169-B24C943CA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39800"/>
              </p:ext>
            </p:extLst>
          </p:nvPr>
        </p:nvGraphicFramePr>
        <p:xfrm>
          <a:off x="1204746" y="2449244"/>
          <a:ext cx="9814898" cy="311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04691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4010207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1854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Verificación condiciones existentes del corredor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8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15/jul/2019 y 13/sep/2019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2368748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Identificación de las necesidades del corredor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800" b="1" i="0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21/oct/2019 y el 27/dic/2019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Recopilación de los Estudios y Diseños Existentes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800" b="1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12/sep/2019 y el 25/oct/2019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473586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Evaluación de los Estudios y Diseños existentes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Entre el </a:t>
                      </a:r>
                      <a:r>
                        <a:rPr lang="es-ES" sz="1800" b="1" i="0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28/oct/2019 y el 27/dic/2019</a:t>
                      </a:r>
                      <a:endParaRPr lang="es-ES" sz="1800" i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499642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</a:pPr>
                      <a:r>
                        <a:rPr lang="es-ES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Elaboración Presupuesto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i="0" u="sng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10/ene/2020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469882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CO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Distribución de la ejecución de los Recursos por vigencia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i="0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14/ene/2020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1583672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CO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Plan de Intervención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i="0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15/ene/2020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590975"/>
                  </a:ext>
                </a:extLst>
              </a:tr>
              <a:tr h="185481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CO" sz="1800" b="0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Elaboración de la justificación técnica de la intervención vial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fontAlgn="b" latinLnBrk="0" hangingPunct="1">
                        <a:buFont typeface="Wingdings" panose="05000000000000000000" pitchFamily="2" charset="2"/>
                        <a:buChar char="ü"/>
                      </a:pPr>
                      <a:r>
                        <a:rPr lang="es-ES" sz="1800" b="1" i="0" u="sng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14/feb/2020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7008646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4C56AA7C-CC04-41EB-A570-ECCAD6E468AF}"/>
              </a:ext>
            </a:extLst>
          </p:cNvPr>
          <p:cNvSpPr txBox="1"/>
          <p:nvPr/>
        </p:nvSpPr>
        <p:spPr>
          <a:xfrm>
            <a:off x="1188551" y="1989217"/>
            <a:ext cx="9814898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ANTES DEL 20 DE FEBRERO DE 2020</a:t>
            </a:r>
          </a:p>
        </p:txBody>
      </p:sp>
      <p:sp>
        <p:nvSpPr>
          <p:cNvPr id="14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9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20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9CD05A1-0E47-4FB5-BD32-CA374E66FD03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04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4">
            <a:extLst>
              <a:ext uri="{FF2B5EF4-FFF2-40B4-BE49-F238E27FC236}">
                <a16:creationId xmlns:a16="http://schemas.microsoft.com/office/drawing/2014/main" id="{E4312DF9-F0C7-9D44-A853-B631ED1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63128"/>
            <a:ext cx="2743200" cy="365125"/>
          </a:xfrm>
        </p:spPr>
        <p:txBody>
          <a:bodyPr/>
          <a:lstStyle/>
          <a:p>
            <a:fld id="{E5ADC51D-E36A-5E40-8C57-EB355354B68D}" type="slidenum">
              <a:rPr lang="es-CO" b="1" smtClean="0">
                <a:solidFill>
                  <a:srgbClr val="1C3771"/>
                </a:solidFill>
              </a:rPr>
              <a:t>9</a:t>
            </a:fld>
            <a:endParaRPr lang="es-CO" b="1" dirty="0">
              <a:solidFill>
                <a:srgbClr val="1C3771"/>
              </a:solidFill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0F37FE95-B8D2-2A4D-8169-B24C943CA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03331"/>
              </p:ext>
            </p:extLst>
          </p:nvPr>
        </p:nvGraphicFramePr>
        <p:xfrm>
          <a:off x="754136" y="2433168"/>
          <a:ext cx="10683728" cy="27959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8736">
                  <a:extLst>
                    <a:ext uri="{9D8B030D-6E8A-4147-A177-3AD203B41FA5}">
                      <a16:colId xmlns:a16="http://schemas.microsoft.com/office/drawing/2014/main" val="656723968"/>
                    </a:ext>
                  </a:extLst>
                </a:gridCol>
                <a:gridCol w="7234992">
                  <a:extLst>
                    <a:ext uri="{9D8B030D-6E8A-4147-A177-3AD203B41FA5}">
                      <a16:colId xmlns:a16="http://schemas.microsoft.com/office/drawing/2014/main" val="27849516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ACTIVIDADES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800" b="1" u="none" strike="noStrike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ACCIONES</a:t>
                      </a:r>
                      <a:endParaRPr lang="es-CO" sz="1800" b="1" i="0" u="none" strike="noStrike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778398"/>
                  </a:ext>
                </a:extLst>
              </a:tr>
              <a:tr h="451004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Reiteración Solicitud de Recursos para cumplimiento de fallos judiciales</a:t>
                      </a:r>
                      <a:endParaRPr lang="es-CO" sz="16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6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27/feb/2020.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Mediante oficio 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2"/>
                        </a:rPr>
                        <a:t>DG 8049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el </a:t>
                      </a:r>
                      <a:r>
                        <a:rPr lang="es-E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INVIAS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reiteró al Ministerio de Hacienda y Crédito Público la solicitud de asignación de recursos para el cumplimiento de los fallos judiciales, en el que se incluye el Corredor </a:t>
                      </a:r>
                      <a:r>
                        <a:rPr lang="es-ES" sz="16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Málaga – Los Curos.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endParaRPr lang="es-CO" sz="1600" b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89738"/>
                  </a:ext>
                </a:extLst>
              </a:tr>
              <a:tr h="451004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CO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Reiteración solicitud de aval fiscal al Ministerio de Transporte </a:t>
                      </a: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para el Corredor Málaga - Los Curos</a:t>
                      </a:r>
                      <a:endParaRPr lang="es-CO" sz="16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6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27/jul/2020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 Mediante oficio 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3"/>
                        </a:rPr>
                        <a:t>SRN 26961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el </a:t>
                      </a:r>
                      <a:r>
                        <a:rPr lang="es-E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INVIAS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solicitó al Ministerio de Transporte informar sobre  el estado del trámite de aval fiscal para el Corredor Málaga - Los Curos en cumplimiento del Fallo de Acción Popular.</a:t>
                      </a:r>
                      <a:endParaRPr lang="es-CO" sz="1600" b="0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022496"/>
                  </a:ext>
                </a:extLst>
              </a:tr>
              <a:tr h="451004">
                <a:tc>
                  <a:txBody>
                    <a:bodyPr/>
                    <a:lstStyle/>
                    <a:p>
                      <a:pPr marL="0" lvl="0" indent="0" algn="l" defTabSz="914400" rtl="0" eaLnBrk="1" fontAlgn="b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 Narrow" panose="020B0606020202030204" pitchFamily="34" charset="0"/>
                        <a:buNone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CO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Solicitud de Aval Fiscal Programa </a:t>
                      </a:r>
                      <a:r>
                        <a:rPr lang="es-ES" sz="1600" b="1" kern="1200" dirty="0">
                          <a:solidFill>
                            <a:srgbClr val="1C377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Vías para la Legalidad y la Reactivación visión 2030</a:t>
                      </a:r>
                      <a:endParaRPr lang="es-CO" sz="1600" b="1" kern="1200" dirty="0">
                        <a:solidFill>
                          <a:srgbClr val="1C377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>
                          <a:tab pos="228600" algn="l"/>
                          <a:tab pos="457200" algn="l"/>
                        </a:tabLst>
                        <a:defRPr/>
                      </a:pPr>
                      <a:r>
                        <a:rPr lang="es-ES" sz="1600" b="1" u="sng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06/ago/2020.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mediante oficio 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hlinkClick r:id="rId4"/>
                        </a:rPr>
                        <a:t>DG 28846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el </a:t>
                      </a:r>
                      <a:r>
                        <a:rPr lang="es-E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INVIAS</a:t>
                      </a:r>
                      <a:r>
                        <a:rPr lang="es-E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presentó ante el Ministerio de Transporte la Solicitud de Aval Fiscal para el Programa “Vías para la Legalidad y la Reactivación visión 2030”</a:t>
                      </a:r>
                      <a:endParaRPr lang="es-CO" sz="1600" b="1" u="sng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>
                    <a:lnL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036312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C4E227A-9D91-4B8C-8A39-FA3D097F531E}"/>
              </a:ext>
            </a:extLst>
          </p:cNvPr>
          <p:cNvSpPr txBox="1"/>
          <p:nvPr/>
        </p:nvSpPr>
        <p:spPr>
          <a:xfrm>
            <a:off x="754136" y="1973121"/>
            <a:ext cx="10683728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sz="1800" b="1" dirty="0">
                <a:solidFill>
                  <a:srgbClr val="1C377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ACCIONES DE CUMPLIMIENTO REALIZADAS DESDE EL 20 DE FEBRERO DE 2020 A LA FECHA.</a:t>
            </a:r>
          </a:p>
        </p:txBody>
      </p:sp>
      <p:sp>
        <p:nvSpPr>
          <p:cNvPr id="14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rgbClr val="1C377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826EB2-59FA-4D3B-BE7E-924FF241B471}"/>
              </a:ext>
            </a:extLst>
          </p:cNvPr>
          <p:cNvSpPr/>
          <p:nvPr/>
        </p:nvSpPr>
        <p:spPr>
          <a:xfrm>
            <a:off x="1546208" y="963138"/>
            <a:ext cx="811325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CO" sz="2800" b="1" dirty="0">
                <a:solidFill>
                  <a:srgbClr val="3166CB"/>
                </a:solidFill>
              </a:rPr>
              <a:t>b. Cronograma para la pavimentación Total</a:t>
            </a:r>
            <a:endParaRPr lang="es-CO" sz="2800" dirty="0">
              <a:solidFill>
                <a:srgbClr val="3166CB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redondeado 5">
            <a:extLst>
              <a:ext uri="{FF2B5EF4-FFF2-40B4-BE49-F238E27FC236}">
                <a16:creationId xmlns:a16="http://schemas.microsoft.com/office/drawing/2014/main" id="{D8594EAE-AC6A-4A47-B689-C0DDCEB13603}"/>
              </a:ext>
            </a:extLst>
          </p:cNvPr>
          <p:cNvSpPr/>
          <p:nvPr/>
        </p:nvSpPr>
        <p:spPr>
          <a:xfrm>
            <a:off x="8944755" y="466681"/>
            <a:ext cx="2074889" cy="53290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Los Curos - Málaga</a:t>
            </a:r>
          </a:p>
        </p:txBody>
      </p:sp>
      <p:grpSp>
        <p:nvGrpSpPr>
          <p:cNvPr id="19" name="Google Shape;4935;p58"/>
          <p:cNvGrpSpPr/>
          <p:nvPr/>
        </p:nvGrpSpPr>
        <p:grpSpPr>
          <a:xfrm>
            <a:off x="969166" y="1052344"/>
            <a:ext cx="571698" cy="463767"/>
            <a:chOff x="7550258" y="3832670"/>
            <a:chExt cx="371395" cy="301279"/>
          </a:xfrm>
          <a:solidFill>
            <a:srgbClr val="476E87"/>
          </a:solidFill>
        </p:grpSpPr>
        <p:sp>
          <p:nvSpPr>
            <p:cNvPr id="20" name="Google Shape;4936;p58"/>
            <p:cNvSpPr/>
            <p:nvPr/>
          </p:nvSpPr>
          <p:spPr>
            <a:xfrm>
              <a:off x="7550258" y="3832670"/>
              <a:ext cx="371395" cy="301279"/>
            </a:xfrm>
            <a:custGeom>
              <a:avLst/>
              <a:gdLst/>
              <a:ahLst/>
              <a:cxnLst/>
              <a:rect l="l" t="t" r="r" b="b"/>
              <a:pathLst>
                <a:path w="11669" h="9466" extrusionOk="0">
                  <a:moveTo>
                    <a:pt x="1822" y="346"/>
                  </a:moveTo>
                  <a:cubicBezTo>
                    <a:pt x="1822" y="346"/>
                    <a:pt x="1834" y="346"/>
                    <a:pt x="1834" y="358"/>
                  </a:cubicBezTo>
                  <a:lnTo>
                    <a:pt x="1834" y="1096"/>
                  </a:lnTo>
                  <a:cubicBezTo>
                    <a:pt x="1834" y="1096"/>
                    <a:pt x="1834" y="1108"/>
                    <a:pt x="1822" y="1108"/>
                  </a:cubicBezTo>
                  <a:lnTo>
                    <a:pt x="1441" y="1108"/>
                  </a:lnTo>
                  <a:cubicBezTo>
                    <a:pt x="1441" y="1108"/>
                    <a:pt x="1429" y="1108"/>
                    <a:pt x="1429" y="1096"/>
                  </a:cubicBezTo>
                  <a:lnTo>
                    <a:pt x="1429" y="358"/>
                  </a:lnTo>
                  <a:lnTo>
                    <a:pt x="1441" y="358"/>
                  </a:lnTo>
                  <a:lnTo>
                    <a:pt x="1822" y="346"/>
                  </a:lnTo>
                  <a:close/>
                  <a:moveTo>
                    <a:pt x="10228" y="346"/>
                  </a:moveTo>
                  <a:cubicBezTo>
                    <a:pt x="10228" y="346"/>
                    <a:pt x="10240" y="346"/>
                    <a:pt x="10240" y="358"/>
                  </a:cubicBezTo>
                  <a:lnTo>
                    <a:pt x="10240" y="1096"/>
                  </a:lnTo>
                  <a:cubicBezTo>
                    <a:pt x="10240" y="1096"/>
                    <a:pt x="10240" y="1108"/>
                    <a:pt x="10228" y="1108"/>
                  </a:cubicBezTo>
                  <a:lnTo>
                    <a:pt x="9859" y="1108"/>
                  </a:lnTo>
                  <a:cubicBezTo>
                    <a:pt x="9859" y="1108"/>
                    <a:pt x="9835" y="1108"/>
                    <a:pt x="9835" y="1096"/>
                  </a:cubicBezTo>
                  <a:lnTo>
                    <a:pt x="9835" y="358"/>
                  </a:lnTo>
                  <a:lnTo>
                    <a:pt x="9859" y="358"/>
                  </a:lnTo>
                  <a:lnTo>
                    <a:pt x="10228" y="346"/>
                  </a:lnTo>
                  <a:close/>
                  <a:moveTo>
                    <a:pt x="10966" y="1096"/>
                  </a:moveTo>
                  <a:cubicBezTo>
                    <a:pt x="11180" y="1096"/>
                    <a:pt x="11347" y="1251"/>
                    <a:pt x="11347" y="1465"/>
                  </a:cubicBezTo>
                  <a:lnTo>
                    <a:pt x="11347" y="8775"/>
                  </a:lnTo>
                  <a:cubicBezTo>
                    <a:pt x="11323" y="8978"/>
                    <a:pt x="11168" y="9144"/>
                    <a:pt x="10954" y="9144"/>
                  </a:cubicBezTo>
                  <a:lnTo>
                    <a:pt x="715" y="9144"/>
                  </a:lnTo>
                  <a:cubicBezTo>
                    <a:pt x="512" y="9144"/>
                    <a:pt x="346" y="8978"/>
                    <a:pt x="346" y="8775"/>
                  </a:cubicBezTo>
                  <a:lnTo>
                    <a:pt x="346" y="1465"/>
                  </a:lnTo>
                  <a:cubicBezTo>
                    <a:pt x="346" y="1251"/>
                    <a:pt x="512" y="1096"/>
                    <a:pt x="715" y="1096"/>
                  </a:cubicBezTo>
                  <a:lnTo>
                    <a:pt x="1084" y="1096"/>
                  </a:lnTo>
                  <a:lnTo>
                    <a:pt x="1084" y="1108"/>
                  </a:lnTo>
                  <a:cubicBezTo>
                    <a:pt x="1084" y="1298"/>
                    <a:pt x="1250" y="1465"/>
                    <a:pt x="1441" y="1465"/>
                  </a:cubicBezTo>
                  <a:lnTo>
                    <a:pt x="1822" y="1465"/>
                  </a:lnTo>
                  <a:cubicBezTo>
                    <a:pt x="2012" y="1465"/>
                    <a:pt x="2179" y="1298"/>
                    <a:pt x="2179" y="1108"/>
                  </a:cubicBezTo>
                  <a:lnTo>
                    <a:pt x="2179" y="1096"/>
                  </a:lnTo>
                  <a:lnTo>
                    <a:pt x="9513" y="1096"/>
                  </a:lnTo>
                  <a:lnTo>
                    <a:pt x="9513" y="1108"/>
                  </a:lnTo>
                  <a:cubicBezTo>
                    <a:pt x="9513" y="1298"/>
                    <a:pt x="9680" y="1465"/>
                    <a:pt x="9871" y="1465"/>
                  </a:cubicBezTo>
                  <a:lnTo>
                    <a:pt x="10240" y="1465"/>
                  </a:lnTo>
                  <a:cubicBezTo>
                    <a:pt x="10430" y="1465"/>
                    <a:pt x="10597" y="1298"/>
                    <a:pt x="10597" y="1108"/>
                  </a:cubicBezTo>
                  <a:lnTo>
                    <a:pt x="10597" y="1096"/>
                  </a:lnTo>
                  <a:close/>
                  <a:moveTo>
                    <a:pt x="1441" y="0"/>
                  </a:moveTo>
                  <a:cubicBezTo>
                    <a:pt x="1250" y="0"/>
                    <a:pt x="1084" y="167"/>
                    <a:pt x="1084" y="358"/>
                  </a:cubicBezTo>
                  <a:lnTo>
                    <a:pt x="1084" y="739"/>
                  </a:lnTo>
                  <a:lnTo>
                    <a:pt x="715" y="739"/>
                  </a:lnTo>
                  <a:cubicBezTo>
                    <a:pt x="310" y="739"/>
                    <a:pt x="0" y="1060"/>
                    <a:pt x="0" y="1453"/>
                  </a:cubicBezTo>
                  <a:lnTo>
                    <a:pt x="0" y="8752"/>
                  </a:lnTo>
                  <a:cubicBezTo>
                    <a:pt x="0" y="9156"/>
                    <a:pt x="334" y="9466"/>
                    <a:pt x="715" y="9466"/>
                  </a:cubicBezTo>
                  <a:lnTo>
                    <a:pt x="10954" y="9466"/>
                  </a:lnTo>
                  <a:cubicBezTo>
                    <a:pt x="11359" y="9466"/>
                    <a:pt x="11668" y="9144"/>
                    <a:pt x="11668" y="8752"/>
                  </a:cubicBezTo>
                  <a:lnTo>
                    <a:pt x="11668" y="1453"/>
                  </a:lnTo>
                  <a:cubicBezTo>
                    <a:pt x="11668" y="1060"/>
                    <a:pt x="11359" y="739"/>
                    <a:pt x="10954" y="739"/>
                  </a:cubicBezTo>
                  <a:lnTo>
                    <a:pt x="10585" y="739"/>
                  </a:lnTo>
                  <a:lnTo>
                    <a:pt x="10585" y="358"/>
                  </a:lnTo>
                  <a:cubicBezTo>
                    <a:pt x="10585" y="167"/>
                    <a:pt x="10418" y="0"/>
                    <a:pt x="10228" y="0"/>
                  </a:cubicBezTo>
                  <a:lnTo>
                    <a:pt x="9859" y="0"/>
                  </a:lnTo>
                  <a:cubicBezTo>
                    <a:pt x="9656" y="0"/>
                    <a:pt x="9490" y="167"/>
                    <a:pt x="9490" y="358"/>
                  </a:cubicBezTo>
                  <a:lnTo>
                    <a:pt x="9490" y="739"/>
                  </a:lnTo>
                  <a:lnTo>
                    <a:pt x="2179" y="739"/>
                  </a:lnTo>
                  <a:lnTo>
                    <a:pt x="2179" y="358"/>
                  </a:lnTo>
                  <a:cubicBezTo>
                    <a:pt x="2179" y="167"/>
                    <a:pt x="2012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4937;p58"/>
            <p:cNvSpPr/>
            <p:nvPr/>
          </p:nvSpPr>
          <p:spPr>
            <a:xfrm>
              <a:off x="7574129" y="3891009"/>
              <a:ext cx="324418" cy="10662"/>
            </a:xfrm>
            <a:custGeom>
              <a:avLst/>
              <a:gdLst/>
              <a:ahLst/>
              <a:cxnLst/>
              <a:rect l="l" t="t" r="r" b="b"/>
              <a:pathLst>
                <a:path w="10193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10025" y="334"/>
                  </a:lnTo>
                  <a:cubicBezTo>
                    <a:pt x="10121" y="334"/>
                    <a:pt x="10192" y="251"/>
                    <a:pt x="10192" y="168"/>
                  </a:cubicBezTo>
                  <a:cubicBezTo>
                    <a:pt x="10192" y="72"/>
                    <a:pt x="10121" y="1"/>
                    <a:pt x="10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4938;p58"/>
            <p:cNvSpPr/>
            <p:nvPr/>
          </p:nvSpPr>
          <p:spPr>
            <a:xfrm>
              <a:off x="7591188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55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4939;p58"/>
            <p:cNvSpPr/>
            <p:nvPr/>
          </p:nvSpPr>
          <p:spPr>
            <a:xfrm>
              <a:off x="7672667" y="3937637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55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55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4940;p58"/>
            <p:cNvSpPr/>
            <p:nvPr/>
          </p:nvSpPr>
          <p:spPr>
            <a:xfrm>
              <a:off x="7835592" y="3937637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55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4941;p58"/>
            <p:cNvSpPr/>
            <p:nvPr/>
          </p:nvSpPr>
          <p:spPr>
            <a:xfrm>
              <a:off x="7591188" y="3984232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1262" y="334"/>
                  </a:lnTo>
                  <a:cubicBezTo>
                    <a:pt x="1346" y="334"/>
                    <a:pt x="1429" y="263"/>
                    <a:pt x="1429" y="168"/>
                  </a:cubicBezTo>
                  <a:cubicBezTo>
                    <a:pt x="1429" y="84"/>
                    <a:pt x="1346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4942;p58"/>
            <p:cNvSpPr/>
            <p:nvPr/>
          </p:nvSpPr>
          <p:spPr>
            <a:xfrm>
              <a:off x="7754113" y="3984232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4943;p58"/>
            <p:cNvSpPr/>
            <p:nvPr/>
          </p:nvSpPr>
          <p:spPr>
            <a:xfrm>
              <a:off x="7591188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1262" y="322"/>
                  </a:lnTo>
                  <a:cubicBezTo>
                    <a:pt x="1346" y="322"/>
                    <a:pt x="1429" y="250"/>
                    <a:pt x="1429" y="167"/>
                  </a:cubicBezTo>
                  <a:cubicBezTo>
                    <a:pt x="1429" y="72"/>
                    <a:pt x="1346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4944;p58"/>
            <p:cNvSpPr/>
            <p:nvPr/>
          </p:nvSpPr>
          <p:spPr>
            <a:xfrm>
              <a:off x="7672667" y="4030859"/>
              <a:ext cx="45481" cy="10248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55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50"/>
                    <a:pt x="71" y="322"/>
                    <a:pt x="155" y="322"/>
                  </a:cubicBezTo>
                  <a:lnTo>
                    <a:pt x="1262" y="322"/>
                  </a:lnTo>
                  <a:cubicBezTo>
                    <a:pt x="1345" y="322"/>
                    <a:pt x="1429" y="250"/>
                    <a:pt x="1429" y="167"/>
                  </a:cubicBezTo>
                  <a:cubicBezTo>
                    <a:pt x="1429" y="72"/>
                    <a:pt x="1345" y="0"/>
                    <a:pt x="1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4945;p58"/>
            <p:cNvSpPr/>
            <p:nvPr/>
          </p:nvSpPr>
          <p:spPr>
            <a:xfrm>
              <a:off x="7835592" y="4030859"/>
              <a:ext cx="45131" cy="10248"/>
            </a:xfrm>
            <a:custGeom>
              <a:avLst/>
              <a:gdLst/>
              <a:ahLst/>
              <a:cxnLst/>
              <a:rect l="l" t="t" r="r" b="b"/>
              <a:pathLst>
                <a:path w="1418" h="322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55" y="322"/>
                  </a:cubicBezTo>
                  <a:lnTo>
                    <a:pt x="1263" y="322"/>
                  </a:lnTo>
                  <a:cubicBezTo>
                    <a:pt x="1346" y="322"/>
                    <a:pt x="1418" y="250"/>
                    <a:pt x="1418" y="167"/>
                  </a:cubicBezTo>
                  <a:cubicBezTo>
                    <a:pt x="1418" y="72"/>
                    <a:pt x="1346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946;p58"/>
            <p:cNvSpPr/>
            <p:nvPr/>
          </p:nvSpPr>
          <p:spPr>
            <a:xfrm>
              <a:off x="7672667" y="4077073"/>
              <a:ext cx="45481" cy="10662"/>
            </a:xfrm>
            <a:custGeom>
              <a:avLst/>
              <a:gdLst/>
              <a:ahLst/>
              <a:cxnLst/>
              <a:rect l="l" t="t" r="r" b="b"/>
              <a:pathLst>
                <a:path w="1429" h="335" extrusionOk="0">
                  <a:moveTo>
                    <a:pt x="155" y="1"/>
                  </a:moveTo>
                  <a:cubicBezTo>
                    <a:pt x="71" y="1"/>
                    <a:pt x="0" y="84"/>
                    <a:pt x="0" y="168"/>
                  </a:cubicBezTo>
                  <a:cubicBezTo>
                    <a:pt x="0" y="263"/>
                    <a:pt x="71" y="334"/>
                    <a:pt x="155" y="334"/>
                  </a:cubicBezTo>
                  <a:lnTo>
                    <a:pt x="1262" y="334"/>
                  </a:lnTo>
                  <a:cubicBezTo>
                    <a:pt x="1345" y="334"/>
                    <a:pt x="1429" y="263"/>
                    <a:pt x="1429" y="168"/>
                  </a:cubicBezTo>
                  <a:cubicBezTo>
                    <a:pt x="1429" y="84"/>
                    <a:pt x="1345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4947;p58"/>
            <p:cNvSpPr/>
            <p:nvPr/>
          </p:nvSpPr>
          <p:spPr>
            <a:xfrm>
              <a:off x="7754113" y="4077073"/>
              <a:ext cx="45513" cy="10662"/>
            </a:xfrm>
            <a:custGeom>
              <a:avLst/>
              <a:gdLst/>
              <a:ahLst/>
              <a:cxnLst/>
              <a:rect l="l" t="t" r="r" b="b"/>
              <a:pathLst>
                <a:path w="1430" h="335" extrusionOk="0">
                  <a:moveTo>
                    <a:pt x="156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6" y="334"/>
                  </a:cubicBezTo>
                  <a:lnTo>
                    <a:pt x="1263" y="334"/>
                  </a:lnTo>
                  <a:cubicBezTo>
                    <a:pt x="1346" y="334"/>
                    <a:pt x="1430" y="263"/>
                    <a:pt x="1430" y="168"/>
                  </a:cubicBezTo>
                  <a:cubicBezTo>
                    <a:pt x="1430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4948;p58"/>
            <p:cNvSpPr/>
            <p:nvPr/>
          </p:nvSpPr>
          <p:spPr>
            <a:xfrm>
              <a:off x="7835592" y="4077073"/>
              <a:ext cx="45131" cy="10662"/>
            </a:xfrm>
            <a:custGeom>
              <a:avLst/>
              <a:gdLst/>
              <a:ahLst/>
              <a:cxnLst/>
              <a:rect l="l" t="t" r="r" b="b"/>
              <a:pathLst>
                <a:path w="1418" h="335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cubicBezTo>
                    <a:pt x="1" y="263"/>
                    <a:pt x="72" y="334"/>
                    <a:pt x="155" y="334"/>
                  </a:cubicBezTo>
                  <a:lnTo>
                    <a:pt x="1263" y="334"/>
                  </a:lnTo>
                  <a:cubicBezTo>
                    <a:pt x="1346" y="334"/>
                    <a:pt x="1418" y="263"/>
                    <a:pt x="1418" y="168"/>
                  </a:cubicBezTo>
                  <a:cubicBezTo>
                    <a:pt x="1418" y="84"/>
                    <a:pt x="1346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4949;p58"/>
            <p:cNvSpPr/>
            <p:nvPr/>
          </p:nvSpPr>
          <p:spPr>
            <a:xfrm>
              <a:off x="7672667" y="3972583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7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5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22"/>
                  </a:lnTo>
                  <a:cubicBezTo>
                    <a:pt x="452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22"/>
                  </a:cubicBezTo>
                  <a:lnTo>
                    <a:pt x="1393" y="295"/>
                  </a:lnTo>
                  <a:cubicBezTo>
                    <a:pt x="1453" y="224"/>
                    <a:pt x="1453" y="117"/>
                    <a:pt x="1381" y="45"/>
                  </a:cubicBezTo>
                  <a:cubicBezTo>
                    <a:pt x="1351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4950;p58"/>
            <p:cNvSpPr/>
            <p:nvPr/>
          </p:nvSpPr>
          <p:spPr>
            <a:xfrm>
              <a:off x="7835592" y="3972583"/>
              <a:ext cx="45895" cy="34055"/>
            </a:xfrm>
            <a:custGeom>
              <a:avLst/>
              <a:gdLst/>
              <a:ahLst/>
              <a:cxnLst/>
              <a:rect l="l" t="t" r="r" b="b"/>
              <a:pathLst>
                <a:path w="1442" h="1070" extrusionOk="0">
                  <a:moveTo>
                    <a:pt x="1263" y="1"/>
                  </a:moveTo>
                  <a:cubicBezTo>
                    <a:pt x="1218" y="1"/>
                    <a:pt x="1173" y="16"/>
                    <a:pt x="1144" y="45"/>
                  </a:cubicBezTo>
                  <a:lnTo>
                    <a:pt x="536" y="653"/>
                  </a:lnTo>
                  <a:lnTo>
                    <a:pt x="298" y="415"/>
                  </a:lnTo>
                  <a:cubicBezTo>
                    <a:pt x="269" y="385"/>
                    <a:pt x="224" y="370"/>
                    <a:pt x="179" y="370"/>
                  </a:cubicBezTo>
                  <a:cubicBezTo>
                    <a:pt x="135" y="370"/>
                    <a:pt x="90" y="385"/>
                    <a:pt x="60" y="415"/>
                  </a:cubicBezTo>
                  <a:cubicBezTo>
                    <a:pt x="1" y="474"/>
                    <a:pt x="1" y="593"/>
                    <a:pt x="60" y="653"/>
                  </a:cubicBezTo>
                  <a:lnTo>
                    <a:pt x="429" y="1022"/>
                  </a:lnTo>
                  <a:cubicBezTo>
                    <a:pt x="453" y="1057"/>
                    <a:pt x="501" y="1069"/>
                    <a:pt x="548" y="1069"/>
                  </a:cubicBezTo>
                  <a:cubicBezTo>
                    <a:pt x="596" y="1069"/>
                    <a:pt x="632" y="1057"/>
                    <a:pt x="667" y="1022"/>
                  </a:cubicBezTo>
                  <a:lnTo>
                    <a:pt x="1394" y="295"/>
                  </a:lnTo>
                  <a:cubicBezTo>
                    <a:pt x="1441" y="224"/>
                    <a:pt x="1441" y="117"/>
                    <a:pt x="1382" y="45"/>
                  </a:cubicBezTo>
                  <a:cubicBezTo>
                    <a:pt x="1352" y="16"/>
                    <a:pt x="1307" y="1"/>
                    <a:pt x="1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4951;p58"/>
            <p:cNvSpPr/>
            <p:nvPr/>
          </p:nvSpPr>
          <p:spPr>
            <a:xfrm>
              <a:off x="7754113" y="4019592"/>
              <a:ext cx="46277" cy="34024"/>
            </a:xfrm>
            <a:custGeom>
              <a:avLst/>
              <a:gdLst/>
              <a:ahLst/>
              <a:cxnLst/>
              <a:rect l="l" t="t" r="r" b="b"/>
              <a:pathLst>
                <a:path w="1454" h="1069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52"/>
                  </a:lnTo>
                  <a:lnTo>
                    <a:pt x="299" y="414"/>
                  </a:lnTo>
                  <a:cubicBezTo>
                    <a:pt x="269" y="384"/>
                    <a:pt x="224" y="369"/>
                    <a:pt x="179" y="369"/>
                  </a:cubicBezTo>
                  <a:cubicBezTo>
                    <a:pt x="135" y="369"/>
                    <a:pt x="90" y="384"/>
                    <a:pt x="60" y="414"/>
                  </a:cubicBezTo>
                  <a:cubicBezTo>
                    <a:pt x="1" y="473"/>
                    <a:pt x="1" y="593"/>
                    <a:pt x="60" y="652"/>
                  </a:cubicBezTo>
                  <a:lnTo>
                    <a:pt x="429" y="1021"/>
                  </a:lnTo>
                  <a:cubicBezTo>
                    <a:pt x="453" y="1057"/>
                    <a:pt x="501" y="1069"/>
                    <a:pt x="549" y="1069"/>
                  </a:cubicBezTo>
                  <a:cubicBezTo>
                    <a:pt x="596" y="1069"/>
                    <a:pt x="632" y="1057"/>
                    <a:pt x="668" y="1021"/>
                  </a:cubicBezTo>
                  <a:lnTo>
                    <a:pt x="1394" y="295"/>
                  </a:lnTo>
                  <a:cubicBezTo>
                    <a:pt x="1453" y="200"/>
                    <a:pt x="1453" y="104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4952;p58"/>
            <p:cNvSpPr/>
            <p:nvPr/>
          </p:nvSpPr>
          <p:spPr>
            <a:xfrm>
              <a:off x="7591188" y="4065806"/>
              <a:ext cx="46245" cy="34055"/>
            </a:xfrm>
            <a:custGeom>
              <a:avLst/>
              <a:gdLst/>
              <a:ahLst/>
              <a:cxnLst/>
              <a:rect l="l" t="t" r="r" b="b"/>
              <a:pathLst>
                <a:path w="1453" h="1070" extrusionOk="0">
                  <a:moveTo>
                    <a:pt x="1262" y="1"/>
                  </a:moveTo>
                  <a:cubicBezTo>
                    <a:pt x="1218" y="1"/>
                    <a:pt x="1173" y="16"/>
                    <a:pt x="1143" y="45"/>
                  </a:cubicBezTo>
                  <a:lnTo>
                    <a:pt x="536" y="653"/>
                  </a:lnTo>
                  <a:lnTo>
                    <a:pt x="298" y="414"/>
                  </a:lnTo>
                  <a:cubicBezTo>
                    <a:pt x="268" y="385"/>
                    <a:pt x="223" y="370"/>
                    <a:pt x="179" y="370"/>
                  </a:cubicBezTo>
                  <a:cubicBezTo>
                    <a:pt x="134" y="370"/>
                    <a:pt x="89" y="385"/>
                    <a:pt x="60" y="414"/>
                  </a:cubicBezTo>
                  <a:cubicBezTo>
                    <a:pt x="0" y="474"/>
                    <a:pt x="0" y="593"/>
                    <a:pt x="60" y="653"/>
                  </a:cubicBezTo>
                  <a:lnTo>
                    <a:pt x="429" y="1034"/>
                  </a:lnTo>
                  <a:cubicBezTo>
                    <a:pt x="453" y="1057"/>
                    <a:pt x="500" y="1069"/>
                    <a:pt x="548" y="1069"/>
                  </a:cubicBezTo>
                  <a:cubicBezTo>
                    <a:pt x="595" y="1069"/>
                    <a:pt x="631" y="1057"/>
                    <a:pt x="667" y="1034"/>
                  </a:cubicBezTo>
                  <a:lnTo>
                    <a:pt x="1393" y="295"/>
                  </a:lnTo>
                  <a:cubicBezTo>
                    <a:pt x="1453" y="224"/>
                    <a:pt x="1453" y="105"/>
                    <a:pt x="1381" y="45"/>
                  </a:cubicBezTo>
                  <a:cubicBezTo>
                    <a:pt x="1352" y="16"/>
                    <a:pt x="1307" y="1"/>
                    <a:pt x="1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4953;p58"/>
            <p:cNvSpPr/>
            <p:nvPr/>
          </p:nvSpPr>
          <p:spPr>
            <a:xfrm>
              <a:off x="7754113" y="3925988"/>
              <a:ext cx="46277" cy="34406"/>
            </a:xfrm>
            <a:custGeom>
              <a:avLst/>
              <a:gdLst/>
              <a:ahLst/>
              <a:cxnLst/>
              <a:rect l="l" t="t" r="r" b="b"/>
              <a:pathLst>
                <a:path w="1454" h="1081" extrusionOk="0">
                  <a:moveTo>
                    <a:pt x="1263" y="0"/>
                  </a:moveTo>
                  <a:cubicBezTo>
                    <a:pt x="1218" y="0"/>
                    <a:pt x="1174" y="15"/>
                    <a:pt x="1144" y="45"/>
                  </a:cubicBezTo>
                  <a:lnTo>
                    <a:pt x="537" y="664"/>
                  </a:lnTo>
                  <a:lnTo>
                    <a:pt x="299" y="426"/>
                  </a:lnTo>
                  <a:cubicBezTo>
                    <a:pt x="269" y="396"/>
                    <a:pt x="224" y="381"/>
                    <a:pt x="179" y="381"/>
                  </a:cubicBezTo>
                  <a:cubicBezTo>
                    <a:pt x="135" y="381"/>
                    <a:pt x="90" y="396"/>
                    <a:pt x="60" y="426"/>
                  </a:cubicBezTo>
                  <a:cubicBezTo>
                    <a:pt x="1" y="486"/>
                    <a:pt x="1" y="605"/>
                    <a:pt x="60" y="664"/>
                  </a:cubicBezTo>
                  <a:lnTo>
                    <a:pt x="429" y="1033"/>
                  </a:lnTo>
                  <a:cubicBezTo>
                    <a:pt x="453" y="1057"/>
                    <a:pt x="501" y="1081"/>
                    <a:pt x="549" y="1081"/>
                  </a:cubicBezTo>
                  <a:cubicBezTo>
                    <a:pt x="596" y="1081"/>
                    <a:pt x="632" y="1057"/>
                    <a:pt x="668" y="1033"/>
                  </a:cubicBezTo>
                  <a:lnTo>
                    <a:pt x="1394" y="307"/>
                  </a:lnTo>
                  <a:cubicBezTo>
                    <a:pt x="1453" y="224"/>
                    <a:pt x="1453" y="128"/>
                    <a:pt x="1382" y="45"/>
                  </a:cubicBezTo>
                  <a:cubicBezTo>
                    <a:pt x="1352" y="15"/>
                    <a:pt x="1308" y="0"/>
                    <a:pt x="1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0981686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8B47F812C1624D9D19D3C855C5D5E3" ma:contentTypeVersion="11" ma:contentTypeDescription="Crear nuevo documento." ma:contentTypeScope="" ma:versionID="06573f42ebd7ad09ff4876ed6bba4fc7">
  <xsd:schema xmlns:xsd="http://www.w3.org/2001/XMLSchema" xmlns:xs="http://www.w3.org/2001/XMLSchema" xmlns:p="http://schemas.microsoft.com/office/2006/metadata/properties" xmlns:ns3="c6f8e9ab-f419-4eae-bf00-4935dd3147aa" xmlns:ns4="5ccff321-5096-4273-8105-154e00743c50" targetNamespace="http://schemas.microsoft.com/office/2006/metadata/properties" ma:root="true" ma:fieldsID="99c3889eceacdb2e27b4f0d8e6082d83" ns3:_="" ns4:_="">
    <xsd:import namespace="c6f8e9ab-f419-4eae-bf00-4935dd3147aa"/>
    <xsd:import namespace="5ccff321-5096-4273-8105-154e00743c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e9ab-f419-4eae-bf00-4935dd314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ff321-5096-4273-8105-154e00743c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188435-3309-4369-B533-5224EA81EA25}">
  <ds:schemaRefs>
    <ds:schemaRef ds:uri="http://purl.org/dc/terms/"/>
    <ds:schemaRef ds:uri="http://purl.org/dc/dcmitype/"/>
    <ds:schemaRef ds:uri="http://www.w3.org/XML/1998/namespace"/>
    <ds:schemaRef ds:uri="http://purl.org/dc/elements/1.1/"/>
    <ds:schemaRef ds:uri="c6f8e9ab-f419-4eae-bf00-4935dd3147aa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cff321-5096-4273-8105-154e00743c5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659EE02-0588-4C25-822E-B2377CC0E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f8e9ab-f419-4eae-bf00-4935dd3147aa"/>
    <ds:schemaRef ds:uri="5ccff321-5096-4273-8105-154e00743c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32CC62-4AA9-422F-B871-71B818B7E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5963</TotalTime>
  <Words>4848</Words>
  <Application>Microsoft Office PowerPoint</Application>
  <PresentationFormat>Panorámica</PresentationFormat>
  <Paragraphs>553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9" baseType="lpstr">
      <vt:lpstr>Arial</vt:lpstr>
      <vt:lpstr>Arial Black</vt:lpstr>
      <vt:lpstr>Arial Narrow</vt:lpstr>
      <vt:lpstr>Calibri</vt:lpstr>
      <vt:lpstr>Calibri Light</vt:lpstr>
      <vt:lpstr>Franklin Gothic Demi Cond</vt:lpstr>
      <vt:lpstr>Wingdings</vt:lpstr>
      <vt:lpstr>Tema de Office</vt:lpstr>
      <vt:lpstr>Acción Popular No. 68001-23-33-000-2015-00847</vt:lpstr>
      <vt:lpstr>05</vt:lpstr>
      <vt:lpstr>01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02</vt:lpstr>
      <vt:lpstr>Presentación de PowerPoint</vt:lpstr>
      <vt:lpstr>Presentación de PowerPoint</vt:lpstr>
      <vt:lpstr>Presentación de PowerPoint</vt:lpstr>
      <vt:lpstr>03</vt:lpstr>
      <vt:lpstr>Presentación de PowerPoint</vt:lpstr>
      <vt:lpstr>Presentación de PowerPoint</vt:lpstr>
      <vt:lpstr>04</vt:lpstr>
      <vt:lpstr>Presentación de PowerPoint</vt:lpstr>
      <vt:lpstr>05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06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Carlos Enrique Fajardo Arevalo</cp:lastModifiedBy>
  <cp:revision>276</cp:revision>
  <cp:lastPrinted>2020-02-20T00:01:37Z</cp:lastPrinted>
  <dcterms:created xsi:type="dcterms:W3CDTF">2020-02-17T14:41:32Z</dcterms:created>
  <dcterms:modified xsi:type="dcterms:W3CDTF">2020-10-22T02:37:35Z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0x010100FF8B47F812C1624D9D19D3C855C5D5E3</vt:lpwstr>
  </property>
</Properties>
</file>