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393" r:id="rId3"/>
    <p:sldId id="405" r:id="rId4"/>
    <p:sldId id="390" r:id="rId5"/>
    <p:sldId id="256" r:id="rId6"/>
    <p:sldId id="307" r:id="rId7"/>
    <p:sldId id="387" r:id="rId8"/>
    <p:sldId id="388" r:id="rId9"/>
    <p:sldId id="274" r:id="rId10"/>
    <p:sldId id="402" r:id="rId11"/>
    <p:sldId id="401" r:id="rId12"/>
    <p:sldId id="397" r:id="rId13"/>
    <p:sldId id="385" r:id="rId14"/>
    <p:sldId id="40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D8AD-3AD1-4A6A-848F-8B3490027921}" type="datetimeFigureOut">
              <a:rPr lang="es-CO" smtClean="0"/>
              <a:t>16/07/2020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66C6-2181-4403-AE08-4EA99218BE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273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D8AD-3AD1-4A6A-848F-8B3490027921}" type="datetimeFigureOut">
              <a:rPr lang="es-CO" smtClean="0"/>
              <a:t>16/07/2020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66C6-2181-4403-AE08-4EA99218BE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560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D8AD-3AD1-4A6A-848F-8B3490027921}" type="datetimeFigureOut">
              <a:rPr lang="es-CO" smtClean="0"/>
              <a:t>16/07/2020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66C6-2181-4403-AE08-4EA99218BE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354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D8AD-3AD1-4A6A-848F-8B3490027921}" type="datetimeFigureOut">
              <a:rPr lang="es-CO" smtClean="0"/>
              <a:t>16/07/2020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66C6-2181-4403-AE08-4EA99218BE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964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D8AD-3AD1-4A6A-848F-8B3490027921}" type="datetimeFigureOut">
              <a:rPr lang="es-CO" smtClean="0"/>
              <a:t>16/07/2020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66C6-2181-4403-AE08-4EA99218BE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357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D8AD-3AD1-4A6A-848F-8B3490027921}" type="datetimeFigureOut">
              <a:rPr lang="es-CO" smtClean="0"/>
              <a:t>16/07/2020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66C6-2181-4403-AE08-4EA99218BE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086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D8AD-3AD1-4A6A-848F-8B3490027921}" type="datetimeFigureOut">
              <a:rPr lang="es-CO" smtClean="0"/>
              <a:t>16/07/2020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66C6-2181-4403-AE08-4EA99218BE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099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D8AD-3AD1-4A6A-848F-8B3490027921}" type="datetimeFigureOut">
              <a:rPr lang="es-CO" smtClean="0"/>
              <a:t>16/07/2020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66C6-2181-4403-AE08-4EA99218BE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587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D8AD-3AD1-4A6A-848F-8B3490027921}" type="datetimeFigureOut">
              <a:rPr lang="es-CO" smtClean="0"/>
              <a:t>16/07/2020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66C6-2181-4403-AE08-4EA99218BE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975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D8AD-3AD1-4A6A-848F-8B3490027921}" type="datetimeFigureOut">
              <a:rPr lang="es-CO" smtClean="0"/>
              <a:t>16/07/2020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66C6-2181-4403-AE08-4EA99218BE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7499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D8AD-3AD1-4A6A-848F-8B3490027921}" type="datetimeFigureOut">
              <a:rPr lang="es-CO" smtClean="0"/>
              <a:t>16/07/2020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66C6-2181-4403-AE08-4EA99218BE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174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BD8AD-3AD1-4A6A-848F-8B3490027921}" type="datetimeFigureOut">
              <a:rPr lang="es-CO" smtClean="0"/>
              <a:t>16/07/2020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A66C6-2181-4403-AE08-4EA99218BE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105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 descr="Carretera en medio de la calle&#10;&#10;Descripción generada automáticamente">
            <a:extLst>
              <a:ext uri="{FF2B5EF4-FFF2-40B4-BE49-F238E27FC236}">
                <a16:creationId xmlns:a16="http://schemas.microsoft.com/office/drawing/2014/main" id="{BFBA1095-9B39-41B6-93BF-297FF2AD1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025" y="611139"/>
            <a:ext cx="3995213" cy="5326951"/>
          </a:xfrm>
          <a:prstGeom prst="rect">
            <a:avLst/>
          </a:prstGeom>
        </p:spPr>
      </p:pic>
      <p:pic>
        <p:nvPicPr>
          <p:cNvPr id="4" name="Imagen 3" descr="Una carretera con una montaña al fondo&#10;&#10;Descripción generada automáticamente">
            <a:extLst>
              <a:ext uri="{FF2B5EF4-FFF2-40B4-BE49-F238E27FC236}">
                <a16:creationId xmlns:a16="http://schemas.microsoft.com/office/drawing/2014/main" id="{8E8C201A-DC7B-4D95-9743-B477C4471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70" y="611140"/>
            <a:ext cx="3995213" cy="5326951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E9A8DB3A-E585-49A3-B647-1F2DCC8FFC80}"/>
              </a:ext>
            </a:extLst>
          </p:cNvPr>
          <p:cNvSpPr txBox="1"/>
          <p:nvPr/>
        </p:nvSpPr>
        <p:spPr>
          <a:xfrm>
            <a:off x="6492194" y="758492"/>
            <a:ext cx="2142830" cy="5078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1350" dirty="0"/>
              <a:t>Pavimentación PR51 – PR63</a:t>
            </a:r>
          </a:p>
          <a:p>
            <a:pPr algn="ctr"/>
            <a:r>
              <a:rPr lang="es-ES" sz="1350" dirty="0"/>
              <a:t>San Andrés - Guaca</a:t>
            </a:r>
            <a:endParaRPr lang="es-CO" sz="135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B22B797-92D8-4658-8722-099622AE9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6" y="77677"/>
            <a:ext cx="40649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MÁLAGA – LOS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CUROS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AADACDC-E10A-407D-8664-72616ED34030}"/>
              </a:ext>
            </a:extLst>
          </p:cNvPr>
          <p:cNvGrpSpPr/>
          <p:nvPr/>
        </p:nvGrpSpPr>
        <p:grpSpPr>
          <a:xfrm>
            <a:off x="0" y="5925229"/>
            <a:ext cx="9144000" cy="929105"/>
            <a:chOff x="0" y="5907747"/>
            <a:chExt cx="9143996" cy="979714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97977D3-A1B7-4433-B7EB-460CD85F5278}"/>
                </a:ext>
              </a:extLst>
            </p:cNvPr>
            <p:cNvSpPr/>
            <p:nvPr/>
          </p:nvSpPr>
          <p:spPr>
            <a:xfrm>
              <a:off x="4571998" y="5907747"/>
              <a:ext cx="4571998" cy="979714"/>
            </a:xfrm>
            <a:prstGeom prst="rect">
              <a:avLst/>
            </a:prstGeom>
            <a:solidFill>
              <a:srgbClr val="E2E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2" dirty="0">
                <a:latin typeface="Arial Narrow" panose="020B0606020202030204" pitchFamily="34" charset="0"/>
              </a:endParaRP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05B683FA-5A7D-4DDD-9F5C-40D5AA082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2755" y="5907747"/>
              <a:ext cx="1980000" cy="858213"/>
            </a:xfrm>
            <a:prstGeom prst="rect">
              <a:avLst/>
            </a:prstGeom>
          </p:spPr>
        </p:pic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5A646E39-0D64-4968-884F-BFB9944AEA4B}"/>
                </a:ext>
              </a:extLst>
            </p:cNvPr>
            <p:cNvGrpSpPr/>
            <p:nvPr/>
          </p:nvGrpSpPr>
          <p:grpSpPr>
            <a:xfrm>
              <a:off x="0" y="5907747"/>
              <a:ext cx="5916656" cy="979714"/>
              <a:chOff x="0" y="5907747"/>
              <a:chExt cx="5916656" cy="979714"/>
            </a:xfrm>
          </p:grpSpPr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1A08FEAC-2E6A-4255-993D-05EBCC3407B1}"/>
                  </a:ext>
                </a:extLst>
              </p:cNvPr>
              <p:cNvSpPr/>
              <p:nvPr/>
            </p:nvSpPr>
            <p:spPr>
              <a:xfrm>
                <a:off x="0" y="5907747"/>
                <a:ext cx="4572000" cy="979714"/>
              </a:xfrm>
              <a:prstGeom prst="rect">
                <a:avLst/>
              </a:prstGeom>
              <a:solidFill>
                <a:srgbClr val="018E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242" dirty="0">
                  <a:latin typeface="Arial Narrow" panose="020B0606020202030204" pitchFamily="34" charset="0"/>
                </a:endParaRPr>
              </a:p>
            </p:txBody>
          </p:sp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80C06F36-1D43-408B-BEA8-B9D8755AD4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1872" y="6092098"/>
                <a:ext cx="3224784" cy="611012"/>
              </a:xfrm>
              <a:prstGeom prst="rect">
                <a:avLst/>
              </a:prstGeom>
            </p:spPr>
          </p:pic>
        </p:grpSp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25EDEC61-C1BC-42BD-99C0-22A1A4C316F4}"/>
              </a:ext>
            </a:extLst>
          </p:cNvPr>
          <p:cNvSpPr txBox="1">
            <a:spLocks/>
          </p:cNvSpPr>
          <p:nvPr/>
        </p:nvSpPr>
        <p:spPr bwMode="auto">
          <a:xfrm>
            <a:off x="4064971" y="0"/>
            <a:ext cx="5079029" cy="611898"/>
          </a:xfrm>
          <a:prstGeom prst="rect">
            <a:avLst/>
          </a:prstGeom>
          <a:solidFill>
            <a:srgbClr val="FFC0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000">
                <a:solidFill>
                  <a:srgbClr val="1F4E7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O" altLang="es-CO" sz="2400" dirty="0">
                <a:latin typeface="Arial Narrow" panose="020B0606020202030204" pitchFamily="34" charset="0"/>
              </a:rPr>
              <a:t>DEPARTAMENTO </a:t>
            </a:r>
            <a:r>
              <a:rPr lang="es-CO" altLang="es-CO" sz="2400" b="1" dirty="0">
                <a:latin typeface="Arial Narrow" panose="020B0606020202030204" pitchFamily="34" charset="0"/>
              </a:rPr>
              <a:t>SANTANDER</a:t>
            </a:r>
          </a:p>
        </p:txBody>
      </p:sp>
    </p:spTree>
    <p:extLst>
      <p:ext uri="{BB962C8B-B14F-4D97-AF65-F5344CB8AC3E}">
        <p14:creationId xmlns:p14="http://schemas.microsoft.com/office/powerpoint/2010/main" val="379223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Un grupo de personas en un sendero junto a una carretera&#10;&#10;Descripción generada automáticamente">
            <a:extLst>
              <a:ext uri="{FF2B5EF4-FFF2-40B4-BE49-F238E27FC236}">
                <a16:creationId xmlns:a16="http://schemas.microsoft.com/office/drawing/2014/main" id="{B48599B7-36C0-4E27-B3DB-B1A1952FA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287" y="505267"/>
            <a:ext cx="4064971" cy="541996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9FB92C0-FFC1-46E2-913B-707C5AF22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6" y="77677"/>
            <a:ext cx="40649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MÁLAGA – LOS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CUROS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E3D8058-F25B-4421-8C9C-9686755FCCFB}"/>
              </a:ext>
            </a:extLst>
          </p:cNvPr>
          <p:cNvGrpSpPr/>
          <p:nvPr/>
        </p:nvGrpSpPr>
        <p:grpSpPr>
          <a:xfrm>
            <a:off x="0" y="5925229"/>
            <a:ext cx="9144000" cy="929105"/>
            <a:chOff x="0" y="5907747"/>
            <a:chExt cx="9143996" cy="979714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61B449F1-80E8-4F83-B12A-EB0208B979B3}"/>
                </a:ext>
              </a:extLst>
            </p:cNvPr>
            <p:cNvSpPr/>
            <p:nvPr/>
          </p:nvSpPr>
          <p:spPr>
            <a:xfrm>
              <a:off x="4571998" y="5907747"/>
              <a:ext cx="4571998" cy="979714"/>
            </a:xfrm>
            <a:prstGeom prst="rect">
              <a:avLst/>
            </a:prstGeom>
            <a:solidFill>
              <a:srgbClr val="E2E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2" dirty="0">
                <a:latin typeface="Arial Narrow" panose="020B0606020202030204" pitchFamily="34" charset="0"/>
              </a:endParaRP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16AD13A-98D7-484D-ADAE-74C4CC5DB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2755" y="5907747"/>
              <a:ext cx="1980000" cy="858213"/>
            </a:xfrm>
            <a:prstGeom prst="rect">
              <a:avLst/>
            </a:prstGeom>
          </p:spPr>
        </p:pic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BB261454-1664-4CD8-A269-42ABD4BBC51D}"/>
                </a:ext>
              </a:extLst>
            </p:cNvPr>
            <p:cNvGrpSpPr/>
            <p:nvPr/>
          </p:nvGrpSpPr>
          <p:grpSpPr>
            <a:xfrm>
              <a:off x="0" y="5907747"/>
              <a:ext cx="5916656" cy="979714"/>
              <a:chOff x="0" y="5907747"/>
              <a:chExt cx="5916656" cy="979714"/>
            </a:xfrm>
          </p:grpSpPr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EDB27F9D-5116-4E66-BF59-B7C4C17173C6}"/>
                  </a:ext>
                </a:extLst>
              </p:cNvPr>
              <p:cNvSpPr/>
              <p:nvPr/>
            </p:nvSpPr>
            <p:spPr>
              <a:xfrm>
                <a:off x="0" y="5907747"/>
                <a:ext cx="4572000" cy="979714"/>
              </a:xfrm>
              <a:prstGeom prst="rect">
                <a:avLst/>
              </a:prstGeom>
              <a:solidFill>
                <a:srgbClr val="018E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242" dirty="0">
                  <a:latin typeface="Arial Narrow" panose="020B0606020202030204" pitchFamily="34" charset="0"/>
                </a:endParaRPr>
              </a:p>
            </p:txBody>
          </p:sp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0414DC70-1245-40DE-B198-97C714934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1872" y="6092098"/>
                <a:ext cx="3224784" cy="611012"/>
              </a:xfrm>
              <a:prstGeom prst="rect">
                <a:avLst/>
              </a:prstGeom>
            </p:spPr>
          </p:pic>
        </p:grpSp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3FE6BCBB-0EF9-4008-A717-C0057223A737}"/>
              </a:ext>
            </a:extLst>
          </p:cNvPr>
          <p:cNvSpPr txBox="1">
            <a:spLocks/>
          </p:cNvSpPr>
          <p:nvPr/>
        </p:nvSpPr>
        <p:spPr bwMode="auto">
          <a:xfrm>
            <a:off x="4064971" y="0"/>
            <a:ext cx="5079029" cy="611898"/>
          </a:xfrm>
          <a:prstGeom prst="rect">
            <a:avLst/>
          </a:prstGeom>
          <a:solidFill>
            <a:srgbClr val="FFC0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000">
                <a:solidFill>
                  <a:srgbClr val="1F4E7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O" altLang="es-CO" sz="2400" dirty="0">
                <a:latin typeface="Arial Narrow" panose="020B0606020202030204" pitchFamily="34" charset="0"/>
              </a:rPr>
              <a:t>DEPARTAMENTO </a:t>
            </a:r>
            <a:r>
              <a:rPr lang="es-CO" altLang="es-CO" sz="2400" b="1" dirty="0">
                <a:latin typeface="Arial Narrow" panose="020B0606020202030204" pitchFamily="34" charset="0"/>
              </a:rPr>
              <a:t>SANTANDER</a:t>
            </a:r>
          </a:p>
        </p:txBody>
      </p:sp>
      <p:pic>
        <p:nvPicPr>
          <p:cNvPr id="14" name="Imagen 13" descr="Personas en moto en una carretera&#10;&#10;Descripción generada automáticamente">
            <a:extLst>
              <a:ext uri="{FF2B5EF4-FFF2-40B4-BE49-F238E27FC236}">
                <a16:creationId xmlns:a16="http://schemas.microsoft.com/office/drawing/2014/main" id="{87A7E415-A0D1-474B-9F75-E9F7D5DF30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07" y="1328307"/>
            <a:ext cx="5101231" cy="3825923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42602DD3-6105-4FEF-BC96-5CBEDC17E7FB}"/>
              </a:ext>
            </a:extLst>
          </p:cNvPr>
          <p:cNvSpPr txBox="1"/>
          <p:nvPr/>
        </p:nvSpPr>
        <p:spPr>
          <a:xfrm>
            <a:off x="5748893" y="5562520"/>
            <a:ext cx="3108992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1350" dirty="0"/>
              <a:t>Instalación Sub Base Granular PR23+390</a:t>
            </a:r>
            <a:endParaRPr lang="es-CO" sz="135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7B95773-02F9-4B77-97FE-B951F6429C13}"/>
              </a:ext>
            </a:extLst>
          </p:cNvPr>
          <p:cNvSpPr txBox="1"/>
          <p:nvPr/>
        </p:nvSpPr>
        <p:spPr>
          <a:xfrm>
            <a:off x="179642" y="1375253"/>
            <a:ext cx="2322174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1350" dirty="0"/>
              <a:t>Cerero Subrasante PR24+230</a:t>
            </a:r>
            <a:endParaRPr lang="es-CO" sz="1350" dirty="0"/>
          </a:p>
        </p:txBody>
      </p:sp>
    </p:spTree>
    <p:extLst>
      <p:ext uri="{BB962C8B-B14F-4D97-AF65-F5344CB8AC3E}">
        <p14:creationId xmlns:p14="http://schemas.microsoft.com/office/powerpoint/2010/main" val="3336240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Una calle de tierra&#10;&#10;Descripción generada automáticamente">
            <a:extLst>
              <a:ext uri="{FF2B5EF4-FFF2-40B4-BE49-F238E27FC236}">
                <a16:creationId xmlns:a16="http://schemas.microsoft.com/office/drawing/2014/main" id="{FFCBC25A-A76A-46D6-B8C5-796D9CAED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8" y="614089"/>
            <a:ext cx="4064971" cy="5419961"/>
          </a:xfrm>
          <a:prstGeom prst="rect">
            <a:avLst/>
          </a:prstGeom>
        </p:spPr>
      </p:pic>
      <p:pic>
        <p:nvPicPr>
          <p:cNvPr id="14" name="Imagen 13" descr="Imagen que contiene exterior, pasto, sucio, lado&#10;&#10;Descripción generada automáticamente">
            <a:extLst>
              <a:ext uri="{FF2B5EF4-FFF2-40B4-BE49-F238E27FC236}">
                <a16:creationId xmlns:a16="http://schemas.microsoft.com/office/drawing/2014/main" id="{25F5C53B-AF69-4A10-AB18-4751C9E71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877" y="611898"/>
            <a:ext cx="3984998" cy="531333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9FB92C0-FFC1-46E2-913B-707C5AF22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6" y="77677"/>
            <a:ext cx="40649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MÁLAGA – LOS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CUROS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E3D8058-F25B-4421-8C9C-9686755FCCFB}"/>
              </a:ext>
            </a:extLst>
          </p:cNvPr>
          <p:cNvGrpSpPr/>
          <p:nvPr/>
        </p:nvGrpSpPr>
        <p:grpSpPr>
          <a:xfrm>
            <a:off x="0" y="5925229"/>
            <a:ext cx="9144000" cy="929105"/>
            <a:chOff x="0" y="5907747"/>
            <a:chExt cx="9143996" cy="979714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61B449F1-80E8-4F83-B12A-EB0208B979B3}"/>
                </a:ext>
              </a:extLst>
            </p:cNvPr>
            <p:cNvSpPr/>
            <p:nvPr/>
          </p:nvSpPr>
          <p:spPr>
            <a:xfrm>
              <a:off x="4571998" y="5907747"/>
              <a:ext cx="4571998" cy="979714"/>
            </a:xfrm>
            <a:prstGeom prst="rect">
              <a:avLst/>
            </a:prstGeom>
            <a:solidFill>
              <a:srgbClr val="E2E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2" dirty="0">
                <a:latin typeface="Arial Narrow" panose="020B0606020202030204" pitchFamily="34" charset="0"/>
              </a:endParaRP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16AD13A-98D7-484D-ADAE-74C4CC5DB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2755" y="5907747"/>
              <a:ext cx="1980000" cy="858213"/>
            </a:xfrm>
            <a:prstGeom prst="rect">
              <a:avLst/>
            </a:prstGeom>
          </p:spPr>
        </p:pic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BB261454-1664-4CD8-A269-42ABD4BBC51D}"/>
                </a:ext>
              </a:extLst>
            </p:cNvPr>
            <p:cNvGrpSpPr/>
            <p:nvPr/>
          </p:nvGrpSpPr>
          <p:grpSpPr>
            <a:xfrm>
              <a:off x="0" y="5907747"/>
              <a:ext cx="5916656" cy="979714"/>
              <a:chOff x="0" y="5907747"/>
              <a:chExt cx="5916656" cy="979714"/>
            </a:xfrm>
          </p:grpSpPr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EDB27F9D-5116-4E66-BF59-B7C4C17173C6}"/>
                  </a:ext>
                </a:extLst>
              </p:cNvPr>
              <p:cNvSpPr/>
              <p:nvPr/>
            </p:nvSpPr>
            <p:spPr>
              <a:xfrm>
                <a:off x="0" y="5907747"/>
                <a:ext cx="4572000" cy="979714"/>
              </a:xfrm>
              <a:prstGeom prst="rect">
                <a:avLst/>
              </a:prstGeom>
              <a:solidFill>
                <a:srgbClr val="018E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242" dirty="0">
                  <a:latin typeface="Arial Narrow" panose="020B0606020202030204" pitchFamily="34" charset="0"/>
                </a:endParaRPr>
              </a:p>
            </p:txBody>
          </p:sp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0414DC70-1245-40DE-B198-97C714934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1872" y="6092098"/>
                <a:ext cx="3224784" cy="611012"/>
              </a:xfrm>
              <a:prstGeom prst="rect">
                <a:avLst/>
              </a:prstGeom>
            </p:spPr>
          </p:pic>
        </p:grpSp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3FE6BCBB-0EF9-4008-A717-C0057223A737}"/>
              </a:ext>
            </a:extLst>
          </p:cNvPr>
          <p:cNvSpPr txBox="1">
            <a:spLocks/>
          </p:cNvSpPr>
          <p:nvPr/>
        </p:nvSpPr>
        <p:spPr bwMode="auto">
          <a:xfrm>
            <a:off x="4064971" y="0"/>
            <a:ext cx="5079029" cy="611898"/>
          </a:xfrm>
          <a:prstGeom prst="rect">
            <a:avLst/>
          </a:prstGeom>
          <a:solidFill>
            <a:srgbClr val="FFC0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000">
                <a:solidFill>
                  <a:srgbClr val="1F4E7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O" altLang="es-CO" sz="2400" dirty="0">
                <a:latin typeface="Arial Narrow" panose="020B0606020202030204" pitchFamily="34" charset="0"/>
              </a:rPr>
              <a:t>DEPARTAMENTO </a:t>
            </a:r>
            <a:r>
              <a:rPr lang="es-CO" altLang="es-CO" sz="2400" b="1" dirty="0">
                <a:latin typeface="Arial Narrow" panose="020B0606020202030204" pitchFamily="34" charset="0"/>
              </a:rPr>
              <a:t>SANTANDER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14FCB77-306D-48E3-91E2-F36CBD1DCF1B}"/>
              </a:ext>
            </a:extLst>
          </p:cNvPr>
          <p:cNvSpPr txBox="1"/>
          <p:nvPr/>
        </p:nvSpPr>
        <p:spPr>
          <a:xfrm>
            <a:off x="5792975" y="5562520"/>
            <a:ext cx="3020827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1350" dirty="0"/>
              <a:t>Instalación Sub Base Granular PR23+860</a:t>
            </a:r>
            <a:endParaRPr lang="es-CO" sz="135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BDA87F9-40D8-4C59-995A-3F29CCDC833C}"/>
              </a:ext>
            </a:extLst>
          </p:cNvPr>
          <p:cNvSpPr txBox="1"/>
          <p:nvPr/>
        </p:nvSpPr>
        <p:spPr>
          <a:xfrm>
            <a:off x="395843" y="685595"/>
            <a:ext cx="3108992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1350" dirty="0"/>
              <a:t>Instalación Sub Base Granular PR23+510</a:t>
            </a:r>
            <a:endParaRPr lang="es-CO" sz="1350" dirty="0"/>
          </a:p>
        </p:txBody>
      </p:sp>
    </p:spTree>
    <p:extLst>
      <p:ext uri="{BB962C8B-B14F-4D97-AF65-F5344CB8AC3E}">
        <p14:creationId xmlns:p14="http://schemas.microsoft.com/office/powerpoint/2010/main" val="2988236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 descr="Imagen que contiene exterior, agua, barco, montaña&#10;&#10;Descripción generada automáticamente">
            <a:extLst>
              <a:ext uri="{FF2B5EF4-FFF2-40B4-BE49-F238E27FC236}">
                <a16:creationId xmlns:a16="http://schemas.microsoft.com/office/drawing/2014/main" id="{C5360208-33CB-40A2-B834-91D30AFA2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50" y="2200472"/>
            <a:ext cx="4800000" cy="3600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ADD94FC-243B-40EC-9E70-BC3461E4B390}"/>
              </a:ext>
            </a:extLst>
          </p:cNvPr>
          <p:cNvSpPr txBox="1"/>
          <p:nvPr/>
        </p:nvSpPr>
        <p:spPr>
          <a:xfrm>
            <a:off x="1161611" y="4897649"/>
            <a:ext cx="1632306" cy="5078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1350" dirty="0"/>
              <a:t>Muro de Contención</a:t>
            </a:r>
          </a:p>
          <a:p>
            <a:pPr algn="ctr"/>
            <a:r>
              <a:rPr lang="es-ES" sz="1350" dirty="0" err="1"/>
              <a:t>PR16+102</a:t>
            </a:r>
            <a:endParaRPr lang="es-CO" sz="135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8B3DB8A-885A-4B9A-8E9C-997927A7F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6" y="77677"/>
            <a:ext cx="40649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MÁLAGA – LOS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CUROS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1B77896-BE88-4467-8497-1BAEA604EFF4}"/>
              </a:ext>
            </a:extLst>
          </p:cNvPr>
          <p:cNvGrpSpPr/>
          <p:nvPr/>
        </p:nvGrpSpPr>
        <p:grpSpPr>
          <a:xfrm>
            <a:off x="0" y="5925229"/>
            <a:ext cx="9144000" cy="929105"/>
            <a:chOff x="0" y="5907747"/>
            <a:chExt cx="9143996" cy="979714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E2FA640C-EB1C-4D40-8456-A8A83F88B54F}"/>
                </a:ext>
              </a:extLst>
            </p:cNvPr>
            <p:cNvSpPr/>
            <p:nvPr/>
          </p:nvSpPr>
          <p:spPr>
            <a:xfrm>
              <a:off x="4571998" y="5907747"/>
              <a:ext cx="4571998" cy="979714"/>
            </a:xfrm>
            <a:prstGeom prst="rect">
              <a:avLst/>
            </a:prstGeom>
            <a:solidFill>
              <a:srgbClr val="E2E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2" dirty="0">
                <a:latin typeface="Arial Narrow" panose="020B0606020202030204" pitchFamily="34" charset="0"/>
              </a:endParaRP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E28546D3-230C-4564-B9B4-396E58832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2755" y="5907747"/>
              <a:ext cx="1980000" cy="858213"/>
            </a:xfrm>
            <a:prstGeom prst="rect">
              <a:avLst/>
            </a:prstGeom>
          </p:spPr>
        </p:pic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11B6F2EE-1DD8-4E04-883A-11DD19A4D887}"/>
                </a:ext>
              </a:extLst>
            </p:cNvPr>
            <p:cNvGrpSpPr/>
            <p:nvPr/>
          </p:nvGrpSpPr>
          <p:grpSpPr>
            <a:xfrm>
              <a:off x="0" y="5907747"/>
              <a:ext cx="5916656" cy="979714"/>
              <a:chOff x="0" y="5907747"/>
              <a:chExt cx="5916656" cy="979714"/>
            </a:xfrm>
          </p:grpSpPr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C9FB4FD7-3007-4E64-B1AE-3BB0D6CF48F6}"/>
                  </a:ext>
                </a:extLst>
              </p:cNvPr>
              <p:cNvSpPr/>
              <p:nvPr/>
            </p:nvSpPr>
            <p:spPr>
              <a:xfrm>
                <a:off x="0" y="5907747"/>
                <a:ext cx="4572000" cy="979714"/>
              </a:xfrm>
              <a:prstGeom prst="rect">
                <a:avLst/>
              </a:prstGeom>
              <a:solidFill>
                <a:srgbClr val="018E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242" dirty="0">
                  <a:latin typeface="Arial Narrow" panose="020B0606020202030204" pitchFamily="34" charset="0"/>
                </a:endParaRPr>
              </a:p>
            </p:txBody>
          </p:sp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6B011740-19C8-496C-A03D-F3F5B65BDD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1872" y="6092098"/>
                <a:ext cx="3224784" cy="611012"/>
              </a:xfrm>
              <a:prstGeom prst="rect">
                <a:avLst/>
              </a:prstGeom>
            </p:spPr>
          </p:pic>
        </p:grpSp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F42D1902-0ADC-462A-ADA6-2B51E7E1F010}"/>
              </a:ext>
            </a:extLst>
          </p:cNvPr>
          <p:cNvSpPr txBox="1">
            <a:spLocks/>
          </p:cNvSpPr>
          <p:nvPr/>
        </p:nvSpPr>
        <p:spPr bwMode="auto">
          <a:xfrm>
            <a:off x="4064971" y="0"/>
            <a:ext cx="5079029" cy="611898"/>
          </a:xfrm>
          <a:prstGeom prst="rect">
            <a:avLst/>
          </a:prstGeom>
          <a:solidFill>
            <a:srgbClr val="FFC0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000">
                <a:solidFill>
                  <a:srgbClr val="1F4E7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O" altLang="es-CO" sz="2400" dirty="0">
                <a:latin typeface="Arial Narrow" panose="020B0606020202030204" pitchFamily="34" charset="0"/>
              </a:rPr>
              <a:t>DEPARTAMENTO </a:t>
            </a:r>
            <a:r>
              <a:rPr lang="es-CO" altLang="es-CO" sz="2400" b="1" dirty="0">
                <a:latin typeface="Arial Narrow" panose="020B0606020202030204" pitchFamily="34" charset="0"/>
              </a:rPr>
              <a:t>SANTANDER</a:t>
            </a:r>
          </a:p>
        </p:txBody>
      </p:sp>
      <p:pic>
        <p:nvPicPr>
          <p:cNvPr id="15" name="Imagen 14" descr="Imagen que contiene exterior, montaña, pasto, pista&#10;&#10;Descripción generada automáticamente">
            <a:extLst>
              <a:ext uri="{FF2B5EF4-FFF2-40B4-BE49-F238E27FC236}">
                <a16:creationId xmlns:a16="http://schemas.microsoft.com/office/drawing/2014/main" id="{69E7E83B-70DF-449F-AFCB-5CD078CF9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1" y="621423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70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Imagen que contiene exterior, roca, naturaleza, valle&#10;&#10;Descripción generada automáticamente">
            <a:extLst>
              <a:ext uri="{FF2B5EF4-FFF2-40B4-BE49-F238E27FC236}">
                <a16:creationId xmlns:a16="http://schemas.microsoft.com/office/drawing/2014/main" id="{C7794DFD-A18C-4C69-AFF7-E2171C92B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864" y="611897"/>
            <a:ext cx="4050836" cy="5401115"/>
          </a:xfrm>
          <a:prstGeom prst="rect">
            <a:avLst/>
          </a:prstGeom>
        </p:spPr>
      </p:pic>
      <p:pic>
        <p:nvPicPr>
          <p:cNvPr id="17" name="Imagen 16" descr="Imagen que contiene exterior, montaña, sucio, playa&#10;&#10;Descripción generada automáticamente">
            <a:extLst>
              <a:ext uri="{FF2B5EF4-FFF2-40B4-BE49-F238E27FC236}">
                <a16:creationId xmlns:a16="http://schemas.microsoft.com/office/drawing/2014/main" id="{7CBF5235-7600-4E2A-A986-AD7895122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82" y="611898"/>
            <a:ext cx="4050837" cy="540111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8B3DB8A-885A-4B9A-8E9C-997927A7F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6" y="77677"/>
            <a:ext cx="40649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MÁLAGA – LOS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CUROS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1B77896-BE88-4467-8497-1BAEA604EFF4}"/>
              </a:ext>
            </a:extLst>
          </p:cNvPr>
          <p:cNvGrpSpPr/>
          <p:nvPr/>
        </p:nvGrpSpPr>
        <p:grpSpPr>
          <a:xfrm>
            <a:off x="0" y="5925229"/>
            <a:ext cx="9144000" cy="929105"/>
            <a:chOff x="0" y="5907747"/>
            <a:chExt cx="9143996" cy="979714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E2FA640C-EB1C-4D40-8456-A8A83F88B54F}"/>
                </a:ext>
              </a:extLst>
            </p:cNvPr>
            <p:cNvSpPr/>
            <p:nvPr/>
          </p:nvSpPr>
          <p:spPr>
            <a:xfrm>
              <a:off x="4571998" y="5907747"/>
              <a:ext cx="4571998" cy="979714"/>
            </a:xfrm>
            <a:prstGeom prst="rect">
              <a:avLst/>
            </a:prstGeom>
            <a:solidFill>
              <a:srgbClr val="E2E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2" dirty="0">
                <a:latin typeface="Arial Narrow" panose="020B0606020202030204" pitchFamily="34" charset="0"/>
              </a:endParaRP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E28546D3-230C-4564-B9B4-396E58832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2755" y="5907747"/>
              <a:ext cx="1980000" cy="858213"/>
            </a:xfrm>
            <a:prstGeom prst="rect">
              <a:avLst/>
            </a:prstGeom>
          </p:spPr>
        </p:pic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11B6F2EE-1DD8-4E04-883A-11DD19A4D887}"/>
                </a:ext>
              </a:extLst>
            </p:cNvPr>
            <p:cNvGrpSpPr/>
            <p:nvPr/>
          </p:nvGrpSpPr>
          <p:grpSpPr>
            <a:xfrm>
              <a:off x="0" y="5907747"/>
              <a:ext cx="5916656" cy="979714"/>
              <a:chOff x="0" y="5907747"/>
              <a:chExt cx="5916656" cy="979714"/>
            </a:xfrm>
          </p:grpSpPr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C9FB4FD7-3007-4E64-B1AE-3BB0D6CF48F6}"/>
                  </a:ext>
                </a:extLst>
              </p:cNvPr>
              <p:cNvSpPr/>
              <p:nvPr/>
            </p:nvSpPr>
            <p:spPr>
              <a:xfrm>
                <a:off x="0" y="5907747"/>
                <a:ext cx="4572000" cy="979714"/>
              </a:xfrm>
              <a:prstGeom prst="rect">
                <a:avLst/>
              </a:prstGeom>
              <a:solidFill>
                <a:srgbClr val="018E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242" dirty="0">
                  <a:latin typeface="Arial Narrow" panose="020B0606020202030204" pitchFamily="34" charset="0"/>
                </a:endParaRPr>
              </a:p>
            </p:txBody>
          </p:sp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6B011740-19C8-496C-A03D-F3F5B65BDD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1872" y="6092098"/>
                <a:ext cx="3224784" cy="611012"/>
              </a:xfrm>
              <a:prstGeom prst="rect">
                <a:avLst/>
              </a:prstGeom>
            </p:spPr>
          </p:pic>
        </p:grpSp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F42D1902-0ADC-462A-ADA6-2B51E7E1F010}"/>
              </a:ext>
            </a:extLst>
          </p:cNvPr>
          <p:cNvSpPr txBox="1">
            <a:spLocks/>
          </p:cNvSpPr>
          <p:nvPr/>
        </p:nvSpPr>
        <p:spPr bwMode="auto">
          <a:xfrm>
            <a:off x="4064971" y="0"/>
            <a:ext cx="5079029" cy="611898"/>
          </a:xfrm>
          <a:prstGeom prst="rect">
            <a:avLst/>
          </a:prstGeom>
          <a:solidFill>
            <a:srgbClr val="FFC0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000">
                <a:solidFill>
                  <a:srgbClr val="1F4E7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O" altLang="es-CO" sz="2400" dirty="0">
                <a:latin typeface="Arial Narrow" panose="020B0606020202030204" pitchFamily="34" charset="0"/>
              </a:rPr>
              <a:t>DEPARTAMENTO </a:t>
            </a:r>
            <a:r>
              <a:rPr lang="es-CO" altLang="es-CO" sz="2400" b="1" dirty="0">
                <a:latin typeface="Arial Narrow" panose="020B0606020202030204" pitchFamily="34" charset="0"/>
              </a:rPr>
              <a:t>SANTANDER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A939B82-98FF-48F5-A5BD-C50FAA533252}"/>
              </a:ext>
            </a:extLst>
          </p:cNvPr>
          <p:cNvSpPr txBox="1"/>
          <p:nvPr/>
        </p:nvSpPr>
        <p:spPr>
          <a:xfrm>
            <a:off x="1066361" y="5259599"/>
            <a:ext cx="1632306" cy="5078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1350" dirty="0"/>
              <a:t>Muro de Contención</a:t>
            </a:r>
          </a:p>
          <a:p>
            <a:pPr algn="ctr"/>
            <a:r>
              <a:rPr lang="es-ES" sz="1350" dirty="0" err="1"/>
              <a:t>PR16+102</a:t>
            </a:r>
            <a:endParaRPr lang="es-CO" sz="1350" dirty="0"/>
          </a:p>
        </p:txBody>
      </p:sp>
    </p:spTree>
    <p:extLst>
      <p:ext uri="{BB962C8B-B14F-4D97-AF65-F5344CB8AC3E}">
        <p14:creationId xmlns:p14="http://schemas.microsoft.com/office/powerpoint/2010/main" val="649616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sto, exterior, camino, campo&#10;&#10;Descripción generada automáticamente">
            <a:extLst>
              <a:ext uri="{FF2B5EF4-FFF2-40B4-BE49-F238E27FC236}">
                <a16:creationId xmlns:a16="http://schemas.microsoft.com/office/drawing/2014/main" id="{998F9363-A30E-4804-896B-B19C2FD41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96" y="2483456"/>
            <a:ext cx="4800000" cy="3600000"/>
          </a:xfrm>
          <a:prstGeom prst="rect">
            <a:avLst/>
          </a:prstGeom>
        </p:spPr>
      </p:pic>
      <p:pic>
        <p:nvPicPr>
          <p:cNvPr id="16" name="Imagen 15" descr="Un puente sobre un río&#10;&#10;Descripción generada automáticamente">
            <a:extLst>
              <a:ext uri="{FF2B5EF4-FFF2-40B4-BE49-F238E27FC236}">
                <a16:creationId xmlns:a16="http://schemas.microsoft.com/office/drawing/2014/main" id="{F197FFEA-0418-4004-8FA8-641E07F42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29" y="568553"/>
            <a:ext cx="4800000" cy="3600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8B3DB8A-885A-4B9A-8E9C-997927A7F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6" y="77677"/>
            <a:ext cx="40649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MÁLAGA – LOS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CUROS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1B77896-BE88-4467-8497-1BAEA604EFF4}"/>
              </a:ext>
            </a:extLst>
          </p:cNvPr>
          <p:cNvGrpSpPr/>
          <p:nvPr/>
        </p:nvGrpSpPr>
        <p:grpSpPr>
          <a:xfrm>
            <a:off x="0" y="5925229"/>
            <a:ext cx="9144000" cy="929105"/>
            <a:chOff x="0" y="5907747"/>
            <a:chExt cx="9143996" cy="979714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E2FA640C-EB1C-4D40-8456-A8A83F88B54F}"/>
                </a:ext>
              </a:extLst>
            </p:cNvPr>
            <p:cNvSpPr/>
            <p:nvPr/>
          </p:nvSpPr>
          <p:spPr>
            <a:xfrm>
              <a:off x="4571998" y="5907747"/>
              <a:ext cx="4571998" cy="979714"/>
            </a:xfrm>
            <a:prstGeom prst="rect">
              <a:avLst/>
            </a:prstGeom>
            <a:solidFill>
              <a:srgbClr val="E2E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2" dirty="0">
                <a:latin typeface="Arial Narrow" panose="020B0606020202030204" pitchFamily="34" charset="0"/>
              </a:endParaRP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E28546D3-230C-4564-B9B4-396E58832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2755" y="5907747"/>
              <a:ext cx="1980000" cy="858213"/>
            </a:xfrm>
            <a:prstGeom prst="rect">
              <a:avLst/>
            </a:prstGeom>
          </p:spPr>
        </p:pic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11B6F2EE-1DD8-4E04-883A-11DD19A4D887}"/>
                </a:ext>
              </a:extLst>
            </p:cNvPr>
            <p:cNvGrpSpPr/>
            <p:nvPr/>
          </p:nvGrpSpPr>
          <p:grpSpPr>
            <a:xfrm>
              <a:off x="0" y="5907747"/>
              <a:ext cx="5916656" cy="979714"/>
              <a:chOff x="0" y="5907747"/>
              <a:chExt cx="5916656" cy="979714"/>
            </a:xfrm>
          </p:grpSpPr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C9FB4FD7-3007-4E64-B1AE-3BB0D6CF48F6}"/>
                  </a:ext>
                </a:extLst>
              </p:cNvPr>
              <p:cNvSpPr/>
              <p:nvPr/>
            </p:nvSpPr>
            <p:spPr>
              <a:xfrm>
                <a:off x="0" y="5907747"/>
                <a:ext cx="4572000" cy="979714"/>
              </a:xfrm>
              <a:prstGeom prst="rect">
                <a:avLst/>
              </a:prstGeom>
              <a:solidFill>
                <a:srgbClr val="018E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242" dirty="0">
                  <a:latin typeface="Arial Narrow" panose="020B0606020202030204" pitchFamily="34" charset="0"/>
                </a:endParaRPr>
              </a:p>
            </p:txBody>
          </p:sp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6B011740-19C8-496C-A03D-F3F5B65BDD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1872" y="6092098"/>
                <a:ext cx="3224784" cy="611012"/>
              </a:xfrm>
              <a:prstGeom prst="rect">
                <a:avLst/>
              </a:prstGeom>
            </p:spPr>
          </p:pic>
        </p:grpSp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F42D1902-0ADC-462A-ADA6-2B51E7E1F010}"/>
              </a:ext>
            </a:extLst>
          </p:cNvPr>
          <p:cNvSpPr txBox="1">
            <a:spLocks/>
          </p:cNvSpPr>
          <p:nvPr/>
        </p:nvSpPr>
        <p:spPr bwMode="auto">
          <a:xfrm>
            <a:off x="4064971" y="0"/>
            <a:ext cx="5079029" cy="611898"/>
          </a:xfrm>
          <a:prstGeom prst="rect">
            <a:avLst/>
          </a:prstGeom>
          <a:solidFill>
            <a:srgbClr val="FFC0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000">
                <a:solidFill>
                  <a:srgbClr val="1F4E7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O" altLang="es-CO" sz="2400" dirty="0">
                <a:latin typeface="Arial Narrow" panose="020B0606020202030204" pitchFamily="34" charset="0"/>
              </a:rPr>
              <a:t>DEPARTAMENTO </a:t>
            </a:r>
            <a:r>
              <a:rPr lang="es-CO" altLang="es-CO" sz="2400" b="1" dirty="0">
                <a:latin typeface="Arial Narrow" panose="020B0606020202030204" pitchFamily="34" charset="0"/>
              </a:rPr>
              <a:t>SANTANDER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A939B82-98FF-48F5-A5BD-C50FAA533252}"/>
              </a:ext>
            </a:extLst>
          </p:cNvPr>
          <p:cNvSpPr txBox="1"/>
          <p:nvPr/>
        </p:nvSpPr>
        <p:spPr>
          <a:xfrm>
            <a:off x="5514536" y="5242570"/>
            <a:ext cx="1632306" cy="5078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1350" dirty="0"/>
              <a:t>Muro de Contención</a:t>
            </a:r>
          </a:p>
          <a:p>
            <a:pPr algn="ctr"/>
            <a:r>
              <a:rPr lang="es-ES" sz="1350" dirty="0"/>
              <a:t>PR24+200</a:t>
            </a:r>
            <a:endParaRPr lang="es-CO" sz="1350" dirty="0"/>
          </a:p>
        </p:txBody>
      </p:sp>
    </p:spTree>
    <p:extLst>
      <p:ext uri="{BB962C8B-B14F-4D97-AF65-F5344CB8AC3E}">
        <p14:creationId xmlns:p14="http://schemas.microsoft.com/office/powerpoint/2010/main" val="306940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Una carretera con arboles a los lados&#10;&#10;Descripción generada automáticamente">
            <a:extLst>
              <a:ext uri="{FF2B5EF4-FFF2-40B4-BE49-F238E27FC236}">
                <a16:creationId xmlns:a16="http://schemas.microsoft.com/office/drawing/2014/main" id="{BC90D48B-1A04-4E8D-B328-238CED5A6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70" y="590310"/>
            <a:ext cx="4002144" cy="5336192"/>
          </a:xfrm>
          <a:prstGeom prst="rect">
            <a:avLst/>
          </a:prstGeom>
        </p:spPr>
      </p:pic>
      <p:pic>
        <p:nvPicPr>
          <p:cNvPr id="18" name="Imagen 17" descr="Vista de una carretera&#10;&#10;Descripción generada automáticamente">
            <a:extLst>
              <a:ext uri="{FF2B5EF4-FFF2-40B4-BE49-F238E27FC236}">
                <a16:creationId xmlns:a16="http://schemas.microsoft.com/office/drawing/2014/main" id="{198244E3-E6B2-4735-AF81-633A3D4B4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698" y="611898"/>
            <a:ext cx="4002144" cy="5336192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E9A8DB3A-E585-49A3-B647-1F2DCC8FFC80}"/>
              </a:ext>
            </a:extLst>
          </p:cNvPr>
          <p:cNvSpPr txBox="1"/>
          <p:nvPr/>
        </p:nvSpPr>
        <p:spPr>
          <a:xfrm>
            <a:off x="6492194" y="758492"/>
            <a:ext cx="2142830" cy="5078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1350" dirty="0"/>
              <a:t>Pavimentación PR49 – PR63</a:t>
            </a:r>
          </a:p>
          <a:p>
            <a:pPr algn="ctr"/>
            <a:r>
              <a:rPr lang="es-ES" sz="1350" dirty="0"/>
              <a:t>San Andrés - Guaca</a:t>
            </a:r>
            <a:endParaRPr lang="es-CO" sz="135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B22B797-92D8-4658-8722-099622AE9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6" y="77677"/>
            <a:ext cx="40649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MÁLAGA – LOS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CUROS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AADACDC-E10A-407D-8664-72616ED34030}"/>
              </a:ext>
            </a:extLst>
          </p:cNvPr>
          <p:cNvGrpSpPr/>
          <p:nvPr/>
        </p:nvGrpSpPr>
        <p:grpSpPr>
          <a:xfrm>
            <a:off x="0" y="5925229"/>
            <a:ext cx="9144000" cy="929105"/>
            <a:chOff x="0" y="5907747"/>
            <a:chExt cx="9143996" cy="979714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97977D3-A1B7-4433-B7EB-460CD85F5278}"/>
                </a:ext>
              </a:extLst>
            </p:cNvPr>
            <p:cNvSpPr/>
            <p:nvPr/>
          </p:nvSpPr>
          <p:spPr>
            <a:xfrm>
              <a:off x="4571998" y="5907747"/>
              <a:ext cx="4571998" cy="979714"/>
            </a:xfrm>
            <a:prstGeom prst="rect">
              <a:avLst/>
            </a:prstGeom>
            <a:solidFill>
              <a:srgbClr val="E2E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2" dirty="0">
                <a:latin typeface="Arial Narrow" panose="020B0606020202030204" pitchFamily="34" charset="0"/>
              </a:endParaRP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05B683FA-5A7D-4DDD-9F5C-40D5AA082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2755" y="5907747"/>
              <a:ext cx="1980000" cy="858213"/>
            </a:xfrm>
            <a:prstGeom prst="rect">
              <a:avLst/>
            </a:prstGeom>
          </p:spPr>
        </p:pic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5A646E39-0D64-4968-884F-BFB9944AEA4B}"/>
                </a:ext>
              </a:extLst>
            </p:cNvPr>
            <p:cNvGrpSpPr/>
            <p:nvPr/>
          </p:nvGrpSpPr>
          <p:grpSpPr>
            <a:xfrm>
              <a:off x="0" y="5907747"/>
              <a:ext cx="5916656" cy="979714"/>
              <a:chOff x="0" y="5907747"/>
              <a:chExt cx="5916656" cy="979714"/>
            </a:xfrm>
          </p:grpSpPr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1A08FEAC-2E6A-4255-993D-05EBCC3407B1}"/>
                  </a:ext>
                </a:extLst>
              </p:cNvPr>
              <p:cNvSpPr/>
              <p:nvPr/>
            </p:nvSpPr>
            <p:spPr>
              <a:xfrm>
                <a:off x="0" y="5907747"/>
                <a:ext cx="4572000" cy="979714"/>
              </a:xfrm>
              <a:prstGeom prst="rect">
                <a:avLst/>
              </a:prstGeom>
              <a:solidFill>
                <a:srgbClr val="018E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242" dirty="0">
                  <a:latin typeface="Arial Narrow" panose="020B0606020202030204" pitchFamily="34" charset="0"/>
                </a:endParaRPr>
              </a:p>
            </p:txBody>
          </p:sp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80C06F36-1D43-408B-BEA8-B9D8755AD4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1872" y="6092098"/>
                <a:ext cx="3224784" cy="611012"/>
              </a:xfrm>
              <a:prstGeom prst="rect">
                <a:avLst/>
              </a:prstGeom>
            </p:spPr>
          </p:pic>
        </p:grpSp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25EDEC61-C1BC-42BD-99C0-22A1A4C316F4}"/>
              </a:ext>
            </a:extLst>
          </p:cNvPr>
          <p:cNvSpPr txBox="1">
            <a:spLocks/>
          </p:cNvSpPr>
          <p:nvPr/>
        </p:nvSpPr>
        <p:spPr bwMode="auto">
          <a:xfrm>
            <a:off x="4064971" y="0"/>
            <a:ext cx="5079029" cy="611898"/>
          </a:xfrm>
          <a:prstGeom prst="rect">
            <a:avLst/>
          </a:prstGeom>
          <a:solidFill>
            <a:srgbClr val="FFC0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000">
                <a:solidFill>
                  <a:srgbClr val="1F4E7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O" altLang="es-CO" sz="2400" dirty="0">
                <a:latin typeface="Arial Narrow" panose="020B0606020202030204" pitchFamily="34" charset="0"/>
              </a:rPr>
              <a:t>DEPARTAMENTO </a:t>
            </a:r>
            <a:r>
              <a:rPr lang="es-CO" altLang="es-CO" sz="2400" b="1" dirty="0">
                <a:latin typeface="Arial Narrow" panose="020B0606020202030204" pitchFamily="34" charset="0"/>
              </a:rPr>
              <a:t>SANTANDER</a:t>
            </a:r>
          </a:p>
        </p:txBody>
      </p:sp>
    </p:spTree>
    <p:extLst>
      <p:ext uri="{BB962C8B-B14F-4D97-AF65-F5344CB8AC3E}">
        <p14:creationId xmlns:p14="http://schemas.microsoft.com/office/powerpoint/2010/main" val="3116860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56184F5-B6AE-42D0-B60D-72BB7D92D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50" t="10465" r="15583" b="5969"/>
          <a:stretch/>
        </p:blipFill>
        <p:spPr>
          <a:xfrm>
            <a:off x="2301594" y="611898"/>
            <a:ext cx="5327626" cy="548013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B22B797-92D8-4658-8722-099622AE9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6" y="77677"/>
            <a:ext cx="40649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MÁLAGA – LOS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CUROS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AADACDC-E10A-407D-8664-72616ED34030}"/>
              </a:ext>
            </a:extLst>
          </p:cNvPr>
          <p:cNvGrpSpPr/>
          <p:nvPr/>
        </p:nvGrpSpPr>
        <p:grpSpPr>
          <a:xfrm>
            <a:off x="0" y="5925229"/>
            <a:ext cx="9144000" cy="929105"/>
            <a:chOff x="0" y="5907747"/>
            <a:chExt cx="9143996" cy="979714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97977D3-A1B7-4433-B7EB-460CD85F5278}"/>
                </a:ext>
              </a:extLst>
            </p:cNvPr>
            <p:cNvSpPr/>
            <p:nvPr/>
          </p:nvSpPr>
          <p:spPr>
            <a:xfrm>
              <a:off x="4571998" y="5907747"/>
              <a:ext cx="4571998" cy="979714"/>
            </a:xfrm>
            <a:prstGeom prst="rect">
              <a:avLst/>
            </a:prstGeom>
            <a:solidFill>
              <a:srgbClr val="E2E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2" dirty="0">
                <a:latin typeface="Arial Narrow" panose="020B0606020202030204" pitchFamily="34" charset="0"/>
              </a:endParaRP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05B683FA-5A7D-4DDD-9F5C-40D5AA082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2755" y="5907747"/>
              <a:ext cx="1980000" cy="858213"/>
            </a:xfrm>
            <a:prstGeom prst="rect">
              <a:avLst/>
            </a:prstGeom>
          </p:spPr>
        </p:pic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5A646E39-0D64-4968-884F-BFB9944AEA4B}"/>
                </a:ext>
              </a:extLst>
            </p:cNvPr>
            <p:cNvGrpSpPr/>
            <p:nvPr/>
          </p:nvGrpSpPr>
          <p:grpSpPr>
            <a:xfrm>
              <a:off x="0" y="5907747"/>
              <a:ext cx="5916656" cy="979714"/>
              <a:chOff x="0" y="5907747"/>
              <a:chExt cx="5916656" cy="979714"/>
            </a:xfrm>
          </p:grpSpPr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1A08FEAC-2E6A-4255-993D-05EBCC3407B1}"/>
                  </a:ext>
                </a:extLst>
              </p:cNvPr>
              <p:cNvSpPr/>
              <p:nvPr/>
            </p:nvSpPr>
            <p:spPr>
              <a:xfrm>
                <a:off x="0" y="5907747"/>
                <a:ext cx="4572000" cy="979714"/>
              </a:xfrm>
              <a:prstGeom prst="rect">
                <a:avLst/>
              </a:prstGeom>
              <a:solidFill>
                <a:srgbClr val="018E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242" dirty="0">
                  <a:latin typeface="Arial Narrow" panose="020B0606020202030204" pitchFamily="34" charset="0"/>
                </a:endParaRPr>
              </a:p>
            </p:txBody>
          </p:sp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80C06F36-1D43-408B-BEA8-B9D8755AD4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1872" y="6092098"/>
                <a:ext cx="3224784" cy="611012"/>
              </a:xfrm>
              <a:prstGeom prst="rect">
                <a:avLst/>
              </a:prstGeom>
            </p:spPr>
          </p:pic>
        </p:grpSp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25EDEC61-C1BC-42BD-99C0-22A1A4C316F4}"/>
              </a:ext>
            </a:extLst>
          </p:cNvPr>
          <p:cNvSpPr txBox="1">
            <a:spLocks/>
          </p:cNvSpPr>
          <p:nvPr/>
        </p:nvSpPr>
        <p:spPr bwMode="auto">
          <a:xfrm>
            <a:off x="4064971" y="0"/>
            <a:ext cx="5079029" cy="611898"/>
          </a:xfrm>
          <a:prstGeom prst="rect">
            <a:avLst/>
          </a:prstGeom>
          <a:solidFill>
            <a:srgbClr val="FFC0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000">
                <a:solidFill>
                  <a:srgbClr val="1F4E7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O" altLang="es-CO" sz="2400" dirty="0">
                <a:latin typeface="Arial Narrow" panose="020B0606020202030204" pitchFamily="34" charset="0"/>
              </a:rPr>
              <a:t>DEPARTAMENTO </a:t>
            </a:r>
            <a:r>
              <a:rPr lang="es-CO" altLang="es-CO" sz="2400" b="1" dirty="0">
                <a:latin typeface="Arial Narrow" panose="020B0606020202030204" pitchFamily="34" charset="0"/>
              </a:rPr>
              <a:t>SANTANDER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78061905-A576-43B3-95A9-154892451E6B}"/>
              </a:ext>
            </a:extLst>
          </p:cNvPr>
          <p:cNvCxnSpPr/>
          <p:nvPr/>
        </p:nvCxnSpPr>
        <p:spPr>
          <a:xfrm>
            <a:off x="2806407" y="5143500"/>
            <a:ext cx="278873" cy="10160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CF67E31C-7906-424B-A2D1-5E7926483B5D}"/>
              </a:ext>
            </a:extLst>
          </p:cNvPr>
          <p:cNvCxnSpPr>
            <a:cxnSpLocks/>
          </p:cNvCxnSpPr>
          <p:nvPr/>
        </p:nvCxnSpPr>
        <p:spPr>
          <a:xfrm flipH="1">
            <a:off x="3009607" y="5253125"/>
            <a:ext cx="75673" cy="19517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8BE3A02-DE6B-4AD3-9B67-48164016E085}"/>
              </a:ext>
            </a:extLst>
          </p:cNvPr>
          <p:cNvCxnSpPr>
            <a:cxnSpLocks/>
          </p:cNvCxnSpPr>
          <p:nvPr/>
        </p:nvCxnSpPr>
        <p:spPr>
          <a:xfrm>
            <a:off x="3009607" y="5441287"/>
            <a:ext cx="222250" cy="279751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2A87F8D0-2AAD-49D8-9AAF-58869913F49B}"/>
              </a:ext>
            </a:extLst>
          </p:cNvPr>
          <p:cNvCxnSpPr/>
          <p:nvPr/>
        </p:nvCxnSpPr>
        <p:spPr>
          <a:xfrm flipV="1">
            <a:off x="2806407" y="4657725"/>
            <a:ext cx="203200" cy="48577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2917E570-9088-4404-AE30-9A1917FB1573}"/>
              </a:ext>
            </a:extLst>
          </p:cNvPr>
          <p:cNvCxnSpPr>
            <a:cxnSpLocks/>
          </p:cNvCxnSpPr>
          <p:nvPr/>
        </p:nvCxnSpPr>
        <p:spPr>
          <a:xfrm flipV="1">
            <a:off x="3009607" y="4267200"/>
            <a:ext cx="279400" cy="39052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6EEAE401-6096-41C6-942D-49B67D6214B3}"/>
              </a:ext>
            </a:extLst>
          </p:cNvPr>
          <p:cNvCxnSpPr/>
          <p:nvPr/>
        </p:nvCxnSpPr>
        <p:spPr>
          <a:xfrm flipV="1">
            <a:off x="3085280" y="2526506"/>
            <a:ext cx="2070627" cy="2726619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74E1CB31-A209-4153-ACEC-6158F4CED626}"/>
              </a:ext>
            </a:extLst>
          </p:cNvPr>
          <p:cNvCxnSpPr>
            <a:cxnSpLocks/>
          </p:cNvCxnSpPr>
          <p:nvPr/>
        </p:nvCxnSpPr>
        <p:spPr>
          <a:xfrm flipV="1">
            <a:off x="3289007" y="765968"/>
            <a:ext cx="2847975" cy="3501233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7CD793D4-1B97-478B-8019-D28B7E623E7D}"/>
              </a:ext>
            </a:extLst>
          </p:cNvPr>
          <p:cNvCxnSpPr/>
          <p:nvPr/>
        </p:nvCxnSpPr>
        <p:spPr>
          <a:xfrm>
            <a:off x="4815388" y="2369344"/>
            <a:ext cx="340519" cy="15716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A4763143-902D-44D4-92D8-BF553417A9F5}"/>
              </a:ext>
            </a:extLst>
          </p:cNvPr>
          <p:cNvCxnSpPr>
            <a:cxnSpLocks/>
          </p:cNvCxnSpPr>
          <p:nvPr/>
        </p:nvCxnSpPr>
        <p:spPr>
          <a:xfrm flipV="1">
            <a:off x="3934325" y="4043361"/>
            <a:ext cx="69057" cy="88107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F3B41BF9-9971-407E-B43C-2D0AE076EC6A}"/>
              </a:ext>
            </a:extLst>
          </p:cNvPr>
          <p:cNvCxnSpPr>
            <a:cxnSpLocks/>
          </p:cNvCxnSpPr>
          <p:nvPr/>
        </p:nvCxnSpPr>
        <p:spPr>
          <a:xfrm>
            <a:off x="370982" y="3111402"/>
            <a:ext cx="700358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116C3DA-A09B-46EA-9390-D7FC798910A8}"/>
              </a:ext>
            </a:extLst>
          </p:cNvPr>
          <p:cNvSpPr/>
          <p:nvPr/>
        </p:nvSpPr>
        <p:spPr>
          <a:xfrm>
            <a:off x="1071340" y="2961828"/>
            <a:ext cx="8386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" sz="1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Ejecutado</a:t>
            </a:r>
            <a:endParaRPr lang="es-CO" sz="12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407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edificio, exterior, calle, camino&#10;&#10;Descripción generada automáticamente">
            <a:extLst>
              <a:ext uri="{FF2B5EF4-FFF2-40B4-BE49-F238E27FC236}">
                <a16:creationId xmlns:a16="http://schemas.microsoft.com/office/drawing/2014/main" id="{C016A887-EF20-41B4-BC86-7D30BF4B8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666" y="611898"/>
            <a:ext cx="4029701" cy="537293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E9A8DB3A-E585-49A3-B647-1F2DCC8FFC80}"/>
              </a:ext>
            </a:extLst>
          </p:cNvPr>
          <p:cNvSpPr txBox="1"/>
          <p:nvPr/>
        </p:nvSpPr>
        <p:spPr>
          <a:xfrm>
            <a:off x="7019764" y="5427891"/>
            <a:ext cx="2124236" cy="5078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1350" dirty="0"/>
              <a:t>Terminación Pavimentación</a:t>
            </a:r>
          </a:p>
          <a:p>
            <a:pPr algn="ctr"/>
            <a:r>
              <a:rPr lang="es-ES" sz="1350" dirty="0"/>
              <a:t>Paso Urbano de San Andrés</a:t>
            </a:r>
            <a:endParaRPr lang="es-CO" sz="135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B22B797-92D8-4658-8722-099622AE9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6" y="77677"/>
            <a:ext cx="40649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MÁLAGA – LOS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CUROS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AADACDC-E10A-407D-8664-72616ED34030}"/>
              </a:ext>
            </a:extLst>
          </p:cNvPr>
          <p:cNvGrpSpPr/>
          <p:nvPr/>
        </p:nvGrpSpPr>
        <p:grpSpPr>
          <a:xfrm>
            <a:off x="0" y="5925229"/>
            <a:ext cx="9144000" cy="929105"/>
            <a:chOff x="0" y="5907747"/>
            <a:chExt cx="9143996" cy="979714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97977D3-A1B7-4433-B7EB-460CD85F5278}"/>
                </a:ext>
              </a:extLst>
            </p:cNvPr>
            <p:cNvSpPr/>
            <p:nvPr/>
          </p:nvSpPr>
          <p:spPr>
            <a:xfrm>
              <a:off x="4571998" y="5907747"/>
              <a:ext cx="4571998" cy="979714"/>
            </a:xfrm>
            <a:prstGeom prst="rect">
              <a:avLst/>
            </a:prstGeom>
            <a:solidFill>
              <a:srgbClr val="E2E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2" dirty="0">
                <a:latin typeface="Arial Narrow" panose="020B0606020202030204" pitchFamily="34" charset="0"/>
              </a:endParaRP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05B683FA-5A7D-4DDD-9F5C-40D5AA082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2755" y="5907747"/>
              <a:ext cx="1980000" cy="858213"/>
            </a:xfrm>
            <a:prstGeom prst="rect">
              <a:avLst/>
            </a:prstGeom>
          </p:spPr>
        </p:pic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5A646E39-0D64-4968-884F-BFB9944AEA4B}"/>
                </a:ext>
              </a:extLst>
            </p:cNvPr>
            <p:cNvGrpSpPr/>
            <p:nvPr/>
          </p:nvGrpSpPr>
          <p:grpSpPr>
            <a:xfrm>
              <a:off x="0" y="5907747"/>
              <a:ext cx="5916656" cy="979714"/>
              <a:chOff x="0" y="5907747"/>
              <a:chExt cx="5916656" cy="979714"/>
            </a:xfrm>
          </p:grpSpPr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1A08FEAC-2E6A-4255-993D-05EBCC3407B1}"/>
                  </a:ext>
                </a:extLst>
              </p:cNvPr>
              <p:cNvSpPr/>
              <p:nvPr/>
            </p:nvSpPr>
            <p:spPr>
              <a:xfrm>
                <a:off x="0" y="5907747"/>
                <a:ext cx="4572000" cy="979714"/>
              </a:xfrm>
              <a:prstGeom prst="rect">
                <a:avLst/>
              </a:prstGeom>
              <a:solidFill>
                <a:srgbClr val="018E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242" dirty="0">
                  <a:latin typeface="Arial Narrow" panose="020B0606020202030204" pitchFamily="34" charset="0"/>
                </a:endParaRPr>
              </a:p>
            </p:txBody>
          </p:sp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80C06F36-1D43-408B-BEA8-B9D8755AD4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1872" y="6092098"/>
                <a:ext cx="3224784" cy="611012"/>
              </a:xfrm>
              <a:prstGeom prst="rect">
                <a:avLst/>
              </a:prstGeom>
            </p:spPr>
          </p:pic>
        </p:grpSp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25EDEC61-C1BC-42BD-99C0-22A1A4C316F4}"/>
              </a:ext>
            </a:extLst>
          </p:cNvPr>
          <p:cNvSpPr txBox="1">
            <a:spLocks/>
          </p:cNvSpPr>
          <p:nvPr/>
        </p:nvSpPr>
        <p:spPr bwMode="auto">
          <a:xfrm>
            <a:off x="4064971" y="0"/>
            <a:ext cx="5079029" cy="611898"/>
          </a:xfrm>
          <a:prstGeom prst="rect">
            <a:avLst/>
          </a:prstGeom>
          <a:solidFill>
            <a:srgbClr val="FFC0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000">
                <a:solidFill>
                  <a:srgbClr val="1F4E7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O" altLang="es-CO" sz="2400" dirty="0">
                <a:latin typeface="Arial Narrow" panose="020B0606020202030204" pitchFamily="34" charset="0"/>
              </a:rPr>
              <a:t>DEPARTAMENTO </a:t>
            </a:r>
            <a:r>
              <a:rPr lang="es-CO" altLang="es-CO" sz="2400" b="1" dirty="0">
                <a:latin typeface="Arial Narrow" panose="020B0606020202030204" pitchFamily="34" charset="0"/>
              </a:rPr>
              <a:t>SANTANDER</a:t>
            </a:r>
          </a:p>
        </p:txBody>
      </p:sp>
      <p:pic>
        <p:nvPicPr>
          <p:cNvPr id="5" name="Imagen 4" descr="Una calle de tierra&#10;&#10;Descripción generada automáticamente">
            <a:extLst>
              <a:ext uri="{FF2B5EF4-FFF2-40B4-BE49-F238E27FC236}">
                <a16:creationId xmlns:a16="http://schemas.microsoft.com/office/drawing/2014/main" id="{A1C055C1-D4A3-4367-8E72-EA3B05AE4D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95" y="611898"/>
            <a:ext cx="4064971" cy="541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alle con un edificio de ladrillo&#10;&#10;Descripción generada automáticamente">
            <a:extLst>
              <a:ext uri="{FF2B5EF4-FFF2-40B4-BE49-F238E27FC236}">
                <a16:creationId xmlns:a16="http://schemas.microsoft.com/office/drawing/2014/main" id="{FA351C77-A857-4782-87F1-FE336D0ED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25" y="613066"/>
            <a:ext cx="4064971" cy="5419961"/>
          </a:xfrm>
          <a:prstGeom prst="rect">
            <a:avLst/>
          </a:prstGeom>
        </p:spPr>
      </p:pic>
      <p:pic>
        <p:nvPicPr>
          <p:cNvPr id="5" name="Imagen 4" descr="Imagen que contiene edificio, exterior, calle, carretera&#10;&#10;Descripción generada automáticamente">
            <a:extLst>
              <a:ext uri="{FF2B5EF4-FFF2-40B4-BE49-F238E27FC236}">
                <a16:creationId xmlns:a16="http://schemas.microsoft.com/office/drawing/2014/main" id="{C7BEC9C2-D43F-46D0-9F9D-76EC23397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157" y="594016"/>
            <a:ext cx="4126782" cy="5502376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B7AF063D-84AF-4C3B-9F5F-0759C19333C1}"/>
              </a:ext>
            </a:extLst>
          </p:cNvPr>
          <p:cNvSpPr txBox="1"/>
          <p:nvPr/>
        </p:nvSpPr>
        <p:spPr>
          <a:xfrm>
            <a:off x="6743589" y="5282512"/>
            <a:ext cx="212423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350" dirty="0"/>
              <a:t>Terminación Pavimentación</a:t>
            </a:r>
          </a:p>
          <a:p>
            <a:pPr algn="ctr"/>
            <a:r>
              <a:rPr lang="es-ES" sz="1350" dirty="0"/>
              <a:t>Paso Urbano de San Andrés</a:t>
            </a:r>
            <a:endParaRPr lang="es-CO" sz="135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1B04B87-FC51-40EB-946B-4DAC02ED4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6" y="77677"/>
            <a:ext cx="40649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MÁLAGA – LOS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CUROS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09ADEEF5-341E-4710-9DC4-82ECBACD472C}"/>
              </a:ext>
            </a:extLst>
          </p:cNvPr>
          <p:cNvGrpSpPr/>
          <p:nvPr/>
        </p:nvGrpSpPr>
        <p:grpSpPr>
          <a:xfrm>
            <a:off x="0" y="5925229"/>
            <a:ext cx="9144000" cy="929105"/>
            <a:chOff x="0" y="5907747"/>
            <a:chExt cx="9143996" cy="979714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F6516900-1FA2-4D35-81CA-D9D5CE08DCBB}"/>
                </a:ext>
              </a:extLst>
            </p:cNvPr>
            <p:cNvSpPr/>
            <p:nvPr/>
          </p:nvSpPr>
          <p:spPr>
            <a:xfrm>
              <a:off x="4571998" y="5907747"/>
              <a:ext cx="4571998" cy="979714"/>
            </a:xfrm>
            <a:prstGeom prst="rect">
              <a:avLst/>
            </a:prstGeom>
            <a:solidFill>
              <a:srgbClr val="E2E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2" dirty="0">
                <a:latin typeface="Arial Narrow" panose="020B0606020202030204" pitchFamily="34" charset="0"/>
              </a:endParaRP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BBC8022E-DCF5-449E-9CF3-5E57D8199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2755" y="5907747"/>
              <a:ext cx="1980000" cy="858213"/>
            </a:xfrm>
            <a:prstGeom prst="rect">
              <a:avLst/>
            </a:prstGeom>
          </p:spPr>
        </p:pic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0E9BE989-1D72-425C-B710-34C1B1A8A5FE}"/>
                </a:ext>
              </a:extLst>
            </p:cNvPr>
            <p:cNvGrpSpPr/>
            <p:nvPr/>
          </p:nvGrpSpPr>
          <p:grpSpPr>
            <a:xfrm>
              <a:off x="0" y="5907747"/>
              <a:ext cx="5916656" cy="979714"/>
              <a:chOff x="0" y="5907747"/>
              <a:chExt cx="5916656" cy="979714"/>
            </a:xfrm>
          </p:grpSpPr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C94105BE-1A67-4382-A99E-48E4865813C8}"/>
                  </a:ext>
                </a:extLst>
              </p:cNvPr>
              <p:cNvSpPr/>
              <p:nvPr/>
            </p:nvSpPr>
            <p:spPr>
              <a:xfrm>
                <a:off x="0" y="5907747"/>
                <a:ext cx="4572000" cy="979714"/>
              </a:xfrm>
              <a:prstGeom prst="rect">
                <a:avLst/>
              </a:prstGeom>
              <a:solidFill>
                <a:srgbClr val="018E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242" dirty="0">
                  <a:latin typeface="Arial Narrow" panose="020B0606020202030204" pitchFamily="34" charset="0"/>
                </a:endParaRPr>
              </a:p>
            </p:txBody>
          </p:sp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67723E4C-5EC2-42BD-B3E2-235F7C88C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1872" y="6092098"/>
                <a:ext cx="3224784" cy="611012"/>
              </a:xfrm>
              <a:prstGeom prst="rect">
                <a:avLst/>
              </a:prstGeom>
            </p:spPr>
          </p:pic>
        </p:grpSp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3316CF66-C8DE-408B-AEE8-FE70D06113C6}"/>
              </a:ext>
            </a:extLst>
          </p:cNvPr>
          <p:cNvSpPr txBox="1">
            <a:spLocks/>
          </p:cNvSpPr>
          <p:nvPr/>
        </p:nvSpPr>
        <p:spPr bwMode="auto">
          <a:xfrm>
            <a:off x="4064971" y="0"/>
            <a:ext cx="5079029" cy="611898"/>
          </a:xfrm>
          <a:prstGeom prst="rect">
            <a:avLst/>
          </a:prstGeom>
          <a:solidFill>
            <a:srgbClr val="FFC0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000">
                <a:solidFill>
                  <a:srgbClr val="1F4E7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O" altLang="es-CO" sz="2400" dirty="0">
                <a:latin typeface="Arial Narrow" panose="020B0606020202030204" pitchFamily="34" charset="0"/>
              </a:rPr>
              <a:t>DEPARTAMENTO </a:t>
            </a:r>
            <a:r>
              <a:rPr lang="es-CO" altLang="es-CO" sz="2400" b="1" dirty="0">
                <a:latin typeface="Arial Narrow" panose="020B0606020202030204" pitchFamily="34" charset="0"/>
              </a:rPr>
              <a:t>SANTANDER</a:t>
            </a:r>
          </a:p>
        </p:txBody>
      </p:sp>
    </p:spTree>
    <p:extLst>
      <p:ext uri="{BB962C8B-B14F-4D97-AF65-F5344CB8AC3E}">
        <p14:creationId xmlns:p14="http://schemas.microsoft.com/office/powerpoint/2010/main" val="2778740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Imagen que contiene edificio, exterior, montaña, carretera&#10;&#10;Descripción generada automáticamente">
            <a:extLst>
              <a:ext uri="{FF2B5EF4-FFF2-40B4-BE49-F238E27FC236}">
                <a16:creationId xmlns:a16="http://schemas.microsoft.com/office/drawing/2014/main" id="{67F38EB9-7426-4FCF-A110-5FD7D964D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38" y="3362324"/>
            <a:ext cx="4487671" cy="252000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82EBC3F-C2E3-43D9-9EB6-0C4D1D3C16A1}"/>
              </a:ext>
            </a:extLst>
          </p:cNvPr>
          <p:cNvSpPr txBox="1"/>
          <p:nvPr/>
        </p:nvSpPr>
        <p:spPr>
          <a:xfrm>
            <a:off x="6876613" y="5191637"/>
            <a:ext cx="2124236" cy="5078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1350" dirty="0"/>
              <a:t>Terminación Pavimentación</a:t>
            </a:r>
          </a:p>
          <a:p>
            <a:pPr algn="ctr"/>
            <a:r>
              <a:rPr lang="es-ES" sz="1350" dirty="0"/>
              <a:t>Paso Urbano de San Andrés</a:t>
            </a:r>
            <a:endParaRPr lang="es-CO" sz="135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512C0EC-C1FD-4327-B615-BABC30CCE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6" y="77677"/>
            <a:ext cx="40649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MÁLAGA – LOS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CUROS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7C69D520-1104-49C6-A273-4B62596CBBDF}"/>
              </a:ext>
            </a:extLst>
          </p:cNvPr>
          <p:cNvGrpSpPr/>
          <p:nvPr/>
        </p:nvGrpSpPr>
        <p:grpSpPr>
          <a:xfrm>
            <a:off x="0" y="5925229"/>
            <a:ext cx="9144000" cy="929105"/>
            <a:chOff x="0" y="5907747"/>
            <a:chExt cx="9143996" cy="979714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3DB9E989-6C59-4027-B203-350EEA8280FE}"/>
                </a:ext>
              </a:extLst>
            </p:cNvPr>
            <p:cNvSpPr/>
            <p:nvPr/>
          </p:nvSpPr>
          <p:spPr>
            <a:xfrm>
              <a:off x="4571998" y="5907747"/>
              <a:ext cx="4571998" cy="979714"/>
            </a:xfrm>
            <a:prstGeom prst="rect">
              <a:avLst/>
            </a:prstGeom>
            <a:solidFill>
              <a:srgbClr val="E2E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2" dirty="0">
                <a:latin typeface="Arial Narrow" panose="020B0606020202030204" pitchFamily="34" charset="0"/>
              </a:endParaRP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300CAB4-155C-4247-BD89-1DBE80B54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2755" y="5907747"/>
              <a:ext cx="1980000" cy="858213"/>
            </a:xfrm>
            <a:prstGeom prst="rect">
              <a:avLst/>
            </a:prstGeom>
          </p:spPr>
        </p:pic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5B5FFB4D-DFEF-4447-A08F-3354CBC1723E}"/>
                </a:ext>
              </a:extLst>
            </p:cNvPr>
            <p:cNvGrpSpPr/>
            <p:nvPr/>
          </p:nvGrpSpPr>
          <p:grpSpPr>
            <a:xfrm>
              <a:off x="0" y="5907747"/>
              <a:ext cx="5916656" cy="979714"/>
              <a:chOff x="0" y="5907747"/>
              <a:chExt cx="5916656" cy="979714"/>
            </a:xfrm>
          </p:grpSpPr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03EC7CBD-F889-4115-BC3C-D7062E5FA980}"/>
                  </a:ext>
                </a:extLst>
              </p:cNvPr>
              <p:cNvSpPr/>
              <p:nvPr/>
            </p:nvSpPr>
            <p:spPr>
              <a:xfrm>
                <a:off x="0" y="5907747"/>
                <a:ext cx="4572000" cy="979714"/>
              </a:xfrm>
              <a:prstGeom prst="rect">
                <a:avLst/>
              </a:prstGeom>
              <a:solidFill>
                <a:srgbClr val="018E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242" dirty="0">
                  <a:latin typeface="Arial Narrow" panose="020B0606020202030204" pitchFamily="34" charset="0"/>
                </a:endParaRPr>
              </a:p>
            </p:txBody>
          </p:sp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A6D5FF4A-F8B1-4C42-ADFD-9C3A665338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1872" y="6092098"/>
                <a:ext cx="3224784" cy="611012"/>
              </a:xfrm>
              <a:prstGeom prst="rect">
                <a:avLst/>
              </a:prstGeom>
            </p:spPr>
          </p:pic>
        </p:grpSp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DF4A767A-294F-459C-A490-A75A43C8879E}"/>
              </a:ext>
            </a:extLst>
          </p:cNvPr>
          <p:cNvSpPr txBox="1">
            <a:spLocks/>
          </p:cNvSpPr>
          <p:nvPr/>
        </p:nvSpPr>
        <p:spPr bwMode="auto">
          <a:xfrm>
            <a:off x="4064971" y="0"/>
            <a:ext cx="5079029" cy="611898"/>
          </a:xfrm>
          <a:prstGeom prst="rect">
            <a:avLst/>
          </a:prstGeom>
          <a:solidFill>
            <a:srgbClr val="FFC0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000">
                <a:solidFill>
                  <a:srgbClr val="1F4E7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O" altLang="es-CO" sz="2400" dirty="0">
                <a:latin typeface="Arial Narrow" panose="020B0606020202030204" pitchFamily="34" charset="0"/>
              </a:rPr>
              <a:t>DEPARTAMENTO </a:t>
            </a:r>
            <a:r>
              <a:rPr lang="es-CO" altLang="es-CO" sz="2400" b="1" dirty="0">
                <a:latin typeface="Arial Narrow" panose="020B0606020202030204" pitchFamily="34" charset="0"/>
              </a:rPr>
              <a:t>SANTANDER</a:t>
            </a:r>
          </a:p>
        </p:txBody>
      </p:sp>
      <p:pic>
        <p:nvPicPr>
          <p:cNvPr id="3" name="Imagen 2" descr="Imagen que contiene exterior, calle, nieve, cubierto&#10;&#10;Descripción generada automáticamente">
            <a:extLst>
              <a:ext uri="{FF2B5EF4-FFF2-40B4-BE49-F238E27FC236}">
                <a16:creationId xmlns:a16="http://schemas.microsoft.com/office/drawing/2014/main" id="{353F9F73-1B07-4B04-9682-9CEBC09DE7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8" y="712286"/>
            <a:ext cx="4487670" cy="2520000"/>
          </a:xfrm>
          <a:prstGeom prst="rect">
            <a:avLst/>
          </a:prstGeom>
        </p:spPr>
      </p:pic>
      <p:pic>
        <p:nvPicPr>
          <p:cNvPr id="5" name="Imagen 4" descr="Imagen que contiene exterior, edificio, camino, firmar&#10;&#10;Descripción generada automáticamente">
            <a:extLst>
              <a:ext uri="{FF2B5EF4-FFF2-40B4-BE49-F238E27FC236}">
                <a16:creationId xmlns:a16="http://schemas.microsoft.com/office/drawing/2014/main" id="{147329D9-5DB7-4686-BA04-8EB9819DEA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8" y="3365024"/>
            <a:ext cx="4487670" cy="2520000"/>
          </a:xfrm>
          <a:prstGeom prst="rect">
            <a:avLst/>
          </a:prstGeom>
        </p:spPr>
      </p:pic>
      <p:pic>
        <p:nvPicPr>
          <p:cNvPr id="15" name="Imagen 14" descr="Imagen que contiene exterior, camino, árbol, calle&#10;&#10;Descripción generada automáticamente">
            <a:extLst>
              <a:ext uri="{FF2B5EF4-FFF2-40B4-BE49-F238E27FC236}">
                <a16:creationId xmlns:a16="http://schemas.microsoft.com/office/drawing/2014/main" id="{FC2A9ED2-C57F-4CFE-96C3-FC31A381D1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10" y="717091"/>
            <a:ext cx="448767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45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exterior, camino, montaña, escena&#10;&#10;Descripción generada automáticamente">
            <a:extLst>
              <a:ext uri="{FF2B5EF4-FFF2-40B4-BE49-F238E27FC236}">
                <a16:creationId xmlns:a16="http://schemas.microsoft.com/office/drawing/2014/main" id="{E8B93C22-0E53-4670-A812-AE5081A95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818" y="611897"/>
            <a:ext cx="3984998" cy="5313331"/>
          </a:xfrm>
          <a:prstGeom prst="rect">
            <a:avLst/>
          </a:prstGeom>
        </p:spPr>
      </p:pic>
      <p:pic>
        <p:nvPicPr>
          <p:cNvPr id="14" name="Imagen 13" descr="Imagen que contiene exterior, camino, edificio, calle&#10;&#10;Descripción generada automáticamente">
            <a:extLst>
              <a:ext uri="{FF2B5EF4-FFF2-40B4-BE49-F238E27FC236}">
                <a16:creationId xmlns:a16="http://schemas.microsoft.com/office/drawing/2014/main" id="{4830D7E7-878A-49D9-AB4B-DF1EEB8D1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39" y="611897"/>
            <a:ext cx="3984999" cy="531333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D304242-4A88-456B-968A-37A0E4B2924F}"/>
              </a:ext>
            </a:extLst>
          </p:cNvPr>
          <p:cNvSpPr txBox="1"/>
          <p:nvPr/>
        </p:nvSpPr>
        <p:spPr>
          <a:xfrm>
            <a:off x="5908522" y="5247858"/>
            <a:ext cx="2124236" cy="5078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1350" dirty="0"/>
              <a:t>Terminación Pavimentación</a:t>
            </a:r>
          </a:p>
          <a:p>
            <a:pPr algn="ctr"/>
            <a:r>
              <a:rPr lang="es-ES" sz="1350" dirty="0"/>
              <a:t>Paso Urbano de San Andrés</a:t>
            </a:r>
            <a:endParaRPr lang="es-CO" sz="135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BB3B4F9-C53B-485B-A5F7-A6F5F9C50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6" y="77677"/>
            <a:ext cx="40649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MÁLAGA – LOS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CUROS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85B958E-AB5E-4249-BDC8-0C446055F54A}"/>
              </a:ext>
            </a:extLst>
          </p:cNvPr>
          <p:cNvGrpSpPr/>
          <p:nvPr/>
        </p:nvGrpSpPr>
        <p:grpSpPr>
          <a:xfrm>
            <a:off x="0" y="5925229"/>
            <a:ext cx="9144000" cy="929105"/>
            <a:chOff x="0" y="5907747"/>
            <a:chExt cx="9143996" cy="979714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1D24F966-955D-437A-8491-884A50C80F18}"/>
                </a:ext>
              </a:extLst>
            </p:cNvPr>
            <p:cNvSpPr/>
            <p:nvPr/>
          </p:nvSpPr>
          <p:spPr>
            <a:xfrm>
              <a:off x="4571998" y="5907747"/>
              <a:ext cx="4571998" cy="979714"/>
            </a:xfrm>
            <a:prstGeom prst="rect">
              <a:avLst/>
            </a:prstGeom>
            <a:solidFill>
              <a:srgbClr val="E2E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2" dirty="0">
                <a:latin typeface="Arial Narrow" panose="020B0606020202030204" pitchFamily="34" charset="0"/>
              </a:endParaRP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6C0268D1-F3E7-43DE-9298-CA9B82F06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2755" y="5907747"/>
              <a:ext cx="1980000" cy="858213"/>
            </a:xfrm>
            <a:prstGeom prst="rect">
              <a:avLst/>
            </a:prstGeom>
          </p:spPr>
        </p:pic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25C5F6ED-ADCD-4E85-991E-4500DE7BFF89}"/>
                </a:ext>
              </a:extLst>
            </p:cNvPr>
            <p:cNvGrpSpPr/>
            <p:nvPr/>
          </p:nvGrpSpPr>
          <p:grpSpPr>
            <a:xfrm>
              <a:off x="0" y="5907747"/>
              <a:ext cx="5916656" cy="979714"/>
              <a:chOff x="0" y="5907747"/>
              <a:chExt cx="5916656" cy="979714"/>
            </a:xfrm>
          </p:grpSpPr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B5D0C482-31ED-495A-9E1B-0108290F79EA}"/>
                  </a:ext>
                </a:extLst>
              </p:cNvPr>
              <p:cNvSpPr/>
              <p:nvPr/>
            </p:nvSpPr>
            <p:spPr>
              <a:xfrm>
                <a:off x="0" y="5907747"/>
                <a:ext cx="4572000" cy="979714"/>
              </a:xfrm>
              <a:prstGeom prst="rect">
                <a:avLst/>
              </a:prstGeom>
              <a:solidFill>
                <a:srgbClr val="018E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242" dirty="0">
                  <a:latin typeface="Arial Narrow" panose="020B0606020202030204" pitchFamily="34" charset="0"/>
                </a:endParaRPr>
              </a:p>
            </p:txBody>
          </p:sp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F15209A6-C03B-472D-8BBC-3EB9597A78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1872" y="6092098"/>
                <a:ext cx="3224784" cy="611012"/>
              </a:xfrm>
              <a:prstGeom prst="rect">
                <a:avLst/>
              </a:prstGeom>
            </p:spPr>
          </p:pic>
        </p:grpSp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A837202F-FF6E-4433-B3ED-CB5D49DEFFF2}"/>
              </a:ext>
            </a:extLst>
          </p:cNvPr>
          <p:cNvSpPr txBox="1">
            <a:spLocks/>
          </p:cNvSpPr>
          <p:nvPr/>
        </p:nvSpPr>
        <p:spPr bwMode="auto">
          <a:xfrm>
            <a:off x="4064971" y="0"/>
            <a:ext cx="5079029" cy="611898"/>
          </a:xfrm>
          <a:prstGeom prst="rect">
            <a:avLst/>
          </a:prstGeom>
          <a:solidFill>
            <a:srgbClr val="FFC0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000">
                <a:solidFill>
                  <a:srgbClr val="1F4E7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O" altLang="es-CO" sz="2400" dirty="0">
                <a:latin typeface="Arial Narrow" panose="020B0606020202030204" pitchFamily="34" charset="0"/>
              </a:rPr>
              <a:t>DEPARTAMENTO </a:t>
            </a:r>
            <a:r>
              <a:rPr lang="es-CO" altLang="es-CO" sz="2400" b="1" dirty="0">
                <a:latin typeface="Arial Narrow" panose="020B0606020202030204" pitchFamily="34" charset="0"/>
              </a:rPr>
              <a:t>SANTANDER</a:t>
            </a:r>
          </a:p>
        </p:txBody>
      </p:sp>
    </p:spTree>
    <p:extLst>
      <p:ext uri="{BB962C8B-B14F-4D97-AF65-F5344CB8AC3E}">
        <p14:creationId xmlns:p14="http://schemas.microsoft.com/office/powerpoint/2010/main" val="2021564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Imagen que contiene exterior, edificio, banqueta, calle&#10;&#10;Descripción generada automáticamente">
            <a:extLst>
              <a:ext uri="{FF2B5EF4-FFF2-40B4-BE49-F238E27FC236}">
                <a16:creationId xmlns:a16="http://schemas.microsoft.com/office/drawing/2014/main" id="{719CF147-4CE5-400F-899F-2DA455A5D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402" y="611897"/>
            <a:ext cx="3984998" cy="5313331"/>
          </a:xfrm>
          <a:prstGeom prst="rect">
            <a:avLst/>
          </a:prstGeom>
        </p:spPr>
      </p:pic>
      <p:pic>
        <p:nvPicPr>
          <p:cNvPr id="15" name="Imagen 14" descr="Imagen que contiene exterior, edificio, calle, montaña&#10;&#10;Descripción generada automáticamente">
            <a:extLst>
              <a:ext uri="{FF2B5EF4-FFF2-40B4-BE49-F238E27FC236}">
                <a16:creationId xmlns:a16="http://schemas.microsoft.com/office/drawing/2014/main" id="{69E0D411-AE29-4460-8C5A-50E9B716B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44" y="611899"/>
            <a:ext cx="3984997" cy="531332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D304242-4A88-456B-968A-37A0E4B2924F}"/>
              </a:ext>
            </a:extLst>
          </p:cNvPr>
          <p:cNvSpPr txBox="1"/>
          <p:nvPr/>
        </p:nvSpPr>
        <p:spPr>
          <a:xfrm>
            <a:off x="5908522" y="5247858"/>
            <a:ext cx="2124236" cy="5078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1350" dirty="0"/>
              <a:t>Terminación Pavimentación</a:t>
            </a:r>
          </a:p>
          <a:p>
            <a:pPr algn="ctr"/>
            <a:r>
              <a:rPr lang="es-ES" sz="1350" dirty="0"/>
              <a:t>Paso Urbano de San Andrés</a:t>
            </a:r>
            <a:endParaRPr lang="es-CO" sz="135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BB3B4F9-C53B-485B-A5F7-A6F5F9C50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6" y="77677"/>
            <a:ext cx="40649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MÁLAGA – LOS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CUROS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85B958E-AB5E-4249-BDC8-0C446055F54A}"/>
              </a:ext>
            </a:extLst>
          </p:cNvPr>
          <p:cNvGrpSpPr/>
          <p:nvPr/>
        </p:nvGrpSpPr>
        <p:grpSpPr>
          <a:xfrm>
            <a:off x="0" y="5925229"/>
            <a:ext cx="9144000" cy="929105"/>
            <a:chOff x="0" y="5907747"/>
            <a:chExt cx="9143996" cy="979714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1D24F966-955D-437A-8491-884A50C80F18}"/>
                </a:ext>
              </a:extLst>
            </p:cNvPr>
            <p:cNvSpPr/>
            <p:nvPr/>
          </p:nvSpPr>
          <p:spPr>
            <a:xfrm>
              <a:off x="4571998" y="5907747"/>
              <a:ext cx="4571998" cy="979714"/>
            </a:xfrm>
            <a:prstGeom prst="rect">
              <a:avLst/>
            </a:prstGeom>
            <a:solidFill>
              <a:srgbClr val="E2E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2" dirty="0">
                <a:latin typeface="Arial Narrow" panose="020B0606020202030204" pitchFamily="34" charset="0"/>
              </a:endParaRP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6C0268D1-F3E7-43DE-9298-CA9B82F06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2755" y="5907747"/>
              <a:ext cx="1980000" cy="858213"/>
            </a:xfrm>
            <a:prstGeom prst="rect">
              <a:avLst/>
            </a:prstGeom>
          </p:spPr>
        </p:pic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25C5F6ED-ADCD-4E85-991E-4500DE7BFF89}"/>
                </a:ext>
              </a:extLst>
            </p:cNvPr>
            <p:cNvGrpSpPr/>
            <p:nvPr/>
          </p:nvGrpSpPr>
          <p:grpSpPr>
            <a:xfrm>
              <a:off x="0" y="5907747"/>
              <a:ext cx="5916656" cy="979714"/>
              <a:chOff x="0" y="5907747"/>
              <a:chExt cx="5916656" cy="979714"/>
            </a:xfrm>
          </p:grpSpPr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B5D0C482-31ED-495A-9E1B-0108290F79EA}"/>
                  </a:ext>
                </a:extLst>
              </p:cNvPr>
              <p:cNvSpPr/>
              <p:nvPr/>
            </p:nvSpPr>
            <p:spPr>
              <a:xfrm>
                <a:off x="0" y="5907747"/>
                <a:ext cx="4572000" cy="979714"/>
              </a:xfrm>
              <a:prstGeom prst="rect">
                <a:avLst/>
              </a:prstGeom>
              <a:solidFill>
                <a:srgbClr val="018E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242" dirty="0">
                  <a:latin typeface="Arial Narrow" panose="020B0606020202030204" pitchFamily="34" charset="0"/>
                </a:endParaRPr>
              </a:p>
            </p:txBody>
          </p:sp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F15209A6-C03B-472D-8BBC-3EB9597A78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1872" y="6092098"/>
                <a:ext cx="3224784" cy="611012"/>
              </a:xfrm>
              <a:prstGeom prst="rect">
                <a:avLst/>
              </a:prstGeom>
            </p:spPr>
          </p:pic>
        </p:grpSp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A837202F-FF6E-4433-B3ED-CB5D49DEFFF2}"/>
              </a:ext>
            </a:extLst>
          </p:cNvPr>
          <p:cNvSpPr txBox="1">
            <a:spLocks/>
          </p:cNvSpPr>
          <p:nvPr/>
        </p:nvSpPr>
        <p:spPr bwMode="auto">
          <a:xfrm>
            <a:off x="4064971" y="0"/>
            <a:ext cx="5079029" cy="611898"/>
          </a:xfrm>
          <a:prstGeom prst="rect">
            <a:avLst/>
          </a:prstGeom>
          <a:solidFill>
            <a:srgbClr val="FFC0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000">
                <a:solidFill>
                  <a:srgbClr val="1F4E7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O" altLang="es-CO" sz="2400" dirty="0">
                <a:latin typeface="Arial Narrow" panose="020B0606020202030204" pitchFamily="34" charset="0"/>
              </a:rPr>
              <a:t>DEPARTAMENTO </a:t>
            </a:r>
            <a:r>
              <a:rPr lang="es-CO" altLang="es-CO" sz="2400" b="1" dirty="0">
                <a:latin typeface="Arial Narrow" panose="020B0606020202030204" pitchFamily="34" charset="0"/>
              </a:rPr>
              <a:t>SANTANDER</a:t>
            </a:r>
          </a:p>
        </p:txBody>
      </p:sp>
    </p:spTree>
    <p:extLst>
      <p:ext uri="{BB962C8B-B14F-4D97-AF65-F5344CB8AC3E}">
        <p14:creationId xmlns:p14="http://schemas.microsoft.com/office/powerpoint/2010/main" val="259064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 descr="Imagen que contiene exterior, hombre, camino, montar a caballo&#10;&#10;Descripción generada automáticamente">
            <a:extLst>
              <a:ext uri="{FF2B5EF4-FFF2-40B4-BE49-F238E27FC236}">
                <a16:creationId xmlns:a16="http://schemas.microsoft.com/office/drawing/2014/main" id="{64056234-6B95-4E4D-876E-7B4E29976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68" y="2382379"/>
            <a:ext cx="4800000" cy="3600000"/>
          </a:xfrm>
          <a:prstGeom prst="rect">
            <a:avLst/>
          </a:prstGeom>
        </p:spPr>
      </p:pic>
      <p:pic>
        <p:nvPicPr>
          <p:cNvPr id="16" name="Imagen 15" descr="Personas caminando en un camino de tierra&#10;&#10;Descripción generada automáticamente">
            <a:extLst>
              <a:ext uri="{FF2B5EF4-FFF2-40B4-BE49-F238E27FC236}">
                <a16:creationId xmlns:a16="http://schemas.microsoft.com/office/drawing/2014/main" id="{89617A82-B963-48E9-94A4-700B08EDC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24" y="611897"/>
            <a:ext cx="4800000" cy="360000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A5D1C5C-2C02-4E90-BC1E-7F727BC3CB8D}"/>
              </a:ext>
            </a:extLst>
          </p:cNvPr>
          <p:cNvSpPr txBox="1"/>
          <p:nvPr/>
        </p:nvSpPr>
        <p:spPr>
          <a:xfrm>
            <a:off x="5100524" y="597752"/>
            <a:ext cx="2234010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1350" dirty="0"/>
              <a:t>Cerero Subrasante PR24+030</a:t>
            </a:r>
            <a:endParaRPr lang="es-CO" sz="135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9FB92C0-FFC1-46E2-913B-707C5AF22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6" y="77677"/>
            <a:ext cx="40649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MÁLAGA – LOS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CUROS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E3D8058-F25B-4421-8C9C-9686755FCCFB}"/>
              </a:ext>
            </a:extLst>
          </p:cNvPr>
          <p:cNvGrpSpPr/>
          <p:nvPr/>
        </p:nvGrpSpPr>
        <p:grpSpPr>
          <a:xfrm>
            <a:off x="0" y="5925229"/>
            <a:ext cx="9144000" cy="929105"/>
            <a:chOff x="0" y="5907747"/>
            <a:chExt cx="9143996" cy="979714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61B449F1-80E8-4F83-B12A-EB0208B979B3}"/>
                </a:ext>
              </a:extLst>
            </p:cNvPr>
            <p:cNvSpPr/>
            <p:nvPr/>
          </p:nvSpPr>
          <p:spPr>
            <a:xfrm>
              <a:off x="4571998" y="5907747"/>
              <a:ext cx="4571998" cy="979714"/>
            </a:xfrm>
            <a:prstGeom prst="rect">
              <a:avLst/>
            </a:prstGeom>
            <a:solidFill>
              <a:srgbClr val="E2E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2" dirty="0">
                <a:latin typeface="Arial Narrow" panose="020B0606020202030204" pitchFamily="34" charset="0"/>
              </a:endParaRP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16AD13A-98D7-484D-ADAE-74C4CC5DB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2755" y="5907747"/>
              <a:ext cx="1980000" cy="858213"/>
            </a:xfrm>
            <a:prstGeom prst="rect">
              <a:avLst/>
            </a:prstGeom>
          </p:spPr>
        </p:pic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BB261454-1664-4CD8-A269-42ABD4BBC51D}"/>
                </a:ext>
              </a:extLst>
            </p:cNvPr>
            <p:cNvGrpSpPr/>
            <p:nvPr/>
          </p:nvGrpSpPr>
          <p:grpSpPr>
            <a:xfrm>
              <a:off x="0" y="5907747"/>
              <a:ext cx="5916656" cy="979714"/>
              <a:chOff x="0" y="5907747"/>
              <a:chExt cx="5916656" cy="979714"/>
            </a:xfrm>
          </p:grpSpPr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EDB27F9D-5116-4E66-BF59-B7C4C17173C6}"/>
                  </a:ext>
                </a:extLst>
              </p:cNvPr>
              <p:cNvSpPr/>
              <p:nvPr/>
            </p:nvSpPr>
            <p:spPr>
              <a:xfrm>
                <a:off x="0" y="5907747"/>
                <a:ext cx="4572000" cy="979714"/>
              </a:xfrm>
              <a:prstGeom prst="rect">
                <a:avLst/>
              </a:prstGeom>
              <a:solidFill>
                <a:srgbClr val="018E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242" dirty="0">
                  <a:latin typeface="Arial Narrow" panose="020B0606020202030204" pitchFamily="34" charset="0"/>
                </a:endParaRPr>
              </a:p>
            </p:txBody>
          </p:sp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0414DC70-1245-40DE-B198-97C714934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1872" y="6092098"/>
                <a:ext cx="3224784" cy="611012"/>
              </a:xfrm>
              <a:prstGeom prst="rect">
                <a:avLst/>
              </a:prstGeom>
            </p:spPr>
          </p:pic>
        </p:grpSp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3FE6BCBB-0EF9-4008-A717-C0057223A737}"/>
              </a:ext>
            </a:extLst>
          </p:cNvPr>
          <p:cNvSpPr txBox="1">
            <a:spLocks/>
          </p:cNvSpPr>
          <p:nvPr/>
        </p:nvSpPr>
        <p:spPr bwMode="auto">
          <a:xfrm>
            <a:off x="4064971" y="0"/>
            <a:ext cx="5079029" cy="611898"/>
          </a:xfrm>
          <a:prstGeom prst="rect">
            <a:avLst/>
          </a:prstGeom>
          <a:solidFill>
            <a:srgbClr val="FFC0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000">
                <a:solidFill>
                  <a:srgbClr val="1F4E7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O" altLang="es-CO" sz="2400" dirty="0">
                <a:latin typeface="Arial Narrow" panose="020B0606020202030204" pitchFamily="34" charset="0"/>
              </a:rPr>
              <a:t>DEPARTAMENTO </a:t>
            </a:r>
            <a:r>
              <a:rPr lang="es-CO" altLang="es-CO" sz="2400" b="1" dirty="0">
                <a:latin typeface="Arial Narrow" panose="020B0606020202030204" pitchFamily="34" charset="0"/>
              </a:rPr>
              <a:t>SANTANDER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E454012-0BA5-4843-B802-D0699B43D324}"/>
              </a:ext>
            </a:extLst>
          </p:cNvPr>
          <p:cNvSpPr txBox="1"/>
          <p:nvPr/>
        </p:nvSpPr>
        <p:spPr>
          <a:xfrm>
            <a:off x="1918676" y="5619670"/>
            <a:ext cx="2322174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1350" dirty="0"/>
              <a:t>Cerero Subrasante PR23+000</a:t>
            </a:r>
            <a:endParaRPr lang="es-CO" sz="1350" dirty="0"/>
          </a:p>
        </p:txBody>
      </p:sp>
    </p:spTree>
    <p:extLst>
      <p:ext uri="{BB962C8B-B14F-4D97-AF65-F5344CB8AC3E}">
        <p14:creationId xmlns:p14="http://schemas.microsoft.com/office/powerpoint/2010/main" val="3394464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1309</TotalTime>
  <Words>172</Words>
  <Application>Microsoft Office PowerPoint</Application>
  <PresentationFormat>Presentación en pantalla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Enrique Fajardo Arevalo</dc:creator>
  <cp:lastModifiedBy>Carlos Enrique Fajardo Arevalo</cp:lastModifiedBy>
  <cp:revision>79</cp:revision>
  <dcterms:created xsi:type="dcterms:W3CDTF">2020-03-25T19:57:57Z</dcterms:created>
  <dcterms:modified xsi:type="dcterms:W3CDTF">2020-07-16T22:00:17Z</dcterms:modified>
</cp:coreProperties>
</file>