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85" r:id="rId9"/>
    <p:sldId id="286" r:id="rId10"/>
    <p:sldId id="287" r:id="rId11"/>
    <p:sldId id="310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1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11" r:id="rId29"/>
    <p:sldId id="304" r:id="rId30"/>
    <p:sldId id="305" r:id="rId31"/>
    <p:sldId id="307" r:id="rId32"/>
    <p:sldId id="308" r:id="rId33"/>
    <p:sldId id="279" r:id="rId34"/>
    <p:sldId id="280" r:id="rId35"/>
    <p:sldId id="281" r:id="rId36"/>
  </p:sldIdLst>
  <p:sldSz cx="12192000" cy="6858000"/>
  <p:notesSz cx="68580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771"/>
    <a:srgbClr val="316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7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33AE-8F77-4944-9FB4-4A086C1EF048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65B2D-77E4-E34C-9A86-0F0FF666FA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18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F5DC-4702-8E4B-82CD-246996F42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BB329-02EA-1445-817B-6BB6A1F1E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EDC84-077A-A84E-9938-C9618A64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30237-BF0D-1A42-AD73-A39A9048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9E0698-B32C-A84C-BA7D-5249CD17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C3771"/>
                </a:solidFill>
              </a:defRPr>
            </a:lvl1pPr>
          </a:lstStyle>
          <a:p>
            <a:fld id="{E5ADC51D-E36A-5E40-8C57-EB355354B68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8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CCF38-350A-994B-8520-4005B6E9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1218E5-FE7F-6B46-B24B-B67722553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98506-52D3-A841-A25F-E111552E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9C893-B0F6-A249-A473-A5BF54A2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9FE2E-C63B-7B44-A8AC-17DC0543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673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D2B307-8A38-EB4E-8E5B-263B5E2BA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63E754-BB90-4B4E-820A-496EE644E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C60FFE-96E5-9E48-9378-016E711B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833F33-7AFE-E744-B8FB-70A2DA8C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ACC4D-A939-8047-9C9C-48E56925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8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89BE5-FF92-434A-B279-64AF5F17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A90E6-A699-3647-A68B-E543212C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1B5C24-4825-4547-BAFC-B6BC60DB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282005-7011-CB4E-B502-17CF3FA2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7889F-7BF1-DE4D-83A3-8895EF6D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7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C441B-97CB-E742-9D7F-E23037DF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1D24FA-B373-B14B-8B95-79941102F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FCA29F-3E4B-3542-9772-13208158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51798-6A89-7A4A-9782-4AF95222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276F8-E14E-F24D-BBCB-5F4D9EA6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709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C00B1-6D45-AE4A-AB61-BE6D656E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DB42FA-378D-BF43-B082-9C02A86B1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21A8D-1FF7-F440-B036-BDFAB9280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BB4F17-CDB6-B749-AE1C-14993BE8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5A9BE0-9099-6D48-8BF3-09ECD3C6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70A296-24BC-9F42-A760-B5802C20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893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C5D7F-AFC8-4F46-94B6-48CC4BD8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9EF070-202A-8141-A3A2-5C55E572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1E207C-14CC-1B4A-82A2-B99AA5993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DA29DE-0AD2-4241-B83E-03134AC70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CEC50E-F10B-4541-A516-D3BF29F3C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179B81-5EB7-1C47-9CA4-5C7C2587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73A77E-545D-0640-B932-349A11E9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C01E14-6D78-6B44-A8E9-FAF96FEA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413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984E8-A8FD-8741-9B54-2BE770C2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514D6E-E54D-7245-81BA-28417F78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207490-18DE-8F4B-892B-6C8224EE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ECBBDD-D5D0-E34C-A0F0-99652A6D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01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C52D0F-0D42-324B-ACE8-511CB542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4C24BB-3757-C041-8CD1-EE862DC1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01537C-CEB9-BA4A-81BF-26DEB80E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74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7D313-864B-8443-832C-82DD7AAD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D5372E-3C0F-AD48-965E-DE8C17AD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91F84B-CFEC-C340-B597-65AD05145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412E85-3922-C74A-A718-734B60DC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558D5-6DCF-E14A-AB71-F4FB5211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4BDE36-2E43-7F4D-AD65-5AC1A378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52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146B4-5B94-B940-979F-FADBAFDA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408EE7-8155-3A41-A0EC-181866E6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E64D3E-1A3C-5841-AC91-3E2A00FFB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E2E73E-2F5D-5449-A88C-6AA3C8F5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77EB4-2E7D-D64E-B7E4-314E8A6C4022}" type="datetimeFigureOut">
              <a:rPr lang="es-CO" smtClean="0"/>
              <a:t>4/03/2020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6B9294-8FA9-6A4D-81C3-03735C87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054272-C6A5-0B47-AB2B-3F4C3E4A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067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BEF6C0-E025-8544-AF0A-80F8CF04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259DE-B7EC-2244-80FE-68E3DF0FD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61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23DA0-34C5-F74F-A32A-BB4A4130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C51D-E36A-5E40-8C57-EB355354B6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82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32797-06A0-3147-9B3B-87A5B25B0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78603"/>
            <a:ext cx="9673087" cy="643194"/>
          </a:xfrm>
        </p:spPr>
        <p:txBody>
          <a:bodyPr>
            <a:noAutofit/>
          </a:bodyPr>
          <a:lstStyle/>
          <a:p>
            <a:pPr algn="l"/>
            <a:r>
              <a:rPr lang="es-CO" sz="3400" b="1" dirty="0">
                <a:solidFill>
                  <a:srgbClr val="1C37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Acción popular No. 68001-23-33-000-2015-00847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4EB9EF-F2D4-1943-8D76-562471010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8037"/>
            <a:ext cx="9144000" cy="31797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GESTIÓN DEL RIESGO EN LA VÍA LOS CUROS – MÁLAGA</a:t>
            </a:r>
          </a:p>
          <a:p>
            <a:pPr algn="l"/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s-CO" b="1" dirty="0">
                <a:solidFill>
                  <a:srgbClr val="1C3771"/>
                </a:solidFill>
              </a:rPr>
              <a:t>Demandante: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Danil Román Velandia Rojas</a:t>
            </a:r>
          </a:p>
          <a:p>
            <a:pPr algn="l"/>
            <a:r>
              <a:rPr lang="es-CO" b="1" dirty="0">
                <a:solidFill>
                  <a:srgbClr val="1C3771"/>
                </a:solidFill>
              </a:rPr>
              <a:t>Demandado: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Instituto Nacional De Vías – INVIAS</a:t>
            </a:r>
          </a:p>
          <a:p>
            <a:pPr algn="l"/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Fondo Adaptación</a:t>
            </a:r>
          </a:p>
          <a:p>
            <a:pPr algn="l"/>
            <a:r>
              <a:rPr lang="es-CO" b="1" dirty="0">
                <a:solidFill>
                  <a:srgbClr val="1C3771"/>
                </a:solidFill>
              </a:rPr>
              <a:t>Coadyuvante: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Edgar Leonardo Velandia Rojas</a:t>
            </a:r>
          </a:p>
          <a:p>
            <a:pPr algn="l"/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s-CO" b="1" dirty="0">
                <a:solidFill>
                  <a:srgbClr val="1C3771"/>
                </a:solidFill>
              </a:rPr>
              <a:t>Medio de Control: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Protección de los Derechos e Intereses Colectivos</a:t>
            </a:r>
          </a:p>
          <a:p>
            <a:pPr algn="l"/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C08742A5-E133-6A45-B1BC-92AD8D8B2129}"/>
              </a:ext>
            </a:extLst>
          </p:cNvPr>
          <p:cNvSpPr/>
          <p:nvPr/>
        </p:nvSpPr>
        <p:spPr>
          <a:xfrm>
            <a:off x="1523999" y="691978"/>
            <a:ext cx="2973050" cy="43038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1C3771"/>
                </a:solidFill>
              </a:rPr>
              <a:t>Los Curos - Málaga</a:t>
            </a:r>
          </a:p>
        </p:txBody>
      </p:sp>
    </p:spTree>
    <p:extLst>
      <p:ext uri="{BB962C8B-B14F-4D97-AF65-F5344CB8AC3E}">
        <p14:creationId xmlns:p14="http://schemas.microsoft.com/office/powerpoint/2010/main" val="21911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Cronograma para la pavimentación total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10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F37FE95-B8D2-2A4D-8169-B24C943C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02526"/>
              </p:ext>
            </p:extLst>
          </p:nvPr>
        </p:nvGraphicFramePr>
        <p:xfrm>
          <a:off x="840658" y="1759667"/>
          <a:ext cx="10513142" cy="2994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656723968"/>
                    </a:ext>
                  </a:extLst>
                </a:gridCol>
                <a:gridCol w="6944032">
                  <a:extLst>
                    <a:ext uri="{9D8B030D-6E8A-4147-A177-3AD203B41FA5}">
                      <a16:colId xmlns:a16="http://schemas.microsoft.com/office/drawing/2014/main" val="2784951661"/>
                    </a:ext>
                  </a:extLst>
                </a:gridCol>
              </a:tblGrid>
              <a:tr h="3677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ACTIVIDADES DE CUMPLIMIENTO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ACCIONES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7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Elaboración Presupuesto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Desde el 10/ene/2020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cuenta con el presupuesto estimado para lograr la pavimentación de la vía.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50-52)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68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Distribución de la ejecución de los Recursos por vigencia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b="1" u="sng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Desde el 14/ene/2020</a:t>
                      </a:r>
                      <a:r>
                        <a:rPr lang="es-E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cuenta con la distribución por vigencia presupuestal de los recursos para lograr la pavimentación total de la vía.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(folio 53)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8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Plan de Intervención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b="1" u="sng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Desde el 15/ene/2020</a:t>
                      </a:r>
                      <a:r>
                        <a:rPr lang="es-E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se está elaborando el plan de Intervención sobre el corredor, definiendo el programa de actividades y de inversiones.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 54)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7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16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4F40686-8533-6A44-9E6F-9A72E7E42044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D1AE7C71-01A3-5949-B0A5-55D5669A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11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1A337E2-A21B-8B45-BEFA-F26CA4229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84029"/>
              </p:ext>
            </p:extLst>
          </p:nvPr>
        </p:nvGraphicFramePr>
        <p:xfrm>
          <a:off x="881741" y="1785441"/>
          <a:ext cx="10472059" cy="373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3769">
                  <a:extLst>
                    <a:ext uri="{9D8B030D-6E8A-4147-A177-3AD203B41FA5}">
                      <a16:colId xmlns:a16="http://schemas.microsoft.com/office/drawing/2014/main" val="1006821306"/>
                    </a:ext>
                  </a:extLst>
                </a:gridCol>
                <a:gridCol w="2298290">
                  <a:extLst>
                    <a:ext uri="{9D8B030D-6E8A-4147-A177-3AD203B41FA5}">
                      <a16:colId xmlns:a16="http://schemas.microsoft.com/office/drawing/2014/main" val="2028699905"/>
                    </a:ext>
                  </a:extLst>
                </a:gridCol>
              </a:tblGrid>
              <a:tr h="2598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7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RESPONSABLE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67885"/>
                  </a:ext>
                </a:extLst>
              </a:tr>
              <a:tr h="259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Narrow" panose="020B0606020202030204" pitchFamily="34" charset="0"/>
                        <a:buNone/>
                        <a:tabLst/>
                        <a:defRPr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Elaboración de la justificación técnica de la intervención vial</a:t>
                      </a:r>
                      <a:endParaRPr lang="es-CO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INVIAS</a:t>
                      </a:r>
                      <a:endParaRPr lang="es-CO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79418"/>
                  </a:ext>
                </a:extLst>
              </a:tr>
              <a:tr h="2598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Solicitud de aval fiscal al Ministerio de Transporte </a:t>
                      </a:r>
                      <a:r>
                        <a:rPr lang="es-CO" sz="16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55-63)</a:t>
                      </a:r>
                      <a:endParaRPr lang="es-CO" sz="16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INVIAS</a:t>
                      </a:r>
                      <a:endParaRPr lang="es-CO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075849"/>
                  </a:ext>
                </a:extLst>
              </a:tr>
              <a:tr h="5317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Remisión del Ministerio de Transporte del requerimiento de recursos al CONFIS (Ministerio de Hacienda)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 TRANSPORTE</a:t>
                      </a:r>
                      <a:endParaRPr lang="es-CO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629610"/>
                  </a:ext>
                </a:extLst>
              </a:tr>
              <a:tr h="5317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Realización del CONFIS por parte del MHCP para definir aprobación de recursos (Monto - Plan de Inversiones)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 HACIENDA</a:t>
                      </a:r>
                      <a:endParaRPr lang="es-CO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349640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Elaboración del documento CONPES (Propuesta). Incluido el aval fiscal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INVIAS</a:t>
                      </a:r>
                      <a:endParaRPr lang="es-CO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600879"/>
                  </a:ext>
                </a:extLst>
              </a:tr>
              <a:tr h="5317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Revisión del Documento CONPES propuesto por parte del Ministerio de Transporte y remisión al DNP (validación técnica)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 TRANSPORTE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71879"/>
                  </a:ext>
                </a:extLst>
              </a:tr>
              <a:tr h="5317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Recepción del CONPES propuesto en el DNP (Dirección de Infraestructura y Energía Sostenible) y revisión conjunta con la Dirección de Inversiones y Finanzas Publicas (DIFP)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DNP</a:t>
                      </a:r>
                      <a:endParaRPr lang="es-E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DIES</a:t>
                      </a: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 </a:t>
                      </a:r>
                      <a:r>
                        <a:rPr lang="es-E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DIFP</a:t>
                      </a:r>
                      <a:endParaRPr lang="es-CO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5661"/>
                  </a:ext>
                </a:extLst>
              </a:tr>
              <a:tr h="5317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Reunión preCONPES (INVIAS, MT, DNP, MHCP, Presidencia) para preaprobación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INVIAS, MIN TRANSPORTE, </a:t>
                      </a:r>
                      <a:r>
                        <a:rPr lang="es-E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DNP</a:t>
                      </a: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MIN HACIENDA</a:t>
                      </a:r>
                      <a:endParaRPr lang="es-CO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596590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830B6086-6C46-E341-B120-06FECD7D01FD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Cronograma para la pavimentación total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1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4F40686-8533-6A44-9E6F-9A72E7E42044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D1AE7C71-01A3-5949-B0A5-55D5669A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12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1A337E2-A21B-8B45-BEFA-F26CA4229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16273"/>
              </p:ext>
            </p:extLst>
          </p:nvPr>
        </p:nvGraphicFramePr>
        <p:xfrm>
          <a:off x="881741" y="1823485"/>
          <a:ext cx="10472059" cy="3150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3769">
                  <a:extLst>
                    <a:ext uri="{9D8B030D-6E8A-4147-A177-3AD203B41FA5}">
                      <a16:colId xmlns:a16="http://schemas.microsoft.com/office/drawing/2014/main" val="1006821306"/>
                    </a:ext>
                  </a:extLst>
                </a:gridCol>
                <a:gridCol w="2298290">
                  <a:extLst>
                    <a:ext uri="{9D8B030D-6E8A-4147-A177-3AD203B41FA5}">
                      <a16:colId xmlns:a16="http://schemas.microsoft.com/office/drawing/2014/main" val="2028699905"/>
                    </a:ext>
                  </a:extLst>
                </a:gridCol>
              </a:tblGrid>
              <a:tr h="2598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7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RESPONSABLE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67885"/>
                  </a:ext>
                </a:extLst>
              </a:tr>
              <a:tr h="259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Narrow" panose="020B0606020202030204" pitchFamily="34" charset="0"/>
                        <a:buNone/>
                        <a:tabLst/>
                        <a:defRPr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Reunión preCONPES (INVIAS, MT, DNP, MHCP, Presidencia) para preaprobación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 TRANSPORTE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279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Aprobado el CONPES y declarado el proyecto de importancia estratégica, el INVIAS inicia el trámite de vigencias futuras ante el Ministerio de Transporte acorde con la programación del CONFIS y del CONPES.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INVIAS</a:t>
                      </a:r>
                      <a:endParaRPr lang="es-CO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075849"/>
                  </a:ext>
                </a:extLst>
              </a:tr>
              <a:tr h="5317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 envía solicitud al DNP para revisión por parte de la DIES del componente técnico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 TRANSPORTE</a:t>
                      </a:r>
                      <a:endParaRPr lang="es-CO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629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la aprobación de la DIES se solicita aval técnico-económico al MT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DNP - DIES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349640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INVIAS remite solicitud de la vigencia futura a la DIFP del DNP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INVIAS</a:t>
                      </a:r>
                      <a:endParaRPr lang="es-CO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600879"/>
                  </a:ext>
                </a:extLst>
              </a:tr>
              <a:tr h="5317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el oficio del concepto favorable de la DIFP, se solicita al MHCP la vigencia futura ante el CONFIS del Ministerio de Hacienda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DIFP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71879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CO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Realización del CONFIS por parte del MHCP y aprobación de las vigencias futuras excepcionales*</a:t>
                      </a: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 HACIENDA</a:t>
                      </a:r>
                      <a:endParaRPr lang="es-CO" sz="1600" dirty="0">
                        <a:effectLst/>
                      </a:endParaRPr>
                    </a:p>
                  </a:txBody>
                  <a:tcPr marL="32742" marR="32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5661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830B6086-6C46-E341-B120-06FECD7D01FD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Cronograma para la pavimentación total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D226D2-E731-6A4B-8813-BDDBF4B40B84}"/>
              </a:ext>
            </a:extLst>
          </p:cNvPr>
          <p:cNvSpPr txBox="1"/>
          <p:nvPr/>
        </p:nvSpPr>
        <p:spPr>
          <a:xfrm>
            <a:off x="881741" y="5219570"/>
            <a:ext cx="1054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* Punto de partida para el inicio de la pavimentación de la vía.</a:t>
            </a:r>
          </a:p>
          <a:p>
            <a:pPr lvl="0" fontAlgn="b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  Sin recursos no se puede dar inicio al proceso licitatorio y su consecución depende de varias entidades.</a:t>
            </a:r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5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460"/>
            <a:ext cx="10515600" cy="379494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ts val="3240"/>
              </a:lnSpc>
              <a:buFont typeface="+mj-lt"/>
              <a:buAutoNum type="arabicPeriod" startAt="2"/>
            </a:pPr>
            <a:r>
              <a:rPr lang="es-CO" sz="2000" b="1" dirty="0">
                <a:solidFill>
                  <a:srgbClr val="3166CB"/>
                </a:solidFill>
              </a:rPr>
              <a:t>CUARTO. </a:t>
            </a:r>
            <a:r>
              <a:rPr lang="es-CO" sz="2000" i="1" dirty="0"/>
              <a:t>Ordenar al INVIAS que dentro del mes siguiente a la ejecutoria de esta sentencia construya un </a:t>
            </a:r>
            <a:r>
              <a:rPr lang="es-CO" sz="2000" b="1" i="1" dirty="0">
                <a:solidFill>
                  <a:srgbClr val="3166CB"/>
                </a:solidFill>
              </a:rPr>
              <a:t>paso peatonal seguro</a:t>
            </a:r>
            <a:r>
              <a:rPr lang="es-CO" sz="2000" i="1" dirty="0"/>
              <a:t> en el puente vehicular existente en el kilómetro </a:t>
            </a:r>
            <a:r>
              <a:rPr lang="es-CO" sz="2000" b="1" i="1" dirty="0">
                <a:solidFill>
                  <a:srgbClr val="3166CB"/>
                </a:solidFill>
              </a:rPr>
              <a:t>94+940,</a:t>
            </a:r>
            <a:r>
              <a:rPr lang="es-CO" sz="2000" i="1" dirty="0"/>
              <a:t> ubicado en jurisdicción del Municipio de Santa Bárbara.</a:t>
            </a:r>
          </a:p>
          <a:p>
            <a:pPr marL="0" indent="0" algn="just">
              <a:lnSpc>
                <a:spcPts val="3240"/>
              </a:lnSpc>
              <a:buNone/>
            </a:pPr>
            <a:r>
              <a:rPr lang="es-CO" sz="1800" b="1" i="1" dirty="0">
                <a:solidFill>
                  <a:srgbClr val="3166CB"/>
                </a:solidFill>
              </a:rPr>
              <a:t>Texto adicionado en fallo de segunda instancia: </a:t>
            </a:r>
            <a:r>
              <a:rPr lang="es-CO" sz="1800" i="1" dirty="0"/>
              <a:t>En vista que las obras en mención no se pueden terminar en forma inmediata, como </a:t>
            </a:r>
            <a:r>
              <a:rPr lang="es-CO" sz="1800" b="1" i="1" dirty="0">
                <a:solidFill>
                  <a:srgbClr val="3166CB"/>
                </a:solidFill>
              </a:rPr>
              <a:t>mecanismo transitorio </a:t>
            </a:r>
            <a:r>
              <a:rPr lang="es-CO" sz="1800" i="1" dirty="0"/>
              <a:t>y para efectos de conjurar la amenaza y/o riesgo, mientras se precisan y establece la planeación las mismas, el lNVIAS (ente que en la actualidad se encuentra a cargo de la vía objeto de la litis), deberá adoptar las </a:t>
            </a:r>
            <a:r>
              <a:rPr lang="es-CO" sz="1800" b="1" i="1" dirty="0">
                <a:solidFill>
                  <a:srgbClr val="3166CB"/>
                </a:solidFill>
              </a:rPr>
              <a:t>medidas pertinentes </a:t>
            </a:r>
            <a:r>
              <a:rPr lang="es-CO" sz="1800" i="1" dirty="0"/>
              <a:t>para efectos de garantizar el cruce de peatones en el kilómetro 94+940, ubicado en jurisdicción del municipio de Santa Bárbara - Santander".</a:t>
            </a:r>
          </a:p>
          <a:p>
            <a:pPr marL="457200" indent="-457200" algn="just">
              <a:lnSpc>
                <a:spcPts val="3240"/>
              </a:lnSpc>
              <a:buFont typeface="+mj-lt"/>
              <a:buAutoNum type="arabicPeriod" startAt="2"/>
            </a:pPr>
            <a:endParaRPr lang="es-CO" sz="2000" i="1" dirty="0"/>
          </a:p>
          <a:p>
            <a:pPr marL="457200" indent="-457200" algn="just">
              <a:lnSpc>
                <a:spcPts val="3240"/>
              </a:lnSpc>
              <a:buFont typeface="+mj-lt"/>
              <a:buAutoNum type="arabicPeriod" startAt="2"/>
            </a:pPr>
            <a:endParaRPr lang="es-CO" sz="2000" i="1" dirty="0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8589A2F-273A-EF42-80D6-A0F12ADAFB13}"/>
              </a:ext>
            </a:extLst>
          </p:cNvPr>
          <p:cNvSpPr/>
          <p:nvPr/>
        </p:nvSpPr>
        <p:spPr>
          <a:xfrm>
            <a:off x="8944755" y="555929"/>
            <a:ext cx="2074889" cy="3723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Los Curos Málaga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2BAB0F7-0576-7F48-B342-DFB9C0AC69C3}"/>
              </a:ext>
            </a:extLst>
          </p:cNvPr>
          <p:cNvSpPr/>
          <p:nvPr/>
        </p:nvSpPr>
        <p:spPr>
          <a:xfrm>
            <a:off x="695181" y="515471"/>
            <a:ext cx="690483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ACCIÓN POPULAR No. </a:t>
            </a: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68001-23-33-000-2015-00847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59507CBA-F760-FA43-9885-8984410F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13</a:t>
            </a:fld>
            <a:endParaRPr lang="es-CO" b="1" dirty="0">
              <a:solidFill>
                <a:srgbClr val="1C37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460"/>
            <a:ext cx="10515600" cy="3674170"/>
          </a:xfrm>
        </p:spPr>
        <p:txBody>
          <a:bodyPr>
            <a:noAutofit/>
          </a:bodyPr>
          <a:lstStyle/>
          <a:p>
            <a:pPr marL="0" indent="0">
              <a:lnSpc>
                <a:spcPts val="3440"/>
              </a:lnSpc>
              <a:buNone/>
            </a:pPr>
            <a:r>
              <a:rPr lang="es-CO" sz="2400" b="1" u="sng" dirty="0">
                <a:solidFill>
                  <a:srgbClr val="3166CB"/>
                </a:solidFill>
              </a:rPr>
              <a:t>Implementación del paso peatonal provisional PR94+940. Municipio de Santa Bárbara</a:t>
            </a:r>
          </a:p>
          <a:p>
            <a:pPr marL="457200" lvl="1" indent="0">
              <a:lnSpc>
                <a:spcPts val="3440"/>
              </a:lnSpc>
              <a:buNone/>
            </a:pPr>
            <a:r>
              <a:rPr lang="es-CO" dirty="0"/>
              <a:t>El 23/jul/2019, se realizó la implementación del paso peatonal provisional.</a:t>
            </a:r>
          </a:p>
          <a:p>
            <a:pPr marL="457200" lvl="1" indent="0">
              <a:lnSpc>
                <a:spcPts val="3440"/>
              </a:lnSpc>
              <a:buNone/>
            </a:pPr>
            <a:endParaRPr lang="es-CO" dirty="0"/>
          </a:p>
          <a:p>
            <a:pPr marL="0" indent="0">
              <a:lnSpc>
                <a:spcPts val="3440"/>
              </a:lnSpc>
              <a:buNone/>
            </a:pPr>
            <a:r>
              <a:rPr lang="es-ES" sz="2400" b="1" u="sng" dirty="0">
                <a:solidFill>
                  <a:srgbClr val="3166CB"/>
                </a:solidFill>
              </a:rPr>
              <a:t>Implementación del paso peatonal definitivo PR94+940. Municipio de Santa Bárbara</a:t>
            </a:r>
          </a:p>
          <a:p>
            <a:pPr marL="457200" lvl="1" indent="0">
              <a:lnSpc>
                <a:spcPts val="3440"/>
              </a:lnSpc>
              <a:buNone/>
            </a:pPr>
            <a:r>
              <a:rPr lang="es-CO" dirty="0"/>
              <a:t>El 21/oct/2019, se da orden de inicio de las labores de construcción del paso peatonal seguro definitivo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0" y="353339"/>
            <a:ext cx="8435567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peatonal seguro PR94+940. Municipio de Santa Bárbara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629FDD-793A-AD41-A31E-5BA18E59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62742"/>
            <a:ext cx="370946" cy="305077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14</a:t>
            </a:fld>
            <a:endParaRPr lang="es-CO" b="1" dirty="0">
              <a:solidFill>
                <a:srgbClr val="1C377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E26632-D528-3848-86AD-754A8AFB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61463"/>
            <a:ext cx="370946" cy="3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15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F37FE95-B8D2-2A4D-8169-B24C943C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93178"/>
              </p:ext>
            </p:extLst>
          </p:nvPr>
        </p:nvGraphicFramePr>
        <p:xfrm>
          <a:off x="840658" y="1759667"/>
          <a:ext cx="10513142" cy="347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656723968"/>
                    </a:ext>
                  </a:extLst>
                </a:gridCol>
                <a:gridCol w="6944032">
                  <a:extLst>
                    <a:ext uri="{9D8B030D-6E8A-4147-A177-3AD203B41FA5}">
                      <a16:colId xmlns:a16="http://schemas.microsoft.com/office/drawing/2014/main" val="2784951661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ACCIONES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7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Implementación Paso Peatonal Provisional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19/jul/2019 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solicitó a la Interventoría y al Contratista la implementación del 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paso peatonal provisional.</a:t>
                      </a:r>
                    </a:p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23/jul/2019 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realizó la implementación del paso peatonal provisional.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64-66)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68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Elaboración de Estudios y Diseños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800" b="1" u="sng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19/jul/2019 y el 23/</a:t>
                      </a:r>
                      <a:r>
                        <a:rPr lang="es-ES" sz="1800" b="1" u="sng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800" b="1" u="sng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/2019</a:t>
                      </a:r>
                      <a:r>
                        <a:rPr lang="es-E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se solicitó a la Interventoría y al Contratista la entrega de los estudios y diseños para la construcción del paso definitivo.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 67)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8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Aprobación Estudios y Diseños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día 01/oct/2019, se hace entrega de los diseños.</a:t>
                      </a:r>
                    </a:p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Los diseños fueron aprobados por la Interventoría (Consorcio Supervisión Planes el 03/oct/2019.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68-71)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73586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B08ABBB-5809-1842-9BC4-2B91F8E9A02A}"/>
              </a:ext>
            </a:extLst>
          </p:cNvPr>
          <p:cNvSpPr/>
          <p:nvPr/>
        </p:nvSpPr>
        <p:spPr>
          <a:xfrm>
            <a:off x="695180" y="353339"/>
            <a:ext cx="8435567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peatonal seguro PR94+940. Municipio de Santa Bárbara</a:t>
            </a:r>
          </a:p>
        </p:txBody>
      </p:sp>
    </p:spTree>
    <p:extLst>
      <p:ext uri="{BB962C8B-B14F-4D97-AF65-F5344CB8AC3E}">
        <p14:creationId xmlns:p14="http://schemas.microsoft.com/office/powerpoint/2010/main" val="95772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16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F37FE95-B8D2-2A4D-8169-B24C943C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2976"/>
              </p:ext>
            </p:extLst>
          </p:nvPr>
        </p:nvGraphicFramePr>
        <p:xfrm>
          <a:off x="840658" y="1759667"/>
          <a:ext cx="10513142" cy="373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2716">
                  <a:extLst>
                    <a:ext uri="{9D8B030D-6E8A-4147-A177-3AD203B41FA5}">
                      <a16:colId xmlns:a16="http://schemas.microsoft.com/office/drawing/2014/main" val="656723968"/>
                    </a:ext>
                  </a:extLst>
                </a:gridCol>
                <a:gridCol w="7550426">
                  <a:extLst>
                    <a:ext uri="{9D8B030D-6E8A-4147-A177-3AD203B41FA5}">
                      <a16:colId xmlns:a16="http://schemas.microsoft.com/office/drawing/2014/main" val="2784951661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ACCIONES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7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Construcción Paso Peatonal Definitivo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22/oct/2019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solicita al Contratista informar por qué no se han iniciado las actividades del paso peatonal seguro.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 72)</a:t>
                      </a:r>
                    </a:p>
                    <a:p>
                      <a:pPr marL="285750" indent="-285750" algn="just" defTabSz="914400" rtl="0" eaLnBrk="1" fontAlgn="b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30/oct/2019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 Contratista, realiza entrega del presupuesto de la obra y expone las razones por las cuales no ha iniciado las obras del paso peatonal seguro. </a:t>
                      </a:r>
                      <a:r>
                        <a:rPr lang="es-ES" sz="1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(folio 73)</a:t>
                      </a:r>
                    </a:p>
                    <a:p>
                      <a:pPr marL="285750" indent="-285750" algn="just" defTabSz="914400" rtl="0" eaLnBrk="1" fontAlgn="b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25/nov/2019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conmina mediante oficio al contratista a iniciar las actividades constructivas del paso peatonal seguro sobre el rio Umpalá. </a:t>
                      </a:r>
                      <a:r>
                        <a:rPr lang="es-ES" sz="1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(folio 74)</a:t>
                      </a:r>
                    </a:p>
                    <a:p>
                      <a:pPr marL="285750" indent="-285750" algn="just" defTabSz="914400" rtl="0" eaLnBrk="1" fontAlgn="b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20/ene/2020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Interventoría solicita al INVIAS iniciar el proceso sancionatorio contra el Contratista. </a:t>
                      </a:r>
                      <a:r>
                        <a:rPr lang="es-ES" sz="1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(folio 75)</a:t>
                      </a:r>
                    </a:p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11/feb/2020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Contratista reinicia las obras del paso peatonal seguro,  con terminación prevista el 03/abr/2020. </a:t>
                      </a:r>
                      <a:r>
                        <a:rPr lang="es-ES" sz="1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(folio 76)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6874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B08ABBB-5809-1842-9BC4-2B91F8E9A02A}"/>
              </a:ext>
            </a:extLst>
          </p:cNvPr>
          <p:cNvSpPr/>
          <p:nvPr/>
        </p:nvSpPr>
        <p:spPr>
          <a:xfrm>
            <a:off x="695180" y="353339"/>
            <a:ext cx="8435567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peatonal seguro PR94+940. Municipio de Santa Bárbara</a:t>
            </a:r>
          </a:p>
        </p:txBody>
      </p:sp>
    </p:spTree>
    <p:extLst>
      <p:ext uri="{BB962C8B-B14F-4D97-AF65-F5344CB8AC3E}">
        <p14:creationId xmlns:p14="http://schemas.microsoft.com/office/powerpoint/2010/main" val="194755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37506D-284D-9849-BAF1-E7F53CC47409}"/>
              </a:ext>
            </a:extLst>
          </p:cNvPr>
          <p:cNvSpPr/>
          <p:nvPr/>
        </p:nvSpPr>
        <p:spPr>
          <a:xfrm>
            <a:off x="695181" y="1848389"/>
            <a:ext cx="2264274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Trabajos paso peatonal seguro definitivo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93AEAE1-2A9D-1E48-ADE7-E110AE29091F}"/>
              </a:ext>
            </a:extLst>
          </p:cNvPr>
          <p:cNvCxnSpPr/>
          <p:nvPr/>
        </p:nvCxnSpPr>
        <p:spPr>
          <a:xfrm>
            <a:off x="695181" y="3233360"/>
            <a:ext cx="2264274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Imagen que contiene exterior, pasto, edificio, montaña&#10;&#10;Descripción generada automáticamente">
            <a:extLst>
              <a:ext uri="{FF2B5EF4-FFF2-40B4-BE49-F238E27FC236}">
                <a16:creationId xmlns:a16="http://schemas.microsoft.com/office/drawing/2014/main" id="{7BA8EFEF-5B45-5445-9A60-18A012F27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t="-1" r="7125" b="292"/>
          <a:stretch/>
        </p:blipFill>
        <p:spPr>
          <a:xfrm>
            <a:off x="3243091" y="1848388"/>
            <a:ext cx="3897671" cy="3885659"/>
          </a:xfrm>
          <a:prstGeom prst="rect">
            <a:avLst/>
          </a:prstGeom>
        </p:spPr>
      </p:pic>
      <p:pic>
        <p:nvPicPr>
          <p:cNvPr id="11" name="Imagen 10" descr="Imagen que contiene edificio, exterior, casa, tren&#10;&#10;Descripción generada automáticamente">
            <a:extLst>
              <a:ext uri="{FF2B5EF4-FFF2-40B4-BE49-F238E27FC236}">
                <a16:creationId xmlns:a16="http://schemas.microsoft.com/office/drawing/2014/main" id="{47EB4446-9403-9E4D-9454-33CF1072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7" b="478"/>
          <a:stretch/>
        </p:blipFill>
        <p:spPr>
          <a:xfrm>
            <a:off x="7424398" y="1848389"/>
            <a:ext cx="3897671" cy="3885658"/>
          </a:xfrm>
          <a:prstGeom prst="rect">
            <a:avLst/>
          </a:prstGeom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E1FC8BE-2424-A64F-A593-9FB5DBDDA8C6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60D4A3D6-08B1-7946-8F96-E710B369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17</a:t>
            </a:fld>
            <a:endParaRPr lang="es-CO" b="1" dirty="0">
              <a:solidFill>
                <a:srgbClr val="1C377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89102C-437B-2C42-8B53-2784DAD884C5}"/>
              </a:ext>
            </a:extLst>
          </p:cNvPr>
          <p:cNvSpPr/>
          <p:nvPr/>
        </p:nvSpPr>
        <p:spPr>
          <a:xfrm>
            <a:off x="695180" y="353339"/>
            <a:ext cx="8435567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peatonal seguro PR94+940. Municipio de Santa Bárbara</a:t>
            </a:r>
          </a:p>
        </p:txBody>
      </p:sp>
    </p:spTree>
    <p:extLst>
      <p:ext uri="{BB962C8B-B14F-4D97-AF65-F5344CB8AC3E}">
        <p14:creationId xmlns:p14="http://schemas.microsoft.com/office/powerpoint/2010/main" val="187218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37506D-284D-9849-BAF1-E7F53CC47409}"/>
              </a:ext>
            </a:extLst>
          </p:cNvPr>
          <p:cNvSpPr/>
          <p:nvPr/>
        </p:nvSpPr>
        <p:spPr>
          <a:xfrm>
            <a:off x="695181" y="1848389"/>
            <a:ext cx="2264274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Trabajos paso peatonal seguro definitivo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93AEAE1-2A9D-1E48-ADE7-E110AE29091F}"/>
              </a:ext>
            </a:extLst>
          </p:cNvPr>
          <p:cNvCxnSpPr/>
          <p:nvPr/>
        </p:nvCxnSpPr>
        <p:spPr>
          <a:xfrm>
            <a:off x="695181" y="3233360"/>
            <a:ext cx="2264274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E1FC8BE-2424-A64F-A593-9FB5DBDDA8C6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60D4A3D6-08B1-7946-8F96-E710B369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18</a:t>
            </a:fld>
            <a:endParaRPr lang="es-CO" b="1" dirty="0">
              <a:solidFill>
                <a:srgbClr val="1C377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89102C-437B-2C42-8B53-2784DAD884C5}"/>
              </a:ext>
            </a:extLst>
          </p:cNvPr>
          <p:cNvSpPr/>
          <p:nvPr/>
        </p:nvSpPr>
        <p:spPr>
          <a:xfrm>
            <a:off x="695180" y="353339"/>
            <a:ext cx="8435567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peatonal seguro PR94+940. Municipio de Santa Bárbara</a:t>
            </a:r>
          </a:p>
        </p:txBody>
      </p:sp>
      <p:pic>
        <p:nvPicPr>
          <p:cNvPr id="16" name="Imagen 15" descr="Imagen que contiene exterior, cerca, amarillo, pasto&#10;&#10;Descripción generada automáticamente">
            <a:extLst>
              <a:ext uri="{FF2B5EF4-FFF2-40B4-BE49-F238E27FC236}">
                <a16:creationId xmlns:a16="http://schemas.microsoft.com/office/drawing/2014/main" id="{8B083DC4-231C-9745-9A03-BA4DB8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 r="43750" b="6427"/>
          <a:stretch/>
        </p:blipFill>
        <p:spPr>
          <a:xfrm>
            <a:off x="7882120" y="1691028"/>
            <a:ext cx="3471680" cy="4033911"/>
          </a:xfrm>
          <a:prstGeom prst="rect">
            <a:avLst/>
          </a:prstGeom>
        </p:spPr>
      </p:pic>
      <p:pic>
        <p:nvPicPr>
          <p:cNvPr id="17" name="Imagen 16" descr="Imagen que contiene exterior, pasto, amarillo, tren&#10;&#10;Descripción generada automáticamente">
            <a:extLst>
              <a:ext uri="{FF2B5EF4-FFF2-40B4-BE49-F238E27FC236}">
                <a16:creationId xmlns:a16="http://schemas.microsoft.com/office/drawing/2014/main" id="{1031464B-B836-D74E-8FAD-0DA8EDB6B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r="13936" b="-430"/>
          <a:stretch/>
        </p:blipFill>
        <p:spPr>
          <a:xfrm>
            <a:off x="3273012" y="1691028"/>
            <a:ext cx="4295551" cy="40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37506D-284D-9849-BAF1-E7F53CC47409}"/>
              </a:ext>
            </a:extLst>
          </p:cNvPr>
          <p:cNvSpPr/>
          <p:nvPr/>
        </p:nvSpPr>
        <p:spPr>
          <a:xfrm>
            <a:off x="695181" y="1848389"/>
            <a:ext cx="2264274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Trabajos paso peatonal seguro definitivo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93AEAE1-2A9D-1E48-ADE7-E110AE29091F}"/>
              </a:ext>
            </a:extLst>
          </p:cNvPr>
          <p:cNvCxnSpPr/>
          <p:nvPr/>
        </p:nvCxnSpPr>
        <p:spPr>
          <a:xfrm>
            <a:off x="695181" y="3233360"/>
            <a:ext cx="2264274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E1FC8BE-2424-A64F-A593-9FB5DBDDA8C6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60D4A3D6-08B1-7946-8F96-E710B369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19</a:t>
            </a:fld>
            <a:endParaRPr lang="es-CO" b="1" dirty="0">
              <a:solidFill>
                <a:srgbClr val="1C377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89102C-437B-2C42-8B53-2784DAD884C5}"/>
              </a:ext>
            </a:extLst>
          </p:cNvPr>
          <p:cNvSpPr/>
          <p:nvPr/>
        </p:nvSpPr>
        <p:spPr>
          <a:xfrm>
            <a:off x="695180" y="353339"/>
            <a:ext cx="8435567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peatonal seguro PR94+940. Municipio de Santa Bárbara</a:t>
            </a:r>
          </a:p>
        </p:txBody>
      </p:sp>
      <p:pic>
        <p:nvPicPr>
          <p:cNvPr id="16" name="Imagen 15" descr="Imagen que contiene exterior, cerca, amarillo, pasto&#10;&#10;Descripción generada automáticamente">
            <a:extLst>
              <a:ext uri="{FF2B5EF4-FFF2-40B4-BE49-F238E27FC236}">
                <a16:creationId xmlns:a16="http://schemas.microsoft.com/office/drawing/2014/main" id="{8B083DC4-231C-9745-9A03-BA4DB8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 r="43750" b="6427"/>
          <a:stretch/>
        </p:blipFill>
        <p:spPr>
          <a:xfrm>
            <a:off x="7882120" y="1691028"/>
            <a:ext cx="3471680" cy="4033911"/>
          </a:xfrm>
          <a:prstGeom prst="rect">
            <a:avLst/>
          </a:prstGeom>
        </p:spPr>
      </p:pic>
      <p:pic>
        <p:nvPicPr>
          <p:cNvPr id="10" name="Imagen 9" descr="Imagen que contiene exterior, banca, cerca, pasto&#10;&#10;Descripción generada automáticamente">
            <a:extLst>
              <a:ext uri="{FF2B5EF4-FFF2-40B4-BE49-F238E27FC236}">
                <a16:creationId xmlns:a16="http://schemas.microsoft.com/office/drawing/2014/main" id="{5E38FF17-11C6-AD4E-BF69-DAD997030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12" y="1691020"/>
            <a:ext cx="3025433" cy="4033911"/>
          </a:xfrm>
          <a:prstGeom prst="rect">
            <a:avLst/>
          </a:prstGeom>
        </p:spPr>
      </p:pic>
      <p:pic>
        <p:nvPicPr>
          <p:cNvPr id="11" name="Imagen 10" descr="Imagen que contiene exterior, cerca, carril, edificio&#10;&#10;Descripción generada automáticamente">
            <a:extLst>
              <a:ext uri="{FF2B5EF4-FFF2-40B4-BE49-F238E27FC236}">
                <a16:creationId xmlns:a16="http://schemas.microsoft.com/office/drawing/2014/main" id="{9C93A749-FAB5-AA42-BDF1-94C67E328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2" b="21244"/>
          <a:stretch/>
        </p:blipFill>
        <p:spPr>
          <a:xfrm>
            <a:off x="6612002" y="1691020"/>
            <a:ext cx="4741798" cy="40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3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C8DB0A-677E-CA43-AE1A-91FB8D9CFC2E}"/>
              </a:ext>
            </a:extLst>
          </p:cNvPr>
          <p:cNvSpPr txBox="1">
            <a:spLocks/>
          </p:cNvSpPr>
          <p:nvPr/>
        </p:nvSpPr>
        <p:spPr>
          <a:xfrm>
            <a:off x="1524000" y="1482497"/>
            <a:ext cx="9144000" cy="3239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600" b="1" dirty="0">
                <a:solidFill>
                  <a:srgbClr val="1C37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del INVIAS en pro del cumplimiento del fallo de acción popular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196834-2523-A143-B66A-304290523E79}"/>
              </a:ext>
            </a:extLst>
          </p:cNvPr>
          <p:cNvSpPr txBox="1"/>
          <p:nvPr/>
        </p:nvSpPr>
        <p:spPr>
          <a:xfrm>
            <a:off x="1523999" y="4460292"/>
            <a:ext cx="517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68001-23-33-000-2015-00847</a:t>
            </a:r>
            <a:endParaRPr lang="es-CO" sz="5400" b="1" dirty="0">
              <a:solidFill>
                <a:srgbClr val="1C37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4E7BA945-D921-274E-A691-3FC6B9431574}"/>
              </a:ext>
            </a:extLst>
          </p:cNvPr>
          <p:cNvSpPr/>
          <p:nvPr/>
        </p:nvSpPr>
        <p:spPr>
          <a:xfrm>
            <a:off x="1523999" y="691978"/>
            <a:ext cx="2973050" cy="43038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1C3771"/>
                </a:solidFill>
              </a:rPr>
              <a:t>Los Curos - Málaga</a:t>
            </a:r>
          </a:p>
        </p:txBody>
      </p:sp>
    </p:spTree>
    <p:extLst>
      <p:ext uri="{BB962C8B-B14F-4D97-AF65-F5344CB8AC3E}">
        <p14:creationId xmlns:p14="http://schemas.microsoft.com/office/powerpoint/2010/main" val="1566874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37506D-284D-9849-BAF1-E7F53CC47409}"/>
              </a:ext>
            </a:extLst>
          </p:cNvPr>
          <p:cNvSpPr/>
          <p:nvPr/>
        </p:nvSpPr>
        <p:spPr>
          <a:xfrm>
            <a:off x="695181" y="1848389"/>
            <a:ext cx="2264274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Trabajos paso peatonal seguro definitivo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93AEAE1-2A9D-1E48-ADE7-E110AE29091F}"/>
              </a:ext>
            </a:extLst>
          </p:cNvPr>
          <p:cNvCxnSpPr/>
          <p:nvPr/>
        </p:nvCxnSpPr>
        <p:spPr>
          <a:xfrm>
            <a:off x="695181" y="3233360"/>
            <a:ext cx="2264274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E1FC8BE-2424-A64F-A593-9FB5DBDDA8C6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60D4A3D6-08B1-7946-8F96-E710B369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20</a:t>
            </a:fld>
            <a:endParaRPr lang="es-CO" b="1" dirty="0">
              <a:solidFill>
                <a:srgbClr val="1C377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89102C-437B-2C42-8B53-2784DAD884C5}"/>
              </a:ext>
            </a:extLst>
          </p:cNvPr>
          <p:cNvSpPr/>
          <p:nvPr/>
        </p:nvSpPr>
        <p:spPr>
          <a:xfrm>
            <a:off x="695180" y="353339"/>
            <a:ext cx="8435567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peatonal seguro PR94+940. Municipio de Santa Bárbara</a:t>
            </a:r>
          </a:p>
        </p:txBody>
      </p:sp>
      <p:pic>
        <p:nvPicPr>
          <p:cNvPr id="15" name="Imagen 14" descr="Imagen que contiene exterior, pista, tren, hombre&#10;&#10;Descripción generada automáticamente">
            <a:extLst>
              <a:ext uri="{FF2B5EF4-FFF2-40B4-BE49-F238E27FC236}">
                <a16:creationId xmlns:a16="http://schemas.microsoft.com/office/drawing/2014/main" id="{FCAA355D-1CF8-0B49-B97D-FF5FA4E65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12195" r="-193" b="4197"/>
          <a:stretch/>
        </p:blipFill>
        <p:spPr>
          <a:xfrm>
            <a:off x="3335467" y="1670677"/>
            <a:ext cx="3617783" cy="4054254"/>
          </a:xfrm>
          <a:prstGeom prst="rect">
            <a:avLst/>
          </a:prstGeom>
        </p:spPr>
      </p:pic>
      <p:pic>
        <p:nvPicPr>
          <p:cNvPr id="17" name="Imagen 16" descr="Imagen que contiene exterior, cerca, persona, hombre&#10;&#10;Descripción generada automáticamente">
            <a:extLst>
              <a:ext uri="{FF2B5EF4-FFF2-40B4-BE49-F238E27FC236}">
                <a16:creationId xmlns:a16="http://schemas.microsoft.com/office/drawing/2014/main" id="{FB423830-6BAC-8A4B-82CB-BF5B30ECA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4"/>
          <a:stretch/>
        </p:blipFill>
        <p:spPr>
          <a:xfrm>
            <a:off x="7296150" y="1689727"/>
            <a:ext cx="4057650" cy="40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460"/>
            <a:ext cx="10515600" cy="319290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ts val="3240"/>
              </a:lnSpc>
              <a:buFont typeface="+mj-lt"/>
              <a:buAutoNum type="arabicPeriod" startAt="3"/>
            </a:pPr>
            <a:r>
              <a:rPr lang="es-CO" sz="2000" b="1" dirty="0">
                <a:solidFill>
                  <a:srgbClr val="3166CB"/>
                </a:solidFill>
              </a:rPr>
              <a:t>QUINTO.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Exhortar al INVIAS para que si aún no lo ha hecho, persiga el cobro de las acreencias surgidas a su favor en las resoluciones </a:t>
            </a:r>
            <a:r>
              <a:rPr lang="es-CO" sz="2000" b="1" i="1" dirty="0">
                <a:solidFill>
                  <a:srgbClr val="3166CB"/>
                </a:solidFill>
              </a:rPr>
              <a:t>03461 del 25 de mayo de 2016 y 05611 del 19 de agosto de 2016,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referidas en la parte considerativa de esta sentencia, debiendo estructurar un expediente que muestre dichas gestiones y resultados así como el destino dado a los dineros recuperados, el cual deberá presentar a este proceso, en el evento del trámite incidental de desacato.</a:t>
            </a: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8589A2F-273A-EF42-80D6-A0F12ADAFB13}"/>
              </a:ext>
            </a:extLst>
          </p:cNvPr>
          <p:cNvSpPr/>
          <p:nvPr/>
        </p:nvSpPr>
        <p:spPr>
          <a:xfrm>
            <a:off x="8944755" y="555929"/>
            <a:ext cx="2074889" cy="3723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Los Curos Málaga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2BAB0F7-0576-7F48-B342-DFB9C0AC69C3}"/>
              </a:ext>
            </a:extLst>
          </p:cNvPr>
          <p:cNvSpPr/>
          <p:nvPr/>
        </p:nvSpPr>
        <p:spPr>
          <a:xfrm>
            <a:off x="695181" y="515471"/>
            <a:ext cx="690483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ACCIÓN POPULAR No. </a:t>
            </a: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68001-23-33-000-2015-00847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59507CBA-F760-FA43-9885-8984410F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21</a:t>
            </a:fld>
            <a:endParaRPr lang="es-CO" b="1" dirty="0">
              <a:solidFill>
                <a:srgbClr val="1C37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8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186"/>
            <a:ext cx="10515600" cy="2967164"/>
          </a:xfrm>
        </p:spPr>
        <p:txBody>
          <a:bodyPr>
            <a:noAutofit/>
          </a:bodyPr>
          <a:lstStyle/>
          <a:p>
            <a:pPr marL="0" indent="0">
              <a:lnSpc>
                <a:spcPts val="3440"/>
              </a:lnSpc>
              <a:buNone/>
            </a:pPr>
            <a:r>
              <a:rPr lang="es-CO" b="1" dirty="0">
                <a:solidFill>
                  <a:srgbClr val="3166CB"/>
                </a:solidFill>
              </a:rPr>
              <a:t>Cobro de Acreencias. Resoluciones No. 03461 del 25/may/2016 y No. 05611 del 19/ago/2016.</a:t>
            </a:r>
          </a:p>
          <a:p>
            <a:pPr marL="457200" lvl="1" indent="0">
              <a:lnSpc>
                <a:spcPts val="3440"/>
              </a:lnSpc>
              <a:buNone/>
            </a:pPr>
            <a:r>
              <a:rPr lang="es-CO" dirty="0"/>
              <a:t>El Instituto Nacional de Vías logró el </a:t>
            </a:r>
            <a:r>
              <a:rPr lang="es-CO" b="1" dirty="0"/>
              <a:t>cobro de las acreencias </a:t>
            </a:r>
            <a:r>
              <a:rPr lang="es-CO" dirty="0"/>
              <a:t>surgidas a su favor en las resoluciones </a:t>
            </a:r>
            <a:r>
              <a:rPr lang="es-CO" b="1" dirty="0"/>
              <a:t>03461</a:t>
            </a:r>
            <a:r>
              <a:rPr lang="es-CO" dirty="0"/>
              <a:t> del </a:t>
            </a:r>
            <a:r>
              <a:rPr lang="es-CO" b="1" dirty="0"/>
              <a:t>25/may/2016</a:t>
            </a:r>
            <a:r>
              <a:rPr lang="es-CO" dirty="0"/>
              <a:t> y </a:t>
            </a:r>
            <a:r>
              <a:rPr lang="es-CO" b="1" dirty="0"/>
              <a:t>No. 05611 del 19/ago/2016, </a:t>
            </a:r>
            <a:r>
              <a:rPr lang="es-CO" dirty="0"/>
              <a:t>por valor de </a:t>
            </a:r>
            <a:r>
              <a:rPr lang="es-CO" b="1" dirty="0"/>
              <a:t>$1.102.312.215, </a:t>
            </a:r>
            <a:r>
              <a:rPr lang="es-CO" dirty="0"/>
              <a:t>los cuales fueron consignados a la Dirección Nacional del Tesoro.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0" y="353339"/>
            <a:ext cx="10658620" cy="1559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Cobro de acreencias.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Resoluciones 03461 del 25 de mayo de 2016 y 05611 del 19 de agosto de 2016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22</a:t>
            </a:fld>
            <a:endParaRPr lang="es-CO" b="1" dirty="0">
              <a:solidFill>
                <a:srgbClr val="1C377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E26632-D528-3848-86AD-754A8AFB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94132"/>
            <a:ext cx="370946" cy="3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9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0" y="353339"/>
            <a:ext cx="10658620" cy="1559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Cobro de acreencias.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Resoluciones 03461 del 25 de mayo de 2016 y 05611 del 19 de agosto de 2016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23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0380406-EE41-4F4B-841F-4AC3FAB2B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62257"/>
              </p:ext>
            </p:extLst>
          </p:nvPr>
        </p:nvGraphicFramePr>
        <p:xfrm>
          <a:off x="840658" y="2042986"/>
          <a:ext cx="10513142" cy="3455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656723968"/>
                    </a:ext>
                  </a:extLst>
                </a:gridCol>
                <a:gridCol w="6944032">
                  <a:extLst>
                    <a:ext uri="{9D8B030D-6E8A-4147-A177-3AD203B41FA5}">
                      <a16:colId xmlns:a16="http://schemas.microsoft.com/office/drawing/2014/main" val="2784951661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ACCIONES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7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Oficios OAJ-GJC 44505 y OAJ-GJC 44506 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u="sng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16/09/2016</a:t>
                      </a:r>
                      <a:r>
                        <a:rPr lang="es-E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se realizó cobro </a:t>
                      </a:r>
                      <a:r>
                        <a:rPr lang="es-E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prejurídico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 contratista y a la aseguradora.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77-78)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68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Consignación Dirección Tesoro Nacional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u="sng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04/11/2016</a:t>
                      </a:r>
                      <a:r>
                        <a:rPr lang="es-E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se realizó consignación a la Dirección de Tesoro Nacional.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 79)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89738"/>
                  </a:ext>
                </a:extLst>
              </a:tr>
              <a:tr h="40890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Pago Clausula Penal Pecuniaria. $1.102.312.214,19 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14/12/2016</a:t>
                      </a:r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Cancelado por la Compañía Aseguradora, según el documento de recaudo de ingresos presupuestales No. 787616.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 80)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7358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Nota: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En razón a que los recursos deben ser consignados a la Dirección del Tesoro del Ministerio de Hacienda y Crédito Público, es este ministerio quien define la asignación de los mismos.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endParaRPr lang="es-ES" sz="180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23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84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460"/>
            <a:ext cx="10515600" cy="369969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ts val="3240"/>
              </a:lnSpc>
              <a:buFont typeface="+mj-lt"/>
              <a:buAutoNum type="arabicPeriod" startAt="4"/>
            </a:pPr>
            <a:r>
              <a:rPr lang="es-CO" sz="2000" b="1" dirty="0">
                <a:solidFill>
                  <a:srgbClr val="3166CB"/>
                </a:solidFill>
              </a:rPr>
              <a:t>SEXTO.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Exhortar al </a:t>
            </a:r>
            <a:r>
              <a:rPr lang="es-CO" sz="2000" b="1" i="1" dirty="0">
                <a:solidFill>
                  <a:srgbClr val="3166CB"/>
                </a:solidFill>
              </a:rPr>
              <a:t>Fondo de Adaptación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que continúe tomando las decisiones necesarias para la construcción de los </a:t>
            </a:r>
            <a:r>
              <a:rPr lang="es-CO" sz="2000" b="1" i="1" dirty="0">
                <a:solidFill>
                  <a:srgbClr val="3166CB"/>
                </a:solidFill>
              </a:rPr>
              <a:t>puentes Hisgaura, La Judía y Sitio Crítico 43.</a:t>
            </a:r>
          </a:p>
          <a:p>
            <a:pPr marL="0" indent="0" algn="just">
              <a:lnSpc>
                <a:spcPts val="3240"/>
              </a:lnSpc>
              <a:buNone/>
            </a:pPr>
            <a:r>
              <a:rPr lang="es-CO" sz="2000" b="1" i="1" dirty="0">
                <a:solidFill>
                  <a:srgbClr val="3166CB"/>
                </a:solidFill>
              </a:rPr>
              <a:t>Texto adicionado en fallo de segunda instancia: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Ordenarle al </a:t>
            </a:r>
            <a:r>
              <a:rPr lang="es-CO" sz="2000" b="1" i="1" dirty="0">
                <a:solidFill>
                  <a:srgbClr val="3166CB"/>
                </a:solidFill>
              </a:rPr>
              <a:t>lNVIAS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que, en lo que a sus competencias se refiere, continúe tomando las decisiones necesarias y realizando las gestiones pertinentes al interior del </a:t>
            </a:r>
            <a:r>
              <a:rPr lang="es-CO" sz="2000" b="1" i="1" dirty="0">
                <a:solidFill>
                  <a:srgbClr val="3166CB"/>
                </a:solidFill>
              </a:rPr>
              <a:t>contrato de obra No. 285 de 2013,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efectos de la construcción, edificación y entrega de los tres (3) puentes denominados </a:t>
            </a:r>
            <a:r>
              <a:rPr lang="es-CO" sz="2000" b="1" i="1" dirty="0">
                <a:solidFill>
                  <a:srgbClr val="3166CB"/>
                </a:solidFill>
              </a:rPr>
              <a:t>La Judía, Hisguara y Sitio Crítico (SC) 43 - Pangote;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una vez sea resuelta de fondo la controversia contractual sometida al Tribunal de Arbitramento en Cámara de Comercio de Bogotá". </a:t>
            </a:r>
          </a:p>
          <a:p>
            <a:pPr marL="457200" indent="-457200" algn="just">
              <a:lnSpc>
                <a:spcPts val="3240"/>
              </a:lnSpc>
              <a:buFont typeface="+mj-lt"/>
              <a:buAutoNum type="arabicPeriod" startAt="3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8589A2F-273A-EF42-80D6-A0F12ADAFB13}"/>
              </a:ext>
            </a:extLst>
          </p:cNvPr>
          <p:cNvSpPr/>
          <p:nvPr/>
        </p:nvSpPr>
        <p:spPr>
          <a:xfrm>
            <a:off x="8944755" y="555929"/>
            <a:ext cx="2074889" cy="3723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Los Curos Málaga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2BAB0F7-0576-7F48-B342-DFB9C0AC69C3}"/>
              </a:ext>
            </a:extLst>
          </p:cNvPr>
          <p:cNvSpPr/>
          <p:nvPr/>
        </p:nvSpPr>
        <p:spPr>
          <a:xfrm>
            <a:off x="695181" y="515471"/>
            <a:ext cx="690483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ACCIÓN POPULAR No. </a:t>
            </a: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68001-23-33-000-2015-00847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59507CBA-F760-FA43-9885-8984410F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24</a:t>
            </a:fld>
            <a:endParaRPr lang="es-CO" b="1" dirty="0">
              <a:solidFill>
                <a:srgbClr val="1C37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7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59507CBA-F760-FA43-9885-8984410F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25</a:t>
            </a:fld>
            <a:endParaRPr lang="es-CO" b="1" dirty="0">
              <a:solidFill>
                <a:srgbClr val="1C377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A33F5B1-4AA0-4683-9C08-0E116B46423C}"/>
              </a:ext>
            </a:extLst>
          </p:cNvPr>
          <p:cNvSpPr/>
          <p:nvPr/>
        </p:nvSpPr>
        <p:spPr>
          <a:xfrm>
            <a:off x="695180" y="353339"/>
            <a:ext cx="10658620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Decisiones para la construcción de los puentes </a:t>
            </a:r>
            <a:r>
              <a:rPr lang="es-CO" sz="2600" b="1" dirty="0" err="1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Hisgaura</a:t>
            </a:r>
            <a:r>
              <a:rPr lang="es-CO" sz="26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Judía y SC 43.</a:t>
            </a:r>
          </a:p>
        </p:txBody>
      </p:sp>
      <p:sp>
        <p:nvSpPr>
          <p:cNvPr id="7" name="Rectángulo redondeado 8">
            <a:extLst>
              <a:ext uri="{FF2B5EF4-FFF2-40B4-BE49-F238E27FC236}">
                <a16:creationId xmlns:a16="http://schemas.microsoft.com/office/drawing/2014/main" id="{86B34C78-5A68-4DFE-A9A0-F369DA58C09D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ACD0FF6-026E-436C-9449-8D86D0051EB0}"/>
              </a:ext>
            </a:extLst>
          </p:cNvPr>
          <p:cNvSpPr txBox="1">
            <a:spLocks/>
          </p:cNvSpPr>
          <p:nvPr/>
        </p:nvSpPr>
        <p:spPr>
          <a:xfrm>
            <a:off x="838200" y="1783625"/>
            <a:ext cx="10658620" cy="372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40"/>
              </a:lnSpc>
              <a:buFont typeface="Arial" panose="020B0604020202020204" pitchFamily="34" charset="0"/>
              <a:buNone/>
            </a:pPr>
            <a:r>
              <a:rPr lang="es-CO" b="1" dirty="0">
                <a:solidFill>
                  <a:srgbClr val="3166CB"/>
                </a:solidFill>
              </a:rPr>
              <a:t>Decisiones para la construcción de los puentes </a:t>
            </a:r>
            <a:r>
              <a:rPr lang="es-CO" b="1" dirty="0" err="1">
                <a:solidFill>
                  <a:srgbClr val="3166CB"/>
                </a:solidFill>
              </a:rPr>
              <a:t>Hisgaura</a:t>
            </a:r>
            <a:r>
              <a:rPr lang="es-CO" b="1" dirty="0">
                <a:solidFill>
                  <a:srgbClr val="3166CB"/>
                </a:solidFill>
              </a:rPr>
              <a:t>, La Judía y Sitio Crítico 43 (</a:t>
            </a:r>
            <a:r>
              <a:rPr lang="es-CO" b="1" dirty="0" err="1">
                <a:solidFill>
                  <a:srgbClr val="3166CB"/>
                </a:solidFill>
              </a:rPr>
              <a:t>Pangote</a:t>
            </a:r>
            <a:r>
              <a:rPr lang="es-CO" b="1" dirty="0">
                <a:solidFill>
                  <a:srgbClr val="3166CB"/>
                </a:solidFill>
              </a:rPr>
              <a:t>).</a:t>
            </a:r>
          </a:p>
          <a:p>
            <a:pPr marL="457200" lvl="1" indent="0">
              <a:lnSpc>
                <a:spcPts val="3440"/>
              </a:lnSpc>
              <a:buNone/>
            </a:pPr>
            <a:r>
              <a:rPr lang="es-CO" dirty="0"/>
              <a:t>El </a:t>
            </a:r>
            <a:r>
              <a:rPr lang="es-CO" b="1" u="sng" dirty="0"/>
              <a:t>16/ene/20 </a:t>
            </a:r>
            <a:r>
              <a:rPr lang="es-CO" dirty="0"/>
              <a:t>el contratista de obra y la interventoría suscriben el “Acta de entrega y recibo definitivo de obra”. </a:t>
            </a:r>
            <a:r>
              <a:rPr lang="es-C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(folios 84-88)</a:t>
            </a:r>
          </a:p>
          <a:p>
            <a:pPr marL="457200" lvl="1" indent="0">
              <a:lnSpc>
                <a:spcPts val="3440"/>
              </a:lnSpc>
              <a:buNone/>
            </a:pPr>
            <a:r>
              <a:rPr lang="es-CO" dirty="0"/>
              <a:t>El </a:t>
            </a:r>
            <a:r>
              <a:rPr lang="es-CO" b="1" u="sng" dirty="0"/>
              <a:t>23/ene/20 </a:t>
            </a:r>
            <a:r>
              <a:rPr lang="es-CO" dirty="0"/>
              <a:t>el Fondo Adaptación y el Instituto Nacional de Vías suscriben el “Acta de entrega por parte del Fondo Adaptación y recibo por el INVIAS”. </a:t>
            </a:r>
            <a:r>
              <a:rPr lang="es-C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(folios 89-97)</a:t>
            </a:r>
          </a:p>
          <a:p>
            <a:pPr marL="457200" lvl="1" indent="0">
              <a:lnSpc>
                <a:spcPts val="3440"/>
              </a:lnSpc>
              <a:buNone/>
            </a:pPr>
            <a:r>
              <a:rPr lang="es-C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INVIAS NO TIENE COMPETENCIAS EN EL CONTRATO 285 DE 2013, Y SE ESTÁ EN ESPERA DEL FALLO DEL TRIBUNAL DE ARBITRAMENTO.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D0CC00E-33DE-4CBC-ADFB-08D2001E7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66961"/>
            <a:ext cx="370946" cy="3050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E4E963-70FC-4317-B0AB-26DAB4EE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98" y="4286100"/>
            <a:ext cx="370946" cy="3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1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460"/>
            <a:ext cx="10515600" cy="369969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ts val="3240"/>
              </a:lnSpc>
              <a:buFont typeface="+mj-lt"/>
              <a:buAutoNum type="arabicPeriod" startAt="5"/>
            </a:pPr>
            <a:r>
              <a:rPr lang="es-CO" sz="2000" b="1" dirty="0">
                <a:solidFill>
                  <a:srgbClr val="3166CB"/>
                </a:solidFill>
              </a:rPr>
              <a:t>DECIMOPRIMERO.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ORDENAR al lNVIAS y al Fondo de Adaptación, que efectúen las actividades correspondientes para dar </a:t>
            </a:r>
            <a:r>
              <a:rPr lang="es-CO" sz="2000" b="1" i="1" dirty="0">
                <a:solidFill>
                  <a:srgbClr val="3166CB"/>
                </a:solidFill>
              </a:rPr>
              <a:t>cumplimiento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los contratos objeto de la presente y que se encuentran en ejecución, como lo son el </a:t>
            </a:r>
            <a:r>
              <a:rPr lang="es-CO" sz="2000" b="1" i="1" dirty="0">
                <a:solidFill>
                  <a:srgbClr val="3166CB"/>
                </a:solidFill>
              </a:rPr>
              <a:t>contrato de obra No. 1639 de 2015, contrato de interventoría No. 1756 de 2015 y el convenio interadministrativo marco No. 014 del 31 de mayo de 2012;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y, en caso de ya haber iniciado las acciones pertinentes, se dé el </a:t>
            </a:r>
            <a:r>
              <a:rPr lang="es-CO" sz="2000" b="1" i="1" dirty="0">
                <a:solidFill>
                  <a:srgbClr val="3166CB"/>
                </a:solidFill>
              </a:rPr>
              <a:t>impulso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respectivo a tales actuaciones para lograr el cabal cumplimiento de las obligaciones contractuales adquiridas por los contratistas, así como la terminación de las obras contratadas y, a su vez, que comiencen las obras faltantes y demás que sean necesarias.</a:t>
            </a:r>
          </a:p>
          <a:p>
            <a:pPr marL="457200" indent="-457200" algn="just">
              <a:lnSpc>
                <a:spcPts val="3240"/>
              </a:lnSpc>
              <a:buFont typeface="+mj-lt"/>
              <a:buAutoNum type="arabicPeriod" startAt="3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8589A2F-273A-EF42-80D6-A0F12ADAFB13}"/>
              </a:ext>
            </a:extLst>
          </p:cNvPr>
          <p:cNvSpPr/>
          <p:nvPr/>
        </p:nvSpPr>
        <p:spPr>
          <a:xfrm>
            <a:off x="8944755" y="555929"/>
            <a:ext cx="2074889" cy="3723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Los Curos Málaga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2BAB0F7-0576-7F48-B342-DFB9C0AC69C3}"/>
              </a:ext>
            </a:extLst>
          </p:cNvPr>
          <p:cNvSpPr/>
          <p:nvPr/>
        </p:nvSpPr>
        <p:spPr>
          <a:xfrm>
            <a:off x="695181" y="515471"/>
            <a:ext cx="690483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ACCIÓN POPULAR No. </a:t>
            </a: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68001-23-33-000-2015-00847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59507CBA-F760-FA43-9885-8984410F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26</a:t>
            </a:fld>
            <a:endParaRPr lang="es-CO" b="1" dirty="0">
              <a:solidFill>
                <a:srgbClr val="1C37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7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186"/>
            <a:ext cx="10515600" cy="2967164"/>
          </a:xfrm>
        </p:spPr>
        <p:txBody>
          <a:bodyPr>
            <a:noAutofit/>
          </a:bodyPr>
          <a:lstStyle/>
          <a:p>
            <a:pPr marL="0" indent="0">
              <a:lnSpc>
                <a:spcPts val="3440"/>
              </a:lnSpc>
              <a:buNone/>
            </a:pPr>
            <a:r>
              <a:rPr lang="es-CO" b="1" dirty="0">
                <a:solidFill>
                  <a:srgbClr val="3166CB"/>
                </a:solidFill>
              </a:rPr>
              <a:t>Cumplimiento a los Contratos de Obra No. 1639 de 2015, Contrato de Interventoría No. 1756 de 2015 y el Convenio Interadministrativo Marco No. 014 del 31 de mayo de 2012.</a:t>
            </a:r>
          </a:p>
          <a:p>
            <a:pPr marL="457200" lvl="1" indent="0">
              <a:lnSpc>
                <a:spcPts val="3440"/>
              </a:lnSpc>
              <a:buNone/>
            </a:pPr>
            <a:r>
              <a:rPr lang="es-CO" dirty="0"/>
              <a:t>El Instituto Nacional de Vías adelanta el seguimiento y control del Contrato de Obra No. 1639 de 2015, a través del Contrato de Interventoría No. 1756 de 2015 (folios 99-102), así como el seguimiento al Convenio Interadministrativo Marco No. 014 de 2012.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0" y="353339"/>
            <a:ext cx="10658620" cy="165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Cumplimiento de los contratos No. 1639 de 2015 y No. 1756 de 2015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6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27</a:t>
            </a:fld>
            <a:endParaRPr lang="es-CO" b="1" dirty="0">
              <a:solidFill>
                <a:srgbClr val="1C377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E26632-D528-3848-86AD-754A8AFB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40868"/>
            <a:ext cx="370946" cy="3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5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0" y="353339"/>
            <a:ext cx="1065862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28</a:t>
            </a:fld>
            <a:endParaRPr lang="es-CO" b="1" dirty="0">
              <a:solidFill>
                <a:srgbClr val="1C377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491C50-5779-EF40-A2A0-FDF1FF0D16BC}"/>
              </a:ext>
            </a:extLst>
          </p:cNvPr>
          <p:cNvSpPr txBox="1"/>
          <p:nvPr/>
        </p:nvSpPr>
        <p:spPr>
          <a:xfrm>
            <a:off x="695180" y="1296128"/>
            <a:ext cx="19908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1C3771"/>
                </a:solidFill>
              </a:rPr>
              <a:t>CUMPLIMIENTO CONTRATOS</a:t>
            </a:r>
          </a:p>
          <a:p>
            <a:endParaRPr lang="es-CO" dirty="0">
              <a:solidFill>
                <a:srgbClr val="1C3771"/>
              </a:solidFill>
            </a:endParaRPr>
          </a:p>
          <a:p>
            <a:r>
              <a:rPr lang="es-CO" dirty="0">
                <a:solidFill>
                  <a:srgbClr val="1C3771"/>
                </a:solidFill>
              </a:rPr>
              <a:t>Mejoramiento, Gestión Predial, Social y Ambiental de la Carretera Málaga-Los Curos en el Departamento de Santander para el programa “Vías para la Equidad”</a:t>
            </a:r>
          </a:p>
          <a:p>
            <a:endParaRPr lang="es-CO" dirty="0">
              <a:solidFill>
                <a:srgbClr val="1C3771"/>
              </a:solidFill>
            </a:endParaRPr>
          </a:p>
          <a:p>
            <a:r>
              <a:rPr lang="es-CO" b="1" dirty="0">
                <a:solidFill>
                  <a:srgbClr val="1C3771"/>
                </a:solidFill>
              </a:rPr>
              <a:t>Longitud Total:</a:t>
            </a:r>
          </a:p>
          <a:p>
            <a:r>
              <a:rPr lang="es-CO" b="1" dirty="0">
                <a:solidFill>
                  <a:srgbClr val="1C3771"/>
                </a:solidFill>
              </a:rPr>
              <a:t>124 km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54336BB-183D-DF4A-8E84-F73F132FAF77}"/>
              </a:ext>
            </a:extLst>
          </p:cNvPr>
          <p:cNvCxnSpPr>
            <a:cxnSpLocks/>
          </p:cNvCxnSpPr>
          <p:nvPr/>
        </p:nvCxnSpPr>
        <p:spPr>
          <a:xfrm>
            <a:off x="695181" y="2094673"/>
            <a:ext cx="1737468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6 Tabla">
            <a:extLst>
              <a:ext uri="{FF2B5EF4-FFF2-40B4-BE49-F238E27FC236}">
                <a16:creationId xmlns:a16="http://schemas.microsoft.com/office/drawing/2014/main" id="{A20C70D2-2550-104B-AECF-66C2EE083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35536"/>
              </p:ext>
            </p:extLst>
          </p:nvPr>
        </p:nvGraphicFramePr>
        <p:xfrm>
          <a:off x="2686050" y="1474862"/>
          <a:ext cx="8667750" cy="3764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553">
                  <a:extLst>
                    <a:ext uri="{9D8B030D-6E8A-4147-A177-3AD203B41FA5}">
                      <a16:colId xmlns:a16="http://schemas.microsoft.com/office/drawing/2014/main" val="1136084073"/>
                    </a:ext>
                  </a:extLst>
                </a:gridCol>
                <a:gridCol w="1572018">
                  <a:extLst>
                    <a:ext uri="{9D8B030D-6E8A-4147-A177-3AD203B41FA5}">
                      <a16:colId xmlns:a16="http://schemas.microsoft.com/office/drawing/2014/main" val="2146032481"/>
                    </a:ext>
                  </a:extLst>
                </a:gridCol>
              </a:tblGrid>
              <a:tr h="168058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Contrato de Obra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1639 de 2015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Contratista: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Consorcio</a:t>
                      </a:r>
                      <a:r>
                        <a:rPr lang="es-CO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Vías de Colombia</a:t>
                      </a:r>
                      <a:endParaRPr lang="es-CO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</a:t>
                      </a:r>
                      <a:r>
                        <a:rPr lang="es-CO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INICIAL: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$89.376,28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58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65323" marR="65323" marT="32664" marB="326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ADICIONES (30/12/2019):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$3.800,00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017352"/>
                  </a:ext>
                </a:extLst>
              </a:tr>
              <a:tr h="181189">
                <a:tc vMerge="1">
                  <a:txBody>
                    <a:bodyPr/>
                    <a:lstStyle/>
                    <a:p>
                      <a:endParaRPr lang="es-CO" sz="1400" b="1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</a:t>
                      </a:r>
                      <a:r>
                        <a:rPr lang="es-CO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CONTRATO: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$93.176,28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18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65323" marR="65323" marT="32664" marB="326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TOTAL EJECUTADO: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$75.331,87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940783"/>
                  </a:ext>
                </a:extLst>
              </a:tr>
              <a:tr h="181189">
                <a:tc vMerge="1">
                  <a:txBody>
                    <a:bodyPr/>
                    <a:lstStyle/>
                    <a:p>
                      <a:endParaRPr lang="es-CO" sz="1400" b="1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FECHA</a:t>
                      </a:r>
                      <a:r>
                        <a:rPr lang="es-CO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FINALIZACIÓN: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r>
                        <a:rPr lang="es-CO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/03/2020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058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Contrato de Interventoría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1756 de 2015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Interventor: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Consorcio</a:t>
                      </a:r>
                      <a:r>
                        <a:rPr lang="es-CO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Supervisión Planes</a:t>
                      </a:r>
                      <a:endParaRPr lang="es-CO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</a:t>
                      </a:r>
                      <a:r>
                        <a:rPr lang="es-CO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INICIAL: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$7.689,34</a:t>
                      </a:r>
                      <a:endParaRPr lang="es-CO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727417"/>
                  </a:ext>
                </a:extLst>
              </a:tr>
              <a:tr h="1680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ADICIONES (24/01/2020):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u="sng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$148,32</a:t>
                      </a:r>
                      <a:endParaRPr lang="es-CO" sz="1400" b="1" u="sng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20210"/>
                  </a:ext>
                </a:extLst>
              </a:tr>
              <a:tr h="1889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</a:t>
                      </a:r>
                      <a:r>
                        <a:rPr lang="es-CO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CONTRATO: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$7.837,66</a:t>
                      </a:r>
                      <a:endParaRPr lang="es-CO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280503"/>
                  </a:ext>
                </a:extLst>
              </a:tr>
              <a:tr h="168058">
                <a:tc vMerge="1">
                  <a:txBody>
                    <a:bodyPr/>
                    <a:lstStyle/>
                    <a:p>
                      <a:endParaRPr lang="es-CO" sz="1400" b="1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TOTAL EJECUTADO: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$7.197,56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2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FECHA</a:t>
                      </a:r>
                      <a:r>
                        <a:rPr lang="es-CO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FINALIZACIÓN: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r>
                        <a:rPr lang="es-CO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/03/2020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17263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INVERSIÓN TOTAL: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$101.013,94</a:t>
                      </a:r>
                      <a:endParaRPr lang="es-CO" sz="1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393100"/>
                  </a:ext>
                </a:extLst>
              </a:tr>
              <a:tr h="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INVERSIÓN TOTAL EJECUTADA: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400" b="1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CO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81,70%</a:t>
                      </a:r>
                    </a:p>
                  </a:txBody>
                  <a:tcPr marL="36000" marR="36000" marT="18000" marB="18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609948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400" b="1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CO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$82.529,43</a:t>
                      </a:r>
                    </a:p>
                  </a:txBody>
                  <a:tcPr marL="36000" marR="36000" marT="18000" marB="18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920496"/>
                  </a:ext>
                </a:extLst>
              </a:tr>
              <a:tr h="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INVERSIÓN TOTAL POR EJECUTAR: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400" b="1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CO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18,30%</a:t>
                      </a:r>
                    </a:p>
                  </a:txBody>
                  <a:tcPr marL="36000" marR="36000" marT="18000" marB="18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329509"/>
                  </a:ext>
                </a:extLst>
              </a:tr>
              <a:tr h="217950">
                <a:tc gridSpan="2" vMerge="1">
                  <a:txBody>
                    <a:bodyPr/>
                    <a:lstStyle/>
                    <a:p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400" b="1" dirty="0">
                        <a:latin typeface="Arial Narrow" panose="020B0606020202030204" pitchFamily="34" charset="0"/>
                      </a:endParaRPr>
                    </a:p>
                  </a:txBody>
                  <a:tcPr marL="65323" marR="65323" marT="32664" marB="326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CO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$18.484,51</a:t>
                      </a:r>
                    </a:p>
                  </a:txBody>
                  <a:tcPr marL="36000" marR="36000" marT="18000" marB="18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481291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31F3A37C-A36B-F14A-9DE6-77F0012A4FF1}"/>
              </a:ext>
            </a:extLst>
          </p:cNvPr>
          <p:cNvSpPr/>
          <p:nvPr/>
        </p:nvSpPr>
        <p:spPr>
          <a:xfrm>
            <a:off x="2686050" y="5384727"/>
            <a:ext cx="1958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*Cifras en millones</a:t>
            </a:r>
            <a:endParaRPr lang="es-CO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2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0" y="353339"/>
            <a:ext cx="1065862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29</a:t>
            </a:fld>
            <a:endParaRPr lang="es-CO" b="1" dirty="0">
              <a:solidFill>
                <a:srgbClr val="1C3771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54336BB-183D-DF4A-8E84-F73F132FAF77}"/>
              </a:ext>
            </a:extLst>
          </p:cNvPr>
          <p:cNvCxnSpPr>
            <a:cxnSpLocks/>
          </p:cNvCxnSpPr>
          <p:nvPr/>
        </p:nvCxnSpPr>
        <p:spPr>
          <a:xfrm>
            <a:off x="695181" y="2094673"/>
            <a:ext cx="1737468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a 2">
            <a:extLst>
              <a:ext uri="{FF2B5EF4-FFF2-40B4-BE49-F238E27FC236}">
                <a16:creationId xmlns:a16="http://schemas.microsoft.com/office/drawing/2014/main" id="{7BC93334-0C4D-834C-B59D-DBED4EE37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73783"/>
              </p:ext>
            </p:extLst>
          </p:nvPr>
        </p:nvGraphicFramePr>
        <p:xfrm>
          <a:off x="3077936" y="1371433"/>
          <a:ext cx="819232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230">
                  <a:extLst>
                    <a:ext uri="{9D8B030D-6E8A-4147-A177-3AD203B41FA5}">
                      <a16:colId xmlns:a16="http://schemas.microsoft.com/office/drawing/2014/main" val="2705965829"/>
                    </a:ext>
                  </a:extLst>
                </a:gridCol>
                <a:gridCol w="2792960">
                  <a:extLst>
                    <a:ext uri="{9D8B030D-6E8A-4147-A177-3AD203B41FA5}">
                      <a16:colId xmlns:a16="http://schemas.microsoft.com/office/drawing/2014/main" val="3327083150"/>
                    </a:ext>
                  </a:extLst>
                </a:gridCol>
                <a:gridCol w="1185400">
                  <a:extLst>
                    <a:ext uri="{9D8B030D-6E8A-4147-A177-3AD203B41FA5}">
                      <a16:colId xmlns:a16="http://schemas.microsoft.com/office/drawing/2014/main" val="1130549477"/>
                    </a:ext>
                  </a:extLst>
                </a:gridCol>
                <a:gridCol w="1420477">
                  <a:extLst>
                    <a:ext uri="{9D8B030D-6E8A-4147-A177-3AD203B41FA5}">
                      <a16:colId xmlns:a16="http://schemas.microsoft.com/office/drawing/2014/main" val="2915738361"/>
                    </a:ext>
                  </a:extLst>
                </a:gridCol>
                <a:gridCol w="1097254">
                  <a:extLst>
                    <a:ext uri="{9D8B030D-6E8A-4147-A177-3AD203B41FA5}">
                      <a16:colId xmlns:a16="http://schemas.microsoft.com/office/drawing/2014/main" val="1654928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rgbClr val="1C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</a:t>
                      </a:r>
                      <a:endParaRPr lang="es-CO" sz="2000" dirty="0">
                        <a:solidFill>
                          <a:srgbClr val="1C37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1C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UBICACIÓN</a:t>
                      </a:r>
                      <a:endParaRPr lang="es-CO" sz="2000" dirty="0">
                        <a:solidFill>
                          <a:srgbClr val="1C37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1C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ALCANCE</a:t>
                      </a:r>
                      <a:endParaRPr lang="es-CO" sz="2000" dirty="0">
                        <a:solidFill>
                          <a:srgbClr val="1C37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1C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EJECUTADO</a:t>
                      </a:r>
                      <a:endParaRPr lang="es-CO" sz="2000" dirty="0">
                        <a:solidFill>
                          <a:srgbClr val="1C37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1C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AVANCE</a:t>
                      </a:r>
                      <a:endParaRPr lang="es-CO" sz="2000" dirty="0">
                        <a:solidFill>
                          <a:srgbClr val="1C37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003461"/>
                  </a:ext>
                </a:extLst>
              </a:tr>
              <a:tr h="14776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Mejoramiento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PR51+000 (San Andrés) - PR62+000 (Guaca)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8,50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8.350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98%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1036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Pavimentación</a:t>
                      </a:r>
                    </a:p>
                    <a:p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Pasos Urbanos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Andrés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2,23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1.830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6429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Guaca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0,96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0,96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3564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Málaga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0,32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0,32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312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Mejoramiento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PR15+770 (Molagavita) - PR27+770 (Alto de Ventanas)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11,00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611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Puentes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PR16+240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(L=</a:t>
                      </a:r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21m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PR17+257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(L=</a:t>
                      </a:r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PR21+650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(L=</a:t>
                      </a:r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PR61+073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(L=</a:t>
                      </a:r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32m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4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Contrato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23,00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18,16 KM</a:t>
                      </a:r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80348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9E5645B-38BD-4044-ABF3-7499F7EF1F79}"/>
              </a:ext>
            </a:extLst>
          </p:cNvPr>
          <p:cNvSpPr txBox="1"/>
          <p:nvPr/>
        </p:nvSpPr>
        <p:spPr>
          <a:xfrm>
            <a:off x="695180" y="1296128"/>
            <a:ext cx="19908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1C3771"/>
                </a:solidFill>
              </a:rPr>
              <a:t>CUMPLIMIENTO CONTRATOS</a:t>
            </a:r>
          </a:p>
          <a:p>
            <a:endParaRPr lang="es-CO" dirty="0">
              <a:solidFill>
                <a:srgbClr val="1C3771"/>
              </a:solidFill>
            </a:endParaRPr>
          </a:p>
          <a:p>
            <a:r>
              <a:rPr lang="es-CO" dirty="0">
                <a:solidFill>
                  <a:srgbClr val="1C3771"/>
                </a:solidFill>
              </a:rPr>
              <a:t>Mejoramiento, Gestión Predial, Social y Ambiental de la Carretera Málaga-Los Curos en el Departamento de Santander para el programa “Vías para la Equidad”</a:t>
            </a:r>
          </a:p>
          <a:p>
            <a:endParaRPr lang="es-CO" dirty="0">
              <a:solidFill>
                <a:srgbClr val="1C3771"/>
              </a:solidFill>
            </a:endParaRPr>
          </a:p>
          <a:p>
            <a:r>
              <a:rPr lang="es-CO" b="1" dirty="0">
                <a:solidFill>
                  <a:srgbClr val="1C3771"/>
                </a:solidFill>
              </a:rPr>
              <a:t>Longitud Total:</a:t>
            </a:r>
          </a:p>
          <a:p>
            <a:r>
              <a:rPr lang="es-CO" b="1" dirty="0">
                <a:solidFill>
                  <a:srgbClr val="1C3771"/>
                </a:solidFill>
              </a:rPr>
              <a:t>124 km</a:t>
            </a:r>
          </a:p>
        </p:txBody>
      </p:sp>
    </p:spTree>
    <p:extLst>
      <p:ext uri="{BB962C8B-B14F-4D97-AF65-F5344CB8AC3E}">
        <p14:creationId xmlns:p14="http://schemas.microsoft.com/office/powerpoint/2010/main" val="176044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460"/>
            <a:ext cx="10515600" cy="319290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ts val="3240"/>
              </a:lnSpc>
              <a:buFont typeface="+mj-lt"/>
              <a:buAutoNum type="arabicPeriod"/>
            </a:pPr>
            <a:r>
              <a:rPr lang="es-CO" sz="2000" b="1" dirty="0">
                <a:solidFill>
                  <a:srgbClr val="3166CB"/>
                </a:solidFill>
              </a:rPr>
              <a:t>TERCERO.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Ordenar al INVIAS que, dentro de los tres (03) meses siguientes a la ejecutoria de esta providencia, </a:t>
            </a:r>
            <a:r>
              <a:rPr lang="es-CO" sz="2000" b="1" i="1" dirty="0">
                <a:solidFill>
                  <a:srgbClr val="3166CB"/>
                </a:solidFill>
              </a:rPr>
              <a:t>formule un proyecto para la gestión del riesgo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actualmente, muestra la vía denominada Los Curos – Málaga, </a:t>
            </a:r>
            <a:r>
              <a:rPr lang="es-CO" sz="2000" b="1" i="1" dirty="0">
                <a:solidFill>
                  <a:srgbClr val="3166CB"/>
                </a:solidFill>
              </a:rPr>
              <a:t>se determine el cronograma de ejecución y fecha de culminación de su pavimentación total.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la formulación del proyecto el INVIAS deberá incluir, de acuerdo con su marco funcional de competencias la </a:t>
            </a:r>
            <a:r>
              <a:rPr lang="es-CO" sz="2000" b="1" i="1" dirty="0">
                <a:solidFill>
                  <a:srgbClr val="3166CB"/>
                </a:solidFill>
              </a:rPr>
              <a:t>solución a los puntos críticos </a:t>
            </a:r>
            <a:r>
              <a:rPr lang="es-CO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actualmente existentes y los diferentes protocolos para evitar que las diversas contingencias se materialicen con la afectación a derechos fundamentales de quienes por allí transitan.</a:t>
            </a: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lnSpc>
                <a:spcPts val="3240"/>
              </a:lnSpc>
              <a:buFont typeface="+mj-lt"/>
              <a:buAutoNum type="arabicPeriod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8589A2F-273A-EF42-80D6-A0F12ADAFB13}"/>
              </a:ext>
            </a:extLst>
          </p:cNvPr>
          <p:cNvSpPr/>
          <p:nvPr/>
        </p:nvSpPr>
        <p:spPr>
          <a:xfrm>
            <a:off x="8944755" y="555929"/>
            <a:ext cx="2074889" cy="3723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Los Curos Málaga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2BAB0F7-0576-7F48-B342-DFB9C0AC69C3}"/>
              </a:ext>
            </a:extLst>
          </p:cNvPr>
          <p:cNvSpPr/>
          <p:nvPr/>
        </p:nvSpPr>
        <p:spPr>
          <a:xfrm>
            <a:off x="695181" y="515471"/>
            <a:ext cx="690483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ACCIÓN POPULAR No. </a:t>
            </a: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68001-23-33-000-2015-00847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59507CBA-F760-FA43-9885-8984410F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3</a:t>
            </a:fld>
            <a:endParaRPr lang="es-CO" b="1" dirty="0">
              <a:solidFill>
                <a:srgbClr val="1C37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9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37506D-284D-9849-BAF1-E7F53CC47409}"/>
              </a:ext>
            </a:extLst>
          </p:cNvPr>
          <p:cNvSpPr/>
          <p:nvPr/>
        </p:nvSpPr>
        <p:spPr>
          <a:xfrm>
            <a:off x="695180" y="1417220"/>
            <a:ext cx="2225001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Cumplimiento contratos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Mejoramiento San Andrés - Guaca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93AEAE1-2A9D-1E48-ADE7-E110AE29091F}"/>
              </a:ext>
            </a:extLst>
          </p:cNvPr>
          <p:cNvCxnSpPr>
            <a:cxnSpLocks/>
          </p:cNvCxnSpPr>
          <p:nvPr/>
        </p:nvCxnSpPr>
        <p:spPr>
          <a:xfrm>
            <a:off x="695181" y="2442109"/>
            <a:ext cx="1944780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4CE5B4DA-572A-0E44-BB26-72542F3A6A64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5" name="Marcador de número de diapositiva 4">
            <a:extLst>
              <a:ext uri="{FF2B5EF4-FFF2-40B4-BE49-F238E27FC236}">
                <a16:creationId xmlns:a16="http://schemas.microsoft.com/office/drawing/2014/main" id="{BC99535C-3990-E742-8102-8C13184B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30</a:t>
            </a:fld>
            <a:endParaRPr lang="es-CO" b="1" dirty="0">
              <a:solidFill>
                <a:srgbClr val="1C377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BBAF306-2E83-EF4B-9E7F-FD492E7A57C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2" r="13402"/>
          <a:stretch/>
        </p:blipFill>
        <p:spPr bwMode="auto">
          <a:xfrm>
            <a:off x="2937943" y="1417219"/>
            <a:ext cx="3806988" cy="2164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60B834-08AA-1F40-B78B-7B9330CA812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 b="7031"/>
          <a:stretch/>
        </p:blipFill>
        <p:spPr bwMode="auto">
          <a:xfrm>
            <a:off x="2962523" y="3723906"/>
            <a:ext cx="3806988" cy="1968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D68FCA8-7675-6744-A1DE-F8679616FD0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12126"/>
          <a:stretch/>
        </p:blipFill>
        <p:spPr bwMode="auto">
          <a:xfrm>
            <a:off x="6905259" y="1417220"/>
            <a:ext cx="4448541" cy="2164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1AC0514-AE76-BA4C-8966-5438A51552F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 b="12529"/>
          <a:stretch/>
        </p:blipFill>
        <p:spPr bwMode="auto">
          <a:xfrm>
            <a:off x="6949347" y="3723904"/>
            <a:ext cx="4448541" cy="196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B25F6E0-EA7B-1E43-8A02-F4FD50F2F282}"/>
              </a:ext>
            </a:extLst>
          </p:cNvPr>
          <p:cNvSpPr/>
          <p:nvPr/>
        </p:nvSpPr>
        <p:spPr>
          <a:xfrm>
            <a:off x="695180" y="353339"/>
            <a:ext cx="8435567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</p:txBody>
      </p:sp>
    </p:spTree>
    <p:extLst>
      <p:ext uri="{BB962C8B-B14F-4D97-AF65-F5344CB8AC3E}">
        <p14:creationId xmlns:p14="http://schemas.microsoft.com/office/powerpoint/2010/main" val="306188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4CE5B4DA-572A-0E44-BB26-72542F3A6A64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5" name="Marcador de número de diapositiva 4">
            <a:extLst>
              <a:ext uri="{FF2B5EF4-FFF2-40B4-BE49-F238E27FC236}">
                <a16:creationId xmlns:a16="http://schemas.microsoft.com/office/drawing/2014/main" id="{BC99535C-3990-E742-8102-8C13184B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31</a:t>
            </a:fld>
            <a:endParaRPr lang="es-CO" b="1" dirty="0">
              <a:solidFill>
                <a:srgbClr val="1C377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8E2C78-B87A-7C49-8903-4A442EC8602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r="21409" b="37071"/>
          <a:stretch/>
        </p:blipFill>
        <p:spPr bwMode="auto">
          <a:xfrm>
            <a:off x="7369050" y="3429000"/>
            <a:ext cx="3984750" cy="2234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516000C-E4D9-2A40-96C7-D49BBFDD12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0" b="5380"/>
          <a:stretch/>
        </p:blipFill>
        <p:spPr bwMode="auto">
          <a:xfrm>
            <a:off x="2920181" y="1417219"/>
            <a:ext cx="4290392" cy="1902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51D55F5-2DBE-A24B-8EAF-2F83AB55C1D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"/>
          <a:stretch/>
        </p:blipFill>
        <p:spPr bwMode="auto">
          <a:xfrm>
            <a:off x="2920181" y="3429000"/>
            <a:ext cx="4290394" cy="223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65762A4-0849-CD4D-8741-5B081D3B241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b="18784"/>
          <a:stretch/>
        </p:blipFill>
        <p:spPr bwMode="auto">
          <a:xfrm>
            <a:off x="7369050" y="1417220"/>
            <a:ext cx="3984750" cy="1902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5ABC782C-3DA0-674B-81DA-B95A3752E825}"/>
              </a:ext>
            </a:extLst>
          </p:cNvPr>
          <p:cNvSpPr/>
          <p:nvPr/>
        </p:nvSpPr>
        <p:spPr>
          <a:xfrm>
            <a:off x="695180" y="1417220"/>
            <a:ext cx="2225001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Cumplimiento contratos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Mejoramiento PR15+770 al PR27+770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C0EE162-B6E6-AA4E-AB1E-D138F71D3EE6}"/>
              </a:ext>
            </a:extLst>
          </p:cNvPr>
          <p:cNvCxnSpPr>
            <a:cxnSpLocks/>
          </p:cNvCxnSpPr>
          <p:nvPr/>
        </p:nvCxnSpPr>
        <p:spPr>
          <a:xfrm>
            <a:off x="695181" y="2442109"/>
            <a:ext cx="1944780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37EE483-2A15-AB4D-8DA6-BFDE9CC19E70}"/>
              </a:ext>
            </a:extLst>
          </p:cNvPr>
          <p:cNvSpPr/>
          <p:nvPr/>
        </p:nvSpPr>
        <p:spPr>
          <a:xfrm>
            <a:off x="695180" y="353339"/>
            <a:ext cx="8435567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</p:txBody>
      </p:sp>
    </p:spTree>
    <p:extLst>
      <p:ext uri="{BB962C8B-B14F-4D97-AF65-F5344CB8AC3E}">
        <p14:creationId xmlns:p14="http://schemas.microsoft.com/office/powerpoint/2010/main" val="494307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4CE5B4DA-572A-0E44-BB26-72542F3A6A64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5" name="Marcador de número de diapositiva 4">
            <a:extLst>
              <a:ext uri="{FF2B5EF4-FFF2-40B4-BE49-F238E27FC236}">
                <a16:creationId xmlns:a16="http://schemas.microsoft.com/office/drawing/2014/main" id="{BC99535C-3990-E742-8102-8C13184B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32</a:t>
            </a:fld>
            <a:endParaRPr lang="es-CO" b="1" dirty="0">
              <a:solidFill>
                <a:srgbClr val="1C377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02E67D-68E8-7342-ACC0-BD27DB0614E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7"/>
          <a:stretch/>
        </p:blipFill>
        <p:spPr bwMode="auto">
          <a:xfrm>
            <a:off x="2920180" y="1417221"/>
            <a:ext cx="3500726" cy="427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B05A048-07BE-D74B-B663-B739A525A3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r="-303"/>
          <a:stretch/>
        </p:blipFill>
        <p:spPr bwMode="auto">
          <a:xfrm>
            <a:off x="6557628" y="3603912"/>
            <a:ext cx="3500726" cy="2088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F24025A-7C27-9B49-A47F-E7FE8D9F69F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492"/>
          <a:stretch/>
        </p:blipFill>
        <p:spPr bwMode="auto">
          <a:xfrm>
            <a:off x="6557628" y="1417220"/>
            <a:ext cx="3500726" cy="2080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8978E6C-A519-B241-AE18-C5EA75A7C0D9}"/>
              </a:ext>
            </a:extLst>
          </p:cNvPr>
          <p:cNvSpPr/>
          <p:nvPr/>
        </p:nvSpPr>
        <p:spPr>
          <a:xfrm>
            <a:off x="695180" y="1417220"/>
            <a:ext cx="2225001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Cumplimiento contratos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Pavimentación Paso Urbano San Andrés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b="1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EC0B97B-A346-B54B-8957-1FA1DC8F43A3}"/>
              </a:ext>
            </a:extLst>
          </p:cNvPr>
          <p:cNvCxnSpPr>
            <a:cxnSpLocks/>
          </p:cNvCxnSpPr>
          <p:nvPr/>
        </p:nvCxnSpPr>
        <p:spPr>
          <a:xfrm>
            <a:off x="695181" y="2442109"/>
            <a:ext cx="1944780" cy="0"/>
          </a:xfrm>
          <a:prstGeom prst="line">
            <a:avLst/>
          </a:prstGeom>
          <a:ln>
            <a:solidFill>
              <a:srgbClr val="1C3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62CAB0A-8834-6140-B94E-C52A1CA812F0}"/>
              </a:ext>
            </a:extLst>
          </p:cNvPr>
          <p:cNvSpPr/>
          <p:nvPr/>
        </p:nvSpPr>
        <p:spPr>
          <a:xfrm>
            <a:off x="695180" y="353339"/>
            <a:ext cx="8435567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</p:txBody>
      </p:sp>
    </p:spTree>
    <p:extLst>
      <p:ext uri="{BB962C8B-B14F-4D97-AF65-F5344CB8AC3E}">
        <p14:creationId xmlns:p14="http://schemas.microsoft.com/office/powerpoint/2010/main" val="258415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198C6-FA33-754F-B99F-727EE548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460"/>
            <a:ext cx="10515600" cy="3674170"/>
          </a:xfrm>
        </p:spPr>
        <p:txBody>
          <a:bodyPr>
            <a:noAutofit/>
          </a:bodyPr>
          <a:lstStyle/>
          <a:p>
            <a:pPr marL="0" indent="0" algn="just">
              <a:lnSpc>
                <a:spcPts val="3440"/>
              </a:lnSpc>
              <a:buNone/>
            </a:pPr>
            <a:r>
              <a:rPr lang="es-CO" sz="2000" b="1" u="sng" dirty="0">
                <a:solidFill>
                  <a:srgbClr val="3166CB"/>
                </a:solidFill>
              </a:rPr>
              <a:t>Formulación del Proyecto para la Gestión del Riesgo y Cronograma para la Pavimentación Total</a:t>
            </a:r>
          </a:p>
          <a:p>
            <a:pPr marL="457200" lvl="1" indent="0" algn="just">
              <a:lnSpc>
                <a:spcPts val="3440"/>
              </a:lnSpc>
              <a:buNone/>
            </a:pPr>
            <a:r>
              <a:rPr lang="es-CO" sz="2000" dirty="0"/>
              <a:t>Mediante oficio radicado el </a:t>
            </a:r>
            <a:r>
              <a:rPr lang="es-CO" sz="2000" b="1" u="sng" dirty="0"/>
              <a:t>15/oct/2019</a:t>
            </a:r>
            <a:r>
              <a:rPr lang="es-CO" sz="2000" b="1" dirty="0"/>
              <a:t>, </a:t>
            </a:r>
            <a:r>
              <a:rPr lang="es-CO" sz="2000" dirty="0"/>
              <a:t>se presentó ante el Tribunal Administrativo de Santander, el proyecto para la Gestión del Riesgo, y se allegó el cronograma para la ejecución y pavimentación total de la vía. </a:t>
            </a: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(Folio 1)</a:t>
            </a:r>
            <a:endParaRPr lang="es-CO" sz="2000" dirty="0"/>
          </a:p>
          <a:p>
            <a:pPr marL="0" indent="0" algn="just">
              <a:lnSpc>
                <a:spcPts val="3440"/>
              </a:lnSpc>
              <a:buNone/>
            </a:pPr>
            <a:r>
              <a:rPr lang="es-ES" sz="2000" b="1" u="sng" dirty="0">
                <a:solidFill>
                  <a:srgbClr val="3166CB"/>
                </a:solidFill>
              </a:rPr>
              <a:t>Socialización del Cronograma</a:t>
            </a:r>
            <a:endParaRPr lang="es-CO" sz="1800" dirty="0"/>
          </a:p>
          <a:p>
            <a:pPr marL="457200" lvl="1" indent="0" algn="just">
              <a:lnSpc>
                <a:spcPts val="3440"/>
              </a:lnSpc>
              <a:buNone/>
            </a:pPr>
            <a:r>
              <a:rPr lang="es-CO" sz="2000" dirty="0"/>
              <a:t>El </a:t>
            </a:r>
            <a:r>
              <a:rPr lang="es-CO" sz="2000" b="1" u="sng" dirty="0"/>
              <a:t>31/oct/2019</a:t>
            </a:r>
            <a:r>
              <a:rPr lang="es-CO" sz="2000" b="1" dirty="0"/>
              <a:t>,</a:t>
            </a:r>
            <a:r>
              <a:rPr lang="es-CO" sz="2000" dirty="0"/>
              <a:t> se realizó con el comité de verificación de cumplimiento del fallo, la socialización del proyecto para la Gestión del Riesgo y del cronograma para la ejecución y pavimentación total de la vía, como consta en el Acta suscrita.</a:t>
            </a: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(Folios 2-3)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Formulación proyecto gestión del riesgo y pavimentación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629FDD-793A-AD41-A31E-5BA18E59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8827"/>
            <a:ext cx="370946" cy="305077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4</a:t>
            </a:fld>
            <a:endParaRPr lang="es-CO" b="1" dirty="0">
              <a:solidFill>
                <a:srgbClr val="1C377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E26632-D528-3848-86AD-754A8AFB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26420"/>
            <a:ext cx="370946" cy="3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Formulación proyecto gestión del riesgo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5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F37FE95-B8D2-2A4D-8169-B24C943C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61657"/>
              </p:ext>
            </p:extLst>
          </p:nvPr>
        </p:nvGraphicFramePr>
        <p:xfrm>
          <a:off x="840658" y="1759667"/>
          <a:ext cx="10513142" cy="319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656723968"/>
                    </a:ext>
                  </a:extLst>
                </a:gridCol>
                <a:gridCol w="6944032">
                  <a:extLst>
                    <a:ext uri="{9D8B030D-6E8A-4147-A177-3AD203B41FA5}">
                      <a16:colId xmlns:a16="http://schemas.microsoft.com/office/drawing/2014/main" val="2784951661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ACTIVIDADES DE CUMPLIMIENTO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ACCIONES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78398"/>
                  </a:ext>
                </a:extLst>
              </a:tr>
              <a:tr h="1215759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4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Estructuración preliminar para análisis de susceptibilidad práctica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01/jul/2019 y el 30/oct/2019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INVIAS, realizó lo siguiente: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4-6)</a:t>
                      </a:r>
                    </a:p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Estructuración de la validación de la Guía Metodológica de Movimientos en Masa, incorporando las variables de Gestión Social y Ambiental.</a:t>
                      </a:r>
                    </a:p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Análisis de los fenómenos que podrían ocurrir y afectar el corredor.</a:t>
                      </a:r>
                    </a:p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Inventario de los movimientos en masa que se presentan en el corredor, mediante la visualización directa de los eventos.</a:t>
                      </a:r>
                    </a:p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Análisis de la información, conforme a la recopilación de datos  existentes y evidencia en el corredor.</a:t>
                      </a:r>
                      <a:endParaRPr lang="es-ES" sz="16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6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8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Formulación proyecto gestión del riesgo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6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F37FE95-B8D2-2A4D-8169-B24C943C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83417"/>
              </p:ext>
            </p:extLst>
          </p:nvPr>
        </p:nvGraphicFramePr>
        <p:xfrm>
          <a:off x="840658" y="1759667"/>
          <a:ext cx="10513142" cy="3735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656723968"/>
                    </a:ext>
                  </a:extLst>
                </a:gridCol>
                <a:gridCol w="6944032">
                  <a:extLst>
                    <a:ext uri="{9D8B030D-6E8A-4147-A177-3AD203B41FA5}">
                      <a16:colId xmlns:a16="http://schemas.microsoft.com/office/drawing/2014/main" val="2784951661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ACTIVIDADES DE CUMPLIMIENTO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ACCIONES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78398"/>
                  </a:ext>
                </a:extLst>
              </a:tr>
              <a:tr h="823933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4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Mapas de susceptibilidad Movimientos en Masa</a:t>
                      </a:r>
                    </a:p>
                  </a:txBody>
                  <a:tcPr marL="180000" marR="180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01/nov/2019 y el 30/dic/2019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elaboraron las mapas de susceptibilidad para cada uno de los municipios.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7-14)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68748"/>
                  </a:ext>
                </a:extLst>
              </a:tr>
              <a:tr h="1215759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4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Análisis de estaciones pluviométricas y pluviográficas</a:t>
                      </a:r>
                    </a:p>
                  </a:txBody>
                  <a:tcPr marL="180000" marR="180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</a:t>
                      </a:r>
                      <a:r>
                        <a:rPr lang="es-ES" sz="1800" b="1" u="sng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/2019 y el 30/nov/2019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analizaron las estaciones pluviométricas y pluviográficas del corredor, con base en la información suministrada por el IDEAM.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8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4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Análisis probabilístico de eventos extremos</a:t>
                      </a:r>
                    </a:p>
                  </a:txBody>
                  <a:tcPr marL="180000" marR="180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01/dic/2019 y el 30/ene/2020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adelantó el análisis probabilístico, de los eventos extremos, que posiblemente pueden presentarse en el corredor.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7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18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Formulación proyecto gestión del riesgo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7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F37FE95-B8D2-2A4D-8169-B24C943C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57935"/>
              </p:ext>
            </p:extLst>
          </p:nvPr>
        </p:nvGraphicFramePr>
        <p:xfrm>
          <a:off x="840658" y="1582378"/>
          <a:ext cx="10513142" cy="4247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656723968"/>
                    </a:ext>
                  </a:extLst>
                </a:gridCol>
                <a:gridCol w="6944032">
                  <a:extLst>
                    <a:ext uri="{9D8B030D-6E8A-4147-A177-3AD203B41FA5}">
                      <a16:colId xmlns:a16="http://schemas.microsoft.com/office/drawing/2014/main" val="2784951661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ACTIVIDADES DE CUMPLIMIENTO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ACCIONES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7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Taller de sensibilización e ideación en Gestión del Riesgo, Municipio de San Andrés.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7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25/nov/2019</a:t>
                      </a:r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Primer taller. Se contextualizó a la comunidad sobre el tema y se trazaron los objetivos para la construcción de los protocolos. (No se contó con la asistencia de la comunidad del municipio de Molagavita). </a:t>
                      </a:r>
                      <a:r>
                        <a:rPr lang="es-ES" sz="17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15-26)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68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Taller Ruta Escuela de la Adaptación y Escuelitas Verdes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7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26/nov/2019</a:t>
                      </a:r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realizó el Taller Ruta Escuela de la Adaptación y Escuelitas Verdes en el Instituto Agrícola Nuestra Señora del Socorro (Sede Tabacal, Municipio de Guaca).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348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Pruebas de bondad funciones probabilísticas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7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25/nov/2019 y el 20/feb/2020 </a:t>
                      </a:r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continúo con la realización de los análisis probabilísticos de la información, para consolidar los modelos matemáticos del corredor y a</a:t>
                      </a:r>
                      <a:r>
                        <a:rPr lang="es-ES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nálisis probabilístico de eventos extremos .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8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2° Taller de Gestión del Riesgo 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sz="17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03/mar/2020</a:t>
                      </a:r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adelantará el en el municipio de Guaca. Se citó a los Municipios. </a:t>
                      </a:r>
                      <a:r>
                        <a:rPr lang="es-ES" sz="17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27-38).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7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22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Formulación proyecto gestión del riesgo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8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4028CCA-9855-A846-896F-13BFCDEBD1F6}"/>
              </a:ext>
            </a:extLst>
          </p:cNvPr>
          <p:cNvGraphicFramePr>
            <a:graphicFrameLocks noGrp="1"/>
          </p:cNvGraphicFramePr>
          <p:nvPr/>
        </p:nvGraphicFramePr>
        <p:xfrm>
          <a:off x="908048" y="2035191"/>
          <a:ext cx="5245617" cy="365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5617">
                  <a:extLst>
                    <a:ext uri="{9D8B030D-6E8A-4147-A177-3AD203B41FA5}">
                      <a16:colId xmlns:a16="http://schemas.microsoft.com/office/drawing/2014/main" val="3211321216"/>
                    </a:ext>
                  </a:extLst>
                </a:gridCol>
              </a:tblGrid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 kern="1200" baseline="0" dirty="0">
                          <a:solidFill>
                            <a:srgbClr val="1C377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Zonificación de susceptibilidad de</a:t>
                      </a:r>
                      <a:br>
                        <a:rPr lang="es-CO" sz="1800" b="1" i="0" u="none" strike="noStrike" kern="1200" baseline="0" dirty="0">
                          <a:solidFill>
                            <a:srgbClr val="1C377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s-CO" sz="1800" b="1" i="0" u="none" strike="noStrike" kern="1200" baseline="0" dirty="0">
                          <a:solidFill>
                            <a:srgbClr val="1C377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movimientos en masa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Análisis Probabilístico de eventos extremos 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731968"/>
                  </a:ext>
                </a:extLst>
              </a:tr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Pruebas de bondad funciones probabilísticas 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939850"/>
                  </a:ext>
                </a:extLst>
              </a:tr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Cálculo de pérdidas (Desde la Susceptibilidad)</a:t>
                      </a:r>
                      <a:endParaRPr lang="es-MX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641208"/>
                  </a:ext>
                </a:extLst>
              </a:tr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Métodos de valoración de infraestructura tipo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869149"/>
                  </a:ext>
                </a:extLst>
              </a:tr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Métodos de depreciación e indexación de infraestructura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14513"/>
                  </a:ext>
                </a:extLst>
              </a:tr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Valoración de la infraestructura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646024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Valoración de población susceptible a niveles Muy Altos y Altos por Movimientos en Masa en el corredor geotécnico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7644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Valoración de población susceptible a niveles Muy Altos y Altos por Movimientos en Masa en el corredor geotécnico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48508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B935E4B-9BB6-974C-BDF8-E44D6C77A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80864"/>
              </p:ext>
            </p:extLst>
          </p:nvPr>
        </p:nvGraphicFramePr>
        <p:xfrm>
          <a:off x="6335833" y="2035191"/>
          <a:ext cx="5017967" cy="298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7967">
                  <a:extLst>
                    <a:ext uri="{9D8B030D-6E8A-4147-A177-3AD203B41FA5}">
                      <a16:colId xmlns:a16="http://schemas.microsoft.com/office/drawing/2014/main" val="3211321216"/>
                    </a:ext>
                  </a:extLst>
                </a:gridCol>
              </a:tblGrid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Socialización 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43691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Taller de Sensibilización e ideación en Gestión del Riesgo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875841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Cinco Talleres de Sensibilización en Gestión del Riesgo en cada uno de los Municipios aledaños al Corredor Los Curos - Málaga (Málaga, Molagavita, San Andrés, Guaca, Santa Bárbara)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608660"/>
                  </a:ext>
                </a:extLst>
              </a:tr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de acción y estimación de presupuesto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52463"/>
                  </a:ext>
                </a:extLst>
              </a:tr>
              <a:tr h="2152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7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Definición y estimación cuantitativa de intervenciones para la Gestión del Riesgo en el corredor.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925569"/>
                  </a:ext>
                </a:extLst>
              </a:tr>
            </a:tbl>
          </a:graphicData>
        </a:graphic>
      </p:graphicFrame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9C639AD3-A498-CB4E-9F8D-1738E4FD40A4}"/>
              </a:ext>
            </a:extLst>
          </p:cNvPr>
          <p:cNvSpPr/>
          <p:nvPr/>
        </p:nvSpPr>
        <p:spPr>
          <a:xfrm>
            <a:off x="908048" y="1626617"/>
            <a:ext cx="10445752" cy="345539"/>
          </a:xfrm>
          <a:prstGeom prst="roundRect">
            <a:avLst/>
          </a:prstGeom>
          <a:solidFill>
            <a:srgbClr val="1C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Actividades programadas para el primer semestre de 2020</a:t>
            </a:r>
          </a:p>
        </p:txBody>
      </p:sp>
    </p:spTree>
    <p:extLst>
      <p:ext uri="{BB962C8B-B14F-4D97-AF65-F5344CB8AC3E}">
        <p14:creationId xmlns:p14="http://schemas.microsoft.com/office/powerpoint/2010/main" val="311158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09E0901-2EEE-9B4D-AF46-42D39E2E3D02}"/>
              </a:ext>
            </a:extLst>
          </p:cNvPr>
          <p:cNvSpPr/>
          <p:nvPr/>
        </p:nvSpPr>
        <p:spPr>
          <a:xfrm>
            <a:off x="695181" y="353339"/>
            <a:ext cx="82495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4400" b="1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de cumplimiento.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600" dirty="0">
                <a:solidFill>
                  <a:srgbClr val="1C37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Cronograma para la pavimentación total</a:t>
            </a:r>
            <a:endParaRPr lang="es-CO" sz="4400" dirty="0">
              <a:solidFill>
                <a:srgbClr val="1C37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D74D612-82F0-E247-A79E-200F907CF062}"/>
              </a:ext>
            </a:extLst>
          </p:cNvPr>
          <p:cNvSpPr/>
          <p:nvPr/>
        </p:nvSpPr>
        <p:spPr>
          <a:xfrm>
            <a:off x="8944755" y="559528"/>
            <a:ext cx="2074889" cy="3723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1C3771"/>
                </a:solidFill>
              </a:rPr>
              <a:t>Los Curos - Málaga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E4312DF9-F0C7-9D44-A853-B631ED1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3128"/>
            <a:ext cx="2743200" cy="365125"/>
          </a:xfrm>
        </p:spPr>
        <p:txBody>
          <a:bodyPr/>
          <a:lstStyle/>
          <a:p>
            <a:fld id="{E5ADC51D-E36A-5E40-8C57-EB355354B68D}" type="slidenum">
              <a:rPr lang="es-CO" b="1" smtClean="0">
                <a:solidFill>
                  <a:srgbClr val="1C3771"/>
                </a:solidFill>
              </a:rPr>
              <a:t>9</a:t>
            </a:fld>
            <a:endParaRPr lang="es-CO" b="1" dirty="0">
              <a:solidFill>
                <a:srgbClr val="1C377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F37FE95-B8D2-2A4D-8169-B24C943C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70904"/>
              </p:ext>
            </p:extLst>
          </p:nvPr>
        </p:nvGraphicFramePr>
        <p:xfrm>
          <a:off x="840658" y="1759667"/>
          <a:ext cx="10513142" cy="3516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656723968"/>
                    </a:ext>
                  </a:extLst>
                </a:gridCol>
                <a:gridCol w="6944032">
                  <a:extLst>
                    <a:ext uri="{9D8B030D-6E8A-4147-A177-3AD203B41FA5}">
                      <a16:colId xmlns:a16="http://schemas.microsoft.com/office/drawing/2014/main" val="2784951661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ACTIVIDADES DE CUMPLIMIENTO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ACCIONES</a:t>
                      </a:r>
                      <a:endParaRPr lang="es-CO" sz="1800" b="1" i="0" u="none" strike="noStrike" dirty="0">
                        <a:solidFill>
                          <a:srgbClr val="1C377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7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Verificación condiciones existentes del corredor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15/jul/2019 y 13/</a:t>
                      </a:r>
                      <a:r>
                        <a:rPr lang="es-ES" sz="1800" b="1" u="sng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/2019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realizó la verificación de las condiciones existentes en el corredor.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(folios 39-45)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68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Identificación de las necesidades del corredor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b="1" i="0" u="sng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Entre el 21/oct/2019 y el 27/dic/2019</a:t>
                      </a:r>
                      <a:r>
                        <a:rPr lang="es-E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se procedió a identificar las necesidades del corredor. </a:t>
                      </a:r>
                      <a:r>
                        <a:rPr lang="es-ES" sz="1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(folio 46)</a:t>
                      </a:r>
                      <a:endParaRPr lang="es-ES" sz="180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8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Recopilación de los Estudios y Diseños Existentes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12/</a:t>
                      </a:r>
                      <a:r>
                        <a:rPr lang="es-ES" sz="1800" b="1" u="sng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8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/2019 y el 25/oct/2019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realizó la recopilación y análisis de los Estudios y Diseños existentes sobre el corredor Los Curos – Málaga.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 47)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73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1C377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Evaluación de los Estudios y Diseños existentes</a:t>
                      </a:r>
                    </a:p>
                  </a:txBody>
                  <a:tcPr marL="108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Entre el </a:t>
                      </a:r>
                      <a:r>
                        <a:rPr lang="es-ES" sz="1800" b="1" i="0" u="sng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28/oct/2019 y el 27/dic/2019</a:t>
                      </a:r>
                      <a:r>
                        <a:rPr lang="es-E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se procedió a realizar la evaluación de los 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Estudios y Diseños existentes</a:t>
                      </a: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s-ES" sz="1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(folio 48-49)</a:t>
                      </a:r>
                    </a:p>
                  </a:txBody>
                  <a:tcPr marL="180000" marR="180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49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804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8B47F812C1624D9D19D3C855C5D5E3" ma:contentTypeVersion="11" ma:contentTypeDescription="Crear nuevo documento." ma:contentTypeScope="" ma:versionID="06573f42ebd7ad09ff4876ed6bba4fc7">
  <xsd:schema xmlns:xsd="http://www.w3.org/2001/XMLSchema" xmlns:xs="http://www.w3.org/2001/XMLSchema" xmlns:p="http://schemas.microsoft.com/office/2006/metadata/properties" xmlns:ns3="c6f8e9ab-f419-4eae-bf00-4935dd3147aa" xmlns:ns4="5ccff321-5096-4273-8105-154e00743c50" targetNamespace="http://schemas.microsoft.com/office/2006/metadata/properties" ma:root="true" ma:fieldsID="99c3889eceacdb2e27b4f0d8e6082d83" ns3:_="" ns4:_="">
    <xsd:import namespace="c6f8e9ab-f419-4eae-bf00-4935dd3147aa"/>
    <xsd:import namespace="5ccff321-5096-4273-8105-154e00743c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e9ab-f419-4eae-bf00-4935dd314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ff321-5096-4273-8105-154e00743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2CC62-4AA9-422F-B871-71B818B7EB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59EE02-0588-4C25-822E-B2377CC0E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f8e9ab-f419-4eae-bf00-4935dd3147aa"/>
    <ds:schemaRef ds:uri="5ccff321-5096-4273-8105-154e00743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188435-3309-4369-B533-5224EA81EA25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c6f8e9ab-f419-4eae-bf00-4935dd3147a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ccff321-5096-4273-8105-154e00743c5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3448</Words>
  <Application>Microsoft Office PowerPoint</Application>
  <PresentationFormat>Panorámica</PresentationFormat>
  <Paragraphs>371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Wingdings</vt:lpstr>
      <vt:lpstr>Tema de Office</vt:lpstr>
      <vt:lpstr>Acción popular No. 68001-23-33-000-2015-00847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Carlos Enrique Fajardo Arevalo</cp:lastModifiedBy>
  <cp:revision>81</cp:revision>
  <cp:lastPrinted>2020-02-20T00:01:37Z</cp:lastPrinted>
  <dcterms:created xsi:type="dcterms:W3CDTF">2020-02-17T14:41:32Z</dcterms:created>
  <dcterms:modified xsi:type="dcterms:W3CDTF">2020-03-04T16:10:32Z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0x010100FF8B47F812C1624D9D19D3C855C5D5E3</vt:lpwstr>
  </property>
</Properties>
</file>