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890" r:id="rId2"/>
    <p:sldId id="909" r:id="rId3"/>
    <p:sldId id="892" r:id="rId4"/>
    <p:sldId id="893" r:id="rId5"/>
    <p:sldId id="894" r:id="rId6"/>
    <p:sldId id="895" r:id="rId7"/>
    <p:sldId id="903" r:id="rId8"/>
    <p:sldId id="896" r:id="rId9"/>
    <p:sldId id="904" r:id="rId10"/>
    <p:sldId id="897" r:id="rId11"/>
    <p:sldId id="905" r:id="rId12"/>
    <p:sldId id="898" r:id="rId13"/>
    <p:sldId id="899" r:id="rId14"/>
    <p:sldId id="901" r:id="rId15"/>
    <p:sldId id="902" r:id="rId16"/>
    <p:sldId id="906" r:id="rId17"/>
    <p:sldId id="907" r:id="rId18"/>
    <p:sldId id="908" r:id="rId1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ncy Velasquez Osorio" initials="NVO" lastIdx="3" clrIdx="0">
    <p:extLst>
      <p:ext uri="{19B8F6BF-5375-455C-9EA6-DF929625EA0E}">
        <p15:presenceInfo xmlns:p15="http://schemas.microsoft.com/office/powerpoint/2012/main" userId="Nancy Velasquez Osor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4" d="100"/>
          <a:sy n="64" d="100"/>
        </p:scale>
        <p:origin x="97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8F0DEB-D135-42AA-821C-5E29DE9F7C99}" type="doc">
      <dgm:prSet loTypeId="urn:microsoft.com/office/officeart/2005/8/layout/hierarchy6" loCatId="hierarchy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es-CO"/>
        </a:p>
      </dgm:t>
    </dgm:pt>
    <dgm:pt modelId="{16C82D78-C6FC-46F9-A843-A4BF527A47DF}" type="pres">
      <dgm:prSet presAssocID="{A58F0DEB-D135-42AA-821C-5E29DE9F7C9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303693C-622F-493D-9A9D-4881DBEBE1FF}" type="pres">
      <dgm:prSet presAssocID="{A58F0DEB-D135-42AA-821C-5E29DE9F7C99}" presName="hierFlow" presStyleCnt="0"/>
      <dgm:spPr/>
    </dgm:pt>
    <dgm:pt modelId="{2A15493C-8501-474D-A328-46D348E2842C}" type="pres">
      <dgm:prSet presAssocID="{A58F0DEB-D135-42AA-821C-5E29DE9F7C9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B24E83A-5B0C-4AE0-A2FE-85483754D0B9}" type="pres">
      <dgm:prSet presAssocID="{A58F0DEB-D135-42AA-821C-5E29DE9F7C99}" presName="bgShapesFlow" presStyleCnt="0"/>
      <dgm:spPr/>
    </dgm:pt>
  </dgm:ptLst>
  <dgm:cxnLst>
    <dgm:cxn modelId="{1DDCD779-E486-4E2E-961E-5D05478BA4E9}" type="presOf" srcId="{A58F0DEB-D135-42AA-821C-5E29DE9F7C99}" destId="{16C82D78-C6FC-46F9-A843-A4BF527A47DF}" srcOrd="0" destOrd="0" presId="urn:microsoft.com/office/officeart/2005/8/layout/hierarchy6"/>
    <dgm:cxn modelId="{04799476-9C2A-4039-9A01-8660ADFE6B98}" type="presParOf" srcId="{16C82D78-C6FC-46F9-A843-A4BF527A47DF}" destId="{9303693C-622F-493D-9A9D-4881DBEBE1FF}" srcOrd="0" destOrd="0" presId="urn:microsoft.com/office/officeart/2005/8/layout/hierarchy6"/>
    <dgm:cxn modelId="{7B307FFE-A1DA-481D-9543-2E2AC9063C78}" type="presParOf" srcId="{9303693C-622F-493D-9A9D-4881DBEBE1FF}" destId="{2A15493C-8501-474D-A328-46D348E2842C}" srcOrd="0" destOrd="0" presId="urn:microsoft.com/office/officeart/2005/8/layout/hierarchy6"/>
    <dgm:cxn modelId="{897BA7B2-4873-4DBD-AFA1-86424E3FCA4A}" type="presParOf" srcId="{16C82D78-C6FC-46F9-A843-A4BF527A47DF}" destId="{2B24E83A-5B0C-4AE0-A2FE-85483754D0B9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233E91-8072-43D7-B0A9-0C9D7EE72E4E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17D22E96-BBE3-4AAC-A0AD-2B4993D08FF4}">
      <dgm:prSet phldrT="[Texto]" custT="1"/>
      <dgm:spPr/>
      <dgm:t>
        <a:bodyPr/>
        <a:lstStyle/>
        <a:p>
          <a:pPr algn="ctr"/>
          <a:r>
            <a:rPr lang="es-MX" sz="180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ANÁLISIS DE FACTORES DE</a:t>
          </a:r>
        </a:p>
        <a:p>
          <a:pPr algn="ctr"/>
          <a:r>
            <a:rPr lang="es-MX" sz="180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AMENAZA POR MM</a:t>
          </a:r>
          <a:endParaRPr lang="es-CO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88B129-9C25-46C9-B511-E42F2E98B417}" type="parTrans" cxnId="{0231790E-AD41-4BBA-A492-8EFF5792F91D}">
      <dgm:prSet/>
      <dgm:spPr/>
      <dgm:t>
        <a:bodyPr/>
        <a:lstStyle/>
        <a:p>
          <a:endParaRPr lang="es-CO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438243-ADBD-461C-94C8-30E4141CEF9B}" type="sibTrans" cxnId="{0231790E-AD41-4BBA-A492-8EFF5792F91D}">
      <dgm:prSet/>
      <dgm:spPr/>
      <dgm:t>
        <a:bodyPr/>
        <a:lstStyle/>
        <a:p>
          <a:endParaRPr lang="es-CO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3E2818-27BC-4F01-ADFB-5EC4AC338CA7}" type="asst">
      <dgm:prSet phldrT="[Texto]" custT="1"/>
      <dgm:spPr/>
      <dgm:t>
        <a:bodyPr/>
        <a:lstStyle/>
        <a:p>
          <a:r>
            <a:rPr lang="es-CO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Coberturas Generales Identificación Ortho mosaico</a:t>
          </a:r>
        </a:p>
        <a:p>
          <a:r>
            <a:rPr lang="es-CO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Catálogo de eventos </a:t>
          </a:r>
        </a:p>
      </dgm:t>
    </dgm:pt>
    <dgm:pt modelId="{95318F5B-B75C-4856-A20B-B89D7CD92EA1}" type="parTrans" cxnId="{BA68E4F4-38A9-4A77-A8F1-9181306F7C49}">
      <dgm:prSet/>
      <dgm:spPr/>
      <dgm:t>
        <a:bodyPr/>
        <a:lstStyle/>
        <a:p>
          <a:endParaRPr lang="es-CO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19635B-A5DC-4D9A-A727-B364D7B081BF}" type="sibTrans" cxnId="{BA68E4F4-38A9-4A77-A8F1-9181306F7C49}">
      <dgm:prSet/>
      <dgm:spPr/>
      <dgm:t>
        <a:bodyPr/>
        <a:lstStyle/>
        <a:p>
          <a:endParaRPr lang="es-CO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11779F-1A69-4DC9-8776-BB99189BC45A}">
      <dgm:prSet phldrT="[Texto]" custT="1"/>
      <dgm:spPr/>
      <dgm:t>
        <a:bodyPr/>
        <a:lstStyle/>
        <a:p>
          <a:r>
            <a:rPr lang="es-CO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Cobertura</a:t>
          </a:r>
        </a:p>
        <a:p>
          <a:r>
            <a:rPr lang="es-CO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Capacidad de Suelo</a:t>
          </a:r>
        </a:p>
        <a:p>
          <a:r>
            <a:rPr lang="es-CO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Geología</a:t>
          </a:r>
        </a:p>
      </dgm:t>
    </dgm:pt>
    <dgm:pt modelId="{BFE66D70-8AF9-4439-BDFF-03FCE6E7D2B1}" type="parTrans" cxnId="{4169067E-8FBC-4B81-A8DF-7D61CD1FD682}">
      <dgm:prSet/>
      <dgm:spPr/>
      <dgm:t>
        <a:bodyPr/>
        <a:lstStyle/>
        <a:p>
          <a:endParaRPr lang="es-CO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DED682-761A-4FB2-93B7-567C2D0E3EC7}" type="sibTrans" cxnId="{4169067E-8FBC-4B81-A8DF-7D61CD1FD682}">
      <dgm:prSet/>
      <dgm:spPr/>
      <dgm:t>
        <a:bodyPr/>
        <a:lstStyle/>
        <a:p>
          <a:endParaRPr lang="es-CO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26B4DE-F704-4BD9-A1A6-353341D42085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O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Clima Actual – Clima Futuro</a:t>
          </a:r>
        </a:p>
        <a:p>
          <a:pPr>
            <a:buFont typeface="Wingdings" panose="05000000000000000000" pitchFamily="2" charset="2"/>
            <a:buNone/>
          </a:pPr>
          <a:r>
            <a:rPr lang="es-CO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Precipitación Anual</a:t>
          </a:r>
        </a:p>
        <a:p>
          <a:pPr>
            <a:buFont typeface="Wingdings" panose="05000000000000000000" pitchFamily="2" charset="2"/>
            <a:buNone/>
          </a:pPr>
          <a:r>
            <a:rPr lang="es-CO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Drenajes</a:t>
          </a:r>
        </a:p>
      </dgm:t>
    </dgm:pt>
    <dgm:pt modelId="{41195D4A-3C84-4B2B-8128-77EFB35C901C}" type="parTrans" cxnId="{2AF6EAD4-402F-4BB9-AC04-9BF773FED075}">
      <dgm:prSet/>
      <dgm:spPr/>
      <dgm:t>
        <a:bodyPr/>
        <a:lstStyle/>
        <a:p>
          <a:endParaRPr lang="es-CO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98C488-D3DB-4937-907E-67D0D6FA1234}" type="sibTrans" cxnId="{2AF6EAD4-402F-4BB9-AC04-9BF773FED075}">
      <dgm:prSet/>
      <dgm:spPr/>
      <dgm:t>
        <a:bodyPr/>
        <a:lstStyle/>
        <a:p>
          <a:endParaRPr lang="es-CO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87072-ED2A-4508-88E2-009BF63A4B81}">
      <dgm:prSet phldrT="[Texto]" custT="1"/>
      <dgm:spPr/>
      <dgm:t>
        <a:bodyPr/>
        <a:lstStyle/>
        <a:p>
          <a:pPr>
            <a:buFont typeface="Wingdings" panose="05000000000000000000" pitchFamily="2" charset="2"/>
            <a:buNone/>
          </a:pPr>
          <a:r>
            <a:rPr lang="es-CO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Reptación</a:t>
          </a:r>
        </a:p>
        <a:p>
          <a:pPr>
            <a:buFont typeface="Arial" panose="020B0604020202020204" pitchFamily="34" charset="0"/>
            <a:buChar char="•"/>
          </a:pPr>
          <a:r>
            <a:rPr lang="es-CO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Movimientos en Masa y Taludes</a:t>
          </a:r>
        </a:p>
        <a:p>
          <a:pPr>
            <a:buFont typeface="Arial" panose="020B0604020202020204" pitchFamily="34" charset="0"/>
            <a:buChar char="•"/>
          </a:pPr>
          <a:r>
            <a:rPr lang="es-CO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Susceptibilidad a Deslizamiento</a:t>
          </a:r>
        </a:p>
      </dgm:t>
    </dgm:pt>
    <dgm:pt modelId="{560065A5-CCD5-471D-8927-EDE9306E3761}" type="parTrans" cxnId="{ADC57D01-A83D-4B37-9765-4FCF6E6B994F}">
      <dgm:prSet/>
      <dgm:spPr/>
      <dgm:t>
        <a:bodyPr/>
        <a:lstStyle/>
        <a:p>
          <a:endParaRPr lang="es-CO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03BF12-694F-451E-B673-AB0C8AC89EB2}" type="sibTrans" cxnId="{ADC57D01-A83D-4B37-9765-4FCF6E6B994F}">
      <dgm:prSet/>
      <dgm:spPr/>
      <dgm:t>
        <a:bodyPr/>
        <a:lstStyle/>
        <a:p>
          <a:endParaRPr lang="es-CO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7ACE22-27EC-4490-AC31-B31722FCBF51}" type="pres">
      <dgm:prSet presAssocID="{39233E91-8072-43D7-B0A9-0C9D7EE72E4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8A2130E-03C8-4D65-B797-EC7842785484}" type="pres">
      <dgm:prSet presAssocID="{17D22E96-BBE3-4AAC-A0AD-2B4993D08FF4}" presName="hierRoot1" presStyleCnt="0">
        <dgm:presLayoutVars>
          <dgm:hierBranch val="init"/>
        </dgm:presLayoutVars>
      </dgm:prSet>
      <dgm:spPr/>
    </dgm:pt>
    <dgm:pt modelId="{DF81D606-F3DC-420A-B884-9BE29C98139A}" type="pres">
      <dgm:prSet presAssocID="{17D22E96-BBE3-4AAC-A0AD-2B4993D08FF4}" presName="rootComposite1" presStyleCnt="0"/>
      <dgm:spPr/>
    </dgm:pt>
    <dgm:pt modelId="{E0A2A31E-A633-4535-8A76-57919012048F}" type="pres">
      <dgm:prSet presAssocID="{17D22E96-BBE3-4AAC-A0AD-2B4993D08FF4}" presName="rootText1" presStyleLbl="node0" presStyleIdx="0" presStyleCnt="1" custScaleX="206234" custLinFactNeighborX="2632" custLinFactNeighborY="-37754">
        <dgm:presLayoutVars>
          <dgm:chPref val="3"/>
        </dgm:presLayoutVars>
      </dgm:prSet>
      <dgm:spPr/>
    </dgm:pt>
    <dgm:pt modelId="{A5C229BE-CED1-4F61-839D-7958C5AA6123}" type="pres">
      <dgm:prSet presAssocID="{17D22E96-BBE3-4AAC-A0AD-2B4993D08FF4}" presName="rootConnector1" presStyleLbl="node1" presStyleIdx="0" presStyleCnt="0"/>
      <dgm:spPr/>
    </dgm:pt>
    <dgm:pt modelId="{92E81F06-9CF2-4AA5-9B8B-F88987E59561}" type="pres">
      <dgm:prSet presAssocID="{17D22E96-BBE3-4AAC-A0AD-2B4993D08FF4}" presName="hierChild2" presStyleCnt="0"/>
      <dgm:spPr/>
    </dgm:pt>
    <dgm:pt modelId="{5F50C66C-58FE-4829-B87A-16EAF98C60F2}" type="pres">
      <dgm:prSet presAssocID="{BFE66D70-8AF9-4439-BDFF-03FCE6E7D2B1}" presName="Name37" presStyleLbl="parChTrans1D2" presStyleIdx="0" presStyleCnt="4"/>
      <dgm:spPr/>
    </dgm:pt>
    <dgm:pt modelId="{4080256E-B33C-4536-A505-B963831313D1}" type="pres">
      <dgm:prSet presAssocID="{9511779F-1A69-4DC9-8776-BB99189BC45A}" presName="hierRoot2" presStyleCnt="0">
        <dgm:presLayoutVars>
          <dgm:hierBranch val="init"/>
        </dgm:presLayoutVars>
      </dgm:prSet>
      <dgm:spPr/>
    </dgm:pt>
    <dgm:pt modelId="{134615B1-16FD-402D-966F-0AE12778A1A4}" type="pres">
      <dgm:prSet presAssocID="{9511779F-1A69-4DC9-8776-BB99189BC45A}" presName="rootComposite" presStyleCnt="0"/>
      <dgm:spPr/>
    </dgm:pt>
    <dgm:pt modelId="{D6CC1CE5-45FB-4EB2-811C-562213F3B153}" type="pres">
      <dgm:prSet presAssocID="{9511779F-1A69-4DC9-8776-BB99189BC45A}" presName="rootText" presStyleLbl="node2" presStyleIdx="0" presStyleCnt="3" custScaleY="234348" custLinFactNeighborX="-19316" custLinFactNeighborY="-46000">
        <dgm:presLayoutVars>
          <dgm:chPref val="3"/>
        </dgm:presLayoutVars>
      </dgm:prSet>
      <dgm:spPr/>
    </dgm:pt>
    <dgm:pt modelId="{CA3BC5E2-80B1-452E-9AAA-8CA6D2C9A0B4}" type="pres">
      <dgm:prSet presAssocID="{9511779F-1A69-4DC9-8776-BB99189BC45A}" presName="rootConnector" presStyleLbl="node2" presStyleIdx="0" presStyleCnt="3"/>
      <dgm:spPr/>
    </dgm:pt>
    <dgm:pt modelId="{DFFA0914-51AB-4736-AB82-FA7E6437FF3E}" type="pres">
      <dgm:prSet presAssocID="{9511779F-1A69-4DC9-8776-BB99189BC45A}" presName="hierChild4" presStyleCnt="0"/>
      <dgm:spPr/>
    </dgm:pt>
    <dgm:pt modelId="{51362394-1713-4613-9582-1A395C72FAD3}" type="pres">
      <dgm:prSet presAssocID="{9511779F-1A69-4DC9-8776-BB99189BC45A}" presName="hierChild5" presStyleCnt="0"/>
      <dgm:spPr/>
    </dgm:pt>
    <dgm:pt modelId="{A45657D3-21D3-4D7F-8734-AFEDBDBD7B3D}" type="pres">
      <dgm:prSet presAssocID="{41195D4A-3C84-4B2B-8128-77EFB35C901C}" presName="Name37" presStyleLbl="parChTrans1D2" presStyleIdx="1" presStyleCnt="4"/>
      <dgm:spPr/>
    </dgm:pt>
    <dgm:pt modelId="{B3A63427-72D9-4264-A5E5-9B8E66904D53}" type="pres">
      <dgm:prSet presAssocID="{4326B4DE-F704-4BD9-A1A6-353341D42085}" presName="hierRoot2" presStyleCnt="0">
        <dgm:presLayoutVars>
          <dgm:hierBranch val="init"/>
        </dgm:presLayoutVars>
      </dgm:prSet>
      <dgm:spPr/>
    </dgm:pt>
    <dgm:pt modelId="{CF43860C-F919-4B4A-A42B-1F99A34E5AA8}" type="pres">
      <dgm:prSet presAssocID="{4326B4DE-F704-4BD9-A1A6-353341D42085}" presName="rootComposite" presStyleCnt="0"/>
      <dgm:spPr/>
    </dgm:pt>
    <dgm:pt modelId="{A904A858-51C9-45FF-974D-0E88B2E92A58}" type="pres">
      <dgm:prSet presAssocID="{4326B4DE-F704-4BD9-A1A6-353341D42085}" presName="rootText" presStyleLbl="node2" presStyleIdx="1" presStyleCnt="3" custScaleX="109768" custScaleY="244865" custLinFactNeighborX="2587" custLinFactNeighborY="-46000">
        <dgm:presLayoutVars>
          <dgm:chPref val="3"/>
        </dgm:presLayoutVars>
      </dgm:prSet>
      <dgm:spPr/>
    </dgm:pt>
    <dgm:pt modelId="{08C08787-DD6A-4A52-BA6C-088B4B5C036D}" type="pres">
      <dgm:prSet presAssocID="{4326B4DE-F704-4BD9-A1A6-353341D42085}" presName="rootConnector" presStyleLbl="node2" presStyleIdx="1" presStyleCnt="3"/>
      <dgm:spPr/>
    </dgm:pt>
    <dgm:pt modelId="{0772583F-C37C-4F2F-8371-058027C4B71F}" type="pres">
      <dgm:prSet presAssocID="{4326B4DE-F704-4BD9-A1A6-353341D42085}" presName="hierChild4" presStyleCnt="0"/>
      <dgm:spPr/>
    </dgm:pt>
    <dgm:pt modelId="{58A9A64B-C71A-4E9B-A6EC-37E44EABCE80}" type="pres">
      <dgm:prSet presAssocID="{4326B4DE-F704-4BD9-A1A6-353341D42085}" presName="hierChild5" presStyleCnt="0"/>
      <dgm:spPr/>
    </dgm:pt>
    <dgm:pt modelId="{F65DE319-8E0F-4FED-A869-EFD831D87376}" type="pres">
      <dgm:prSet presAssocID="{560065A5-CCD5-471D-8927-EDE9306E3761}" presName="Name37" presStyleLbl="parChTrans1D2" presStyleIdx="2" presStyleCnt="4"/>
      <dgm:spPr/>
    </dgm:pt>
    <dgm:pt modelId="{4CB3D651-1999-4A75-B6D7-A9E49EAA2120}" type="pres">
      <dgm:prSet presAssocID="{E9987072-ED2A-4508-88E2-009BF63A4B81}" presName="hierRoot2" presStyleCnt="0">
        <dgm:presLayoutVars>
          <dgm:hierBranch val="init"/>
        </dgm:presLayoutVars>
      </dgm:prSet>
      <dgm:spPr/>
    </dgm:pt>
    <dgm:pt modelId="{EC5196A4-B7E6-4E06-BC2E-1A49818BD837}" type="pres">
      <dgm:prSet presAssocID="{E9987072-ED2A-4508-88E2-009BF63A4B81}" presName="rootComposite" presStyleCnt="0"/>
      <dgm:spPr/>
    </dgm:pt>
    <dgm:pt modelId="{22834A3A-0954-44E1-8A8D-3080AD43BCC6}" type="pres">
      <dgm:prSet presAssocID="{E9987072-ED2A-4508-88E2-009BF63A4B81}" presName="rootText" presStyleLbl="node2" presStyleIdx="2" presStyleCnt="3" custScaleY="223503" custLinFactNeighborX="39" custLinFactNeighborY="-45742">
        <dgm:presLayoutVars>
          <dgm:chPref val="3"/>
        </dgm:presLayoutVars>
      </dgm:prSet>
      <dgm:spPr/>
    </dgm:pt>
    <dgm:pt modelId="{24BD2D37-8771-46C7-92AD-1C06C2EB76C5}" type="pres">
      <dgm:prSet presAssocID="{E9987072-ED2A-4508-88E2-009BF63A4B81}" presName="rootConnector" presStyleLbl="node2" presStyleIdx="2" presStyleCnt="3"/>
      <dgm:spPr/>
    </dgm:pt>
    <dgm:pt modelId="{2FF1547A-581E-4D9D-A810-BBE53E09BE04}" type="pres">
      <dgm:prSet presAssocID="{E9987072-ED2A-4508-88E2-009BF63A4B81}" presName="hierChild4" presStyleCnt="0"/>
      <dgm:spPr/>
    </dgm:pt>
    <dgm:pt modelId="{2D500E95-4534-4BA0-8B1C-976C9ABFD265}" type="pres">
      <dgm:prSet presAssocID="{E9987072-ED2A-4508-88E2-009BF63A4B81}" presName="hierChild5" presStyleCnt="0"/>
      <dgm:spPr/>
    </dgm:pt>
    <dgm:pt modelId="{1DBABC0B-1A13-4DE0-9C29-0CD294BBC60C}" type="pres">
      <dgm:prSet presAssocID="{17D22E96-BBE3-4AAC-A0AD-2B4993D08FF4}" presName="hierChild3" presStyleCnt="0"/>
      <dgm:spPr/>
    </dgm:pt>
    <dgm:pt modelId="{F0C8D66C-0D18-4E11-B428-7D40C1A29799}" type="pres">
      <dgm:prSet presAssocID="{95318F5B-B75C-4856-A20B-B89D7CD92EA1}" presName="Name111" presStyleLbl="parChTrans1D2" presStyleIdx="3" presStyleCnt="4"/>
      <dgm:spPr/>
    </dgm:pt>
    <dgm:pt modelId="{0989D210-1FCD-40A3-893A-F4B62AEF50F8}" type="pres">
      <dgm:prSet presAssocID="{193E2818-27BC-4F01-ADFB-5EC4AC338CA7}" presName="hierRoot3" presStyleCnt="0">
        <dgm:presLayoutVars>
          <dgm:hierBranch val="init"/>
        </dgm:presLayoutVars>
      </dgm:prSet>
      <dgm:spPr/>
    </dgm:pt>
    <dgm:pt modelId="{26F02F2A-F01C-4A07-BAD6-6174A699C596}" type="pres">
      <dgm:prSet presAssocID="{193E2818-27BC-4F01-ADFB-5EC4AC338CA7}" presName="rootComposite3" presStyleCnt="0"/>
      <dgm:spPr/>
    </dgm:pt>
    <dgm:pt modelId="{92CC7438-AA29-44AA-BC70-C564F0281185}" type="pres">
      <dgm:prSet presAssocID="{193E2818-27BC-4F01-ADFB-5EC4AC338CA7}" presName="rootText3" presStyleLbl="asst1" presStyleIdx="0" presStyleCnt="1" custScaleX="183220" custLinFactNeighborX="8341" custLinFactNeighborY="-29156">
        <dgm:presLayoutVars>
          <dgm:chPref val="3"/>
        </dgm:presLayoutVars>
      </dgm:prSet>
      <dgm:spPr/>
    </dgm:pt>
    <dgm:pt modelId="{59FAF540-96EB-4C92-B80E-4CF38D8878D7}" type="pres">
      <dgm:prSet presAssocID="{193E2818-27BC-4F01-ADFB-5EC4AC338CA7}" presName="rootConnector3" presStyleLbl="asst1" presStyleIdx="0" presStyleCnt="1"/>
      <dgm:spPr/>
    </dgm:pt>
    <dgm:pt modelId="{60D3CBF6-47D5-47C7-878F-B7E5A69E8367}" type="pres">
      <dgm:prSet presAssocID="{193E2818-27BC-4F01-ADFB-5EC4AC338CA7}" presName="hierChild6" presStyleCnt="0"/>
      <dgm:spPr/>
    </dgm:pt>
    <dgm:pt modelId="{EDC2E7C9-96D0-4A12-9200-36C84FEC48EA}" type="pres">
      <dgm:prSet presAssocID="{193E2818-27BC-4F01-ADFB-5EC4AC338CA7}" presName="hierChild7" presStyleCnt="0"/>
      <dgm:spPr/>
    </dgm:pt>
  </dgm:ptLst>
  <dgm:cxnLst>
    <dgm:cxn modelId="{ADC57D01-A83D-4B37-9765-4FCF6E6B994F}" srcId="{17D22E96-BBE3-4AAC-A0AD-2B4993D08FF4}" destId="{E9987072-ED2A-4508-88E2-009BF63A4B81}" srcOrd="3" destOrd="0" parTransId="{560065A5-CCD5-471D-8927-EDE9306E3761}" sibTransId="{1803BF12-694F-451E-B673-AB0C8AC89EB2}"/>
    <dgm:cxn modelId="{0231790E-AD41-4BBA-A492-8EFF5792F91D}" srcId="{39233E91-8072-43D7-B0A9-0C9D7EE72E4E}" destId="{17D22E96-BBE3-4AAC-A0AD-2B4993D08FF4}" srcOrd="0" destOrd="0" parTransId="{1288B129-9C25-46C9-B511-E42F2E98B417}" sibTransId="{13438243-ADBD-461C-94C8-30E4141CEF9B}"/>
    <dgm:cxn modelId="{BD515621-1724-4E2B-B89E-1A30777B6C0F}" type="presOf" srcId="{E9987072-ED2A-4508-88E2-009BF63A4B81}" destId="{24BD2D37-8771-46C7-92AD-1C06C2EB76C5}" srcOrd="1" destOrd="0" presId="urn:microsoft.com/office/officeart/2005/8/layout/orgChart1"/>
    <dgm:cxn modelId="{CBEDDA2A-2C1B-43BD-9B29-4D7DC7955DCC}" type="presOf" srcId="{193E2818-27BC-4F01-ADFB-5EC4AC338CA7}" destId="{59FAF540-96EB-4C92-B80E-4CF38D8878D7}" srcOrd="1" destOrd="0" presId="urn:microsoft.com/office/officeart/2005/8/layout/orgChart1"/>
    <dgm:cxn modelId="{C4EE5F32-60F1-4347-9825-0CB1E80B4CFD}" type="presOf" srcId="{4326B4DE-F704-4BD9-A1A6-353341D42085}" destId="{A904A858-51C9-45FF-974D-0E88B2E92A58}" srcOrd="0" destOrd="0" presId="urn:microsoft.com/office/officeart/2005/8/layout/orgChart1"/>
    <dgm:cxn modelId="{01A95E42-EEBB-4828-8CFC-78512C931C7D}" type="presOf" srcId="{95318F5B-B75C-4856-A20B-B89D7CD92EA1}" destId="{F0C8D66C-0D18-4E11-B428-7D40C1A29799}" srcOrd="0" destOrd="0" presId="urn:microsoft.com/office/officeart/2005/8/layout/orgChart1"/>
    <dgm:cxn modelId="{EDDF826D-3930-4CB0-B74E-E144A780F3DD}" type="presOf" srcId="{193E2818-27BC-4F01-ADFB-5EC4AC338CA7}" destId="{92CC7438-AA29-44AA-BC70-C564F0281185}" srcOrd="0" destOrd="0" presId="urn:microsoft.com/office/officeart/2005/8/layout/orgChart1"/>
    <dgm:cxn modelId="{7892D16F-6279-4D72-AE45-19D23A0941B6}" type="presOf" srcId="{E9987072-ED2A-4508-88E2-009BF63A4B81}" destId="{22834A3A-0954-44E1-8A8D-3080AD43BCC6}" srcOrd="0" destOrd="0" presId="urn:microsoft.com/office/officeart/2005/8/layout/orgChart1"/>
    <dgm:cxn modelId="{4169067E-8FBC-4B81-A8DF-7D61CD1FD682}" srcId="{17D22E96-BBE3-4AAC-A0AD-2B4993D08FF4}" destId="{9511779F-1A69-4DC9-8776-BB99189BC45A}" srcOrd="1" destOrd="0" parTransId="{BFE66D70-8AF9-4439-BDFF-03FCE6E7D2B1}" sibTransId="{FFDED682-761A-4FB2-93B7-567C2D0E3EC7}"/>
    <dgm:cxn modelId="{F7B8AD8C-22FD-4E88-8C79-B282F25E4FB0}" type="presOf" srcId="{4326B4DE-F704-4BD9-A1A6-353341D42085}" destId="{08C08787-DD6A-4A52-BA6C-088B4B5C036D}" srcOrd="1" destOrd="0" presId="urn:microsoft.com/office/officeart/2005/8/layout/orgChart1"/>
    <dgm:cxn modelId="{BFB7FA9D-9EED-4D7B-A37E-B7F596B07302}" type="presOf" srcId="{17D22E96-BBE3-4AAC-A0AD-2B4993D08FF4}" destId="{E0A2A31E-A633-4535-8A76-57919012048F}" srcOrd="0" destOrd="0" presId="urn:microsoft.com/office/officeart/2005/8/layout/orgChart1"/>
    <dgm:cxn modelId="{91C89BA2-82A5-46B5-8319-0E2331843DB6}" type="presOf" srcId="{17D22E96-BBE3-4AAC-A0AD-2B4993D08FF4}" destId="{A5C229BE-CED1-4F61-839D-7958C5AA6123}" srcOrd="1" destOrd="0" presId="urn:microsoft.com/office/officeart/2005/8/layout/orgChart1"/>
    <dgm:cxn modelId="{E0BF13A5-5A1F-4179-B6BC-3A43FD670812}" type="presOf" srcId="{9511779F-1A69-4DC9-8776-BB99189BC45A}" destId="{CA3BC5E2-80B1-452E-9AAA-8CA6D2C9A0B4}" srcOrd="1" destOrd="0" presId="urn:microsoft.com/office/officeart/2005/8/layout/orgChart1"/>
    <dgm:cxn modelId="{121176B1-0134-4A7C-88B2-30D53C125963}" type="presOf" srcId="{39233E91-8072-43D7-B0A9-0C9D7EE72E4E}" destId="{F47ACE22-27EC-4490-AC31-B31722FCBF51}" srcOrd="0" destOrd="0" presId="urn:microsoft.com/office/officeart/2005/8/layout/orgChart1"/>
    <dgm:cxn modelId="{100EBACB-3A8C-47A6-A59C-7E66056CA9E2}" type="presOf" srcId="{41195D4A-3C84-4B2B-8128-77EFB35C901C}" destId="{A45657D3-21D3-4D7F-8734-AFEDBDBD7B3D}" srcOrd="0" destOrd="0" presId="urn:microsoft.com/office/officeart/2005/8/layout/orgChart1"/>
    <dgm:cxn modelId="{2AF6EAD4-402F-4BB9-AC04-9BF773FED075}" srcId="{17D22E96-BBE3-4AAC-A0AD-2B4993D08FF4}" destId="{4326B4DE-F704-4BD9-A1A6-353341D42085}" srcOrd="2" destOrd="0" parTransId="{41195D4A-3C84-4B2B-8128-77EFB35C901C}" sibTransId="{4598C488-D3DB-4937-907E-67D0D6FA1234}"/>
    <dgm:cxn modelId="{CD1D46DB-CA40-4B91-B3E4-5EBF39CD91B5}" type="presOf" srcId="{560065A5-CCD5-471D-8927-EDE9306E3761}" destId="{F65DE319-8E0F-4FED-A869-EFD831D87376}" srcOrd="0" destOrd="0" presId="urn:microsoft.com/office/officeart/2005/8/layout/orgChart1"/>
    <dgm:cxn modelId="{E6ABA4E0-BEAE-4C99-9DF1-57F11A368284}" type="presOf" srcId="{BFE66D70-8AF9-4439-BDFF-03FCE6E7D2B1}" destId="{5F50C66C-58FE-4829-B87A-16EAF98C60F2}" srcOrd="0" destOrd="0" presId="urn:microsoft.com/office/officeart/2005/8/layout/orgChart1"/>
    <dgm:cxn modelId="{D638B2E4-A26A-4928-906D-AD5493983037}" type="presOf" srcId="{9511779F-1A69-4DC9-8776-BB99189BC45A}" destId="{D6CC1CE5-45FB-4EB2-811C-562213F3B153}" srcOrd="0" destOrd="0" presId="urn:microsoft.com/office/officeart/2005/8/layout/orgChart1"/>
    <dgm:cxn modelId="{BA68E4F4-38A9-4A77-A8F1-9181306F7C49}" srcId="{17D22E96-BBE3-4AAC-A0AD-2B4993D08FF4}" destId="{193E2818-27BC-4F01-ADFB-5EC4AC338CA7}" srcOrd="0" destOrd="0" parTransId="{95318F5B-B75C-4856-A20B-B89D7CD92EA1}" sibTransId="{0719635B-A5DC-4D9A-A727-B364D7B081BF}"/>
    <dgm:cxn modelId="{A2F9C128-AEC8-41B6-B880-03D478858ACC}" type="presParOf" srcId="{F47ACE22-27EC-4490-AC31-B31722FCBF51}" destId="{98A2130E-03C8-4D65-B797-EC7842785484}" srcOrd="0" destOrd="0" presId="urn:microsoft.com/office/officeart/2005/8/layout/orgChart1"/>
    <dgm:cxn modelId="{16EBAC79-F0E4-4A1A-BEE5-1B1FE09FCE9B}" type="presParOf" srcId="{98A2130E-03C8-4D65-B797-EC7842785484}" destId="{DF81D606-F3DC-420A-B884-9BE29C98139A}" srcOrd="0" destOrd="0" presId="urn:microsoft.com/office/officeart/2005/8/layout/orgChart1"/>
    <dgm:cxn modelId="{3C06CFFE-32C2-43A1-9081-7C39D5433E94}" type="presParOf" srcId="{DF81D606-F3DC-420A-B884-9BE29C98139A}" destId="{E0A2A31E-A633-4535-8A76-57919012048F}" srcOrd="0" destOrd="0" presId="urn:microsoft.com/office/officeart/2005/8/layout/orgChart1"/>
    <dgm:cxn modelId="{88E47E5E-2C5B-4F4F-B9AF-F881D04001FF}" type="presParOf" srcId="{DF81D606-F3DC-420A-B884-9BE29C98139A}" destId="{A5C229BE-CED1-4F61-839D-7958C5AA6123}" srcOrd="1" destOrd="0" presId="urn:microsoft.com/office/officeart/2005/8/layout/orgChart1"/>
    <dgm:cxn modelId="{12BA0B91-1077-400F-9FBE-60FAF3F85219}" type="presParOf" srcId="{98A2130E-03C8-4D65-B797-EC7842785484}" destId="{92E81F06-9CF2-4AA5-9B8B-F88987E59561}" srcOrd="1" destOrd="0" presId="urn:microsoft.com/office/officeart/2005/8/layout/orgChart1"/>
    <dgm:cxn modelId="{FB4264DA-1060-4C2D-AE56-D51C063E6916}" type="presParOf" srcId="{92E81F06-9CF2-4AA5-9B8B-F88987E59561}" destId="{5F50C66C-58FE-4829-B87A-16EAF98C60F2}" srcOrd="0" destOrd="0" presId="urn:microsoft.com/office/officeart/2005/8/layout/orgChart1"/>
    <dgm:cxn modelId="{0A8C18C6-288C-4B32-B0A4-36C37B9B06B2}" type="presParOf" srcId="{92E81F06-9CF2-4AA5-9B8B-F88987E59561}" destId="{4080256E-B33C-4536-A505-B963831313D1}" srcOrd="1" destOrd="0" presId="urn:microsoft.com/office/officeart/2005/8/layout/orgChart1"/>
    <dgm:cxn modelId="{B55A6512-35B0-4857-8D06-54431C76BD04}" type="presParOf" srcId="{4080256E-B33C-4536-A505-B963831313D1}" destId="{134615B1-16FD-402D-966F-0AE12778A1A4}" srcOrd="0" destOrd="0" presId="urn:microsoft.com/office/officeart/2005/8/layout/orgChart1"/>
    <dgm:cxn modelId="{FBE2076C-12C9-43E1-94C6-524F81A12B21}" type="presParOf" srcId="{134615B1-16FD-402D-966F-0AE12778A1A4}" destId="{D6CC1CE5-45FB-4EB2-811C-562213F3B153}" srcOrd="0" destOrd="0" presId="urn:microsoft.com/office/officeart/2005/8/layout/orgChart1"/>
    <dgm:cxn modelId="{476D19B8-96A7-4685-8DB7-C9E254837354}" type="presParOf" srcId="{134615B1-16FD-402D-966F-0AE12778A1A4}" destId="{CA3BC5E2-80B1-452E-9AAA-8CA6D2C9A0B4}" srcOrd="1" destOrd="0" presId="urn:microsoft.com/office/officeart/2005/8/layout/orgChart1"/>
    <dgm:cxn modelId="{301DEDED-FA50-4DA2-9C89-3B2B9B517D3C}" type="presParOf" srcId="{4080256E-B33C-4536-A505-B963831313D1}" destId="{DFFA0914-51AB-4736-AB82-FA7E6437FF3E}" srcOrd="1" destOrd="0" presId="urn:microsoft.com/office/officeart/2005/8/layout/orgChart1"/>
    <dgm:cxn modelId="{62F1E97E-1BA1-44E4-8F39-30BC04AEEE4B}" type="presParOf" srcId="{4080256E-B33C-4536-A505-B963831313D1}" destId="{51362394-1713-4613-9582-1A395C72FAD3}" srcOrd="2" destOrd="0" presId="urn:microsoft.com/office/officeart/2005/8/layout/orgChart1"/>
    <dgm:cxn modelId="{58C2162D-71DB-48C2-B534-77422CDCB386}" type="presParOf" srcId="{92E81F06-9CF2-4AA5-9B8B-F88987E59561}" destId="{A45657D3-21D3-4D7F-8734-AFEDBDBD7B3D}" srcOrd="2" destOrd="0" presId="urn:microsoft.com/office/officeart/2005/8/layout/orgChart1"/>
    <dgm:cxn modelId="{46C41786-4D01-476F-9F55-4E2AA437D13A}" type="presParOf" srcId="{92E81F06-9CF2-4AA5-9B8B-F88987E59561}" destId="{B3A63427-72D9-4264-A5E5-9B8E66904D53}" srcOrd="3" destOrd="0" presId="urn:microsoft.com/office/officeart/2005/8/layout/orgChart1"/>
    <dgm:cxn modelId="{27FFDA12-7450-4561-9478-A9D6089824D6}" type="presParOf" srcId="{B3A63427-72D9-4264-A5E5-9B8E66904D53}" destId="{CF43860C-F919-4B4A-A42B-1F99A34E5AA8}" srcOrd="0" destOrd="0" presId="urn:microsoft.com/office/officeart/2005/8/layout/orgChart1"/>
    <dgm:cxn modelId="{4AE71391-422A-410D-8AB9-812A5023B8F1}" type="presParOf" srcId="{CF43860C-F919-4B4A-A42B-1F99A34E5AA8}" destId="{A904A858-51C9-45FF-974D-0E88B2E92A58}" srcOrd="0" destOrd="0" presId="urn:microsoft.com/office/officeart/2005/8/layout/orgChart1"/>
    <dgm:cxn modelId="{EA80B7C1-BF40-4051-9C50-135CEC5C6424}" type="presParOf" srcId="{CF43860C-F919-4B4A-A42B-1F99A34E5AA8}" destId="{08C08787-DD6A-4A52-BA6C-088B4B5C036D}" srcOrd="1" destOrd="0" presId="urn:microsoft.com/office/officeart/2005/8/layout/orgChart1"/>
    <dgm:cxn modelId="{ACA2AF39-CE11-45D6-A5A8-956936D0E683}" type="presParOf" srcId="{B3A63427-72D9-4264-A5E5-9B8E66904D53}" destId="{0772583F-C37C-4F2F-8371-058027C4B71F}" srcOrd="1" destOrd="0" presId="urn:microsoft.com/office/officeart/2005/8/layout/orgChart1"/>
    <dgm:cxn modelId="{0863D29D-DA74-4CE8-9AE3-5F5D78826635}" type="presParOf" srcId="{B3A63427-72D9-4264-A5E5-9B8E66904D53}" destId="{58A9A64B-C71A-4E9B-A6EC-37E44EABCE80}" srcOrd="2" destOrd="0" presId="urn:microsoft.com/office/officeart/2005/8/layout/orgChart1"/>
    <dgm:cxn modelId="{2566721B-02DB-4DED-A133-794432A2BFC0}" type="presParOf" srcId="{92E81F06-9CF2-4AA5-9B8B-F88987E59561}" destId="{F65DE319-8E0F-4FED-A869-EFD831D87376}" srcOrd="4" destOrd="0" presId="urn:microsoft.com/office/officeart/2005/8/layout/orgChart1"/>
    <dgm:cxn modelId="{C05F4251-87EA-419B-83A8-C19901833434}" type="presParOf" srcId="{92E81F06-9CF2-4AA5-9B8B-F88987E59561}" destId="{4CB3D651-1999-4A75-B6D7-A9E49EAA2120}" srcOrd="5" destOrd="0" presId="urn:microsoft.com/office/officeart/2005/8/layout/orgChart1"/>
    <dgm:cxn modelId="{532B2907-270A-4523-8BE9-446D6E920629}" type="presParOf" srcId="{4CB3D651-1999-4A75-B6D7-A9E49EAA2120}" destId="{EC5196A4-B7E6-4E06-BC2E-1A49818BD837}" srcOrd="0" destOrd="0" presId="urn:microsoft.com/office/officeart/2005/8/layout/orgChart1"/>
    <dgm:cxn modelId="{9B544616-8153-44CC-8203-97BDAE0BF33A}" type="presParOf" srcId="{EC5196A4-B7E6-4E06-BC2E-1A49818BD837}" destId="{22834A3A-0954-44E1-8A8D-3080AD43BCC6}" srcOrd="0" destOrd="0" presId="urn:microsoft.com/office/officeart/2005/8/layout/orgChart1"/>
    <dgm:cxn modelId="{A68DDE59-12AA-4336-AE17-A187568355E6}" type="presParOf" srcId="{EC5196A4-B7E6-4E06-BC2E-1A49818BD837}" destId="{24BD2D37-8771-46C7-92AD-1C06C2EB76C5}" srcOrd="1" destOrd="0" presId="urn:microsoft.com/office/officeart/2005/8/layout/orgChart1"/>
    <dgm:cxn modelId="{CD083027-1AEA-4A07-AFE0-C260CB371D51}" type="presParOf" srcId="{4CB3D651-1999-4A75-B6D7-A9E49EAA2120}" destId="{2FF1547A-581E-4D9D-A810-BBE53E09BE04}" srcOrd="1" destOrd="0" presId="urn:microsoft.com/office/officeart/2005/8/layout/orgChart1"/>
    <dgm:cxn modelId="{9129E3C2-D4AF-49FB-AAC5-6F8B2085AF0F}" type="presParOf" srcId="{4CB3D651-1999-4A75-B6D7-A9E49EAA2120}" destId="{2D500E95-4534-4BA0-8B1C-976C9ABFD265}" srcOrd="2" destOrd="0" presId="urn:microsoft.com/office/officeart/2005/8/layout/orgChart1"/>
    <dgm:cxn modelId="{E3AA5924-080E-454B-892C-C2DA7BBB0CFD}" type="presParOf" srcId="{98A2130E-03C8-4D65-B797-EC7842785484}" destId="{1DBABC0B-1A13-4DE0-9C29-0CD294BBC60C}" srcOrd="2" destOrd="0" presId="urn:microsoft.com/office/officeart/2005/8/layout/orgChart1"/>
    <dgm:cxn modelId="{C9852A41-2E8E-4D07-B9EC-102EBE18C734}" type="presParOf" srcId="{1DBABC0B-1A13-4DE0-9C29-0CD294BBC60C}" destId="{F0C8D66C-0D18-4E11-B428-7D40C1A29799}" srcOrd="0" destOrd="0" presId="urn:microsoft.com/office/officeart/2005/8/layout/orgChart1"/>
    <dgm:cxn modelId="{7CFB8EE9-5F2B-46D8-8B4C-3B465513F5DD}" type="presParOf" srcId="{1DBABC0B-1A13-4DE0-9C29-0CD294BBC60C}" destId="{0989D210-1FCD-40A3-893A-F4B62AEF50F8}" srcOrd="1" destOrd="0" presId="urn:microsoft.com/office/officeart/2005/8/layout/orgChart1"/>
    <dgm:cxn modelId="{FD42E9A3-A69B-49DC-A456-BECB2A380086}" type="presParOf" srcId="{0989D210-1FCD-40A3-893A-F4B62AEF50F8}" destId="{26F02F2A-F01C-4A07-BAD6-6174A699C596}" srcOrd="0" destOrd="0" presId="urn:microsoft.com/office/officeart/2005/8/layout/orgChart1"/>
    <dgm:cxn modelId="{85C506AA-B154-4CB0-86EE-8A630F6465D3}" type="presParOf" srcId="{26F02F2A-F01C-4A07-BAD6-6174A699C596}" destId="{92CC7438-AA29-44AA-BC70-C564F0281185}" srcOrd="0" destOrd="0" presId="urn:microsoft.com/office/officeart/2005/8/layout/orgChart1"/>
    <dgm:cxn modelId="{250EF414-F343-4404-B23B-9F51B08F61B9}" type="presParOf" srcId="{26F02F2A-F01C-4A07-BAD6-6174A699C596}" destId="{59FAF540-96EB-4C92-B80E-4CF38D8878D7}" srcOrd="1" destOrd="0" presId="urn:microsoft.com/office/officeart/2005/8/layout/orgChart1"/>
    <dgm:cxn modelId="{944C5FF3-984C-4A40-8875-601806027CBF}" type="presParOf" srcId="{0989D210-1FCD-40A3-893A-F4B62AEF50F8}" destId="{60D3CBF6-47D5-47C7-878F-B7E5A69E8367}" srcOrd="1" destOrd="0" presId="urn:microsoft.com/office/officeart/2005/8/layout/orgChart1"/>
    <dgm:cxn modelId="{E60195CB-08B9-48D6-A5EB-B0EDF9B34FAD}" type="presParOf" srcId="{0989D210-1FCD-40A3-893A-F4B62AEF50F8}" destId="{EDC2E7C9-96D0-4A12-9200-36C84FEC48E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C8D66C-0D18-4E11-B428-7D40C1A29799}">
      <dsp:nvSpPr>
        <dsp:cNvPr id="0" name=""/>
        <dsp:cNvSpPr/>
      </dsp:nvSpPr>
      <dsp:spPr>
        <a:xfrm>
          <a:off x="3511903" y="861143"/>
          <a:ext cx="91440" cy="543573"/>
        </a:xfrm>
        <a:custGeom>
          <a:avLst/>
          <a:gdLst/>
          <a:ahLst/>
          <a:cxnLst/>
          <a:rect l="0" t="0" r="0" b="0"/>
          <a:pathLst>
            <a:path>
              <a:moveTo>
                <a:pt x="128234" y="0"/>
              </a:moveTo>
              <a:lnTo>
                <a:pt x="128234" y="543573"/>
              </a:lnTo>
              <a:lnTo>
                <a:pt x="45720" y="54357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5DE319-8E0F-4FED-A869-EFD831D87376}">
      <dsp:nvSpPr>
        <dsp:cNvPr id="0" name=""/>
        <dsp:cNvSpPr/>
      </dsp:nvSpPr>
      <dsp:spPr>
        <a:xfrm>
          <a:off x="3640138" y="861143"/>
          <a:ext cx="2123425" cy="11929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2155"/>
              </a:lnTo>
              <a:lnTo>
                <a:pt x="2123425" y="1012155"/>
              </a:lnTo>
              <a:lnTo>
                <a:pt x="2123425" y="119299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5657D3-21D3-4D7F-8734-AFEDBDBD7B3D}">
      <dsp:nvSpPr>
        <dsp:cNvPr id="0" name=""/>
        <dsp:cNvSpPr/>
      </dsp:nvSpPr>
      <dsp:spPr>
        <a:xfrm>
          <a:off x="3593643" y="861143"/>
          <a:ext cx="91440" cy="1190774"/>
        </a:xfrm>
        <a:custGeom>
          <a:avLst/>
          <a:gdLst/>
          <a:ahLst/>
          <a:cxnLst/>
          <a:rect l="0" t="0" r="0" b="0"/>
          <a:pathLst>
            <a:path>
              <a:moveTo>
                <a:pt x="46495" y="0"/>
              </a:moveTo>
              <a:lnTo>
                <a:pt x="46495" y="1009934"/>
              </a:lnTo>
              <a:lnTo>
                <a:pt x="45720" y="1009934"/>
              </a:lnTo>
              <a:lnTo>
                <a:pt x="45720" y="119077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50C66C-58FE-4829-B87A-16EAF98C60F2}">
      <dsp:nvSpPr>
        <dsp:cNvPr id="0" name=""/>
        <dsp:cNvSpPr/>
      </dsp:nvSpPr>
      <dsp:spPr>
        <a:xfrm>
          <a:off x="1094046" y="861143"/>
          <a:ext cx="2546092" cy="1190774"/>
        </a:xfrm>
        <a:custGeom>
          <a:avLst/>
          <a:gdLst/>
          <a:ahLst/>
          <a:cxnLst/>
          <a:rect l="0" t="0" r="0" b="0"/>
          <a:pathLst>
            <a:path>
              <a:moveTo>
                <a:pt x="2546092" y="0"/>
              </a:moveTo>
              <a:lnTo>
                <a:pt x="2546092" y="1009934"/>
              </a:lnTo>
              <a:lnTo>
                <a:pt x="0" y="1009934"/>
              </a:lnTo>
              <a:lnTo>
                <a:pt x="0" y="119077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A2A31E-A633-4535-8A76-57919012048F}">
      <dsp:nvSpPr>
        <dsp:cNvPr id="0" name=""/>
        <dsp:cNvSpPr/>
      </dsp:nvSpPr>
      <dsp:spPr>
        <a:xfrm>
          <a:off x="1864167" y="0"/>
          <a:ext cx="3551942" cy="86114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ANÁLISIS DE FACTORES DE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AMENAZA POR MM</a:t>
          </a:r>
          <a:endParaRPr lang="es-CO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64167" y="0"/>
        <a:ext cx="3551942" cy="861143"/>
      </dsp:txXfrm>
    </dsp:sp>
    <dsp:sp modelId="{D6CC1CE5-45FB-4EB2-811C-562213F3B153}">
      <dsp:nvSpPr>
        <dsp:cNvPr id="0" name=""/>
        <dsp:cNvSpPr/>
      </dsp:nvSpPr>
      <dsp:spPr>
        <a:xfrm>
          <a:off x="232902" y="2051918"/>
          <a:ext cx="1722287" cy="201807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Cobertura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Capacidad de Suelo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Geología</a:t>
          </a:r>
        </a:p>
      </dsp:txBody>
      <dsp:txXfrm>
        <a:off x="232902" y="2051918"/>
        <a:ext cx="1722287" cy="2018073"/>
      </dsp:txXfrm>
    </dsp:sp>
    <dsp:sp modelId="{A904A858-51C9-45FF-974D-0E88B2E92A58}">
      <dsp:nvSpPr>
        <dsp:cNvPr id="0" name=""/>
        <dsp:cNvSpPr/>
      </dsp:nvSpPr>
      <dsp:spPr>
        <a:xfrm>
          <a:off x="2694103" y="2051918"/>
          <a:ext cx="1890520" cy="210863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O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Clima Actual – Clima Futuro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CO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Precipitación Anual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CO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Drenajes</a:t>
          </a:r>
        </a:p>
      </dsp:txBody>
      <dsp:txXfrm>
        <a:off x="2694103" y="2051918"/>
        <a:ext cx="1890520" cy="2108639"/>
      </dsp:txXfrm>
    </dsp:sp>
    <dsp:sp modelId="{22834A3A-0954-44E1-8A8D-3080AD43BCC6}">
      <dsp:nvSpPr>
        <dsp:cNvPr id="0" name=""/>
        <dsp:cNvSpPr/>
      </dsp:nvSpPr>
      <dsp:spPr>
        <a:xfrm>
          <a:off x="4902420" y="2054139"/>
          <a:ext cx="1722287" cy="192468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CO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Reptación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O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Movimientos en Masa y Taludes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O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Susceptibilidad a Deslizamiento</a:t>
          </a:r>
        </a:p>
      </dsp:txBody>
      <dsp:txXfrm>
        <a:off x="4902420" y="2054139"/>
        <a:ext cx="1722287" cy="1924682"/>
      </dsp:txXfrm>
    </dsp:sp>
    <dsp:sp modelId="{92CC7438-AA29-44AA-BC70-C564F0281185}">
      <dsp:nvSpPr>
        <dsp:cNvPr id="0" name=""/>
        <dsp:cNvSpPr/>
      </dsp:nvSpPr>
      <dsp:spPr>
        <a:xfrm>
          <a:off x="402048" y="974145"/>
          <a:ext cx="3155575" cy="86114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Coberturas Generales Identificación Ortho mosaico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Catálogo de eventos </a:t>
          </a:r>
        </a:p>
      </dsp:txBody>
      <dsp:txXfrm>
        <a:off x="402048" y="974145"/>
        <a:ext cx="3155575" cy="861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23E307-3C12-49DC-8E56-3DC28ACB52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CEB05D-1114-4751-A1A6-782811DC2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AED7FE-81A0-4580-B804-EE5DFDA1E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4E94-3CD0-4A61-9F00-932ED52451B6}" type="datetimeFigureOut">
              <a:rPr lang="es-MX" smtClean="0"/>
              <a:t>19/03/2020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0AB256-92DC-4B14-90B8-5BDFF69DC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7D2DA3-5B95-4644-BA74-70668699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F728-D1FA-4CA0-AD10-473B17C678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098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64B4AD-1502-4207-BAEB-CD822982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FB5E33-34AF-4AF1-A911-C6DB8D0AB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2320C1-6955-459C-B1F9-52A30A5DE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4E94-3CD0-4A61-9F00-932ED52451B6}" type="datetimeFigureOut">
              <a:rPr lang="es-MX" smtClean="0"/>
              <a:t>19/03/2020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9E70BE-D2D3-4A4A-A828-E80E54605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C30BCD-4242-42ED-B318-3705C63B8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F728-D1FA-4CA0-AD10-473B17C678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034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0FF2336-A957-4839-8908-3FFC47372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C793C1-075D-447C-A313-57C13FBB6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B2859F-18E5-4F70-8D0D-40C7238DD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4E94-3CD0-4A61-9F00-932ED52451B6}" type="datetimeFigureOut">
              <a:rPr lang="es-MX" smtClean="0"/>
              <a:t>19/03/2020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B756CA-1172-4E16-B82F-6D953DB45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DD7F71-D9D4-451A-83D6-903DF4E70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F728-D1FA-4CA0-AD10-473B17C678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5037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B13A42-B5BE-4F28-BB11-A906E91A6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EBCBF3-C0BA-406F-A5BC-CB90A9E3F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9E1774-335E-45AB-A7F0-34BFFE3FA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4E94-3CD0-4A61-9F00-932ED52451B6}" type="datetimeFigureOut">
              <a:rPr lang="es-MX" smtClean="0"/>
              <a:t>19/03/2020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031CEC-A8EC-42EE-8201-29D08AD2E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29C805-755C-4AB8-BC61-7A5330BF7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F728-D1FA-4CA0-AD10-473B17C678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370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787A0E-2BE1-460D-9185-18EB53D48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78A730-E377-4DD0-8F6A-B36356B7C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C95D49-6979-47CC-842B-E1DF87612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4E94-3CD0-4A61-9F00-932ED52451B6}" type="datetimeFigureOut">
              <a:rPr lang="es-MX" smtClean="0"/>
              <a:t>19/03/2020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E3640D-38BD-4FE8-9812-7FD8DBC28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315846-7694-40B3-886E-2DCD6869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F728-D1FA-4CA0-AD10-473B17C678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0461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BE960-C5EC-4443-9769-F3F90E9B7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0F9B56-CBE3-43E5-958D-1E4E17E70F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3F65A7B-F295-4E52-B798-4EDCDDD30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5E5BC6-E25B-4319-B6EB-1A680223B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4E94-3CD0-4A61-9F00-932ED52451B6}" type="datetimeFigureOut">
              <a:rPr lang="es-MX" smtClean="0"/>
              <a:t>19/03/2020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F0D1DF-CD8D-441C-BA2B-8E554201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970493-A96A-4DCE-937E-FC7A37952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F728-D1FA-4CA0-AD10-473B17C678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1052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D0F270-E5C4-477D-8F96-182DC5F30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C86961-6682-4901-9A0D-0BB455613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ED65D1-B9C3-40C0-85B2-D477CBBD1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94C1662-9A70-4F3B-B2D5-65563D1813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301D534-056E-4EF2-A702-80E691F9F0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9C7B233-723D-4E39-94AD-F7EDDC6E5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4E94-3CD0-4A61-9F00-932ED52451B6}" type="datetimeFigureOut">
              <a:rPr lang="es-MX" smtClean="0"/>
              <a:t>19/03/2020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91AA692-E727-4958-8BD1-10ECDE9D4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35A816-2907-4C47-BDEC-386E9C9CE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F728-D1FA-4CA0-AD10-473B17C678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032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344F27-D8DC-4DFA-9E83-BE540207F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5997078-408E-4481-9ECB-EAB597E3F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4E94-3CD0-4A61-9F00-932ED52451B6}" type="datetimeFigureOut">
              <a:rPr lang="es-MX" smtClean="0"/>
              <a:t>19/03/2020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DF59FE6-9CED-4BC9-89FE-42CDC892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A2ECD2B-0833-43FE-9B74-612F8EFF5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F728-D1FA-4CA0-AD10-473B17C678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200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3EC0A5E-19F3-4EE7-A500-3C82B100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4E94-3CD0-4A61-9F00-932ED52451B6}" type="datetimeFigureOut">
              <a:rPr lang="es-MX" smtClean="0"/>
              <a:t>19/03/2020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A496D63-2369-4337-A231-3D9EF74C5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D297E11-2406-46FF-9B4D-55F7CAC5F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F728-D1FA-4CA0-AD10-473B17C678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5496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1E83DF-791E-4E27-8073-F1D1C4240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C3BC35-C2C7-4B2D-8FAA-017D2DF96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D6D5703-7BFD-4C75-8FFD-FAB87B1EE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031433-47EA-4E3E-8BB7-DF744068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4E94-3CD0-4A61-9F00-932ED52451B6}" type="datetimeFigureOut">
              <a:rPr lang="es-MX" smtClean="0"/>
              <a:t>19/03/2020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9F8954-C4BD-44DE-B0E5-B73888A30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090404-7437-4FD2-A687-A0A19A1E0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F728-D1FA-4CA0-AD10-473B17C678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6250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28A434-4F6E-417E-AEF7-77CBF6037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9FD4DFC-51CF-49EE-AEDC-072024820D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4FA1D67-612C-4270-A2AC-6F5D6056C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2110E53-66C4-44FE-A499-1CFCAFDCD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4E94-3CD0-4A61-9F00-932ED52451B6}" type="datetimeFigureOut">
              <a:rPr lang="es-MX" smtClean="0"/>
              <a:t>19/03/2020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C802A9-BC80-4688-8DC8-E72770879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EDB5BF-A3EB-4C4C-AD5B-179528AAB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F728-D1FA-4CA0-AD10-473B17C678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183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65E1FDF-720A-49F0-A01C-5CBA72FB6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7C636A-8494-4623-AF68-6506A8DC0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6CF9C1-7E6D-4049-B392-73C934EBD8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44E94-3CD0-4A61-9F00-932ED52451B6}" type="datetimeFigureOut">
              <a:rPr lang="es-MX" smtClean="0"/>
              <a:t>19/03/2020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9B8C6E-145E-4045-8CE2-55B469A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E7B2BE-FC1D-47BB-8153-2CEA26A39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7F728-D1FA-4CA0-AD10-473B17C678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816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14.jpeg"/><Relationship Id="rId4" Type="http://schemas.openxmlformats.org/officeDocument/2006/relationships/image" Target="../media/image29.jpe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7.jpeg"/><Relationship Id="rId7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.png"/><Relationship Id="rId4" Type="http://schemas.openxmlformats.org/officeDocument/2006/relationships/image" Target="../media/image32.jpe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3.png"/><Relationship Id="rId4" Type="http://schemas.openxmlformats.org/officeDocument/2006/relationships/image" Target="../media/image38.jpe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" y="0"/>
            <a:ext cx="6589479" cy="6858000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/>
          <p:cNvSpPr txBox="1"/>
          <p:nvPr/>
        </p:nvSpPr>
        <p:spPr>
          <a:xfrm>
            <a:off x="6931603" y="1372668"/>
            <a:ext cx="4417348" cy="208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s-ES" sz="25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2° FORO DE </a:t>
            </a:r>
          </a:p>
          <a:p>
            <a:pPr>
              <a:lnSpc>
                <a:spcPts val="4000"/>
              </a:lnSpc>
            </a:pPr>
            <a:r>
              <a:rPr lang="es-ES" sz="25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GESTION DEL RIESGO Y</a:t>
            </a:r>
          </a:p>
          <a:p>
            <a:pPr>
              <a:lnSpc>
                <a:spcPts val="4000"/>
              </a:lnSpc>
            </a:pPr>
            <a:r>
              <a:rPr lang="es-ES" sz="25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VARIABILIDAD CLIMATICA</a:t>
            </a:r>
          </a:p>
          <a:p>
            <a:pPr>
              <a:lnSpc>
                <a:spcPts val="4000"/>
              </a:lnSpc>
            </a:pPr>
            <a:r>
              <a:rPr lang="es-ES" sz="25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VULNERABILIDAD SOCIAL</a:t>
            </a:r>
            <a:endParaRPr lang="es-CO" sz="2500" b="1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36" y="296101"/>
            <a:ext cx="4119126" cy="78046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132" y="5642811"/>
            <a:ext cx="2375902" cy="102981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6129893-7F86-4C6D-9442-CC579B21F8CC}"/>
              </a:ext>
            </a:extLst>
          </p:cNvPr>
          <p:cNvSpPr txBox="1"/>
          <p:nvPr/>
        </p:nvSpPr>
        <p:spPr>
          <a:xfrm>
            <a:off x="6931603" y="4632545"/>
            <a:ext cx="424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Subdirección de Prevención y</a:t>
            </a:r>
          </a:p>
          <a:p>
            <a:r>
              <a:rPr lang="es-CO" b="1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Atención de Emergencias</a:t>
            </a:r>
            <a:endParaRPr lang="es-MX" sz="1100" dirty="0">
              <a:solidFill>
                <a:srgbClr val="1F4E7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CD6F9F5-DA62-43AA-A395-2968E8D30867}"/>
              </a:ext>
            </a:extLst>
          </p:cNvPr>
          <p:cNvSpPr txBox="1"/>
          <p:nvPr/>
        </p:nvSpPr>
        <p:spPr>
          <a:xfrm>
            <a:off x="6902060" y="3778820"/>
            <a:ext cx="4975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i="1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CORREDOR GEOTECNICO VIA 55T02 </a:t>
            </a:r>
          </a:p>
          <a:p>
            <a:pPr algn="ctr"/>
            <a:r>
              <a:rPr lang="es-MX" i="1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Vía Nacional Málaga – Los Curos (Santander)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A5A5E2F8-E0CF-4EF0-A7A4-9675C1E71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719" y="5682993"/>
            <a:ext cx="2904802" cy="91208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5B608-3C51-4730-B763-656C86828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835" y="-861391"/>
            <a:ext cx="5364486" cy="861391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" y="6541819"/>
            <a:ext cx="30975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11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Fuente: Propia – </a:t>
            </a:r>
            <a:r>
              <a:rPr lang="es-CO" sz="11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Orhomosaico</a:t>
            </a:r>
            <a:r>
              <a:rPr lang="es-CO" sz="11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CO" sz="11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Drone</a:t>
            </a:r>
            <a:endParaRPr lang="es-CO" sz="11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18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04981" y="211443"/>
            <a:ext cx="6575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2400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CORREDOR GEOTECNICO VIA 55T02 </a:t>
            </a:r>
          </a:p>
          <a:p>
            <a:pPr algn="ctr"/>
            <a:r>
              <a:rPr lang="es-MX" sz="2400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Vía Nacional Málaga – Los Curos (Santander)</a:t>
            </a:r>
            <a:endParaRPr lang="es-CO" sz="2400" dirty="0">
              <a:solidFill>
                <a:srgbClr val="1F4E7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6742201" y="39530"/>
            <a:ext cx="5391476" cy="5078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AMENAZA Y VULNERABILIDAD</a:t>
            </a:r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Elaboración propia, 2019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D689468C-573C-437C-8D27-72769C525B37}"/>
              </a:ext>
            </a:extLst>
          </p:cNvPr>
          <p:cNvSpPr/>
          <p:nvPr/>
        </p:nvSpPr>
        <p:spPr>
          <a:xfrm>
            <a:off x="6887457" y="2709620"/>
            <a:ext cx="4911463" cy="276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s-MX" sz="11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C0EAC75A-61E8-4019-8B07-274AC11E9F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679370"/>
              </p:ext>
            </p:extLst>
          </p:nvPr>
        </p:nvGraphicFramePr>
        <p:xfrm>
          <a:off x="7842492" y="1018489"/>
          <a:ext cx="3630037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30037">
                  <a:extLst>
                    <a:ext uri="{9D8B030D-6E8A-4147-A177-3AD203B41FA5}">
                      <a16:colId xmlns:a16="http://schemas.microsoft.com/office/drawing/2014/main" val="1262239203"/>
                    </a:ext>
                  </a:extLst>
                </a:gridCol>
              </a:tblGrid>
              <a:tr h="552840">
                <a:tc>
                  <a:txBody>
                    <a:bodyPr/>
                    <a:lstStyle/>
                    <a:p>
                      <a:pPr algn="ctr"/>
                      <a:r>
                        <a:rPr lang="es-CO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VULNERABILIDAD  SOCIAL Y AMBIENTAL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1982968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DA79B995-0212-4E66-A233-921B04338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743" y="1689024"/>
            <a:ext cx="2873537" cy="406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0132C18-590A-46E0-AA63-58DF86790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306" y="1689024"/>
            <a:ext cx="2873536" cy="406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5E40FD8-3292-45E4-8581-9A831FC89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14" y="1689024"/>
            <a:ext cx="2873537" cy="40680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EEA600E-F105-4BD2-89C6-0C29F9E335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28" y="5977616"/>
            <a:ext cx="2470329" cy="77566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E183CAE8-7089-42F7-9B51-70165CC8A8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553" y="5885736"/>
            <a:ext cx="1635476" cy="860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78B26A0-A8C3-40DD-B0E3-0B7E933CB1FF}"/>
              </a:ext>
            </a:extLst>
          </p:cNvPr>
          <p:cNvSpPr txBox="1"/>
          <p:nvPr/>
        </p:nvSpPr>
        <p:spPr>
          <a:xfrm>
            <a:off x="2703284" y="1163702"/>
            <a:ext cx="3257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MOVIMIENTOS EN MASA</a:t>
            </a:r>
          </a:p>
        </p:txBody>
      </p:sp>
    </p:spTree>
    <p:extLst>
      <p:ext uri="{BB962C8B-B14F-4D97-AF65-F5344CB8AC3E}">
        <p14:creationId xmlns:p14="http://schemas.microsoft.com/office/powerpoint/2010/main" val="1753501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67095" y="597288"/>
            <a:ext cx="6575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2400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CORREDOR GEOTECNICO VIA 55T02 </a:t>
            </a:r>
          </a:p>
          <a:p>
            <a:pPr algn="ctr"/>
            <a:r>
              <a:rPr lang="es-MX" sz="2400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Vía Nacional Málaga – Los Curos (Santander)</a:t>
            </a:r>
            <a:endParaRPr lang="es-CO" sz="2400" dirty="0">
              <a:solidFill>
                <a:srgbClr val="1F4E7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Elaboración propia, 2019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D689468C-573C-437C-8D27-72769C525B37}"/>
              </a:ext>
            </a:extLst>
          </p:cNvPr>
          <p:cNvSpPr/>
          <p:nvPr/>
        </p:nvSpPr>
        <p:spPr>
          <a:xfrm>
            <a:off x="6887457" y="2709620"/>
            <a:ext cx="4911463" cy="276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s-MX" sz="11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C0EAC75A-61E8-4019-8B07-274AC11E9F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956867"/>
              </p:ext>
            </p:extLst>
          </p:nvPr>
        </p:nvGraphicFramePr>
        <p:xfrm>
          <a:off x="7911017" y="1998797"/>
          <a:ext cx="3630037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30037">
                  <a:extLst>
                    <a:ext uri="{9D8B030D-6E8A-4147-A177-3AD203B41FA5}">
                      <a16:colId xmlns:a16="http://schemas.microsoft.com/office/drawing/2014/main" val="1262239203"/>
                    </a:ext>
                  </a:extLst>
                </a:gridCol>
              </a:tblGrid>
              <a:tr h="552840">
                <a:tc>
                  <a:txBody>
                    <a:bodyPr/>
                    <a:lstStyle/>
                    <a:p>
                      <a:pPr algn="ctr"/>
                      <a:r>
                        <a:rPr lang="es-CO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CONSTRUCCIONES</a:t>
                      </a:r>
                    </a:p>
                    <a:p>
                      <a:pPr algn="ctr"/>
                      <a:r>
                        <a:rPr lang="es-CO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ALEDAÑAS A LA VÍA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1982968"/>
                  </a:ext>
                </a:extLst>
              </a:tr>
            </a:tbl>
          </a:graphicData>
        </a:graphic>
      </p:graphicFrame>
      <p:sp>
        <p:nvSpPr>
          <p:cNvPr id="22" name="Rectángulo 21">
            <a:extLst>
              <a:ext uri="{FF2B5EF4-FFF2-40B4-BE49-F238E27FC236}">
                <a16:creationId xmlns:a16="http://schemas.microsoft.com/office/drawing/2014/main" id="{62A33F43-730B-43B6-AC3A-D2EFECFA47A3}"/>
              </a:ext>
            </a:extLst>
          </p:cNvPr>
          <p:cNvSpPr/>
          <p:nvPr/>
        </p:nvSpPr>
        <p:spPr>
          <a:xfrm>
            <a:off x="650946" y="2986427"/>
            <a:ext cx="3240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evidencia reptación superficial y erosión sobre la margen de la vía.</a:t>
            </a:r>
            <a:endParaRPr lang="es-MX" sz="3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5BB0883-40A4-4D84-AB8E-5928868AF776}"/>
              </a:ext>
            </a:extLst>
          </p:cNvPr>
          <p:cNvSpPr/>
          <p:nvPr/>
        </p:nvSpPr>
        <p:spPr>
          <a:xfrm>
            <a:off x="4354256" y="3200204"/>
            <a:ext cx="324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Cortes y desprendimiento de material en pendientes pronunciadas (materiales como areniscas y rocas)</a:t>
            </a:r>
            <a:endParaRPr lang="es-MX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FE77818B-8EFD-45A9-93A5-B3298448F3F3}"/>
              </a:ext>
            </a:extLst>
          </p:cNvPr>
          <p:cNvSpPr/>
          <p:nvPr/>
        </p:nvSpPr>
        <p:spPr>
          <a:xfrm>
            <a:off x="8301054" y="2923206"/>
            <a:ext cx="324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evidencian deterioro considerable en las estructuras por falta de mantenimiento y métodos de construcciones antiguos con materiales rudimentarios.</a:t>
            </a:r>
            <a:endParaRPr lang="es-MX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53A5C895-007F-4585-A4BF-892DF77775D9}"/>
              </a:ext>
            </a:extLst>
          </p:cNvPr>
          <p:cNvSpPr/>
          <p:nvPr/>
        </p:nvSpPr>
        <p:spPr>
          <a:xfrm>
            <a:off x="6742201" y="39530"/>
            <a:ext cx="5391476" cy="5078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AMENAZA Y VULNERABILIDAD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F17972AE-9CAE-48BA-8750-CFB7639D4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28" y="5977616"/>
            <a:ext cx="2470329" cy="775666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B17F5726-AEE4-485F-A7E0-F9EB01413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553" y="5885736"/>
            <a:ext cx="1635476" cy="860328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529FABF9-59D7-45FF-A7A1-F5129261AE34}"/>
              </a:ext>
            </a:extLst>
          </p:cNvPr>
          <p:cNvSpPr txBox="1"/>
          <p:nvPr/>
        </p:nvSpPr>
        <p:spPr>
          <a:xfrm>
            <a:off x="2549620" y="2349317"/>
            <a:ext cx="3257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MOVIMIENTOS EN MASA</a:t>
            </a:r>
          </a:p>
        </p:txBody>
      </p:sp>
    </p:spTree>
    <p:extLst>
      <p:ext uri="{BB962C8B-B14F-4D97-AF65-F5344CB8AC3E}">
        <p14:creationId xmlns:p14="http://schemas.microsoft.com/office/powerpoint/2010/main" val="565659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6940714" y="39530"/>
            <a:ext cx="49944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DIMENSION AMBIENTAL</a:t>
            </a:r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Elaboración propia, 2019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D689468C-573C-437C-8D27-72769C525B37}"/>
              </a:ext>
            </a:extLst>
          </p:cNvPr>
          <p:cNvSpPr/>
          <p:nvPr/>
        </p:nvSpPr>
        <p:spPr>
          <a:xfrm>
            <a:off x="6887457" y="2709620"/>
            <a:ext cx="4911463" cy="276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s-MX" sz="11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1330E20-6712-4B67-905A-9EF6CB3FC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494827"/>
              </p:ext>
            </p:extLst>
          </p:nvPr>
        </p:nvGraphicFramePr>
        <p:xfrm>
          <a:off x="282408" y="697441"/>
          <a:ext cx="11627184" cy="516178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813592">
                  <a:extLst>
                    <a:ext uri="{9D8B030D-6E8A-4147-A177-3AD203B41FA5}">
                      <a16:colId xmlns:a16="http://schemas.microsoft.com/office/drawing/2014/main" val="3465507393"/>
                    </a:ext>
                  </a:extLst>
                </a:gridCol>
                <a:gridCol w="5813592">
                  <a:extLst>
                    <a:ext uri="{9D8B030D-6E8A-4147-A177-3AD203B41FA5}">
                      <a16:colId xmlns:a16="http://schemas.microsoft.com/office/drawing/2014/main" val="3891374119"/>
                    </a:ext>
                  </a:extLst>
                </a:gridCol>
              </a:tblGrid>
              <a:tr h="352170">
                <a:tc>
                  <a:txBody>
                    <a:bodyPr/>
                    <a:lstStyle/>
                    <a:p>
                      <a:pPr algn="ctr"/>
                      <a:r>
                        <a:rPr lang="es-CO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PROBLEMATICAS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ESTADO ACTUAL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428898"/>
                  </a:ext>
                </a:extLst>
              </a:tr>
              <a:tr h="4374547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CO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Pérdida en cobertura vegetal, ecosistemas estratégicos generando desequilibrio en los mismos, mediante la expansión de la frontera agrícola y ganadera, con resultado de pérdida de especies y destrucción de hábitat para la fauna silvestre dejando incluso algunas en peligro de extinción.</a:t>
                      </a: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CO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grado de conflicto en el uso del suelo rural, determinando que el 45% del territorio total se encuentra en un uso inadecuado y muy inadecuado debido a prácticas agrícolas, cultivos semestrales, anuales y ganaderas en áreas de protección agroforestal y caza indiscriminada.</a:t>
                      </a: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CO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características del suelo de fertilidad baja y tierras que son aptas para la producción no se están cultivando y son dedicadas a usos pecuarios, pastoriles y rastrojos teniendo como efecto el incremento de la erosión y la infertilidad de los suelos de vocación agrícola y ganadera del municipio, baja productividad y rentabilidad</a:t>
                      </a: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CO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grado de vulnerabilidad sísmica de acuerdo a la falta de normatividad en construcciones en el territorio por lo cual puede generar desestabilización de taludes </a:t>
                      </a: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CO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Inadecuada protección, pérdida en la calidad y cantidad del recurso hídrico y del suelo. </a:t>
                      </a: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CO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Baja cultura de conservación de la comunidad hacia la protección y adopción de nuevas técnicas de manejo y producción.</a:t>
                      </a:r>
                      <a:endParaRPr lang="es-CO" sz="13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 algn="just">
                        <a:lnSpc>
                          <a:spcPct val="150000"/>
                        </a:lnSpc>
                        <a:buAutoNum type="arabicPeriod"/>
                      </a:pPr>
                      <a:r>
                        <a:rPr lang="es-CO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se evidencia perdida en la cobertura vegetal, ni trastornos en la vegetación endémica del sector.</a:t>
                      </a:r>
                    </a:p>
                    <a:p>
                      <a:pPr marL="228600" indent="-228600" algn="just">
                        <a:lnSpc>
                          <a:spcPct val="150000"/>
                        </a:lnSpc>
                        <a:buAutoNum type="arabicPeriod"/>
                      </a:pPr>
                      <a:r>
                        <a:rPr lang="es-CO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se tiene registro claro del uso inadecuado del suelo, se evidencia gran concordancia con el uso propuesto para el sector.</a:t>
                      </a:r>
                    </a:p>
                    <a:p>
                      <a:pPr marL="228600" indent="-228600" algn="just">
                        <a:lnSpc>
                          <a:spcPct val="150000"/>
                        </a:lnSpc>
                        <a:buAutoNum type="arabicPeriod"/>
                      </a:pPr>
                      <a:r>
                        <a:rPr lang="es-CO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suelo tiene altas posibilidades pecuarias y agrícolas sin embargo la  poca conectividad con el sector genera baja productividad y poca rentabilidad.</a:t>
                      </a:r>
                    </a:p>
                    <a:p>
                      <a:pPr marL="228600" indent="-228600" algn="just">
                        <a:lnSpc>
                          <a:spcPct val="150000"/>
                        </a:lnSpc>
                        <a:buAutoNum type="arabicPeriod"/>
                      </a:pPr>
                      <a:r>
                        <a:rPr lang="es-CO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Alta Vulnerabilidad por la amenaza de deslizamiento, se evidencia desestabilización de taludes en el margen de la vía.</a:t>
                      </a:r>
                    </a:p>
                    <a:p>
                      <a:pPr marL="228600" indent="-228600" algn="just">
                        <a:lnSpc>
                          <a:spcPct val="150000"/>
                        </a:lnSpc>
                        <a:buAutoNum type="arabicPeriod"/>
                      </a:pPr>
                      <a:r>
                        <a:rPr lang="es-CO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evidencia descuido y falta de atención con el recurso hídrico es necesario implementar acciones para la protección de los cuerpos hídricos e implementar acciones educativas agropecuarias para evitar procesos de erosión a futuro.</a:t>
                      </a:r>
                    </a:p>
                    <a:p>
                      <a:pPr marL="228600" indent="-228600" algn="just">
                        <a:lnSpc>
                          <a:spcPct val="150000"/>
                        </a:lnSpc>
                        <a:buAutoNum type="arabicPeriod"/>
                      </a:pPr>
                      <a:r>
                        <a:rPr lang="es-CO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 necesario implementar acciones educativas </a:t>
                      </a:r>
                      <a:r>
                        <a:rPr lang="es-CO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conservación de la comunidad hacia la protección y adopción de nuevas técnicas de manejo y producción.</a:t>
                      </a:r>
                      <a:endParaRPr lang="es-CO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8037821"/>
                  </a:ext>
                </a:extLst>
              </a:tr>
            </a:tbl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6E7B2A61-F7CF-436B-A8D6-60C2AB682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553" y="5885736"/>
            <a:ext cx="1635476" cy="86032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AE7F006-045E-48B8-869B-C34C463D4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28" y="5977616"/>
            <a:ext cx="2470329" cy="77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25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7937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6983643" y="-43024"/>
            <a:ext cx="47203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O" sz="2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DIMENSIÓN</a:t>
            </a:r>
          </a:p>
          <a:p>
            <a:pPr algn="ctr"/>
            <a:r>
              <a:rPr lang="es-CO" sz="2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INFRAESTRUCTURA FUNCIONAL</a:t>
            </a:r>
            <a:endParaRPr lang="es-ES" sz="2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Elaboración propia, 2019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D689468C-573C-437C-8D27-72769C525B37}"/>
              </a:ext>
            </a:extLst>
          </p:cNvPr>
          <p:cNvSpPr/>
          <p:nvPr/>
        </p:nvSpPr>
        <p:spPr>
          <a:xfrm>
            <a:off x="6887457" y="2709620"/>
            <a:ext cx="4911463" cy="276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s-MX" sz="11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1330E20-6712-4B67-905A-9EF6CB3FC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330564"/>
              </p:ext>
            </p:extLst>
          </p:nvPr>
        </p:nvGraphicFramePr>
        <p:xfrm>
          <a:off x="460375" y="1100497"/>
          <a:ext cx="11338546" cy="447717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69273">
                  <a:extLst>
                    <a:ext uri="{9D8B030D-6E8A-4147-A177-3AD203B41FA5}">
                      <a16:colId xmlns:a16="http://schemas.microsoft.com/office/drawing/2014/main" val="3465507393"/>
                    </a:ext>
                  </a:extLst>
                </a:gridCol>
                <a:gridCol w="5669273">
                  <a:extLst>
                    <a:ext uri="{9D8B030D-6E8A-4147-A177-3AD203B41FA5}">
                      <a16:colId xmlns:a16="http://schemas.microsoft.com/office/drawing/2014/main" val="3891374119"/>
                    </a:ext>
                  </a:extLst>
                </a:gridCol>
              </a:tblGrid>
              <a:tr h="330493">
                <a:tc>
                  <a:txBody>
                    <a:bodyPr/>
                    <a:lstStyle/>
                    <a:p>
                      <a:pPr algn="ctr"/>
                      <a:r>
                        <a:rPr lang="es-CO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PROBLEMATICAS </a:t>
                      </a:r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ESTADO ACTUAL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428898"/>
                  </a:ext>
                </a:extLst>
              </a:tr>
              <a:tr h="4111414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s-CO" sz="1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Escaso mantenimiento de las vías secundarias y terciarias del municipio.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s-CO" sz="1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Equipamiento para el sacrificio de ganado y porquerizas. 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s-CO" sz="1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Equipamiento acueducto urbano y rural.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s-CO" sz="1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Debilidad en el sistema de telecomunicaciones. 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s-CO" sz="1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Sistema de alcantarillado urbano y rural. 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s-CO" sz="1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Centro de bodegaje</a:t>
                      </a:r>
                      <a:r>
                        <a:rPr lang="es-CO" sz="13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s-CO" sz="13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 vías se encuentran en buen estado 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Existe equipamiento para Sacrificio de ganado y porquerizas de tipo PRIVADO.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Existente acueducto rural para el sector trabajado.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hay buena cobertura de telecomunicaciones.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hay servicio de alcantarillado Rural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existe ningún centro de bodegaje en el tramo trabajado.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8037821"/>
                  </a:ext>
                </a:extLst>
              </a:tr>
            </a:tbl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E0D64B27-0D62-43B6-8445-C6F8843F2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553" y="5885736"/>
            <a:ext cx="1635476" cy="86032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208C363-253D-4472-B49D-C502CADAE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28" y="5977616"/>
            <a:ext cx="2470329" cy="77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57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6675513" y="39530"/>
            <a:ext cx="55248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DIMENSION SOCIO-CULTURAL</a:t>
            </a:r>
            <a:endParaRPr lang="es-E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Elaboración propia, 2019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D689468C-573C-437C-8D27-72769C525B37}"/>
              </a:ext>
            </a:extLst>
          </p:cNvPr>
          <p:cNvSpPr/>
          <p:nvPr/>
        </p:nvSpPr>
        <p:spPr>
          <a:xfrm>
            <a:off x="6887457" y="2709620"/>
            <a:ext cx="4911463" cy="276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s-MX" sz="11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1330E20-6712-4B67-905A-9EF6CB3FC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075171"/>
              </p:ext>
            </p:extLst>
          </p:nvPr>
        </p:nvGraphicFramePr>
        <p:xfrm>
          <a:off x="460375" y="1100497"/>
          <a:ext cx="11338546" cy="447717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69273">
                  <a:extLst>
                    <a:ext uri="{9D8B030D-6E8A-4147-A177-3AD203B41FA5}">
                      <a16:colId xmlns:a16="http://schemas.microsoft.com/office/drawing/2014/main" val="3465507393"/>
                    </a:ext>
                  </a:extLst>
                </a:gridCol>
                <a:gridCol w="5669273">
                  <a:extLst>
                    <a:ext uri="{9D8B030D-6E8A-4147-A177-3AD203B41FA5}">
                      <a16:colId xmlns:a16="http://schemas.microsoft.com/office/drawing/2014/main" val="3891374119"/>
                    </a:ext>
                  </a:extLst>
                </a:gridCol>
              </a:tblGrid>
              <a:tr h="330493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PROBLEMATICAS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ESTADO ACTUAL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428898"/>
                  </a:ext>
                </a:extLst>
              </a:tr>
              <a:tr h="4111414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CO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C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Cobertura de servicios.</a:t>
                      </a: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C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Viviendas sin normatividad ni especificaciones técnicas de construcción sismo-resistente.</a:t>
                      </a: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C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Hacinamiento.</a:t>
                      </a: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C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Acciones de la población - Detonantes antrópicos (Deforestación, tala, quema de laderas, explotaciones con fines productivos tales como trapiches, ladrilleras, calizas, cocinas de leña entre otros, presencia de caprinos sin estabular, uso inadecuado de herbicidas y no diversificación de cultivos, expansión de la frontera agrícola – pecuaria y contaminación de causes</a:t>
                      </a:r>
                      <a:endParaRPr lang="es-CO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indent="-342900" algn="just">
                        <a:buAutoNum type="arabicPeriod"/>
                      </a:pP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cobertura de servicios es limitada.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 vivienda no tienen ningún tipo de normativa en su mayoría construidas con técnicas antiguas y materiales poco resistentes.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se evidencian problemas de hacinamiento de población.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población aledaña a la vía y la población del corregimiento de Pangote, tiene un buen comportamiento frente a la interacción con los procesos constructivos que se desarrollan, no se evidencian problemáticas fuertes o detonantes antrópicos importantes que puedan generar algún tipo de amenaza o riesgo.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8037821"/>
                  </a:ext>
                </a:extLst>
              </a:tr>
            </a:tbl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A109C59B-4DD7-46D4-897B-DCA63E6F9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553" y="5885736"/>
            <a:ext cx="1635476" cy="86032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01BEDBA-7B4D-4F9C-B168-989060ED8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28" y="5977616"/>
            <a:ext cx="2470329" cy="77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88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7368765" y="-36222"/>
            <a:ext cx="41687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O" sz="2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DIMENSION </a:t>
            </a:r>
          </a:p>
          <a:p>
            <a:pPr algn="ctr"/>
            <a:r>
              <a:rPr lang="es-CO" sz="2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POLITICO - ADMINISTRATIVO</a:t>
            </a:r>
            <a:endParaRPr lang="es-ES" sz="2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Elaboración propia, 2019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D689468C-573C-437C-8D27-72769C525B37}"/>
              </a:ext>
            </a:extLst>
          </p:cNvPr>
          <p:cNvSpPr/>
          <p:nvPr/>
        </p:nvSpPr>
        <p:spPr>
          <a:xfrm>
            <a:off x="6887457" y="2709620"/>
            <a:ext cx="4911463" cy="276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s-MX" sz="11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1330E20-6712-4B67-905A-9EF6CB3FC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537702"/>
              </p:ext>
            </p:extLst>
          </p:nvPr>
        </p:nvGraphicFramePr>
        <p:xfrm>
          <a:off x="460375" y="1100497"/>
          <a:ext cx="11338546" cy="447717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69273">
                  <a:extLst>
                    <a:ext uri="{9D8B030D-6E8A-4147-A177-3AD203B41FA5}">
                      <a16:colId xmlns:a16="http://schemas.microsoft.com/office/drawing/2014/main" val="3465507393"/>
                    </a:ext>
                  </a:extLst>
                </a:gridCol>
                <a:gridCol w="5669273">
                  <a:extLst>
                    <a:ext uri="{9D8B030D-6E8A-4147-A177-3AD203B41FA5}">
                      <a16:colId xmlns:a16="http://schemas.microsoft.com/office/drawing/2014/main" val="3891374119"/>
                    </a:ext>
                  </a:extLst>
                </a:gridCol>
              </a:tblGrid>
              <a:tr h="330493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PROBLEMATICAS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ESTADO ACTUAL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428898"/>
                  </a:ext>
                </a:extLst>
              </a:tr>
              <a:tr h="4111414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CO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Delimitación geográfica. </a:t>
                      </a: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Capacidad asociativa. </a:t>
                      </a: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Desarticulación institucional</a:t>
                      </a:r>
                      <a:endParaRPr lang="es-CO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sector se encuentra en la jurisdicción de dos municipios.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sector tiene posibilidades asociativas con la construcción de la vía  Málaga – Los Curos 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 necesario especial atención de los municipios en los procesos de conservación ambiental que deban desarrollarse.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8037821"/>
                  </a:ext>
                </a:extLst>
              </a:tr>
            </a:tbl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A07980DB-9430-40D2-8083-920E5A863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553" y="5885736"/>
            <a:ext cx="1635476" cy="86032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810F3C3-57B6-4DD2-A17D-498A874FB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28" y="5977616"/>
            <a:ext cx="2470329" cy="77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60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04981" y="211443"/>
            <a:ext cx="6575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2400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CORREDOR GEOTECNICO VIA 55T02 </a:t>
            </a:r>
          </a:p>
          <a:p>
            <a:pPr algn="ctr"/>
            <a:r>
              <a:rPr lang="es-MX" sz="2400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Vía Nacional Málaga – Los Curos (Santander)</a:t>
            </a:r>
            <a:endParaRPr lang="es-CO" sz="2400" dirty="0">
              <a:solidFill>
                <a:srgbClr val="1F4E7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7059306" y="113796"/>
            <a:ext cx="480445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REGISTRO FOTOGRAFICO</a:t>
            </a:r>
          </a:p>
          <a:p>
            <a:pPr algn="ctr"/>
            <a:endParaRPr lang="es-E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Elaboración propia, 2019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D689468C-573C-437C-8D27-72769C525B37}"/>
              </a:ext>
            </a:extLst>
          </p:cNvPr>
          <p:cNvSpPr/>
          <p:nvPr/>
        </p:nvSpPr>
        <p:spPr>
          <a:xfrm>
            <a:off x="6887457" y="2709620"/>
            <a:ext cx="4911463" cy="276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s-MX" sz="11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4307C0F-86A0-4E7B-A7B2-123D5C04A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43" y="1404000"/>
            <a:ext cx="3600000" cy="2025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78CFFC4-16C3-4EA2-9634-69B447425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46" y="3894430"/>
            <a:ext cx="3600000" cy="180000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03DD0685-5209-4743-82D7-7B9469AF8A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463" y="3534430"/>
            <a:ext cx="2880000" cy="216000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5523ADD6-7F3E-421B-9F13-7DC6D98838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463" y="1460429"/>
            <a:ext cx="3600000" cy="1800000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BF0116E9-5842-4FAB-B0D6-8420FCC785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849" y="1404000"/>
            <a:ext cx="3222914" cy="429721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D8D3162-41E5-454D-8956-B4F2EE333C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553" y="5885736"/>
            <a:ext cx="1635476" cy="86032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AB7E741-01DB-4784-89FC-32F5520A0D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28" y="5977616"/>
            <a:ext cx="2470329" cy="77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1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04981" y="211443"/>
            <a:ext cx="6575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2400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CORREDOR GEOTECNICO VIA 55T02 </a:t>
            </a:r>
          </a:p>
          <a:p>
            <a:pPr algn="ctr"/>
            <a:r>
              <a:rPr lang="es-MX" sz="2400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Vía Nacional Málaga – Los Curos (Santander)</a:t>
            </a:r>
            <a:endParaRPr lang="es-CO" sz="2400" dirty="0">
              <a:solidFill>
                <a:srgbClr val="1F4E7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Elaboración propia, 2019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D689468C-573C-437C-8D27-72769C525B37}"/>
              </a:ext>
            </a:extLst>
          </p:cNvPr>
          <p:cNvSpPr/>
          <p:nvPr/>
        </p:nvSpPr>
        <p:spPr>
          <a:xfrm>
            <a:off x="6887457" y="2709620"/>
            <a:ext cx="4911463" cy="276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s-MX" sz="11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A2BF37A-340A-498E-AA9C-625F917BB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80" y="806580"/>
            <a:ext cx="3600000" cy="271687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7D1858D-996C-48C3-A31A-1F5DD8DD33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70"/>
          <a:stretch/>
        </p:blipFill>
        <p:spPr>
          <a:xfrm>
            <a:off x="8283380" y="3588790"/>
            <a:ext cx="3600000" cy="216085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69F280A-D4D2-449B-A096-82E597F7B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96" y="3576412"/>
            <a:ext cx="4150798" cy="1940633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60701FCE-34EF-422D-B7EF-C5F64E4988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00" y="1525556"/>
            <a:ext cx="3600000" cy="16800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58FB48E-05CD-4A7E-9027-DA6104AEE7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80" y="4448271"/>
            <a:ext cx="3600000" cy="1164375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9B5BD765-944C-4783-B5B6-7464BD2208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80" y="1246530"/>
            <a:ext cx="3600000" cy="2700000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03E8E5D1-7D0A-4997-BBF7-9F706F96F9B7}"/>
              </a:ext>
            </a:extLst>
          </p:cNvPr>
          <p:cNvSpPr/>
          <p:nvPr/>
        </p:nvSpPr>
        <p:spPr>
          <a:xfrm>
            <a:off x="7059306" y="113796"/>
            <a:ext cx="480445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REGISTRO FOTOGRAFICO</a:t>
            </a:r>
          </a:p>
          <a:p>
            <a:pPr algn="ctr"/>
            <a:endParaRPr lang="es-E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B272490E-1BC6-49FB-96B7-E3D7B2351F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553" y="5885736"/>
            <a:ext cx="1635476" cy="86032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8DF8AEE0-D316-4A24-BA98-F3972AE89F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28" y="5977616"/>
            <a:ext cx="2470329" cy="77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75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04981" y="211443"/>
            <a:ext cx="6575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2400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CORREDOR GEOTECNICO VIA 55T02 </a:t>
            </a:r>
          </a:p>
          <a:p>
            <a:pPr algn="ctr"/>
            <a:r>
              <a:rPr lang="es-MX" sz="2400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Vía Nacional Málaga – Los Curos (Santander)</a:t>
            </a:r>
            <a:endParaRPr lang="es-CO" sz="2400" dirty="0">
              <a:solidFill>
                <a:srgbClr val="1F4E7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Elaboración propia, 2019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D689468C-573C-437C-8D27-72769C525B37}"/>
              </a:ext>
            </a:extLst>
          </p:cNvPr>
          <p:cNvSpPr/>
          <p:nvPr/>
        </p:nvSpPr>
        <p:spPr>
          <a:xfrm>
            <a:off x="6887457" y="2709620"/>
            <a:ext cx="4911463" cy="276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s-MX" sz="11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B8BC23C-9956-48BD-9A5E-D72FB835D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439" y="3531864"/>
            <a:ext cx="2880000" cy="216000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A04EC77E-EE3D-4419-9D4B-270A803E9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484" y="1005935"/>
            <a:ext cx="2880000" cy="2160000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36459844-8DAF-479B-9B34-3ACF39AEF4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19" y="3502512"/>
            <a:ext cx="2880000" cy="2160000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3AD21D21-A47C-4CD4-A07F-B325A84521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179" y="3549066"/>
            <a:ext cx="2880000" cy="2160000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3E588DC2-FDE1-4A8E-885C-947868BDCD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8" y="1048639"/>
            <a:ext cx="2880000" cy="2130750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51C789C0-8328-4C4C-A984-AD2E845091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179" y="1012077"/>
            <a:ext cx="2880000" cy="2160000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C1B4939A-9CF0-43B0-B65C-6F55B1A69A11}"/>
              </a:ext>
            </a:extLst>
          </p:cNvPr>
          <p:cNvSpPr/>
          <p:nvPr/>
        </p:nvSpPr>
        <p:spPr>
          <a:xfrm>
            <a:off x="7059306" y="113796"/>
            <a:ext cx="480445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REGISTRO FOTOGRAFICO</a:t>
            </a:r>
          </a:p>
          <a:p>
            <a:pPr algn="ctr"/>
            <a:endParaRPr lang="es-E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DF6E0861-34EF-4907-81DC-7B14B0D1CB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553" y="5885736"/>
            <a:ext cx="1635476" cy="86032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A466E70-E557-4F3B-8CE0-CEAA7B5EFE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28" y="5977616"/>
            <a:ext cx="2470329" cy="77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63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5ECCF6-2B92-4F2B-A086-3DC7C33A1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288" y="4837968"/>
            <a:ext cx="10785424" cy="9797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Tomado de Servicio Geológico Colombiano – Instituto Nacional de Vías, 2018. </a:t>
            </a:r>
            <a:r>
              <a:rPr lang="es-MX" sz="1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 metodológica para la evaluación del riesgo físico por movimientos en masa en la infraestructura </a:t>
            </a:r>
            <a:r>
              <a:rPr lang="es-MX" sz="1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víal</a:t>
            </a:r>
            <a:r>
              <a:rPr lang="es-MX" sz="1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s-MX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Convenio Interadministrativo 003/2018. Bogotá.</a:t>
            </a:r>
            <a:endParaRPr lang="es-MX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990F6F0A-40CD-4176-BEAF-319A6A1312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3288" y="705827"/>
            <a:ext cx="10515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3200" b="1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CORREDOR</a:t>
            </a:r>
            <a:r>
              <a:rPr lang="es-MX" sz="3200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MX" sz="3200" b="1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GEOTÉCNICO</a:t>
            </a:r>
            <a:endParaRPr lang="es-CO" sz="3200" b="1" dirty="0">
              <a:solidFill>
                <a:srgbClr val="1F4E7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ángulo 4">
            <a:extLst>
              <a:ext uri="{FF2B5EF4-FFF2-40B4-BE49-F238E27FC236}">
                <a16:creationId xmlns:a16="http://schemas.microsoft.com/office/drawing/2014/main" id="{6979A706-DCD5-441A-8173-9666F4C4800D}"/>
              </a:ext>
            </a:extLst>
          </p:cNvPr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2">
            <a:extLst>
              <a:ext uri="{FF2B5EF4-FFF2-40B4-BE49-F238E27FC236}">
                <a16:creationId xmlns:a16="http://schemas.microsoft.com/office/drawing/2014/main" id="{E0B4E44B-0F97-419D-9401-1434267D3C56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1">
            <a:extLst>
              <a:ext uri="{FF2B5EF4-FFF2-40B4-BE49-F238E27FC236}">
                <a16:creationId xmlns:a16="http://schemas.microsoft.com/office/drawing/2014/main" id="{349EC033-F096-4E2D-A0E1-E180FFBE21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2814CDC-04BE-4EC4-8F61-611AAE924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07" y="1301961"/>
            <a:ext cx="4228807" cy="347540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BF3A01A-9A72-42BA-B640-D0A45A80D4D0}"/>
              </a:ext>
            </a:extLst>
          </p:cNvPr>
          <p:cNvSpPr txBox="1"/>
          <p:nvPr/>
        </p:nvSpPr>
        <p:spPr>
          <a:xfrm>
            <a:off x="5426439" y="1516169"/>
            <a:ext cx="60622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Extensión de una ladera que alberga un tramo de carretera por encima y por debajo del nivel de la calzada, desde la divisoria superior, cota más alta, hasta la cota más baja que por lo general corresponde a una zona plana, el fondo de un río u otro curso natural de agua.</a:t>
            </a:r>
          </a:p>
          <a:p>
            <a:pPr algn="just"/>
            <a:endParaRPr lang="es-MX" sz="24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2250708-FE6D-495A-AA13-7B9CB4FE3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28" y="5977616"/>
            <a:ext cx="2470329" cy="77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3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6735892" y="39530"/>
            <a:ext cx="54040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LOCALIZACION GENERAL</a:t>
            </a:r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Elaboración propia, 2019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94302D8-063E-4C47-A5BB-0392E32A3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86" t="13610" r="33457" b="11931"/>
          <a:stretch/>
        </p:blipFill>
        <p:spPr>
          <a:xfrm>
            <a:off x="50663" y="1076950"/>
            <a:ext cx="2688314" cy="297271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EBEA31F-FDED-4214-BA4D-5C287DD702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04" t="13486" r="24091" b="10890"/>
          <a:stretch/>
        </p:blipFill>
        <p:spPr>
          <a:xfrm>
            <a:off x="2198315" y="2283498"/>
            <a:ext cx="2342536" cy="238824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EF2E7698-D4DE-4353-8AD6-68C488A9F5CF}"/>
              </a:ext>
            </a:extLst>
          </p:cNvPr>
          <p:cNvSpPr/>
          <p:nvPr/>
        </p:nvSpPr>
        <p:spPr>
          <a:xfrm>
            <a:off x="1072724" y="1790852"/>
            <a:ext cx="505390" cy="568036"/>
          </a:xfrm>
          <a:prstGeom prst="ellipse">
            <a:avLst/>
          </a:prstGeom>
          <a:noFill/>
          <a:ln w="476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5E182A4D-DDBA-46DC-AF0F-FC6B7B37D9A9}"/>
              </a:ext>
            </a:extLst>
          </p:cNvPr>
          <p:cNvCxnSpPr>
            <a:stCxn id="4" idx="5"/>
          </p:cNvCxnSpPr>
          <p:nvPr/>
        </p:nvCxnSpPr>
        <p:spPr>
          <a:xfrm>
            <a:off x="1504101" y="2275701"/>
            <a:ext cx="1421106" cy="1381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Elipse 29">
            <a:extLst>
              <a:ext uri="{FF2B5EF4-FFF2-40B4-BE49-F238E27FC236}">
                <a16:creationId xmlns:a16="http://schemas.microsoft.com/office/drawing/2014/main" id="{FFBF7D58-DD3B-49A2-ABF9-8867B5C5ADD3}"/>
              </a:ext>
            </a:extLst>
          </p:cNvPr>
          <p:cNvSpPr/>
          <p:nvPr/>
        </p:nvSpPr>
        <p:spPr>
          <a:xfrm>
            <a:off x="3928797" y="3539482"/>
            <a:ext cx="228600" cy="227150"/>
          </a:xfrm>
          <a:prstGeom prst="ellipse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D689468C-573C-437C-8D27-72769C525B37}"/>
              </a:ext>
            </a:extLst>
          </p:cNvPr>
          <p:cNvSpPr/>
          <p:nvPr/>
        </p:nvSpPr>
        <p:spPr>
          <a:xfrm>
            <a:off x="6887457" y="2709620"/>
            <a:ext cx="4911463" cy="276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s-MX" sz="11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9C68A4AD-050F-40CC-A53F-E6842EC20975}"/>
              </a:ext>
            </a:extLst>
          </p:cNvPr>
          <p:cNvSpPr/>
          <p:nvPr/>
        </p:nvSpPr>
        <p:spPr>
          <a:xfrm>
            <a:off x="664839" y="218317"/>
            <a:ext cx="5051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EVALUACION PREELIMINAR DE FACTORES DE AMENAZA Y VULNERABILIDAD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54FC7784-4F0F-4E05-9573-41253C42B6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05" t="20604" r="18163" b="10398"/>
          <a:stretch/>
        </p:blipFill>
        <p:spPr>
          <a:xfrm>
            <a:off x="4446978" y="3661474"/>
            <a:ext cx="2410831" cy="2109557"/>
          </a:xfrm>
          <a:prstGeom prst="rect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DB0B1DD8-0232-4321-BF44-9579EB0AEA8E}"/>
              </a:ext>
            </a:extLst>
          </p:cNvPr>
          <p:cNvSpPr/>
          <p:nvPr/>
        </p:nvSpPr>
        <p:spPr>
          <a:xfrm>
            <a:off x="6792279" y="583974"/>
            <a:ext cx="5046098" cy="6931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es-MX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s-MX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Municipios: </a:t>
            </a: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Molagavita y San Andrés             Corregimiento: Pangote</a:t>
            </a:r>
          </a:p>
          <a:p>
            <a:pPr>
              <a:lnSpc>
                <a:spcPct val="120000"/>
              </a:lnSpc>
            </a:pPr>
            <a:endParaRPr lang="es-MX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s-MX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 de Evaluación: </a:t>
            </a: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Utilización de imágenes de sensores remotos (Ortho mosaico Drone), identificación y digitalización de coberturas, modelamiento 3D  y análisis geográfico con cartografía básica OFICIAL a diferentes escalas.</a:t>
            </a:r>
          </a:p>
          <a:p>
            <a:pPr algn="just">
              <a:lnSpc>
                <a:spcPct val="120000"/>
              </a:lnSpc>
            </a:pPr>
            <a:endParaRPr lang="es-MX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s-MX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Dimensiones de Evaluación:</a:t>
            </a:r>
          </a:p>
          <a:p>
            <a:pPr marL="171450" indent="-1714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CO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Dimensión Ambiental</a:t>
            </a:r>
          </a:p>
          <a:p>
            <a:pPr marL="171450" indent="-1714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CO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Dimensión Infraestructura funcional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CO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Dimensión Socio-cultural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CO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Dimensión Político - administrativo</a:t>
            </a:r>
            <a:endParaRPr lang="es-MX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s-MX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s-MX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s-MX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s-MX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s-MX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5F241B8C-0439-446C-B67C-02EAFFEDD34E}"/>
              </a:ext>
            </a:extLst>
          </p:cNvPr>
          <p:cNvSpPr/>
          <p:nvPr/>
        </p:nvSpPr>
        <p:spPr>
          <a:xfrm>
            <a:off x="4830067" y="3753901"/>
            <a:ext cx="1175993" cy="1096396"/>
          </a:xfrm>
          <a:prstGeom prst="ellipse">
            <a:avLst/>
          </a:prstGeom>
          <a:noFill/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A68ADBA5-08BA-494E-96A5-C7EBF862A2CD}"/>
              </a:ext>
            </a:extLst>
          </p:cNvPr>
          <p:cNvCxnSpPr>
            <a:cxnSpLocks/>
            <a:stCxn id="30" idx="5"/>
            <a:endCxn id="31" idx="2"/>
          </p:cNvCxnSpPr>
          <p:nvPr/>
        </p:nvCxnSpPr>
        <p:spPr>
          <a:xfrm>
            <a:off x="4123919" y="3733367"/>
            <a:ext cx="706148" cy="568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7" name="Imagen 46">
            <a:extLst>
              <a:ext uri="{FF2B5EF4-FFF2-40B4-BE49-F238E27FC236}">
                <a16:creationId xmlns:a16="http://schemas.microsoft.com/office/drawing/2014/main" id="{6C33E1B7-0592-4B12-B164-BACB9DFF6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8934" y="1134867"/>
            <a:ext cx="2942771" cy="102654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35AC442A-26A9-4694-837A-7B7F59E18F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28" y="5977616"/>
            <a:ext cx="2470329" cy="77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50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B956E8CB-83C4-4BAD-9F73-B64B024EC4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0486323"/>
              </p:ext>
            </p:extLst>
          </p:nvPr>
        </p:nvGraphicFramePr>
        <p:xfrm>
          <a:off x="-13039" y="7937"/>
          <a:ext cx="12169317" cy="6861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265630" y="502254"/>
            <a:ext cx="6575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2400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CORREDOR GEOTECNICO VIA 55T02 </a:t>
            </a:r>
          </a:p>
          <a:p>
            <a:pPr algn="ctr"/>
            <a:r>
              <a:rPr lang="es-MX" sz="2400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Vía Nacional Málaga – Los Curos (Santander)</a:t>
            </a:r>
            <a:endParaRPr lang="es-CO" sz="2400" dirty="0">
              <a:solidFill>
                <a:srgbClr val="1F4E7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6837916" y="39530"/>
            <a:ext cx="52000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FACTORES ANALIZADOS</a:t>
            </a:r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Elaboración propia, 2019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D689468C-573C-437C-8D27-72769C525B37}"/>
              </a:ext>
            </a:extLst>
          </p:cNvPr>
          <p:cNvSpPr/>
          <p:nvPr/>
        </p:nvSpPr>
        <p:spPr>
          <a:xfrm>
            <a:off x="6887457" y="2709620"/>
            <a:ext cx="4911463" cy="276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s-MX" sz="11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B39BB7F-CC55-460C-B693-1E31440E4BB5}"/>
              </a:ext>
            </a:extLst>
          </p:cNvPr>
          <p:cNvSpPr txBox="1"/>
          <p:nvPr/>
        </p:nvSpPr>
        <p:spPr>
          <a:xfrm>
            <a:off x="612775" y="1603717"/>
            <a:ext cx="2552456" cy="40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F9117B20-3FD2-4FC5-BBB0-F13FC6347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030701"/>
              </p:ext>
            </p:extLst>
          </p:nvPr>
        </p:nvGraphicFramePr>
        <p:xfrm>
          <a:off x="460375" y="1522767"/>
          <a:ext cx="11113854" cy="41148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01631">
                  <a:extLst>
                    <a:ext uri="{9D8B030D-6E8A-4147-A177-3AD203B41FA5}">
                      <a16:colId xmlns:a16="http://schemas.microsoft.com/office/drawing/2014/main" val="1064055671"/>
                    </a:ext>
                  </a:extLst>
                </a:gridCol>
                <a:gridCol w="1783608">
                  <a:extLst>
                    <a:ext uri="{9D8B030D-6E8A-4147-A177-3AD203B41FA5}">
                      <a16:colId xmlns:a16="http://schemas.microsoft.com/office/drawing/2014/main" val="982630584"/>
                    </a:ext>
                  </a:extLst>
                </a:gridCol>
                <a:gridCol w="2250831">
                  <a:extLst>
                    <a:ext uri="{9D8B030D-6E8A-4147-A177-3AD203B41FA5}">
                      <a16:colId xmlns:a16="http://schemas.microsoft.com/office/drawing/2014/main" val="1065408697"/>
                    </a:ext>
                  </a:extLst>
                </a:gridCol>
                <a:gridCol w="2785403">
                  <a:extLst>
                    <a:ext uri="{9D8B030D-6E8A-4147-A177-3AD203B41FA5}">
                      <a16:colId xmlns:a16="http://schemas.microsoft.com/office/drawing/2014/main" val="3185803351"/>
                    </a:ext>
                  </a:extLst>
                </a:gridCol>
                <a:gridCol w="2792381">
                  <a:extLst>
                    <a:ext uri="{9D8B030D-6E8A-4147-A177-3AD203B41FA5}">
                      <a16:colId xmlns:a16="http://schemas.microsoft.com/office/drawing/2014/main" val="1730361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OBJETIVO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ANÁLISIS DE FACTORES DE AMENAZA Y VULNERABILIDAD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6188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s-MX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s-MX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MX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RECURSOS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s-MX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s-MX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Orthomosaico  Drone  Modelamiento 3D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s-MX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s-MX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Identificación  y Digitalización  de coberturas actuales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Cartografía oficial actualizada a diferentes Escalas. (IGAC – IDEAM – SGC – INGEOMINAS – DANE  - SICAT – ICDE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s-MX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s-MX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Imagen de Satélite  Recurso (Bing)  </a:t>
                      </a:r>
                    </a:p>
                    <a:p>
                      <a:pPr algn="just"/>
                      <a:r>
                        <a:rPr lang="es-MX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Servicio Base </a:t>
                      </a:r>
                    </a:p>
                    <a:p>
                      <a:pPr algn="just"/>
                      <a:r>
                        <a:rPr lang="es-MX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Map (ArcMap)</a:t>
                      </a:r>
                    </a:p>
                    <a:p>
                      <a:pPr algn="just"/>
                      <a:endParaRPr lang="es-MX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788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MX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s-MX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s-MX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MX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FACTORES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Geológicas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Morfológicas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Cobertura del suelo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</a:t>
                      </a:r>
                    </a:p>
                    <a:p>
                      <a:endParaRPr lang="es-MX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Amenaza de Movimientos en Masa</a:t>
                      </a:r>
                    </a:p>
                    <a:p>
                      <a:endParaRPr lang="es-MX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s-MX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Vulnerabilidad Social</a:t>
                      </a:r>
                    </a:p>
                    <a:p>
                      <a:r>
                        <a:rPr lang="es-MX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Habitantes aledaños a la vía y el contratista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s-MX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Vulnerabilidad Ambiental</a:t>
                      </a:r>
                    </a:p>
                    <a:p>
                      <a:endParaRPr lang="es-MX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s-MX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s-MX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Vulnerabilidad física existente en el área de interés del proyecto de infraestructura vial</a:t>
                      </a:r>
                    </a:p>
                    <a:p>
                      <a:endParaRPr lang="es-MX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799334"/>
                  </a:ext>
                </a:extLst>
              </a:tr>
            </a:tbl>
          </a:graphicData>
        </a:graphic>
      </p:graphicFrame>
      <p:pic>
        <p:nvPicPr>
          <p:cNvPr id="23" name="Imagen 22">
            <a:extLst>
              <a:ext uri="{FF2B5EF4-FFF2-40B4-BE49-F238E27FC236}">
                <a16:creationId xmlns:a16="http://schemas.microsoft.com/office/drawing/2014/main" id="{BCFA4741-4608-43D1-BB67-976920915A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28" y="5977616"/>
            <a:ext cx="2470329" cy="77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88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55575" y="465138"/>
            <a:ext cx="6575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2400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CORREDOR GEOTECNICO VIA 55T02 </a:t>
            </a:r>
          </a:p>
          <a:p>
            <a:pPr algn="ctr"/>
            <a:r>
              <a:rPr lang="es-MX" sz="2400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Vía Nacional Málaga – Los Curos (Santander)</a:t>
            </a:r>
            <a:endParaRPr lang="es-CO" sz="2400" dirty="0">
              <a:solidFill>
                <a:srgbClr val="1F4E7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7031655" y="39530"/>
            <a:ext cx="48125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INFORMACION BÁSICA</a:t>
            </a:r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Elaboración propia, 2019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D689468C-573C-437C-8D27-72769C525B37}"/>
              </a:ext>
            </a:extLst>
          </p:cNvPr>
          <p:cNvSpPr/>
          <p:nvPr/>
        </p:nvSpPr>
        <p:spPr>
          <a:xfrm>
            <a:off x="6887457" y="2709620"/>
            <a:ext cx="4911463" cy="276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s-MX" sz="11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B466578-CA48-4009-8481-C830E4EF639C}"/>
              </a:ext>
            </a:extLst>
          </p:cNvPr>
          <p:cNvSpPr/>
          <p:nvPr/>
        </p:nvSpPr>
        <p:spPr>
          <a:xfrm>
            <a:off x="7380490" y="1698525"/>
            <a:ext cx="411484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 Ingeniería </a:t>
            </a:r>
            <a:r>
              <a:rPr lang="es-MX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solicitud de la SPA organizó información cartográfica con insumos oficiales y la identificación de áreas, eventos y coberturas realizada a través del análisis de imágenes de sensores remotos y la producción de un </a:t>
            </a:r>
            <a:r>
              <a:rPr lang="es-MX" sz="20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 Mosaico de alta precisión</a:t>
            </a:r>
            <a:r>
              <a:rPr lang="es-MX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obtenido con </a:t>
            </a:r>
            <a:r>
              <a:rPr lang="es-MX" sz="20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Vuelo Fotogramétrico</a:t>
            </a:r>
            <a:r>
              <a:rPr lang="es-MX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s-MX" sz="20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Aeronave no Tripulada (Drone/UAV)</a:t>
            </a:r>
            <a:r>
              <a:rPr lang="es-MX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B02F4E0-134D-40F7-B525-8C89586071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0112019"/>
              </p:ext>
            </p:extLst>
          </p:nvPr>
        </p:nvGraphicFramePr>
        <p:xfrm>
          <a:off x="104982" y="1377263"/>
          <a:ext cx="6882429" cy="455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1B1350A7-FBF4-49D5-A2CC-04FE3AC3B0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725" y="5900726"/>
            <a:ext cx="1635476" cy="86032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DAEFE5B-3C8F-40C3-9481-354CD72647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117" y="6017471"/>
            <a:ext cx="2320410" cy="7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50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04981" y="211443"/>
            <a:ext cx="6575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2400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CORREDOR GEOTECNICO VIA 55T02 </a:t>
            </a:r>
          </a:p>
          <a:p>
            <a:pPr algn="ctr"/>
            <a:r>
              <a:rPr lang="es-MX" sz="2400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Vía Nacional Málaga – Los Curos (Santander)</a:t>
            </a:r>
            <a:endParaRPr lang="es-CO" sz="2400" dirty="0">
              <a:solidFill>
                <a:srgbClr val="1F4E7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7289972" y="39530"/>
            <a:ext cx="42959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SUELO Y GEOLOGÍA</a:t>
            </a:r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Elaboración propia, 2019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D689468C-573C-437C-8D27-72769C525B37}"/>
              </a:ext>
            </a:extLst>
          </p:cNvPr>
          <p:cNvSpPr/>
          <p:nvPr/>
        </p:nvSpPr>
        <p:spPr>
          <a:xfrm>
            <a:off x="6887457" y="2709620"/>
            <a:ext cx="4911463" cy="276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s-MX" sz="11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0E6F6F-DB05-49BF-BE65-7F9288E42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376" y="1649973"/>
            <a:ext cx="2797247" cy="396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2758475-CF20-411E-8F3A-0F24B411E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296" y="1649973"/>
            <a:ext cx="2797248" cy="3960000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C0EAC75A-61E8-4019-8B07-274AC11E9F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281924"/>
              </p:ext>
            </p:extLst>
          </p:nvPr>
        </p:nvGraphicFramePr>
        <p:xfrm>
          <a:off x="612775" y="1077478"/>
          <a:ext cx="10890111" cy="4898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30037">
                  <a:extLst>
                    <a:ext uri="{9D8B030D-6E8A-4147-A177-3AD203B41FA5}">
                      <a16:colId xmlns:a16="http://schemas.microsoft.com/office/drawing/2014/main" val="3222390519"/>
                    </a:ext>
                  </a:extLst>
                </a:gridCol>
                <a:gridCol w="3630037">
                  <a:extLst>
                    <a:ext uri="{9D8B030D-6E8A-4147-A177-3AD203B41FA5}">
                      <a16:colId xmlns:a16="http://schemas.microsoft.com/office/drawing/2014/main" val="4081406174"/>
                    </a:ext>
                  </a:extLst>
                </a:gridCol>
                <a:gridCol w="3630037">
                  <a:extLst>
                    <a:ext uri="{9D8B030D-6E8A-4147-A177-3AD203B41FA5}">
                      <a16:colId xmlns:a16="http://schemas.microsoft.com/office/drawing/2014/main" val="1262239203"/>
                    </a:ext>
                  </a:extLst>
                </a:gridCol>
              </a:tblGrid>
              <a:tr h="489857">
                <a:tc>
                  <a:txBody>
                    <a:bodyPr/>
                    <a:lstStyle/>
                    <a:p>
                      <a:pPr algn="ctr"/>
                      <a:r>
                        <a:rPr lang="es-CO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COBERTURA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CAPACIDAD DE USO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GEOLOGIA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1982968"/>
                  </a:ext>
                </a:extLst>
              </a:tr>
            </a:tbl>
          </a:graphicData>
        </a:graphic>
      </p:graphicFrame>
      <p:pic>
        <p:nvPicPr>
          <p:cNvPr id="26" name="Imagen 25">
            <a:extLst>
              <a:ext uri="{FF2B5EF4-FFF2-40B4-BE49-F238E27FC236}">
                <a16:creationId xmlns:a16="http://schemas.microsoft.com/office/drawing/2014/main" id="{91447A73-4932-42B0-9A64-BBC9C0A606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75" y="1649973"/>
            <a:ext cx="2797247" cy="39600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CD41036-6C5D-4F76-A256-2D9BD3A1F8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28" y="5977616"/>
            <a:ext cx="2470329" cy="77566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BF707A7-8CE1-452F-863E-2AF526E0D1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553" y="5885736"/>
            <a:ext cx="1635476" cy="86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26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04981" y="211443"/>
            <a:ext cx="6575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2400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CORREDOR GEOTECNICO VIA 55T02 </a:t>
            </a:r>
          </a:p>
          <a:p>
            <a:pPr algn="ctr"/>
            <a:r>
              <a:rPr lang="es-MX" sz="2400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Vía Nacional Málaga – Los Curos (Santander)</a:t>
            </a:r>
            <a:endParaRPr lang="es-CO" sz="2400" dirty="0">
              <a:solidFill>
                <a:srgbClr val="1F4E7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7160542" y="39530"/>
            <a:ext cx="45547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GEOLOGIA Y SUELOS</a:t>
            </a:r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Elaboración propia, 2019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D689468C-573C-437C-8D27-72769C525B37}"/>
              </a:ext>
            </a:extLst>
          </p:cNvPr>
          <p:cNvSpPr/>
          <p:nvPr/>
        </p:nvSpPr>
        <p:spPr>
          <a:xfrm>
            <a:off x="6887457" y="2709620"/>
            <a:ext cx="4911463" cy="276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s-MX" sz="11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0BFF92-44AE-4611-9049-688923762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88" y="2225242"/>
            <a:ext cx="3027229" cy="1692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7683F5-FF83-4798-B70D-DA4CF5E23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88" y="4059578"/>
            <a:ext cx="3027229" cy="176845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D4735B7-4721-4497-A51A-979AD97DAB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718" t="30135" r="14674" b="13421"/>
          <a:stretch/>
        </p:blipFill>
        <p:spPr>
          <a:xfrm>
            <a:off x="8247190" y="2289923"/>
            <a:ext cx="3107749" cy="188428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AA87362-50C4-4706-9E0F-FECFFB7A75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91" y="4272724"/>
            <a:ext cx="3107748" cy="157653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7D78230-3F0F-452D-805D-E3E5BD5A7E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125" y="3208537"/>
            <a:ext cx="3107749" cy="2330812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8451DFF2-ED42-4138-B380-0D518B1C9719}"/>
              </a:ext>
            </a:extLst>
          </p:cNvPr>
          <p:cNvSpPr/>
          <p:nvPr/>
        </p:nvSpPr>
        <p:spPr>
          <a:xfrm>
            <a:off x="776487" y="1184776"/>
            <a:ext cx="3027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Asociado al uso del suelo que da la población (EOT).</a:t>
            </a:r>
            <a:endParaRPr lang="es-MX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5D19545-C152-432B-864C-8C2E0B83D01C}"/>
              </a:ext>
            </a:extLst>
          </p:cNvPr>
          <p:cNvSpPr/>
          <p:nvPr/>
        </p:nvSpPr>
        <p:spPr>
          <a:xfrm>
            <a:off x="4464428" y="1132122"/>
            <a:ext cx="324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usos consistentes con las actividades de la población. Se recomiendan </a:t>
            </a:r>
            <a:r>
              <a:rPr lang="es-E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Planes de conservación de la vegetación - protección de cuencas hidrográficas.</a:t>
            </a:r>
            <a:endParaRPr lang="es-MX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B4840F3A-3D60-499C-A580-9ED169C19E24}"/>
              </a:ext>
            </a:extLst>
          </p:cNvPr>
          <p:cNvSpPr/>
          <p:nvPr/>
        </p:nvSpPr>
        <p:spPr>
          <a:xfrm>
            <a:off x="8175512" y="1186383"/>
            <a:ext cx="324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evidencian procesos de MM en el sector de la Falla de Bararaya.</a:t>
            </a:r>
            <a:endParaRPr lang="es-MX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2445C062-1805-4431-9B78-3F9CFE669A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28" y="5977616"/>
            <a:ext cx="2470329" cy="77566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B392634-2C02-4187-954C-B505595471ED}"/>
              </a:ext>
            </a:extLst>
          </p:cNvPr>
          <p:cNvSpPr txBox="1"/>
          <p:nvPr/>
        </p:nvSpPr>
        <p:spPr>
          <a:xfrm rot="16200000">
            <a:off x="-212820" y="1745621"/>
            <a:ext cx="1490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solidFill>
                  <a:srgbClr val="002060"/>
                </a:solidFill>
              </a:rPr>
              <a:t>COBERTURA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0D60086-097F-4123-96A3-D9CEC267C2F2}"/>
              </a:ext>
            </a:extLst>
          </p:cNvPr>
          <p:cNvSpPr txBox="1"/>
          <p:nvPr/>
        </p:nvSpPr>
        <p:spPr>
          <a:xfrm rot="16200000">
            <a:off x="2982797" y="2195729"/>
            <a:ext cx="2576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solidFill>
                  <a:srgbClr val="002060"/>
                </a:solidFill>
              </a:rPr>
              <a:t>CAPACIDAD DEL SUELO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9DFD5A4-AA99-4E93-AEE7-CE675A198AFC}"/>
              </a:ext>
            </a:extLst>
          </p:cNvPr>
          <p:cNvSpPr txBox="1"/>
          <p:nvPr/>
        </p:nvSpPr>
        <p:spPr>
          <a:xfrm rot="16200000">
            <a:off x="7374727" y="1631052"/>
            <a:ext cx="1284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solidFill>
                  <a:srgbClr val="002060"/>
                </a:solidFill>
              </a:rPr>
              <a:t>GEOLOGÍA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E0BBB84F-A1AD-4968-98A6-D95E9B45BD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553" y="5885736"/>
            <a:ext cx="1635476" cy="86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65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55575" y="574781"/>
            <a:ext cx="6575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2400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CORREDOR GEOTECNICO VIA 55T02 </a:t>
            </a:r>
          </a:p>
          <a:p>
            <a:pPr algn="ctr"/>
            <a:r>
              <a:rPr lang="es-MX" sz="2400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Vía Nacional Málaga – Los Curos (Santander)</a:t>
            </a:r>
            <a:endParaRPr lang="es-CO" sz="2400" dirty="0">
              <a:solidFill>
                <a:srgbClr val="1F4E7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6867997" y="39530"/>
            <a:ext cx="51398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CLIMA Y PRECIPITACION</a:t>
            </a:r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Elaboración propia, 2019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D689468C-573C-437C-8D27-72769C525B37}"/>
              </a:ext>
            </a:extLst>
          </p:cNvPr>
          <p:cNvSpPr/>
          <p:nvPr/>
        </p:nvSpPr>
        <p:spPr>
          <a:xfrm>
            <a:off x="6887457" y="2709620"/>
            <a:ext cx="4911463" cy="276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s-MX" sz="11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F066C62-E570-4DDB-A004-AAF72B238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99" y="1635026"/>
            <a:ext cx="2888961" cy="40898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68B2FC-C174-48B4-9E80-10555E099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39" y="1639586"/>
            <a:ext cx="2888961" cy="40898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9D9C757-666B-49E4-8FCB-E3DBF14AFB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19" y="1635027"/>
            <a:ext cx="2888961" cy="408983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988584E-33EE-4F3F-B9A6-51BF0EFC25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28" y="5977616"/>
            <a:ext cx="2470329" cy="77566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D1BACE9F-9025-40EB-ABFB-E12B01D99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553" y="5900726"/>
            <a:ext cx="1635476" cy="86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39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4"/>
          <p:cNvSpPr/>
          <p:nvPr/>
        </p:nvSpPr>
        <p:spPr>
          <a:xfrm>
            <a:off x="6683834" y="5878286"/>
            <a:ext cx="5508165" cy="979714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0" y="5936343"/>
            <a:ext cx="1980000" cy="85821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200807" y="211442"/>
            <a:ext cx="6575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2400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CORREDOR GEOTECNICO VIA 55T02 </a:t>
            </a:r>
          </a:p>
          <a:p>
            <a:pPr algn="ctr"/>
            <a:r>
              <a:rPr lang="es-MX" sz="2400" dirty="0">
                <a:solidFill>
                  <a:srgbClr val="1F4E79"/>
                </a:solidFill>
                <a:latin typeface="Arial" charset="0"/>
                <a:ea typeface="Arial" charset="0"/>
                <a:cs typeface="Arial" charset="0"/>
              </a:rPr>
              <a:t>Vía Nacional Málaga – Los Curos (Santander)</a:t>
            </a:r>
            <a:endParaRPr lang="es-CO" sz="2400" dirty="0">
              <a:solidFill>
                <a:srgbClr val="1F4E7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428D389-55C8-42FA-8EB5-1E05584BBA37}"/>
              </a:ext>
            </a:extLst>
          </p:cNvPr>
          <p:cNvSpPr/>
          <p:nvPr/>
        </p:nvSpPr>
        <p:spPr>
          <a:xfrm>
            <a:off x="6683828" y="-31428"/>
            <a:ext cx="5508172" cy="7068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6867997" y="39530"/>
            <a:ext cx="51398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CLIMA Y PRECIPITACION</a:t>
            </a:r>
          </a:p>
        </p:txBody>
      </p:sp>
      <p:sp>
        <p:nvSpPr>
          <p:cNvPr id="6" name="AutoShape 4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9" name="AutoShape 6" descr="Resultado de imagen para ICONO DE REDUCCIÃ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7E4C2B8E-21EB-4423-BA1F-B312B8EDCB11}"/>
              </a:ext>
            </a:extLst>
          </p:cNvPr>
          <p:cNvSpPr/>
          <p:nvPr/>
        </p:nvSpPr>
        <p:spPr>
          <a:xfrm>
            <a:off x="-13996" y="5878286"/>
            <a:ext cx="6697830" cy="979714"/>
          </a:xfrm>
          <a:prstGeom prst="rect">
            <a:avLst/>
          </a:prstGeom>
          <a:solidFill>
            <a:srgbClr val="018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C2349-0833-42DD-BAB6-5FB04E479A84}"/>
              </a:ext>
            </a:extLst>
          </p:cNvPr>
          <p:cNvSpPr txBox="1"/>
          <p:nvPr/>
        </p:nvSpPr>
        <p:spPr>
          <a:xfrm>
            <a:off x="57427" y="6245999"/>
            <a:ext cx="327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Fuente: Elaboración propia, 2019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D689468C-573C-437C-8D27-72769C525B37}"/>
              </a:ext>
            </a:extLst>
          </p:cNvPr>
          <p:cNvSpPr/>
          <p:nvPr/>
        </p:nvSpPr>
        <p:spPr>
          <a:xfrm>
            <a:off x="6887457" y="2709620"/>
            <a:ext cx="4911463" cy="276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s-MX" sz="11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C0EAC75A-61E8-4019-8B07-274AC11E9F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650917"/>
              </p:ext>
            </p:extLst>
          </p:nvPr>
        </p:nvGraphicFramePr>
        <p:xfrm>
          <a:off x="7180289" y="1077478"/>
          <a:ext cx="4322598" cy="4898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866">
                  <a:extLst>
                    <a:ext uri="{9D8B030D-6E8A-4147-A177-3AD203B41FA5}">
                      <a16:colId xmlns:a16="http://schemas.microsoft.com/office/drawing/2014/main" val="3222390519"/>
                    </a:ext>
                  </a:extLst>
                </a:gridCol>
                <a:gridCol w="1440866">
                  <a:extLst>
                    <a:ext uri="{9D8B030D-6E8A-4147-A177-3AD203B41FA5}">
                      <a16:colId xmlns:a16="http://schemas.microsoft.com/office/drawing/2014/main" val="4081406174"/>
                    </a:ext>
                  </a:extLst>
                </a:gridCol>
                <a:gridCol w="1440866">
                  <a:extLst>
                    <a:ext uri="{9D8B030D-6E8A-4147-A177-3AD203B41FA5}">
                      <a16:colId xmlns:a16="http://schemas.microsoft.com/office/drawing/2014/main" val="1262239203"/>
                    </a:ext>
                  </a:extLst>
                </a:gridCol>
              </a:tblGrid>
              <a:tr h="489857">
                <a:tc>
                  <a:txBody>
                    <a:bodyPr/>
                    <a:lstStyle/>
                    <a:p>
                      <a:pPr algn="ctr"/>
                      <a:endParaRPr lang="es-CO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1982968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46C49A3F-C2FF-42C6-A009-AA7642003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33" y="2838339"/>
            <a:ext cx="3124463" cy="270335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DD4796F-D797-4D9E-9D93-2E19BB46E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15" y="2933484"/>
            <a:ext cx="3320926" cy="269526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C39E0F3-0D3A-41EA-BF76-746D767BA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754" y="2979682"/>
            <a:ext cx="2977423" cy="2703355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440F85D5-2C07-449A-86AC-65D82CE4F189}"/>
              </a:ext>
            </a:extLst>
          </p:cNvPr>
          <p:cNvSpPr/>
          <p:nvPr/>
        </p:nvSpPr>
        <p:spPr>
          <a:xfrm>
            <a:off x="657596" y="1225356"/>
            <a:ext cx="34704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clima actual HUMEDO. Según proyecciones climáticas del IDEAM para el 2040-2070 pasará a SEMIHUMEDO con posible incremento de erosión Superficial.</a:t>
            </a:r>
            <a:endParaRPr lang="es-MX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54AB5F0D-C4F6-4B06-8DAE-9D09B86C830F}"/>
              </a:ext>
            </a:extLst>
          </p:cNvPr>
          <p:cNvSpPr/>
          <p:nvPr/>
        </p:nvSpPr>
        <p:spPr>
          <a:xfrm>
            <a:off x="4486804" y="1365341"/>
            <a:ext cx="324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precipitación anual para el sector entre los años 2012 y 2016 de1500mm a 2000 mm por Año.</a:t>
            </a:r>
            <a:endParaRPr lang="es-MX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74F61950-0CFD-4C6D-AFB7-1CF522462E18}"/>
              </a:ext>
            </a:extLst>
          </p:cNvPr>
          <p:cNvSpPr/>
          <p:nvPr/>
        </p:nvSpPr>
        <p:spPr>
          <a:xfrm>
            <a:off x="8238696" y="1399814"/>
            <a:ext cx="34120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presentan condiciones climáticas de sequía y al reencauzamiento de aguas superficiales para fines agrícolas y constructivas.</a:t>
            </a:r>
            <a:endParaRPr lang="es-MX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EC3E03D5-49FC-4A66-B93A-39A5D75FB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28" y="5977616"/>
            <a:ext cx="2470329" cy="77566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5024454-B94E-4D7E-AF39-2670C7570EF3}"/>
              </a:ext>
            </a:extLst>
          </p:cNvPr>
          <p:cNvSpPr txBox="1"/>
          <p:nvPr/>
        </p:nvSpPr>
        <p:spPr>
          <a:xfrm rot="16200000">
            <a:off x="99848" y="168330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</a:t>
            </a:r>
            <a:endParaRPr lang="es-MX" dirty="0">
              <a:solidFill>
                <a:srgbClr val="00206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5B335E6-F581-4508-B8B9-C95C20AD2B00}"/>
              </a:ext>
            </a:extLst>
          </p:cNvPr>
          <p:cNvSpPr txBox="1"/>
          <p:nvPr/>
        </p:nvSpPr>
        <p:spPr>
          <a:xfrm rot="16200000">
            <a:off x="2930073" y="2517338"/>
            <a:ext cx="2839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PRECIPITACION ANUAL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C955E1E-02A3-4894-A75E-5F64766C66C5}"/>
              </a:ext>
            </a:extLst>
          </p:cNvPr>
          <p:cNvSpPr txBox="1"/>
          <p:nvPr/>
        </p:nvSpPr>
        <p:spPr>
          <a:xfrm rot="16200000">
            <a:off x="6726059" y="2300009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DRENAJE SENCILLO</a:t>
            </a:r>
            <a:endParaRPr lang="es-MX" dirty="0">
              <a:solidFill>
                <a:srgbClr val="002060"/>
              </a:solidFill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102E6F44-51D3-48F9-857D-3DB82D4013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553" y="5885736"/>
            <a:ext cx="1635476" cy="86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46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1529</Words>
  <Application>Microsoft Office PowerPoint</Application>
  <PresentationFormat>Panorámica</PresentationFormat>
  <Paragraphs>200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Tema de Office</vt:lpstr>
      <vt:lpstr>Presentación de PowerPoint</vt:lpstr>
      <vt:lpstr>CORREDOR GEOTÉCNICO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Nancy Velasquez Osorio</dc:creator>
  <cp:lastModifiedBy>Nancy Velasquez Osorio</cp:lastModifiedBy>
  <cp:revision>56</cp:revision>
  <dcterms:created xsi:type="dcterms:W3CDTF">2019-07-18T10:15:16Z</dcterms:created>
  <dcterms:modified xsi:type="dcterms:W3CDTF">2020-03-20T02:50:22Z</dcterms:modified>
</cp:coreProperties>
</file>